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Inte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sXPBd9ELgsc0dYCGAEAoYpAiC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Inter-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Inter-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medical models the goal is to minimize False Negatives, hence, to get as high as possible recall for “Yes”. It’s not as costly to say that there are some problems, when indeed there no, as we don’t want to predict “no issues”, when a patient might really have health problems.</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previous observations show us that K-NN was the best tried algorithm on both overall accuracy and “Yes” recall, followed by Decision Tree and Naive Bayes, </a:t>
            </a:r>
            <a:r>
              <a:rPr lang="en-US"/>
              <a:t>although</a:t>
            </a:r>
            <a:r>
              <a:rPr lang="en-US"/>
              <a:t> the latter was the easiest to implement. </a:t>
            </a:r>
            <a:endParaRPr/>
          </a:p>
        </p:txBody>
      </p:sp>
      <p:sp>
        <p:nvSpPr>
          <p:cNvPr id="256" name="Google Shape;2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5183188" y="987425"/>
            <a:ext cx="6172200" cy="4873625"/>
          </a:xfrm>
          <a:prstGeom prst="rect">
            <a:avLst/>
          </a:prstGeom>
          <a:noFill/>
          <a:ln>
            <a:noFill/>
          </a:ln>
        </p:spPr>
      </p:sp>
      <p:sp>
        <p:nvSpPr>
          <p:cNvPr id="64" name="Google Shape;64;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7.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36.png"/><Relationship Id="rId10" Type="http://schemas.openxmlformats.org/officeDocument/2006/relationships/image" Target="../media/image39.png"/><Relationship Id="rId9" Type="http://schemas.openxmlformats.org/officeDocument/2006/relationships/image" Target="../media/image40.png"/><Relationship Id="rId5" Type="http://schemas.openxmlformats.org/officeDocument/2006/relationships/image" Target="../media/image42.png"/><Relationship Id="rId6" Type="http://schemas.openxmlformats.org/officeDocument/2006/relationships/image" Target="../media/image44.png"/><Relationship Id="rId7" Type="http://schemas.openxmlformats.org/officeDocument/2006/relationships/image" Target="../media/image43.png"/><Relationship Id="rId8"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hub.com/alessandro1802/heart-diseases-classific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68650" y="2766150"/>
            <a:ext cx="10454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sz="6000">
                <a:latin typeface="Arial"/>
                <a:ea typeface="Arial"/>
                <a:cs typeface="Arial"/>
                <a:sym typeface="Arial"/>
              </a:rPr>
              <a:t>Heart Disease Classification</a:t>
            </a:r>
            <a:endParaRPr b="1"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3990450" y="2766150"/>
            <a:ext cx="42111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a:latin typeface="Arial"/>
                <a:ea typeface="Arial"/>
                <a:cs typeface="Arial"/>
                <a:sym typeface="Arial"/>
              </a:rPr>
              <a:t>Preprocessing</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ctrTitle"/>
          </p:nvPr>
        </p:nvSpPr>
        <p:spPr>
          <a:xfrm>
            <a:off x="1628575" y="324025"/>
            <a:ext cx="9152400" cy="1036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n-US" sz="4000">
                <a:latin typeface="Arial"/>
                <a:ea typeface="Arial"/>
                <a:cs typeface="Arial"/>
                <a:sym typeface="Arial"/>
              </a:rPr>
              <a:t>Handling missing values</a:t>
            </a:r>
            <a:endParaRPr b="1" sz="4000"/>
          </a:p>
        </p:txBody>
      </p:sp>
      <p:pic>
        <p:nvPicPr>
          <p:cNvPr id="141" name="Google Shape;141;p11"/>
          <p:cNvPicPr preferRelativeResize="0"/>
          <p:nvPr/>
        </p:nvPicPr>
        <p:blipFill rotWithShape="1">
          <a:blip r:embed="rId3">
            <a:alphaModFix/>
          </a:blip>
          <a:srcRect b="0" l="0" r="0" t="0"/>
          <a:stretch/>
        </p:blipFill>
        <p:spPr>
          <a:xfrm>
            <a:off x="1315047" y="1696825"/>
            <a:ext cx="9779462" cy="458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ctrTitle"/>
          </p:nvPr>
        </p:nvSpPr>
        <p:spPr>
          <a:xfrm>
            <a:off x="1524000" y="481340"/>
            <a:ext cx="9144000" cy="11589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rial"/>
              <a:buNone/>
            </a:pPr>
            <a:r>
              <a:rPr b="1" lang="en-US" sz="4000">
                <a:latin typeface="Arial"/>
                <a:ea typeface="Arial"/>
                <a:cs typeface="Arial"/>
                <a:sym typeface="Arial"/>
              </a:rPr>
              <a:t>Duplicates</a:t>
            </a:r>
            <a:endParaRPr b="1" sz="4000"/>
          </a:p>
        </p:txBody>
      </p:sp>
      <p:sp>
        <p:nvSpPr>
          <p:cNvPr id="147" name="Google Shape;147;p12"/>
          <p:cNvSpPr txBox="1"/>
          <p:nvPr>
            <p:ph idx="1" type="subTitle"/>
          </p:nvPr>
        </p:nvSpPr>
        <p:spPr>
          <a:xfrm>
            <a:off x="1524000" y="2064472"/>
            <a:ext cx="9144000" cy="110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Arial"/>
                <a:ea typeface="Arial"/>
                <a:cs typeface="Arial"/>
                <a:sym typeface="Arial"/>
              </a:rPr>
              <a:t>It was found that the dataset contains 18 078 duplicates (out of approximately 340 000 samples)</a:t>
            </a:r>
            <a:endParaRPr/>
          </a:p>
        </p:txBody>
      </p:sp>
      <p:pic>
        <p:nvPicPr>
          <p:cNvPr id="148" name="Google Shape;148;p12"/>
          <p:cNvPicPr preferRelativeResize="0"/>
          <p:nvPr/>
        </p:nvPicPr>
        <p:blipFill>
          <a:blip r:embed="rId3">
            <a:alphaModFix/>
          </a:blip>
          <a:stretch>
            <a:fillRect/>
          </a:stretch>
        </p:blipFill>
        <p:spPr>
          <a:xfrm>
            <a:off x="3634925" y="3966225"/>
            <a:ext cx="4922150" cy="91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92100" y="403125"/>
            <a:ext cx="11407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Format "Diabetic" attribute to "Yes"/"No" form</a:t>
            </a:r>
            <a:endParaRPr b="1" sz="4000"/>
          </a:p>
        </p:txBody>
      </p:sp>
      <p:sp>
        <p:nvSpPr>
          <p:cNvPr id="154" name="Google Shape;154;p13"/>
          <p:cNvSpPr txBox="1"/>
          <p:nvPr>
            <p:ph idx="1" type="body"/>
          </p:nvPr>
        </p:nvSpPr>
        <p:spPr>
          <a:xfrm>
            <a:off x="838200" y="2045615"/>
            <a:ext cx="10515600" cy="4131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was noticed that “Diabetic” attribute has two additional values apart from “Yes” and “No”, which are:</a:t>
            </a:r>
            <a:endParaRPr/>
          </a:p>
          <a:p>
            <a:pPr indent="-228600" lvl="4" marL="2057400" rtl="0" algn="l">
              <a:lnSpc>
                <a:spcPct val="90000"/>
              </a:lnSpc>
              <a:spcBef>
                <a:spcPts val="500"/>
              </a:spcBef>
              <a:spcAft>
                <a:spcPts val="0"/>
              </a:spcAft>
              <a:buClr>
                <a:schemeClr val="dk1"/>
              </a:buClr>
              <a:buSzPts val="2400"/>
              <a:buChar char="•"/>
            </a:pPr>
            <a:r>
              <a:rPr lang="en-US" sz="2400"/>
              <a:t>'No, borderline diabetes’</a:t>
            </a:r>
            <a:endParaRPr/>
          </a:p>
          <a:p>
            <a:pPr indent="-228600" lvl="4" marL="2057400" rtl="0" algn="l">
              <a:lnSpc>
                <a:spcPct val="90000"/>
              </a:lnSpc>
              <a:spcBef>
                <a:spcPts val="500"/>
              </a:spcBef>
              <a:spcAft>
                <a:spcPts val="0"/>
              </a:spcAft>
              <a:buClr>
                <a:schemeClr val="dk1"/>
              </a:buClr>
              <a:buSzPts val="2400"/>
              <a:buChar char="•"/>
            </a:pPr>
            <a:r>
              <a:rPr lang="en-US" sz="2400"/>
              <a:t>'Yes (during pregnancy)'</a:t>
            </a:r>
            <a:endParaRPr/>
          </a:p>
        </p:txBody>
      </p:sp>
      <p:pic>
        <p:nvPicPr>
          <p:cNvPr id="155" name="Google Shape;155;p13"/>
          <p:cNvPicPr preferRelativeResize="0"/>
          <p:nvPr/>
        </p:nvPicPr>
        <p:blipFill rotWithShape="1">
          <a:blip r:embed="rId3">
            <a:alphaModFix/>
          </a:blip>
          <a:srcRect b="0" l="0" r="0" t="0"/>
          <a:stretch/>
        </p:blipFill>
        <p:spPr>
          <a:xfrm>
            <a:off x="1171400" y="4181769"/>
            <a:ext cx="9849208" cy="7923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000">
                <a:latin typeface="Arial"/>
                <a:ea typeface="Arial"/>
                <a:cs typeface="Arial"/>
                <a:sym typeface="Arial"/>
              </a:rPr>
              <a:t>Converting non-numerical attributes into numerical</a:t>
            </a:r>
            <a:endParaRPr b="1" sz="4000"/>
          </a:p>
        </p:txBody>
      </p:sp>
      <p:sp>
        <p:nvSpPr>
          <p:cNvPr id="161" name="Google Shape;161;p14"/>
          <p:cNvSpPr txBox="1"/>
          <p:nvPr>
            <p:ph idx="1" type="body"/>
          </p:nvPr>
        </p:nvSpPr>
        <p:spPr>
          <a:xfrm>
            <a:off x="838200" y="1690700"/>
            <a:ext cx="5334000" cy="5167200"/>
          </a:xfrm>
          <a:prstGeom prst="rect">
            <a:avLst/>
          </a:prstGeom>
          <a:noFill/>
          <a:ln>
            <a:noFill/>
          </a:ln>
        </p:spPr>
        <p:txBody>
          <a:bodyPr anchorCtr="0" anchor="t" bIns="45700" lIns="91425" spcFirstLastPara="1" rIns="91425" wrap="square" tIns="45700">
            <a:noAutofit/>
          </a:bodyPr>
          <a:lstStyle/>
          <a:p>
            <a:pPr indent="-330517" lvl="0" marL="342900" rtl="0" algn="l">
              <a:lnSpc>
                <a:spcPct val="80000"/>
              </a:lnSpc>
              <a:spcBef>
                <a:spcPts val="0"/>
              </a:spcBef>
              <a:spcAft>
                <a:spcPts val="0"/>
              </a:spcAft>
              <a:buClr>
                <a:srgbClr val="000000"/>
              </a:buClr>
              <a:buSzPts val="1800"/>
              <a:buChar char="•"/>
            </a:pPr>
            <a:r>
              <a:rPr i="0" lang="en-US" sz="1800">
                <a:solidFill>
                  <a:srgbClr val="000000"/>
                </a:solidFill>
                <a:latin typeface="Arial"/>
                <a:ea typeface="Arial"/>
                <a:cs typeface="Arial"/>
                <a:sym typeface="Arial"/>
              </a:rPr>
              <a:t>"Sex" attribute: </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Female = 1</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Male = 0</a:t>
            </a:r>
            <a:endParaRPr sz="1800"/>
          </a:p>
          <a:p>
            <a:pPr indent="-330517" lvl="0" marL="342900" rtl="0" algn="l">
              <a:lnSpc>
                <a:spcPct val="80000"/>
              </a:lnSpc>
              <a:spcBef>
                <a:spcPts val="1000"/>
              </a:spcBef>
              <a:spcAft>
                <a:spcPts val="0"/>
              </a:spcAft>
              <a:buClr>
                <a:srgbClr val="000000"/>
              </a:buClr>
              <a:buSzPts val="1800"/>
              <a:buChar char="•"/>
            </a:pPr>
            <a:r>
              <a:rPr i="0" lang="en-US" sz="1800">
                <a:solidFill>
                  <a:srgbClr val="000000"/>
                </a:solidFill>
                <a:latin typeface="Arial"/>
                <a:ea typeface="Arial"/>
                <a:cs typeface="Arial"/>
                <a:sym typeface="Arial"/>
              </a:rPr>
              <a:t>"GenHealth" attribute: </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Poor = 1</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Fair = 2	</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Good = 3</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Very Good = 4</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Excellent = 5</a:t>
            </a:r>
            <a:endParaRPr sz="1800"/>
          </a:p>
          <a:p>
            <a:pPr indent="-330517" lvl="0" marL="342900" rtl="0" algn="l">
              <a:lnSpc>
                <a:spcPct val="80000"/>
              </a:lnSpc>
              <a:spcBef>
                <a:spcPts val="1000"/>
              </a:spcBef>
              <a:spcAft>
                <a:spcPts val="0"/>
              </a:spcAft>
              <a:buClr>
                <a:srgbClr val="000000"/>
              </a:buClr>
              <a:buSzPts val="1800"/>
              <a:buChar char="•"/>
            </a:pPr>
            <a:r>
              <a:rPr i="0" lang="en-US" sz="1800">
                <a:solidFill>
                  <a:srgbClr val="000000"/>
                </a:solidFill>
                <a:latin typeface="Arial"/>
                <a:ea typeface="Arial"/>
                <a:cs typeface="Arial"/>
                <a:sym typeface="Arial"/>
              </a:rPr>
              <a:t>"Race" attribute: </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'White' = 1</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'Black' = 2</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'Asian' = 3</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'American Indian/Alaskan Native' = 4</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'Hispanic' = 6</a:t>
            </a:r>
            <a:endParaRPr sz="1800"/>
          </a:p>
          <a:p>
            <a:pPr indent="-330517" lvl="1" marL="800100" rtl="0" algn="l">
              <a:lnSpc>
                <a:spcPct val="80000"/>
              </a:lnSpc>
              <a:spcBef>
                <a:spcPts val="500"/>
              </a:spcBef>
              <a:spcAft>
                <a:spcPts val="0"/>
              </a:spcAft>
              <a:buClr>
                <a:srgbClr val="000000"/>
              </a:buClr>
              <a:buSzPts val="1800"/>
              <a:buChar char="•"/>
            </a:pPr>
            <a:r>
              <a:rPr i="0" lang="en-US" sz="1800">
                <a:solidFill>
                  <a:srgbClr val="000000"/>
                </a:solidFill>
                <a:latin typeface="Arial"/>
                <a:ea typeface="Arial"/>
                <a:cs typeface="Arial"/>
                <a:sym typeface="Arial"/>
              </a:rPr>
              <a:t>'Other' = 5</a:t>
            </a:r>
            <a:endParaRPr sz="1800"/>
          </a:p>
          <a:p>
            <a:pPr indent="-330517" lvl="0" marL="342900" rtl="0" algn="l">
              <a:lnSpc>
                <a:spcPct val="80000"/>
              </a:lnSpc>
              <a:spcBef>
                <a:spcPts val="1000"/>
              </a:spcBef>
              <a:spcAft>
                <a:spcPts val="0"/>
              </a:spcAft>
              <a:buClr>
                <a:srgbClr val="000000"/>
              </a:buClr>
              <a:buSzPts val="1800"/>
              <a:buChar char="•"/>
            </a:pPr>
            <a:r>
              <a:rPr i="0" lang="en-US" sz="1800">
                <a:solidFill>
                  <a:srgbClr val="000000"/>
                </a:solidFill>
                <a:latin typeface="Arial"/>
                <a:ea typeface="Arial"/>
                <a:cs typeface="Arial"/>
                <a:sym typeface="Arial"/>
              </a:rPr>
              <a:t>“Yes"/"No" value columns to </a:t>
            </a:r>
            <a:r>
              <a:rPr lang="en-US" sz="1800">
                <a:solidFill>
                  <a:srgbClr val="000000"/>
                </a:solidFill>
                <a:latin typeface="Arial"/>
                <a:ea typeface="Arial"/>
                <a:cs typeface="Arial"/>
                <a:sym typeface="Arial"/>
              </a:rPr>
              <a:t>binary</a:t>
            </a:r>
            <a:endParaRPr sz="1800"/>
          </a:p>
          <a:p>
            <a:pPr indent="0" lvl="0" marL="0" rtl="0" algn="l">
              <a:lnSpc>
                <a:spcPct val="80000"/>
              </a:lnSpc>
              <a:spcBef>
                <a:spcPts val="1000"/>
              </a:spcBef>
              <a:spcAft>
                <a:spcPts val="0"/>
              </a:spcAft>
              <a:buClr>
                <a:schemeClr val="dk1"/>
              </a:buClr>
              <a:buSzPts val="1300"/>
              <a:buNone/>
            </a:pPr>
            <a:r>
              <a:t/>
            </a:r>
            <a:endParaRPr i="0" sz="1800">
              <a:solidFill>
                <a:srgbClr val="000000"/>
              </a:solidFill>
              <a:latin typeface="Arial"/>
              <a:ea typeface="Arial"/>
              <a:cs typeface="Arial"/>
              <a:sym typeface="Arial"/>
            </a:endParaRPr>
          </a:p>
        </p:txBody>
      </p:sp>
      <p:sp>
        <p:nvSpPr>
          <p:cNvPr id="162" name="Google Shape;162;p14"/>
          <p:cNvSpPr txBox="1"/>
          <p:nvPr>
            <p:ph idx="2" type="body"/>
          </p:nvPr>
        </p:nvSpPr>
        <p:spPr>
          <a:xfrm>
            <a:off x="6172200" y="1690700"/>
            <a:ext cx="5181600" cy="5119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000"/>
              <a:buChar char="•"/>
            </a:pPr>
            <a:r>
              <a:rPr i="0" lang="en-US" sz="2000">
                <a:solidFill>
                  <a:srgbClr val="000000"/>
                </a:solidFill>
                <a:latin typeface="Arial"/>
                <a:ea typeface="Arial"/>
                <a:cs typeface="Arial"/>
                <a:sym typeface="Arial"/>
              </a:rPr>
              <a:t>"AgeCategory" attribute: </a:t>
            </a:r>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'18-24' = 1</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'25-29' = 2</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'30-34' = 3</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'35-39' = 4</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'40-44' = 5</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'45-49' = 6</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'50-54' = 7</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'55-59' = 8</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'60-64' = 9</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'65-69' = 10</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'70-74' = 11</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'75-79' = 12</a:t>
            </a:r>
            <a:endParaRPr>
              <a:solidFill>
                <a:srgbClr val="000000"/>
              </a:solidFill>
              <a:latin typeface="Arial"/>
              <a:ea typeface="Arial"/>
              <a:cs typeface="Arial"/>
              <a:sym typeface="Arial"/>
            </a:endParaRPr>
          </a:p>
          <a:p>
            <a:pPr indent="-241300" lvl="2" marL="1143000" rtl="0" algn="l">
              <a:lnSpc>
                <a:spcPct val="115000"/>
              </a:lnSpc>
              <a:spcBef>
                <a:spcPts val="0"/>
              </a:spcBef>
              <a:spcAft>
                <a:spcPts val="0"/>
              </a:spcAft>
              <a:buClr>
                <a:srgbClr val="000000"/>
              </a:buClr>
              <a:buSzPts val="2000"/>
              <a:buChar char="•"/>
            </a:pPr>
            <a:r>
              <a:rPr lang="en-US">
                <a:solidFill>
                  <a:srgbClr val="000000"/>
                </a:solidFill>
                <a:latin typeface="Arial"/>
                <a:ea typeface="Arial"/>
                <a:cs typeface="Arial"/>
                <a:sym typeface="Arial"/>
              </a:rPr>
              <a:t>'80 or older' = 13</a:t>
            </a:r>
            <a:endParaRPr>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ctrTitle"/>
          </p:nvPr>
        </p:nvSpPr>
        <p:spPr>
          <a:xfrm>
            <a:off x="1524003" y="377072"/>
            <a:ext cx="9144000" cy="820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Checking if data is imbalanced</a:t>
            </a:r>
            <a:endParaRPr b="1" sz="4000"/>
          </a:p>
        </p:txBody>
      </p:sp>
      <p:pic>
        <p:nvPicPr>
          <p:cNvPr id="168" name="Google Shape;168;p15"/>
          <p:cNvPicPr preferRelativeResize="0"/>
          <p:nvPr/>
        </p:nvPicPr>
        <p:blipFill rotWithShape="1">
          <a:blip r:embed="rId3">
            <a:alphaModFix/>
          </a:blip>
          <a:srcRect b="0" l="0" r="0" t="0"/>
          <a:stretch/>
        </p:blipFill>
        <p:spPr>
          <a:xfrm>
            <a:off x="3572650" y="1555423"/>
            <a:ext cx="5046699" cy="47847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ctrTitle"/>
          </p:nvPr>
        </p:nvSpPr>
        <p:spPr>
          <a:xfrm>
            <a:off x="1524000" y="460602"/>
            <a:ext cx="9144000" cy="691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Dealing with imbalanced data</a:t>
            </a:r>
            <a:endParaRPr b="1" sz="4000"/>
          </a:p>
        </p:txBody>
      </p:sp>
      <p:sp>
        <p:nvSpPr>
          <p:cNvPr id="174" name="Google Shape;174;p16"/>
          <p:cNvSpPr txBox="1"/>
          <p:nvPr>
            <p:ph idx="1" type="subTitle"/>
          </p:nvPr>
        </p:nvSpPr>
        <p:spPr>
          <a:xfrm>
            <a:off x="1524000" y="1564849"/>
            <a:ext cx="9144000" cy="11029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Arial"/>
                <a:ea typeface="Arial"/>
                <a:cs typeface="Arial"/>
                <a:sym typeface="Arial"/>
              </a:rPr>
              <a:t>Since the data is highly imbalanced, it was decided to resample the minority class (i.e., “HeartDisease” = "Yes") using SMOTE method from “imblearn” library.</a:t>
            </a:r>
            <a:endParaRPr/>
          </a:p>
        </p:txBody>
      </p:sp>
      <p:pic>
        <p:nvPicPr>
          <p:cNvPr id="175" name="Google Shape;175;p16"/>
          <p:cNvPicPr preferRelativeResize="0"/>
          <p:nvPr/>
        </p:nvPicPr>
        <p:blipFill rotWithShape="1">
          <a:blip r:embed="rId3">
            <a:alphaModFix/>
          </a:blip>
          <a:srcRect b="0" l="0" r="0" t="0"/>
          <a:stretch/>
        </p:blipFill>
        <p:spPr>
          <a:xfrm>
            <a:off x="1524000" y="2834959"/>
            <a:ext cx="9647619" cy="34857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“HeartDisease” “Yes”/”No” labels proportion after preprocessing</a:t>
            </a:r>
            <a:endParaRPr b="1" sz="4000"/>
          </a:p>
        </p:txBody>
      </p:sp>
      <p:pic>
        <p:nvPicPr>
          <p:cNvPr id="181" name="Google Shape;181;p17"/>
          <p:cNvPicPr preferRelativeResize="0"/>
          <p:nvPr/>
        </p:nvPicPr>
        <p:blipFill rotWithShape="1">
          <a:blip r:embed="rId3">
            <a:alphaModFix/>
          </a:blip>
          <a:srcRect b="0" l="0" r="0" t="0"/>
          <a:stretch/>
        </p:blipFill>
        <p:spPr>
          <a:xfrm>
            <a:off x="3988655" y="1959238"/>
            <a:ext cx="4214689" cy="4524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a:latin typeface="Arial"/>
                <a:ea typeface="Arial"/>
                <a:cs typeface="Arial"/>
                <a:sym typeface="Arial"/>
              </a:rPr>
              <a:t>Plots after data preprocessing</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9"/>
          <p:cNvPicPr preferRelativeResize="0"/>
          <p:nvPr/>
        </p:nvPicPr>
        <p:blipFill rotWithShape="1">
          <a:blip r:embed="rId3">
            <a:alphaModFix/>
          </a:blip>
          <a:srcRect b="0" l="0" r="0" t="0"/>
          <a:stretch/>
        </p:blipFill>
        <p:spPr>
          <a:xfrm>
            <a:off x="7752052" y="1011938"/>
            <a:ext cx="4439960" cy="4903709"/>
          </a:xfrm>
          <a:prstGeom prst="rect">
            <a:avLst/>
          </a:prstGeom>
          <a:noFill/>
          <a:ln>
            <a:noFill/>
          </a:ln>
        </p:spPr>
      </p:pic>
      <p:pic>
        <p:nvPicPr>
          <p:cNvPr id="192" name="Google Shape;192;p19"/>
          <p:cNvPicPr preferRelativeResize="0"/>
          <p:nvPr/>
        </p:nvPicPr>
        <p:blipFill rotWithShape="1">
          <a:blip r:embed="rId4">
            <a:alphaModFix/>
          </a:blip>
          <a:srcRect b="0" l="0" r="0" t="0"/>
          <a:stretch/>
        </p:blipFill>
        <p:spPr>
          <a:xfrm>
            <a:off x="12" y="1046738"/>
            <a:ext cx="6689644" cy="48341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927650" y="2766225"/>
            <a:ext cx="233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Dataset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0"/>
          <p:cNvPicPr preferRelativeResize="0"/>
          <p:nvPr/>
        </p:nvPicPr>
        <p:blipFill rotWithShape="1">
          <a:blip r:embed="rId3">
            <a:alphaModFix/>
          </a:blip>
          <a:srcRect b="0" l="0" r="0" t="0"/>
          <a:stretch/>
        </p:blipFill>
        <p:spPr>
          <a:xfrm>
            <a:off x="70700" y="1725200"/>
            <a:ext cx="6211191" cy="3216925"/>
          </a:xfrm>
          <a:prstGeom prst="rect">
            <a:avLst/>
          </a:prstGeom>
          <a:noFill/>
          <a:ln>
            <a:noFill/>
          </a:ln>
        </p:spPr>
      </p:pic>
      <p:pic>
        <p:nvPicPr>
          <p:cNvPr id="198" name="Google Shape;198;p20"/>
          <p:cNvPicPr preferRelativeResize="0"/>
          <p:nvPr/>
        </p:nvPicPr>
        <p:blipFill rotWithShape="1">
          <a:blip r:embed="rId4">
            <a:alphaModFix/>
          </a:blip>
          <a:srcRect b="0" l="0" r="0" t="0"/>
          <a:stretch/>
        </p:blipFill>
        <p:spPr>
          <a:xfrm>
            <a:off x="6405850" y="1850363"/>
            <a:ext cx="5786149" cy="296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3">
            <a:alphaModFix/>
          </a:blip>
          <a:srcRect b="0" l="0" r="0" t="0"/>
          <a:stretch/>
        </p:blipFill>
        <p:spPr>
          <a:xfrm>
            <a:off x="7903760" y="377060"/>
            <a:ext cx="4288249" cy="6404214"/>
          </a:xfrm>
          <a:prstGeom prst="rect">
            <a:avLst/>
          </a:prstGeom>
          <a:noFill/>
          <a:ln>
            <a:noFill/>
          </a:ln>
        </p:spPr>
      </p:pic>
      <p:pic>
        <p:nvPicPr>
          <p:cNvPr id="204" name="Google Shape;204;p21"/>
          <p:cNvPicPr preferRelativeResize="0"/>
          <p:nvPr/>
        </p:nvPicPr>
        <p:blipFill rotWithShape="1">
          <a:blip r:embed="rId4">
            <a:alphaModFix/>
          </a:blip>
          <a:srcRect b="0" l="0" r="0" t="0"/>
          <a:stretch/>
        </p:blipFill>
        <p:spPr>
          <a:xfrm>
            <a:off x="110392" y="386510"/>
            <a:ext cx="6680023" cy="63853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2"/>
          <p:cNvPicPr preferRelativeResize="0"/>
          <p:nvPr/>
        </p:nvPicPr>
        <p:blipFill rotWithShape="1">
          <a:blip r:embed="rId3">
            <a:alphaModFix/>
          </a:blip>
          <a:srcRect b="0" l="0" r="0" t="0"/>
          <a:stretch/>
        </p:blipFill>
        <p:spPr>
          <a:xfrm>
            <a:off x="664891" y="1035708"/>
            <a:ext cx="5058912" cy="4786589"/>
          </a:xfrm>
          <a:prstGeom prst="rect">
            <a:avLst/>
          </a:prstGeom>
          <a:noFill/>
          <a:ln>
            <a:noFill/>
          </a:ln>
        </p:spPr>
      </p:pic>
      <p:pic>
        <p:nvPicPr>
          <p:cNvPr id="210" name="Google Shape;210;p22"/>
          <p:cNvPicPr preferRelativeResize="0"/>
          <p:nvPr/>
        </p:nvPicPr>
        <p:blipFill rotWithShape="1">
          <a:blip r:embed="rId4">
            <a:alphaModFix/>
          </a:blip>
          <a:srcRect b="0" l="0" r="0" t="0"/>
          <a:stretch/>
        </p:blipFill>
        <p:spPr>
          <a:xfrm>
            <a:off x="6812321" y="1035700"/>
            <a:ext cx="4838254" cy="478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3"/>
          <p:cNvPicPr preferRelativeResize="0"/>
          <p:nvPr/>
        </p:nvPicPr>
        <p:blipFill rotWithShape="1">
          <a:blip r:embed="rId3">
            <a:alphaModFix/>
          </a:blip>
          <a:srcRect b="0" l="0" r="0" t="0"/>
          <a:stretch/>
        </p:blipFill>
        <p:spPr>
          <a:xfrm>
            <a:off x="2375071" y="0"/>
            <a:ext cx="7441857"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838200" y="12945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K-nearest neighbors</a:t>
            </a:r>
            <a:endParaRPr b="1" sz="4000"/>
          </a:p>
        </p:txBody>
      </p:sp>
      <p:pic>
        <p:nvPicPr>
          <p:cNvPr id="221" name="Google Shape;221;p24"/>
          <p:cNvPicPr preferRelativeResize="0"/>
          <p:nvPr/>
        </p:nvPicPr>
        <p:blipFill rotWithShape="1">
          <a:blip r:embed="rId3">
            <a:alphaModFix/>
          </a:blip>
          <a:srcRect b="0" l="0" r="0" t="0"/>
          <a:stretch/>
        </p:blipFill>
        <p:spPr>
          <a:xfrm>
            <a:off x="7292985" y="3235824"/>
            <a:ext cx="4293269" cy="3355925"/>
          </a:xfrm>
          <a:prstGeom prst="rect">
            <a:avLst/>
          </a:prstGeom>
          <a:noFill/>
          <a:ln>
            <a:noFill/>
          </a:ln>
        </p:spPr>
      </p:pic>
      <p:pic>
        <p:nvPicPr>
          <p:cNvPr id="222" name="Google Shape;222;p24"/>
          <p:cNvPicPr preferRelativeResize="0"/>
          <p:nvPr/>
        </p:nvPicPr>
        <p:blipFill rotWithShape="1">
          <a:blip r:embed="rId4">
            <a:alphaModFix/>
          </a:blip>
          <a:srcRect b="0" l="0" r="0" t="0"/>
          <a:stretch/>
        </p:blipFill>
        <p:spPr>
          <a:xfrm>
            <a:off x="7165893" y="1455018"/>
            <a:ext cx="4293269" cy="1542706"/>
          </a:xfrm>
          <a:prstGeom prst="rect">
            <a:avLst/>
          </a:prstGeom>
          <a:noFill/>
          <a:ln>
            <a:noFill/>
          </a:ln>
        </p:spPr>
      </p:pic>
      <p:pic>
        <p:nvPicPr>
          <p:cNvPr id="223" name="Google Shape;223;p24"/>
          <p:cNvPicPr preferRelativeResize="0"/>
          <p:nvPr/>
        </p:nvPicPr>
        <p:blipFill rotWithShape="1">
          <a:blip r:embed="rId5">
            <a:alphaModFix/>
          </a:blip>
          <a:srcRect b="0" l="0" r="0" t="0"/>
          <a:stretch/>
        </p:blipFill>
        <p:spPr>
          <a:xfrm>
            <a:off x="838200" y="1455018"/>
            <a:ext cx="5514996" cy="42321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21682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Decision Tree </a:t>
            </a:r>
            <a:endParaRPr b="1" sz="4000">
              <a:latin typeface="Arial"/>
              <a:ea typeface="Arial"/>
              <a:cs typeface="Arial"/>
              <a:sym typeface="Arial"/>
            </a:endParaRPr>
          </a:p>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(optimized version of the CART algorithm)</a:t>
            </a:r>
            <a:endParaRPr sz="4000"/>
          </a:p>
        </p:txBody>
      </p:sp>
      <p:pic>
        <p:nvPicPr>
          <p:cNvPr id="229" name="Google Shape;229;p25"/>
          <p:cNvPicPr preferRelativeResize="0"/>
          <p:nvPr/>
        </p:nvPicPr>
        <p:blipFill rotWithShape="1">
          <a:blip r:embed="rId3">
            <a:alphaModFix/>
          </a:blip>
          <a:srcRect b="0" l="0" r="0" t="0"/>
          <a:stretch/>
        </p:blipFill>
        <p:spPr>
          <a:xfrm>
            <a:off x="7324627" y="3346515"/>
            <a:ext cx="4270957" cy="3368153"/>
          </a:xfrm>
          <a:prstGeom prst="rect">
            <a:avLst/>
          </a:prstGeom>
          <a:noFill/>
          <a:ln>
            <a:noFill/>
          </a:ln>
        </p:spPr>
      </p:pic>
      <p:pic>
        <p:nvPicPr>
          <p:cNvPr id="230" name="Google Shape;230;p25"/>
          <p:cNvPicPr preferRelativeResize="0"/>
          <p:nvPr/>
        </p:nvPicPr>
        <p:blipFill rotWithShape="1">
          <a:blip r:embed="rId4">
            <a:alphaModFix/>
          </a:blip>
          <a:srcRect b="0" l="0" r="0" t="0"/>
          <a:stretch/>
        </p:blipFill>
        <p:spPr>
          <a:xfrm>
            <a:off x="7324627" y="1694782"/>
            <a:ext cx="4193268" cy="1499338"/>
          </a:xfrm>
          <a:prstGeom prst="rect">
            <a:avLst/>
          </a:prstGeom>
          <a:noFill/>
          <a:ln>
            <a:noFill/>
          </a:ln>
        </p:spPr>
      </p:pic>
      <p:pic>
        <p:nvPicPr>
          <p:cNvPr id="231" name="Google Shape;231;p25"/>
          <p:cNvPicPr preferRelativeResize="0"/>
          <p:nvPr/>
        </p:nvPicPr>
        <p:blipFill rotWithShape="1">
          <a:blip r:embed="rId5">
            <a:alphaModFix/>
          </a:blip>
          <a:srcRect b="0" l="0" r="0" t="0"/>
          <a:stretch/>
        </p:blipFill>
        <p:spPr>
          <a:xfrm>
            <a:off x="412457" y="2245891"/>
            <a:ext cx="6469110" cy="2366218"/>
          </a:xfrm>
          <a:prstGeom prst="rect">
            <a:avLst/>
          </a:prstGeom>
          <a:noFill/>
          <a:ln>
            <a:noFill/>
          </a:ln>
        </p:spPr>
      </p:pic>
      <p:pic>
        <p:nvPicPr>
          <p:cNvPr id="232" name="Google Shape;232;p25"/>
          <p:cNvPicPr preferRelativeResize="0"/>
          <p:nvPr/>
        </p:nvPicPr>
        <p:blipFill>
          <a:blip r:embed="rId6">
            <a:alphaModFix/>
          </a:blip>
          <a:stretch>
            <a:fillRect/>
          </a:stretch>
        </p:blipFill>
        <p:spPr>
          <a:xfrm>
            <a:off x="152400" y="4764509"/>
            <a:ext cx="4114800" cy="76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Part of the generated decision tree</a:t>
            </a:r>
            <a:endParaRPr b="1" sz="4000"/>
          </a:p>
        </p:txBody>
      </p:sp>
      <p:pic>
        <p:nvPicPr>
          <p:cNvPr id="238" name="Google Shape;238;p26"/>
          <p:cNvPicPr preferRelativeResize="0"/>
          <p:nvPr/>
        </p:nvPicPr>
        <p:blipFill rotWithShape="1">
          <a:blip r:embed="rId3">
            <a:alphaModFix/>
          </a:blip>
          <a:srcRect b="0" l="0" r="0" t="0"/>
          <a:stretch/>
        </p:blipFill>
        <p:spPr>
          <a:xfrm>
            <a:off x="588263" y="1848487"/>
            <a:ext cx="11015477" cy="3161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838200" y="153863"/>
            <a:ext cx="10515600" cy="10023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Naïve Bayes</a:t>
            </a:r>
            <a:endParaRPr b="1" sz="4000"/>
          </a:p>
        </p:txBody>
      </p:sp>
      <p:pic>
        <p:nvPicPr>
          <p:cNvPr id="244" name="Google Shape;244;p27"/>
          <p:cNvPicPr preferRelativeResize="0"/>
          <p:nvPr/>
        </p:nvPicPr>
        <p:blipFill rotWithShape="1">
          <a:blip r:embed="rId3">
            <a:alphaModFix/>
          </a:blip>
          <a:srcRect b="0" l="0" r="0" t="0"/>
          <a:stretch/>
        </p:blipFill>
        <p:spPr>
          <a:xfrm>
            <a:off x="6663285" y="3052467"/>
            <a:ext cx="4476190" cy="3466667"/>
          </a:xfrm>
          <a:prstGeom prst="rect">
            <a:avLst/>
          </a:prstGeom>
          <a:noFill/>
          <a:ln>
            <a:noFill/>
          </a:ln>
        </p:spPr>
      </p:pic>
      <p:pic>
        <p:nvPicPr>
          <p:cNvPr id="245" name="Google Shape;245;p27"/>
          <p:cNvPicPr preferRelativeResize="0"/>
          <p:nvPr/>
        </p:nvPicPr>
        <p:blipFill rotWithShape="1">
          <a:blip r:embed="rId4">
            <a:alphaModFix/>
          </a:blip>
          <a:srcRect b="0" l="0" r="0" t="0"/>
          <a:stretch/>
        </p:blipFill>
        <p:spPr>
          <a:xfrm>
            <a:off x="1437210" y="4081019"/>
            <a:ext cx="4276190" cy="1618558"/>
          </a:xfrm>
          <a:prstGeom prst="rect">
            <a:avLst/>
          </a:prstGeom>
          <a:noFill/>
          <a:ln>
            <a:noFill/>
          </a:ln>
        </p:spPr>
      </p:pic>
      <p:pic>
        <p:nvPicPr>
          <p:cNvPr id="246" name="Google Shape;246;p27"/>
          <p:cNvPicPr preferRelativeResize="0"/>
          <p:nvPr/>
        </p:nvPicPr>
        <p:blipFill>
          <a:blip r:embed="rId5">
            <a:alphaModFix/>
          </a:blip>
          <a:stretch>
            <a:fillRect/>
          </a:stretch>
        </p:blipFill>
        <p:spPr>
          <a:xfrm>
            <a:off x="1962150" y="1318429"/>
            <a:ext cx="9391650" cy="1657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838200" y="23040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Comparison between the algorithms performance</a:t>
            </a:r>
            <a:endParaRPr b="1" sz="4000"/>
          </a:p>
        </p:txBody>
      </p:sp>
      <p:pic>
        <p:nvPicPr>
          <p:cNvPr id="252" name="Google Shape;252;p28"/>
          <p:cNvPicPr preferRelativeResize="0"/>
          <p:nvPr/>
        </p:nvPicPr>
        <p:blipFill rotWithShape="1">
          <a:blip r:embed="rId3">
            <a:alphaModFix/>
          </a:blip>
          <a:srcRect b="0" l="0" r="0" t="0"/>
          <a:stretch/>
        </p:blipFill>
        <p:spPr>
          <a:xfrm>
            <a:off x="6442209" y="1734191"/>
            <a:ext cx="5749786" cy="4599828"/>
          </a:xfrm>
          <a:prstGeom prst="rect">
            <a:avLst/>
          </a:prstGeom>
          <a:noFill/>
          <a:ln>
            <a:noFill/>
          </a:ln>
        </p:spPr>
      </p:pic>
      <p:pic>
        <p:nvPicPr>
          <p:cNvPr id="253" name="Google Shape;253;p28"/>
          <p:cNvPicPr preferRelativeResize="0"/>
          <p:nvPr/>
        </p:nvPicPr>
        <p:blipFill rotWithShape="1">
          <a:blip r:embed="rId4">
            <a:alphaModFix/>
          </a:blip>
          <a:srcRect b="0" l="0" r="0" t="0"/>
          <a:stretch/>
        </p:blipFill>
        <p:spPr>
          <a:xfrm>
            <a:off x="0" y="1734200"/>
            <a:ext cx="5923686" cy="459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831850" y="230957"/>
            <a:ext cx="10515600" cy="7305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Conclusion</a:t>
            </a:r>
            <a:endParaRPr b="1" sz="4000"/>
          </a:p>
        </p:txBody>
      </p:sp>
      <p:sp>
        <p:nvSpPr>
          <p:cNvPr id="259" name="Google Shape;259;p29"/>
          <p:cNvSpPr txBox="1"/>
          <p:nvPr>
            <p:ph idx="1" type="body"/>
          </p:nvPr>
        </p:nvSpPr>
        <p:spPr>
          <a:xfrm>
            <a:off x="831850" y="1225485"/>
            <a:ext cx="10515600" cy="54015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solidFill>
                  <a:schemeClr val="dk1"/>
                </a:solidFill>
                <a:latin typeface="Arial"/>
                <a:ea typeface="Arial"/>
                <a:cs typeface="Arial"/>
                <a:sym typeface="Arial"/>
              </a:rPr>
              <a:t>All three algorithms used the same test set size of 10% of the dataset (which is equal to 54 892 samples).</a:t>
            </a:r>
            <a:endParaRPr/>
          </a:p>
          <a:p>
            <a:pPr indent="0" lvl="0" marL="0" rtl="0" algn="l">
              <a:lnSpc>
                <a:spcPct val="90000"/>
              </a:lnSpc>
              <a:spcBef>
                <a:spcPts val="1000"/>
              </a:spcBef>
              <a:spcAft>
                <a:spcPts val="0"/>
              </a:spcAft>
              <a:buClr>
                <a:schemeClr val="dk1"/>
              </a:buClr>
              <a:buSzPts val="1800"/>
              <a:buNone/>
            </a:pPr>
            <a:r>
              <a:rPr lang="en-US" sz="1800">
                <a:solidFill>
                  <a:schemeClr val="dk1"/>
                </a:solidFill>
                <a:latin typeface="Arial"/>
                <a:ea typeface="Arial"/>
                <a:cs typeface="Arial"/>
                <a:sym typeface="Arial"/>
              </a:rPr>
              <a:t>According to the plots presented earlier, it can be seen that K-NN algorithm shows better results in both – recall and accuracy measures. Decision Tree got the second place in this case.</a:t>
            </a:r>
            <a:endParaRPr sz="18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solidFill>
                  <a:schemeClr val="dk1"/>
                </a:solidFill>
                <a:latin typeface="Arial"/>
                <a:ea typeface="Arial"/>
                <a:cs typeface="Arial"/>
                <a:sym typeface="Arial"/>
              </a:rPr>
              <a:t>When it comes to time complexities of the algorithms, i.e.:</a:t>
            </a:r>
            <a:endParaRPr/>
          </a:p>
          <a:p>
            <a:pPr indent="-342900" lvl="3" marL="1714500" rtl="0" algn="l">
              <a:lnSpc>
                <a:spcPct val="90000"/>
              </a:lnSpc>
              <a:spcBef>
                <a:spcPts val="500"/>
              </a:spcBef>
              <a:spcAft>
                <a:spcPts val="0"/>
              </a:spcAft>
              <a:buClr>
                <a:schemeClr val="dk1"/>
              </a:buClr>
              <a:buSzPts val="1800"/>
              <a:buFont typeface="Arial"/>
              <a:buChar char="•"/>
            </a:pPr>
            <a:r>
              <a:rPr b="1" lang="en-US" sz="1800">
                <a:solidFill>
                  <a:schemeClr val="dk1"/>
                </a:solidFill>
                <a:latin typeface="Arial"/>
                <a:ea typeface="Arial"/>
                <a:cs typeface="Arial"/>
                <a:sym typeface="Arial"/>
              </a:rPr>
              <a:t>K-NN</a:t>
            </a:r>
            <a:r>
              <a:rPr lang="en-US" sz="1800">
                <a:solidFill>
                  <a:schemeClr val="dk1"/>
                </a:solidFill>
                <a:latin typeface="Arial"/>
                <a:ea typeface="Arial"/>
                <a:cs typeface="Arial"/>
                <a:sym typeface="Arial"/>
              </a:rPr>
              <a:t>: O(k</a:t>
            </a:r>
            <a:r>
              <a:rPr lang="en-US" sz="1800">
                <a:solidFill>
                  <a:schemeClr val="dk1"/>
                </a:solidFill>
                <a:latin typeface="Arial"/>
                <a:ea typeface="Arial"/>
                <a:cs typeface="Arial"/>
                <a:sym typeface="Arial"/>
              </a:rPr>
              <a:t> * </a:t>
            </a:r>
            <a:r>
              <a:rPr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 * </a:t>
            </a:r>
            <a:r>
              <a:rPr lang="en-US" sz="1800">
                <a:solidFill>
                  <a:schemeClr val="dk1"/>
                </a:solidFill>
                <a:latin typeface="Arial"/>
                <a:ea typeface="Arial"/>
                <a:cs typeface="Arial"/>
                <a:sym typeface="Arial"/>
              </a:rPr>
              <a:t>d), where:</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k – number of neighbors</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n – number of points in the training dataset</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d – data dimensionality</a:t>
            </a:r>
            <a:endParaRPr/>
          </a:p>
          <a:p>
            <a:pPr indent="-342900" lvl="3" marL="1714500" rtl="0" algn="l">
              <a:lnSpc>
                <a:spcPct val="90000"/>
              </a:lnSpc>
              <a:spcBef>
                <a:spcPts val="500"/>
              </a:spcBef>
              <a:spcAft>
                <a:spcPts val="0"/>
              </a:spcAft>
              <a:buClr>
                <a:schemeClr val="dk1"/>
              </a:buClr>
              <a:buSzPts val="1800"/>
              <a:buFont typeface="Arial"/>
              <a:buChar char="•"/>
            </a:pPr>
            <a:r>
              <a:rPr b="1" lang="en-US" sz="1800">
                <a:solidFill>
                  <a:schemeClr val="dk1"/>
                </a:solidFill>
                <a:latin typeface="Arial"/>
                <a:ea typeface="Arial"/>
                <a:cs typeface="Arial"/>
                <a:sym typeface="Arial"/>
              </a:rPr>
              <a:t>Decision Tree</a:t>
            </a:r>
            <a:r>
              <a:rPr lang="en-US" sz="1800">
                <a:solidFill>
                  <a:schemeClr val="dk1"/>
                </a:solidFill>
                <a:latin typeface="Arial"/>
                <a:ea typeface="Arial"/>
                <a:cs typeface="Arial"/>
                <a:sym typeface="Arial"/>
              </a:rPr>
              <a:t>: O(m</a:t>
            </a:r>
            <a:r>
              <a:rPr lang="en-US" sz="1800">
                <a:solidFill>
                  <a:schemeClr val="dk1"/>
                </a:solidFill>
                <a:latin typeface="Arial"/>
                <a:ea typeface="Arial"/>
                <a:cs typeface="Arial"/>
                <a:sym typeface="Arial"/>
              </a:rPr>
              <a:t> * </a:t>
            </a:r>
            <a:r>
              <a:rPr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 * </a:t>
            </a:r>
            <a:r>
              <a:rPr lang="en-US" sz="1800">
                <a:solidFill>
                  <a:schemeClr val="dk1"/>
                </a:solidFill>
                <a:latin typeface="Arial"/>
                <a:ea typeface="Arial"/>
                <a:cs typeface="Arial"/>
                <a:sym typeface="Arial"/>
              </a:rPr>
              <a:t>log</a:t>
            </a:r>
            <a:r>
              <a:rPr baseline="-25000" lang="en-US" sz="1800">
                <a:solidFill>
                  <a:schemeClr val="dk1"/>
                </a:solidFill>
                <a:latin typeface="Arial"/>
                <a:ea typeface="Arial"/>
                <a:cs typeface="Arial"/>
                <a:sym typeface="Arial"/>
              </a:rPr>
              <a:t>2</a:t>
            </a:r>
            <a:r>
              <a:rPr lang="en-US" sz="1800">
                <a:solidFill>
                  <a:schemeClr val="dk1"/>
                </a:solidFill>
                <a:latin typeface="Arial"/>
                <a:ea typeface="Arial"/>
                <a:cs typeface="Arial"/>
                <a:sym typeface="Arial"/>
              </a:rPr>
              <a:t>n), where:</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m – numbers of attributes</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n – number of samples</a:t>
            </a:r>
            <a:endParaRPr/>
          </a:p>
          <a:p>
            <a:pPr indent="-342900" lvl="3" marL="1714500" rtl="0" algn="l">
              <a:lnSpc>
                <a:spcPct val="90000"/>
              </a:lnSpc>
              <a:spcBef>
                <a:spcPts val="500"/>
              </a:spcBef>
              <a:spcAft>
                <a:spcPts val="0"/>
              </a:spcAft>
              <a:buClr>
                <a:schemeClr val="dk1"/>
              </a:buClr>
              <a:buSzPts val="1800"/>
              <a:buFont typeface="Arial"/>
              <a:buChar char="•"/>
            </a:pPr>
            <a:r>
              <a:rPr b="1" lang="en-US" sz="1800">
                <a:solidFill>
                  <a:schemeClr val="dk1"/>
                </a:solidFill>
                <a:latin typeface="Arial"/>
                <a:ea typeface="Arial"/>
                <a:cs typeface="Arial"/>
                <a:sym typeface="Arial"/>
              </a:rPr>
              <a:t>Naive Bayes</a:t>
            </a:r>
            <a:r>
              <a:rPr lang="en-US" sz="1800">
                <a:solidFill>
                  <a:schemeClr val="dk1"/>
                </a:solidFill>
                <a:latin typeface="Arial"/>
                <a:ea typeface="Arial"/>
                <a:cs typeface="Arial"/>
                <a:sym typeface="Arial"/>
              </a:rPr>
              <a:t>: O(m * n), where:</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m – numbers of attributes</a:t>
            </a:r>
            <a:endParaRPr/>
          </a:p>
          <a:p>
            <a:pPr indent="-342900" lvl="7" marL="3543300" rtl="0" algn="l">
              <a:lnSpc>
                <a:spcPct val="90000"/>
              </a:lnSpc>
              <a:spcBef>
                <a:spcPts val="500"/>
              </a:spcBef>
              <a:spcAft>
                <a:spcPts val="0"/>
              </a:spcAft>
              <a:buClr>
                <a:schemeClr val="dk1"/>
              </a:buClr>
              <a:buSzPts val="1800"/>
              <a:buFont typeface="Arial"/>
              <a:buChar char="•"/>
            </a:pPr>
            <a:r>
              <a:rPr lang="en-US" sz="1800">
                <a:solidFill>
                  <a:schemeClr val="dk1"/>
                </a:solidFill>
                <a:latin typeface="Arial"/>
                <a:ea typeface="Arial"/>
                <a:cs typeface="Arial"/>
                <a:sym typeface="Arial"/>
              </a:rPr>
              <a:t>n – number of samples</a:t>
            </a:r>
            <a:endParaRPr sz="18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solidFill>
                  <a:schemeClr val="dk1"/>
                </a:solidFill>
                <a:latin typeface="Arial"/>
                <a:ea typeface="Arial"/>
                <a:cs typeface="Arial"/>
                <a:sym typeface="Arial"/>
              </a:rPr>
              <a:t>All of the used algorithms can be implemented equally easily using libraries. However, Naive Bayes’ actual implementation is much easier to do.</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ctrTitle"/>
          </p:nvPr>
        </p:nvSpPr>
        <p:spPr>
          <a:xfrm>
            <a:off x="1524000" y="188536"/>
            <a:ext cx="2633221" cy="70700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Attributes</a:t>
            </a:r>
            <a:endParaRPr b="1" sz="4000"/>
          </a:p>
        </p:txBody>
      </p:sp>
      <p:sp>
        <p:nvSpPr>
          <p:cNvPr id="95" name="Google Shape;95;p3"/>
          <p:cNvSpPr txBox="1"/>
          <p:nvPr>
            <p:ph idx="1" type="subTitle"/>
          </p:nvPr>
        </p:nvSpPr>
        <p:spPr>
          <a:xfrm>
            <a:off x="1524000" y="1022807"/>
            <a:ext cx="9144000" cy="564665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Font typeface="Arial"/>
              <a:buChar char="•"/>
            </a:pPr>
            <a:r>
              <a:rPr b="0" i="0" lang="en-US">
                <a:latin typeface="Inter"/>
                <a:ea typeface="Inter"/>
                <a:cs typeface="Inter"/>
                <a:sym typeface="Inter"/>
              </a:rPr>
              <a:t>Demographic factors: </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Sex – categorical nominal</a:t>
            </a:r>
            <a:endParaRPr/>
          </a:p>
          <a:p>
            <a:pPr indent="-342900" lvl="5" marL="2628900" rtl="0" algn="l">
              <a:lnSpc>
                <a:spcPct val="90000"/>
              </a:lnSpc>
              <a:spcBef>
                <a:spcPts val="500"/>
              </a:spcBef>
              <a:spcAft>
                <a:spcPts val="0"/>
              </a:spcAft>
              <a:buClr>
                <a:schemeClr val="dk1"/>
              </a:buClr>
              <a:buSzPct val="100000"/>
              <a:buFont typeface="Arial"/>
              <a:buChar char="•"/>
            </a:pPr>
            <a:r>
              <a:rPr b="0" i="0" lang="en-US" sz="2000">
                <a:latin typeface="Inter"/>
                <a:ea typeface="Inter"/>
                <a:cs typeface="Inter"/>
                <a:sym typeface="Inter"/>
              </a:rPr>
              <a:t>Age category – categorical nominal</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Race – categorical nominal</a:t>
            </a:r>
            <a:endParaRPr/>
          </a:p>
          <a:p>
            <a:pPr indent="-342900" lvl="5" marL="2628900" rtl="0" algn="l">
              <a:lnSpc>
                <a:spcPct val="90000"/>
              </a:lnSpc>
              <a:spcBef>
                <a:spcPts val="500"/>
              </a:spcBef>
              <a:spcAft>
                <a:spcPts val="0"/>
              </a:spcAft>
              <a:buClr>
                <a:schemeClr val="dk1"/>
              </a:buClr>
              <a:buSzPct val="100000"/>
              <a:buFont typeface="Arial"/>
              <a:buChar char="•"/>
            </a:pPr>
            <a:r>
              <a:rPr b="0" i="0" lang="en-US" sz="2000">
                <a:latin typeface="Inter"/>
                <a:ea typeface="Inter"/>
                <a:cs typeface="Inter"/>
                <a:sym typeface="Inter"/>
              </a:rPr>
              <a:t>BMI (Body Mass Index) – numerical continuous</a:t>
            </a:r>
            <a:endParaRPr/>
          </a:p>
          <a:p>
            <a:pPr indent="-342900" lvl="0" marL="342900" rtl="0" algn="l">
              <a:lnSpc>
                <a:spcPct val="90000"/>
              </a:lnSpc>
              <a:spcBef>
                <a:spcPts val="1000"/>
              </a:spcBef>
              <a:spcAft>
                <a:spcPts val="0"/>
              </a:spcAft>
              <a:buClr>
                <a:schemeClr val="dk1"/>
              </a:buClr>
              <a:buSzPct val="100000"/>
              <a:buFont typeface="Arial"/>
              <a:buChar char="•"/>
            </a:pPr>
            <a:r>
              <a:rPr lang="en-US">
                <a:latin typeface="Inter"/>
                <a:ea typeface="Inter"/>
                <a:cs typeface="Inter"/>
                <a:sym typeface="Inter"/>
              </a:rPr>
              <a:t>Unhealthy habits:</a:t>
            </a:r>
            <a:endParaRPr/>
          </a:p>
          <a:p>
            <a:pPr indent="-342900" lvl="5" marL="2628900" rtl="0" algn="l">
              <a:lnSpc>
                <a:spcPct val="90000"/>
              </a:lnSpc>
              <a:spcBef>
                <a:spcPts val="500"/>
              </a:spcBef>
              <a:spcAft>
                <a:spcPts val="0"/>
              </a:spcAft>
              <a:buClr>
                <a:schemeClr val="dk1"/>
              </a:buClr>
              <a:buSzPct val="100000"/>
              <a:buFont typeface="Arial"/>
              <a:buChar char="•"/>
            </a:pPr>
            <a:r>
              <a:rPr b="0" i="0" lang="en-US" sz="2000">
                <a:latin typeface="Inter"/>
                <a:ea typeface="Inter"/>
                <a:cs typeface="Inter"/>
                <a:sym typeface="Inter"/>
              </a:rPr>
              <a:t>Smoking - </a:t>
            </a:r>
            <a:r>
              <a:rPr lang="en-US" sz="2000">
                <a:latin typeface="Inter"/>
                <a:ea typeface="Inter"/>
                <a:cs typeface="Inter"/>
                <a:sym typeface="Inter"/>
              </a:rPr>
              <a:t>categorical nominal</a:t>
            </a:r>
            <a:endParaRPr b="0" i="0" sz="2000">
              <a:latin typeface="Inter"/>
              <a:ea typeface="Inter"/>
              <a:cs typeface="Inter"/>
              <a:sym typeface="Inte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Alcohol drinking </a:t>
            </a:r>
            <a:r>
              <a:rPr b="0" i="0" lang="en-US" sz="2000">
                <a:latin typeface="Inter"/>
                <a:ea typeface="Inter"/>
                <a:cs typeface="Inter"/>
                <a:sym typeface="Inter"/>
              </a:rPr>
              <a:t>- </a:t>
            </a:r>
            <a:r>
              <a:rPr lang="en-US" sz="2000">
                <a:latin typeface="Inter"/>
                <a:ea typeface="Inter"/>
                <a:cs typeface="Inter"/>
                <a:sym typeface="Inter"/>
              </a:rPr>
              <a:t>categorical nominal</a:t>
            </a:r>
            <a:endParaRPr/>
          </a:p>
          <a:p>
            <a:pPr indent="-342900" lvl="0" marL="342900" rtl="0" algn="l">
              <a:lnSpc>
                <a:spcPct val="90000"/>
              </a:lnSpc>
              <a:spcBef>
                <a:spcPts val="1000"/>
              </a:spcBef>
              <a:spcAft>
                <a:spcPts val="0"/>
              </a:spcAft>
              <a:buClr>
                <a:schemeClr val="dk1"/>
              </a:buClr>
              <a:buSzPct val="100000"/>
              <a:buFont typeface="Arial"/>
              <a:buChar char="•"/>
            </a:pPr>
            <a:r>
              <a:rPr lang="en-US">
                <a:latin typeface="Inter"/>
                <a:ea typeface="Inter"/>
                <a:cs typeface="Inter"/>
                <a:sym typeface="Inter"/>
              </a:rPr>
              <a:t>General health:</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General health – categorical ordinal</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Mental health – numerical </a:t>
            </a:r>
            <a:r>
              <a:rPr b="0" i="0" lang="en-US" sz="2000">
                <a:latin typeface="Inter"/>
                <a:ea typeface="Inter"/>
                <a:cs typeface="Inter"/>
                <a:sym typeface="Inter"/>
              </a:rPr>
              <a:t>continuous</a:t>
            </a:r>
            <a:endParaRPr sz="2000">
              <a:latin typeface="Inter"/>
              <a:ea typeface="Inter"/>
              <a:cs typeface="Inter"/>
              <a:sym typeface="Inte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Physical health – numerical </a:t>
            </a:r>
            <a:r>
              <a:rPr b="0" i="0" lang="en-US" sz="2000">
                <a:latin typeface="Inter"/>
                <a:ea typeface="Inter"/>
                <a:cs typeface="Inter"/>
                <a:sym typeface="Inter"/>
              </a:rPr>
              <a:t>continuous</a:t>
            </a:r>
            <a:endParaRPr sz="2000">
              <a:latin typeface="Inter"/>
              <a:ea typeface="Inter"/>
              <a:cs typeface="Inter"/>
              <a:sym typeface="Inte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Sleep time – numerical discrete</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Difficulty walking - categorical nominal</a:t>
            </a:r>
            <a:endParaRPr/>
          </a:p>
          <a:p>
            <a:pPr indent="-342900" lvl="5" marL="2628900" rtl="0" algn="l">
              <a:lnSpc>
                <a:spcPct val="90000"/>
              </a:lnSpc>
              <a:spcBef>
                <a:spcPts val="500"/>
              </a:spcBef>
              <a:spcAft>
                <a:spcPts val="0"/>
              </a:spcAft>
              <a:buClr>
                <a:schemeClr val="dk1"/>
              </a:buClr>
              <a:buSzPct val="100000"/>
              <a:buFont typeface="Arial"/>
              <a:buChar char="•"/>
            </a:pPr>
            <a:r>
              <a:rPr lang="en-US" sz="2000">
                <a:latin typeface="Inter"/>
                <a:ea typeface="Inter"/>
                <a:cs typeface="Inter"/>
                <a:sym typeface="Inter"/>
              </a:rPr>
              <a:t>Physical activity - categorical nominal</a:t>
            </a:r>
            <a:endParaRPr/>
          </a:p>
          <a:p>
            <a:pPr indent="-342900" lvl="0" marL="342900" rtl="0" algn="l">
              <a:lnSpc>
                <a:spcPct val="90000"/>
              </a:lnSpc>
              <a:spcBef>
                <a:spcPts val="1000"/>
              </a:spcBef>
              <a:spcAft>
                <a:spcPts val="0"/>
              </a:spcAft>
              <a:buClr>
                <a:schemeClr val="dk1"/>
              </a:buClr>
              <a:buSzPct val="100000"/>
              <a:buFont typeface="Arial"/>
              <a:buChar char="•"/>
            </a:pPr>
            <a:r>
              <a:rPr lang="en-US">
                <a:latin typeface="Inter"/>
                <a:ea typeface="Inter"/>
                <a:cs typeface="Inter"/>
                <a:sym typeface="Inter"/>
              </a:rPr>
              <a:t>Classification attribute:</a:t>
            </a:r>
            <a:endParaRPr/>
          </a:p>
          <a:p>
            <a:pPr indent="-342900" lvl="5" marL="2628900" rtl="0" algn="l">
              <a:lnSpc>
                <a:spcPct val="90000"/>
              </a:lnSpc>
              <a:spcBef>
                <a:spcPts val="500"/>
              </a:spcBef>
              <a:spcAft>
                <a:spcPts val="0"/>
              </a:spcAft>
              <a:buClr>
                <a:schemeClr val="dk1"/>
              </a:buClr>
              <a:buSzPct val="100000"/>
              <a:buFont typeface="Arial"/>
              <a:buChar char="•"/>
            </a:pPr>
            <a:r>
              <a:rPr b="0" i="0" lang="en-US" sz="2000">
                <a:latin typeface="Inter"/>
                <a:ea typeface="Inter"/>
                <a:cs typeface="Inter"/>
                <a:sym typeface="Inter"/>
              </a:rPr>
              <a:t>Heart disease – categorical nominal</a:t>
            </a:r>
            <a:endParaRPr b="0" i="0">
              <a:latin typeface="Inter"/>
              <a:ea typeface="Inter"/>
              <a:cs typeface="Inter"/>
              <a:sym typeface="Inter"/>
            </a:endParaRPr>
          </a:p>
          <a:p>
            <a:pPr indent="0" lvl="3" marL="1371600" rtl="0" algn="l">
              <a:lnSpc>
                <a:spcPct val="90000"/>
              </a:lnSpc>
              <a:spcBef>
                <a:spcPts val="500"/>
              </a:spcBef>
              <a:spcAft>
                <a:spcPts val="0"/>
              </a:spcAft>
              <a:buClr>
                <a:schemeClr val="dk1"/>
              </a:buClr>
              <a:buSzPct val="100000"/>
              <a:buNone/>
            </a:pPr>
            <a:r>
              <a:t/>
            </a:r>
            <a:endParaRPr b="0" i="0">
              <a:latin typeface="Inter"/>
              <a:ea typeface="Inter"/>
              <a:cs typeface="Inter"/>
              <a:sym typeface="Inter"/>
            </a:endParaRPr>
          </a:p>
          <a:p>
            <a:pPr indent="-201930" lvl="0" marL="342900" rtl="0" algn="ctr">
              <a:lnSpc>
                <a:spcPct val="90000"/>
              </a:lnSpc>
              <a:spcBef>
                <a:spcPts val="1000"/>
              </a:spcBef>
              <a:spcAft>
                <a:spcPts val="0"/>
              </a:spcAft>
              <a:buClr>
                <a:schemeClr val="dk1"/>
              </a:buClr>
              <a:buSzPct val="100000"/>
              <a:buFont typeface="Arial"/>
              <a:buNone/>
            </a:pPr>
            <a:r>
              <a:t/>
            </a:r>
            <a:endParaRPr>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838200" y="365126"/>
            <a:ext cx="10515600" cy="9357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Used main software/tools</a:t>
            </a:r>
            <a:endParaRPr b="1" sz="4000">
              <a:latin typeface="Arial"/>
              <a:ea typeface="Arial"/>
              <a:cs typeface="Arial"/>
              <a:sym typeface="Arial"/>
            </a:endParaRPr>
          </a:p>
        </p:txBody>
      </p:sp>
      <p:pic>
        <p:nvPicPr>
          <p:cNvPr id="265" name="Google Shape;265;p30"/>
          <p:cNvPicPr preferRelativeResize="0"/>
          <p:nvPr/>
        </p:nvPicPr>
        <p:blipFill rotWithShape="1">
          <a:blip r:embed="rId3">
            <a:alphaModFix/>
          </a:blip>
          <a:srcRect b="0" l="0" r="0" t="0"/>
          <a:stretch/>
        </p:blipFill>
        <p:spPr>
          <a:xfrm>
            <a:off x="8203118" y="4272442"/>
            <a:ext cx="3050474" cy="1926180"/>
          </a:xfrm>
          <a:prstGeom prst="rect">
            <a:avLst/>
          </a:prstGeom>
          <a:noFill/>
          <a:ln>
            <a:noFill/>
          </a:ln>
        </p:spPr>
      </p:pic>
      <p:pic>
        <p:nvPicPr>
          <p:cNvPr id="266" name="Google Shape;266;p30"/>
          <p:cNvPicPr preferRelativeResize="0"/>
          <p:nvPr/>
        </p:nvPicPr>
        <p:blipFill rotWithShape="1">
          <a:blip r:embed="rId4">
            <a:alphaModFix/>
          </a:blip>
          <a:srcRect b="0" l="0" r="0" t="0"/>
          <a:stretch/>
        </p:blipFill>
        <p:spPr>
          <a:xfrm>
            <a:off x="838200" y="4272442"/>
            <a:ext cx="1687397" cy="1926180"/>
          </a:xfrm>
          <a:prstGeom prst="rect">
            <a:avLst/>
          </a:prstGeom>
          <a:noFill/>
          <a:ln>
            <a:noFill/>
          </a:ln>
        </p:spPr>
      </p:pic>
      <p:pic>
        <p:nvPicPr>
          <p:cNvPr id="267" name="Google Shape;267;p30"/>
          <p:cNvPicPr preferRelativeResize="0"/>
          <p:nvPr/>
        </p:nvPicPr>
        <p:blipFill rotWithShape="1">
          <a:blip r:embed="rId5">
            <a:alphaModFix/>
          </a:blip>
          <a:srcRect b="0" l="0" r="0" t="0"/>
          <a:stretch/>
        </p:blipFill>
        <p:spPr>
          <a:xfrm>
            <a:off x="5581283" y="4035016"/>
            <a:ext cx="2412647" cy="2321736"/>
          </a:xfrm>
          <a:prstGeom prst="rect">
            <a:avLst/>
          </a:prstGeom>
          <a:noFill/>
          <a:ln>
            <a:noFill/>
          </a:ln>
        </p:spPr>
      </p:pic>
      <p:pic>
        <p:nvPicPr>
          <p:cNvPr id="268" name="Google Shape;268;p30"/>
          <p:cNvPicPr preferRelativeResize="0"/>
          <p:nvPr/>
        </p:nvPicPr>
        <p:blipFill rotWithShape="1">
          <a:blip r:embed="rId6">
            <a:alphaModFix/>
          </a:blip>
          <a:srcRect b="0" l="0" r="0" t="0"/>
          <a:stretch/>
        </p:blipFill>
        <p:spPr>
          <a:xfrm>
            <a:off x="801518" y="1755652"/>
            <a:ext cx="1589154" cy="1926180"/>
          </a:xfrm>
          <a:prstGeom prst="rect">
            <a:avLst/>
          </a:prstGeom>
          <a:noFill/>
          <a:ln>
            <a:noFill/>
          </a:ln>
        </p:spPr>
      </p:pic>
      <p:pic>
        <p:nvPicPr>
          <p:cNvPr id="269" name="Google Shape;269;p30"/>
          <p:cNvPicPr preferRelativeResize="0"/>
          <p:nvPr/>
        </p:nvPicPr>
        <p:blipFill rotWithShape="1">
          <a:blip r:embed="rId7">
            <a:alphaModFix/>
          </a:blip>
          <a:srcRect b="0" l="0" r="0" t="0"/>
          <a:stretch/>
        </p:blipFill>
        <p:spPr>
          <a:xfrm>
            <a:off x="2538455" y="1665500"/>
            <a:ext cx="2841440" cy="1898059"/>
          </a:xfrm>
          <a:prstGeom prst="rect">
            <a:avLst/>
          </a:prstGeom>
          <a:noFill/>
          <a:ln>
            <a:noFill/>
          </a:ln>
        </p:spPr>
      </p:pic>
      <p:pic>
        <p:nvPicPr>
          <p:cNvPr id="270" name="Google Shape;270;p30"/>
          <p:cNvPicPr preferRelativeResize="0"/>
          <p:nvPr/>
        </p:nvPicPr>
        <p:blipFill rotWithShape="1">
          <a:blip r:embed="rId8">
            <a:alphaModFix/>
          </a:blip>
          <a:srcRect b="0" l="0" r="0" t="0"/>
          <a:stretch/>
        </p:blipFill>
        <p:spPr>
          <a:xfrm>
            <a:off x="8391174" y="2102330"/>
            <a:ext cx="2862418" cy="1131255"/>
          </a:xfrm>
          <a:prstGeom prst="rect">
            <a:avLst/>
          </a:prstGeom>
          <a:noFill/>
          <a:ln>
            <a:noFill/>
          </a:ln>
        </p:spPr>
      </p:pic>
      <p:pic>
        <p:nvPicPr>
          <p:cNvPr id="271" name="Google Shape;271;p30"/>
          <p:cNvPicPr preferRelativeResize="0"/>
          <p:nvPr/>
        </p:nvPicPr>
        <p:blipFill rotWithShape="1">
          <a:blip r:embed="rId9">
            <a:alphaModFix/>
          </a:blip>
          <a:srcRect b="0" l="0" r="0" t="0"/>
          <a:stretch/>
        </p:blipFill>
        <p:spPr>
          <a:xfrm>
            <a:off x="6096000" y="1755652"/>
            <a:ext cx="1583115" cy="1742264"/>
          </a:xfrm>
          <a:prstGeom prst="rect">
            <a:avLst/>
          </a:prstGeom>
          <a:noFill/>
          <a:ln>
            <a:noFill/>
          </a:ln>
        </p:spPr>
      </p:pic>
      <p:pic>
        <p:nvPicPr>
          <p:cNvPr id="272" name="Google Shape;272;p30"/>
          <p:cNvPicPr preferRelativeResize="0"/>
          <p:nvPr/>
        </p:nvPicPr>
        <p:blipFill rotWithShape="1">
          <a:blip r:embed="rId10">
            <a:alphaModFix/>
          </a:blip>
          <a:srcRect b="0" l="0" r="0" t="0"/>
          <a:stretch/>
        </p:blipFill>
        <p:spPr>
          <a:xfrm>
            <a:off x="2886088" y="4089678"/>
            <a:ext cx="2146175" cy="19261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ctrTitle"/>
          </p:nvPr>
        </p:nvSpPr>
        <p:spPr>
          <a:xfrm>
            <a:off x="1524000" y="2204962"/>
            <a:ext cx="9144000" cy="725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Link to the project github repository:</a:t>
            </a:r>
            <a:endParaRPr sz="4000">
              <a:latin typeface="Arial"/>
              <a:ea typeface="Arial"/>
              <a:cs typeface="Arial"/>
              <a:sym typeface="Arial"/>
            </a:endParaRPr>
          </a:p>
        </p:txBody>
      </p:sp>
      <p:sp>
        <p:nvSpPr>
          <p:cNvPr id="278" name="Google Shape;278;p31"/>
          <p:cNvSpPr txBox="1"/>
          <p:nvPr>
            <p:ph idx="1" type="subTitle"/>
          </p:nvPr>
        </p:nvSpPr>
        <p:spPr>
          <a:xfrm>
            <a:off x="1524000" y="3205128"/>
            <a:ext cx="9144000" cy="919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u="sng">
                <a:solidFill>
                  <a:schemeClr val="hlink"/>
                </a:solidFill>
                <a:latin typeface="Arial"/>
                <a:ea typeface="Arial"/>
                <a:cs typeface="Arial"/>
                <a:sym typeface="Arial"/>
                <a:hlinkClick r:id="rId3"/>
              </a:rPr>
              <a:t>https://github.com/alessandro1802/heart-diseases-classification</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n-US" sz="6000">
                <a:latin typeface="Arial"/>
                <a:ea typeface="Arial"/>
                <a:cs typeface="Arial"/>
                <a:sym typeface="Arial"/>
              </a:rPr>
              <a:t>Thank you!</a:t>
            </a:r>
            <a:endParaRPr b="1" sz="6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1755150" y="2766150"/>
            <a:ext cx="8681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a:latin typeface="Arial"/>
                <a:ea typeface="Arial"/>
                <a:cs typeface="Arial"/>
                <a:sym typeface="Arial"/>
              </a:rPr>
              <a:t>Examining attributes before </a:t>
            </a:r>
            <a:r>
              <a:rPr b="1" lang="en-US">
                <a:latin typeface="Arial"/>
                <a:ea typeface="Arial"/>
                <a:cs typeface="Arial"/>
                <a:sym typeface="Arial"/>
              </a:rPr>
              <a:t>preprocessing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b="0" l="0" r="0" t="0"/>
          <a:stretch/>
        </p:blipFill>
        <p:spPr>
          <a:xfrm>
            <a:off x="7355519" y="952695"/>
            <a:ext cx="4836482" cy="5129081"/>
          </a:xfrm>
          <a:prstGeom prst="rect">
            <a:avLst/>
          </a:prstGeom>
          <a:noFill/>
          <a:ln>
            <a:noFill/>
          </a:ln>
        </p:spPr>
      </p:pic>
      <p:pic>
        <p:nvPicPr>
          <p:cNvPr id="106" name="Google Shape;106;p5"/>
          <p:cNvPicPr preferRelativeResize="0"/>
          <p:nvPr/>
        </p:nvPicPr>
        <p:blipFill rotWithShape="1">
          <a:blip r:embed="rId4">
            <a:alphaModFix/>
          </a:blip>
          <a:srcRect b="0" l="0" r="0" t="0"/>
          <a:stretch/>
        </p:blipFill>
        <p:spPr>
          <a:xfrm>
            <a:off x="-2" y="1054332"/>
            <a:ext cx="6828033" cy="4925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6"/>
          <p:cNvPicPr preferRelativeResize="0"/>
          <p:nvPr/>
        </p:nvPicPr>
        <p:blipFill rotWithShape="1">
          <a:blip r:embed="rId3">
            <a:alphaModFix/>
          </a:blip>
          <a:srcRect b="0" l="0" r="0" t="0"/>
          <a:stretch/>
        </p:blipFill>
        <p:spPr>
          <a:xfrm>
            <a:off x="0" y="1868075"/>
            <a:ext cx="6003070" cy="3121850"/>
          </a:xfrm>
          <a:prstGeom prst="rect">
            <a:avLst/>
          </a:prstGeom>
          <a:noFill/>
          <a:ln>
            <a:noFill/>
          </a:ln>
        </p:spPr>
      </p:pic>
      <p:pic>
        <p:nvPicPr>
          <p:cNvPr id="112" name="Google Shape;112;p6"/>
          <p:cNvPicPr preferRelativeResize="0"/>
          <p:nvPr/>
        </p:nvPicPr>
        <p:blipFill rotWithShape="1">
          <a:blip r:embed="rId4">
            <a:alphaModFix/>
          </a:blip>
          <a:srcRect b="0" l="0" r="0" t="0"/>
          <a:stretch/>
        </p:blipFill>
        <p:spPr>
          <a:xfrm>
            <a:off x="6128409" y="1868079"/>
            <a:ext cx="6063582" cy="31218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7"/>
          <p:cNvPicPr preferRelativeResize="0"/>
          <p:nvPr/>
        </p:nvPicPr>
        <p:blipFill rotWithShape="1">
          <a:blip r:embed="rId3">
            <a:alphaModFix/>
          </a:blip>
          <a:srcRect b="0" l="0" r="0" t="0"/>
          <a:stretch/>
        </p:blipFill>
        <p:spPr>
          <a:xfrm>
            <a:off x="113102" y="302754"/>
            <a:ext cx="6522206" cy="6252490"/>
          </a:xfrm>
          <a:prstGeom prst="rect">
            <a:avLst/>
          </a:prstGeom>
          <a:noFill/>
          <a:ln>
            <a:noFill/>
          </a:ln>
        </p:spPr>
      </p:pic>
      <p:pic>
        <p:nvPicPr>
          <p:cNvPr id="118" name="Google Shape;118;p7"/>
          <p:cNvPicPr preferRelativeResize="0"/>
          <p:nvPr/>
        </p:nvPicPr>
        <p:blipFill rotWithShape="1">
          <a:blip r:embed="rId4">
            <a:alphaModFix/>
          </a:blip>
          <a:srcRect b="0" l="0" r="0" t="0"/>
          <a:stretch/>
        </p:blipFill>
        <p:spPr>
          <a:xfrm>
            <a:off x="7730831" y="259892"/>
            <a:ext cx="4236054" cy="63382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8"/>
          <p:cNvPicPr preferRelativeResize="0"/>
          <p:nvPr/>
        </p:nvPicPr>
        <p:blipFill rotWithShape="1">
          <a:blip r:embed="rId3">
            <a:alphaModFix/>
          </a:blip>
          <a:srcRect b="0" l="0" r="0" t="0"/>
          <a:stretch/>
        </p:blipFill>
        <p:spPr>
          <a:xfrm>
            <a:off x="6890812" y="1058963"/>
            <a:ext cx="5021787" cy="4928141"/>
          </a:xfrm>
          <a:prstGeom prst="rect">
            <a:avLst/>
          </a:prstGeom>
          <a:noFill/>
          <a:ln>
            <a:noFill/>
          </a:ln>
        </p:spPr>
      </p:pic>
      <p:pic>
        <p:nvPicPr>
          <p:cNvPr id="124" name="Google Shape;124;p8"/>
          <p:cNvPicPr preferRelativeResize="0"/>
          <p:nvPr/>
        </p:nvPicPr>
        <p:blipFill rotWithShape="1">
          <a:blip r:embed="rId4">
            <a:alphaModFix/>
          </a:blip>
          <a:srcRect b="0" l="0" r="0" t="0"/>
          <a:stretch/>
        </p:blipFill>
        <p:spPr>
          <a:xfrm>
            <a:off x="627775" y="1058975"/>
            <a:ext cx="5307246" cy="492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ctrTitle"/>
          </p:nvPr>
        </p:nvSpPr>
        <p:spPr>
          <a:xfrm>
            <a:off x="3151500" y="757725"/>
            <a:ext cx="5889000" cy="564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4000">
                <a:latin typeface="Arial"/>
                <a:ea typeface="Arial"/>
                <a:cs typeface="Arial"/>
                <a:sym typeface="Arial"/>
              </a:rPr>
              <a:t>Aim</a:t>
            </a:r>
            <a:endParaRPr b="1" sz="4000"/>
          </a:p>
        </p:txBody>
      </p:sp>
      <p:sp>
        <p:nvSpPr>
          <p:cNvPr id="130" name="Google Shape;130;p9"/>
          <p:cNvSpPr txBox="1"/>
          <p:nvPr>
            <p:ph idx="1" type="subTitle"/>
          </p:nvPr>
        </p:nvSpPr>
        <p:spPr>
          <a:xfrm>
            <a:off x="1304874" y="1780500"/>
            <a:ext cx="10111200" cy="329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Arial"/>
                <a:ea typeface="Arial"/>
                <a:cs typeface="Arial"/>
                <a:sym typeface="Arial"/>
              </a:rPr>
              <a:t>Comparison of “Heart Disease” label prediction of three classification algorithms, namely:</a:t>
            </a:r>
            <a:endParaRPr/>
          </a:p>
          <a:p>
            <a:pPr indent="0" lvl="0" marL="0" rtl="0" algn="l">
              <a:lnSpc>
                <a:spcPct val="90000"/>
              </a:lnSpc>
              <a:spcBef>
                <a:spcPts val="1000"/>
              </a:spcBef>
              <a:spcAft>
                <a:spcPts val="0"/>
              </a:spcAft>
              <a:buClr>
                <a:schemeClr val="dk1"/>
              </a:buClr>
              <a:buSzPts val="2800"/>
              <a:buNone/>
            </a:pPr>
            <a:r>
              <a:t/>
            </a:r>
            <a:endParaRPr sz="2800">
              <a:latin typeface="Arial"/>
              <a:ea typeface="Arial"/>
              <a:cs typeface="Arial"/>
              <a:sym typeface="Arial"/>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Arial"/>
                <a:ea typeface="Arial"/>
                <a:cs typeface="Arial"/>
                <a:sym typeface="Arial"/>
              </a:rPr>
              <a:t>K-nearest neighbors</a:t>
            </a:r>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Arial"/>
                <a:ea typeface="Arial"/>
                <a:cs typeface="Arial"/>
                <a:sym typeface="Arial"/>
              </a:rPr>
              <a:t>Decision Tree (optimized version of the CART algorithm)</a:t>
            </a:r>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Arial"/>
                <a:ea typeface="Arial"/>
                <a:cs typeface="Arial"/>
                <a:sym typeface="Arial"/>
              </a:rPr>
              <a:t>Naïve Bayes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2022-06-07T10:26:25Z</dcterms:created>
  <dc:creator>Sonya Axe</dc:creator>
</cp:coreProperties>
</file>