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2" r:id="rId6"/>
    <p:sldId id="260"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1T17:54:33.792"/>
    </inkml:context>
    <inkml:brush xml:id="br0">
      <inkml:brushProperty name="width" value="0.35" units="cm"/>
      <inkml:brushProperty name="height" value="0.35" units="cm"/>
      <inkml:brushProperty name="color" value="#FFFFFF"/>
    </inkml:brush>
  </inkml:definitions>
  <inkml:trace contextRef="#ctx0" brushRef="#br0">1 110 24575,'0'-4'0,"0"-1"0,0 1 0,0 0 0,1-1 0,-1 1 0,1 0 0,0-1 0,0 1 0,1 0 0,-1 0 0,1 0 0,0 0 0,0 0 0,3-4 0,-2 5 0,1 0 0,-1 0 0,0 1 0,1-1 0,0 1 0,0 0 0,0 0 0,0 0 0,0 0 0,0 1 0,0 0 0,0 0 0,1 0 0,6-1 0,76-6 0,164 4 0,-176 5 0,-53-1 0,-2 0 0,0 0 0,-1 1 0,27 6 0,-44-7 0,-1 0 0,1 1 0,-1-1 0,1 1 0,-1-1 0,0 1 0,1 0 0,-1-1 0,0 1 0,1 0 0,-1 0 0,0 0 0,0 0 0,2 2 0,-3-3 0,1 1 0,-1 0 0,0-1 0,0 1 0,0-1 0,1 1 0,-1 0 0,0-1 0,0 1 0,0-1 0,0 1 0,0 0 0,0-1 0,0 1 0,0 0 0,0-1 0,-1 1 0,1-1 0,0 1 0,0 0 0,-1-1 0,1 1 0,0-1 0,-1 1 0,-2 3 0,0 0 0,0-1 0,-1 1 0,1-1 0,-1 0 0,0 0 0,-5 3 0,-53 30 0,-2-4 0,-116 43 0,100-44 0,27-12 0,34-13 0,1 1 0,-31 15 0,41-14 0,11-3 0,21 1 0,25 0 0,0-2 0,1-2 0,0-3 0,51-7 0,-73 2 0,-27 6 0,-1 0 0,0 0 0,0 0 0,0 0 0,0 0 0,1 0 0,-1 0 0,0 0 0,0 0 0,0 0 0,0 0 0,0 0 0,1 0 0,-1 0 0,0 0 0,0 0 0,0 0 0,0 0 0,0 0 0,1 0 0,-1 0 0,0 0 0,0-1 0,0 1 0,0 0 0,0 0 0,0 0 0,0 0 0,1 0 0,-1 0 0,0 0 0,0-1 0,0 1 0,0 0 0,0 0 0,0 0 0,0 0 0,0 0 0,0-1 0,0 1 0,0 0 0,0 0 0,0 0 0,0 0 0,0-1 0,0 1 0,0 0 0,0 0 0,0 0 0,0 0 0,0 0 0,0-1 0,0 1 0,0 0 0,0 0 0,0 0 0,0 0 0,-1-1 0,-11-3 0,-20-1 0,24 5 0,-10-2 0,0 1 0,1 1 0,-1 0 0,0 1 0,-18 4 0,32-4 0,-1 1 0,0-1 0,1 1 0,-1 0 0,1 0 0,-1 0 0,1 0 0,0 1 0,0 0 0,0 0 0,0 0 0,0 0 0,1 0 0,0 1 0,0 0 0,0 0 0,0 0 0,0 0 0,1 0 0,-1 0 0,1 1 0,0-1 0,1 1 0,-3 6 0,0 15 0,0 1 0,2-1 0,1 1 0,1 0 0,1 0 0,7 38 0,-3-16 0,44 382 0,13 163 0,-53-508 0,-4-52 0,-2 0 0,-1 0 0,-4 56 0,2-90 0,0 0 0,0-1 0,0 1 0,0 0 0,0 0 0,0 0 0,-1 0 0,1 0 0,0 0 0,0 0 0,0 0 0,0 0 0,0 0 0,0 0 0,0 0 0,0 0 0,0 0 0,0 0 0,0 0 0,0 0 0,0 0 0,0 0 0,-1 0 0,1 0 0,0 0 0,0 0 0,0 0 0,0 0 0,0 0 0,0 0 0,0 0 0,0 0 0,0 0 0,0 0 0,0 0 0,0 1 0,0-1 0,0 0 0,0 0 0,0 0 0,-1 0 0,-2-14 0,-2-21 0,5 32 12,0 0-1,0 0 0,1 0 1,-1 0-1,1 0 1,-1 0-1,1 0 0,0 0 1,0 1-1,0-1 0,1 0 1,-1 1-1,1-1 1,-1 1-1,1-1 0,0 1 1,0 0-1,0-1 0,0 1 1,0 0-1,0 0 1,1 1-1,-1-1 0,1 0 1,-1 1-1,1 0 0,0-1 1,0 1-1,3-1 1,6-1-297,0 1 1,1 0-1,-1 1 1,1 0-1,18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B449D-063D-4D3C-A6B0-5E1FFEFFE17B}" type="datetimeFigureOut">
              <a:rPr lang="en-US" smtClean="0"/>
              <a:t>23-Nov-21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576DA-4809-40A5-BDCA-18F49137569B}" type="slidenum">
              <a:rPr lang="en-US" smtClean="0"/>
              <a:t>‹#›</a:t>
            </a:fld>
            <a:endParaRPr lang="en-US"/>
          </a:p>
        </p:txBody>
      </p:sp>
    </p:spTree>
    <p:extLst>
      <p:ext uri="{BB962C8B-B14F-4D97-AF65-F5344CB8AC3E}">
        <p14:creationId xmlns:p14="http://schemas.microsoft.com/office/powerpoint/2010/main" val="23007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958576DA-4809-40A5-BDCA-18F49137569B}" type="slidenum">
              <a:rPr lang="en-US" smtClean="0"/>
              <a:t>6</a:t>
            </a:fld>
            <a:endParaRPr lang="en-US"/>
          </a:p>
        </p:txBody>
      </p:sp>
    </p:spTree>
    <p:extLst>
      <p:ext uri="{BB962C8B-B14F-4D97-AF65-F5344CB8AC3E}">
        <p14:creationId xmlns:p14="http://schemas.microsoft.com/office/powerpoint/2010/main" val="333870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CD15A-356B-4094-AA6D-AF0A1D05931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E04CCCBC-4770-4C1B-9065-142C9654E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00D63FD2-E10E-427E-B82B-7F0B7FD45566}"/>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5" name="Нижний колонтитул 4">
            <a:extLst>
              <a:ext uri="{FF2B5EF4-FFF2-40B4-BE49-F238E27FC236}">
                <a16:creationId xmlns:a16="http://schemas.microsoft.com/office/drawing/2014/main" id="{FD89C4ED-FB55-433F-BAE1-51F8F65E83F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AB5B037-9748-4784-AEFD-BE2CF2710C7D}"/>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139522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D4B0A3-8BC7-4687-92E4-51480529DDE2}"/>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20DCF6F1-AE62-4635-AC87-07EDD2E4B89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1273BF5F-39DF-4BC8-96D3-76324AB08CC9}"/>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5" name="Нижний колонтитул 4">
            <a:extLst>
              <a:ext uri="{FF2B5EF4-FFF2-40B4-BE49-F238E27FC236}">
                <a16:creationId xmlns:a16="http://schemas.microsoft.com/office/drawing/2014/main" id="{996B3CA7-ADEE-4382-8580-A014DD363629}"/>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37CDEA2-BAD3-44BE-83B7-F54F99360235}"/>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238914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0BADE21-7737-497C-8DDB-E8F5267CDE70}"/>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A6674ADC-9ACC-4969-AF38-09353527480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5787A5B6-D920-4127-A3CA-245D46F2AEF1}"/>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5" name="Нижний колонтитул 4">
            <a:extLst>
              <a:ext uri="{FF2B5EF4-FFF2-40B4-BE49-F238E27FC236}">
                <a16:creationId xmlns:a16="http://schemas.microsoft.com/office/drawing/2014/main" id="{1434B717-680C-4B16-930E-1258AD341D07}"/>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C0148528-00E7-4123-B234-849ADE3818AF}"/>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424941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0A0B5F-050F-4CA2-A5FE-3DE08CF0123A}"/>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72BE09A8-9DDA-4EBC-895D-831CB7B0A64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43BC9E76-8BDF-4FF7-84CE-0AE59B19E2BC}"/>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5" name="Нижний колонтитул 4">
            <a:extLst>
              <a:ext uri="{FF2B5EF4-FFF2-40B4-BE49-F238E27FC236}">
                <a16:creationId xmlns:a16="http://schemas.microsoft.com/office/drawing/2014/main" id="{9438256E-9F20-45AE-A8B7-294321E1E75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40B2937-DAE6-4633-A03F-F348203886D8}"/>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193293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88CC02-159B-4472-BB71-6D85CDFCE7A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41C7ADE4-E450-41AF-A8A1-9DCA62EA8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2FC344D-0FE3-4A1E-98E2-46B7CAD25CC7}"/>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5" name="Нижний колонтитул 4">
            <a:extLst>
              <a:ext uri="{FF2B5EF4-FFF2-40B4-BE49-F238E27FC236}">
                <a16:creationId xmlns:a16="http://schemas.microsoft.com/office/drawing/2014/main" id="{65209B55-E6E7-44F4-B987-9500CBE5CE5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FDDA0E1-4DBE-4D5C-9CB2-CFF4D09D1CA9}"/>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359593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D129F7-2C75-444D-9480-C9954ABDC507}"/>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D12B223F-3FB7-42DA-8212-36F79132CAF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E524D7FC-F4FD-4C9E-858F-650C73246D8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85CA3E2E-89FA-4812-8F94-6153A6D2ACE3}"/>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6" name="Нижний колонтитул 5">
            <a:extLst>
              <a:ext uri="{FF2B5EF4-FFF2-40B4-BE49-F238E27FC236}">
                <a16:creationId xmlns:a16="http://schemas.microsoft.com/office/drawing/2014/main" id="{F34417D8-9077-4C47-B61D-984D58FA67FB}"/>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C9A0920F-F205-4BEC-A474-D06928D6AAFC}"/>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40166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5A41A6-122F-417F-A2C2-9F88E88D93A7}"/>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B47F0BCB-3618-46C5-A615-F19812FA4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8241E2A-A429-4FA7-83B1-BD193D7BA6A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EDF8BE9B-8F4C-41E5-9350-750245D42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5377202-AEF0-4014-9A98-3CC7CD0DD65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48C5D7C9-C13B-4455-A01F-49BCD7B379F6}"/>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8" name="Нижний колонтитул 7">
            <a:extLst>
              <a:ext uri="{FF2B5EF4-FFF2-40B4-BE49-F238E27FC236}">
                <a16:creationId xmlns:a16="http://schemas.microsoft.com/office/drawing/2014/main" id="{55AF7765-2C0B-4CF4-B2B4-5429F0536F1B}"/>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6E083706-E4D9-4E48-ACA0-7476D938BC30}"/>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268536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EA8B9B-0BAA-4B15-9A48-EE37D465399E}"/>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8896308A-C7A0-4E91-A7AD-26D77934FC4A}"/>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4" name="Нижний колонтитул 3">
            <a:extLst>
              <a:ext uri="{FF2B5EF4-FFF2-40B4-BE49-F238E27FC236}">
                <a16:creationId xmlns:a16="http://schemas.microsoft.com/office/drawing/2014/main" id="{C5C7C649-F839-4AE8-99F7-A69173C35B9F}"/>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6306FCD3-B7D0-499A-B502-D934C7D32A05}"/>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51140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37D6738-80AB-48DA-B6CA-E388637FA29B}"/>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3" name="Нижний колонтитул 2">
            <a:extLst>
              <a:ext uri="{FF2B5EF4-FFF2-40B4-BE49-F238E27FC236}">
                <a16:creationId xmlns:a16="http://schemas.microsoft.com/office/drawing/2014/main" id="{DBF6D446-E394-4D86-A03E-318B660D4F09}"/>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5205C9AD-8AE4-46E7-8B54-B025ED05F4F3}"/>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12827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C612FB-7C74-47C8-9F90-0683AA65A9F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85E173AC-0A70-4926-AD27-E657DDC71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F6D7BAA2-DB63-4CB3-A92B-3C9E3E79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9FE41CB-CDB9-4CA7-B6DC-8210FFF38054}"/>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6" name="Нижний колонтитул 5">
            <a:extLst>
              <a:ext uri="{FF2B5EF4-FFF2-40B4-BE49-F238E27FC236}">
                <a16:creationId xmlns:a16="http://schemas.microsoft.com/office/drawing/2014/main" id="{339B1D48-1CE5-4E4C-85D3-9C01885E6D68}"/>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0665C622-1C82-4BB1-8E5E-63B62F801167}"/>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186253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6EE596-8FF7-404B-A6AE-2185BCFFAA7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F440D402-6946-4690-8A2A-083DD1DDE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44F92EF8-DF88-4454-B437-8E62091D0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766048-84DD-4303-AD87-6456724D0C71}"/>
              </a:ext>
            </a:extLst>
          </p:cNvPr>
          <p:cNvSpPr>
            <a:spLocks noGrp="1"/>
          </p:cNvSpPr>
          <p:nvPr>
            <p:ph type="dt" sz="half" idx="10"/>
          </p:nvPr>
        </p:nvSpPr>
        <p:spPr/>
        <p:txBody>
          <a:bodyPr/>
          <a:lstStyle/>
          <a:p>
            <a:fld id="{5B926C75-A8AF-4CE9-8EA5-5A6258226C29}" type="datetimeFigureOut">
              <a:rPr lang="en-US" smtClean="0"/>
              <a:t>23-Nov-21</a:t>
            </a:fld>
            <a:endParaRPr lang="en-US"/>
          </a:p>
        </p:txBody>
      </p:sp>
      <p:sp>
        <p:nvSpPr>
          <p:cNvPr id="6" name="Нижний колонтитул 5">
            <a:extLst>
              <a:ext uri="{FF2B5EF4-FFF2-40B4-BE49-F238E27FC236}">
                <a16:creationId xmlns:a16="http://schemas.microsoft.com/office/drawing/2014/main" id="{8C41B34E-4E48-44A4-8768-4C4AF2DC77DB}"/>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6A4395C-0655-4386-81C7-2250B2644354}"/>
              </a:ext>
            </a:extLst>
          </p:cNvPr>
          <p:cNvSpPr>
            <a:spLocks noGrp="1"/>
          </p:cNvSpPr>
          <p:nvPr>
            <p:ph type="sldNum" sz="quarter" idx="12"/>
          </p:nvPr>
        </p:nvSpPr>
        <p:spPr/>
        <p:txBody>
          <a:bodyPr/>
          <a:lstStyle/>
          <a:p>
            <a:fld id="{DC46ABBB-E7DF-40AE-8FA8-D4286F61800E}" type="slidenum">
              <a:rPr lang="en-US" smtClean="0"/>
              <a:t>‹#›</a:t>
            </a:fld>
            <a:endParaRPr lang="en-US"/>
          </a:p>
        </p:txBody>
      </p:sp>
    </p:spTree>
    <p:extLst>
      <p:ext uri="{BB962C8B-B14F-4D97-AF65-F5344CB8AC3E}">
        <p14:creationId xmlns:p14="http://schemas.microsoft.com/office/powerpoint/2010/main" val="428226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ABF6B0-AF50-4DD7-BFFD-1EF2E8B0C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75C77E45-D6F5-4E43-AD40-041464123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C3712F89-2FF2-492A-B30D-8E4F64C2D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26C75-A8AF-4CE9-8EA5-5A6258226C29}" type="datetimeFigureOut">
              <a:rPr lang="en-US" smtClean="0"/>
              <a:t>23-Nov-21</a:t>
            </a:fld>
            <a:endParaRPr lang="en-US"/>
          </a:p>
        </p:txBody>
      </p:sp>
      <p:sp>
        <p:nvSpPr>
          <p:cNvPr id="5" name="Нижний колонтитул 4">
            <a:extLst>
              <a:ext uri="{FF2B5EF4-FFF2-40B4-BE49-F238E27FC236}">
                <a16:creationId xmlns:a16="http://schemas.microsoft.com/office/drawing/2014/main" id="{68CED438-3E27-49F7-8904-85D592C02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ECBD03A4-6C62-42CC-96AF-5CA2850C6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6ABBB-E7DF-40AE-8FA8-D4286F61800E}" type="slidenum">
              <a:rPr lang="en-US" smtClean="0"/>
              <a:t>‹#›</a:t>
            </a:fld>
            <a:endParaRPr lang="en-US"/>
          </a:p>
        </p:txBody>
      </p:sp>
    </p:spTree>
    <p:extLst>
      <p:ext uri="{BB962C8B-B14F-4D97-AF65-F5344CB8AC3E}">
        <p14:creationId xmlns:p14="http://schemas.microsoft.com/office/powerpoint/2010/main" val="98036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A40471-FD75-48D2-B026-A8784E4E3254}"/>
              </a:ext>
            </a:extLst>
          </p:cNvPr>
          <p:cNvSpPr>
            <a:spLocks noGrp="1"/>
          </p:cNvSpPr>
          <p:nvPr>
            <p:ph type="ctrTitle"/>
          </p:nvPr>
        </p:nvSpPr>
        <p:spPr/>
        <p:txBody>
          <a:bodyPr>
            <a:normAutofit/>
          </a:bodyPr>
          <a:lstStyle/>
          <a:p>
            <a:r>
              <a:rPr lang="en-US" sz="9600" dirty="0">
                <a:latin typeface="Bahnschrift Condensed" panose="020B0502040204020203" pitchFamily="34" charset="0"/>
              </a:rPr>
              <a:t>“Pussy Riot”</a:t>
            </a:r>
          </a:p>
        </p:txBody>
      </p:sp>
      <p:sp>
        <p:nvSpPr>
          <p:cNvPr id="3" name="Подзаголовок 2">
            <a:extLst>
              <a:ext uri="{FF2B5EF4-FFF2-40B4-BE49-F238E27FC236}">
                <a16:creationId xmlns:a16="http://schemas.microsoft.com/office/drawing/2014/main" id="{CA7BAA0C-B67A-41C2-969F-E63F530EB277}"/>
              </a:ext>
            </a:extLst>
          </p:cNvPr>
          <p:cNvSpPr>
            <a:spLocks noGrp="1"/>
          </p:cNvSpPr>
          <p:nvPr>
            <p:ph type="subTitle" idx="1"/>
          </p:nvPr>
        </p:nvSpPr>
        <p:spPr/>
        <p:txBody>
          <a:bodyPr>
            <a:normAutofit/>
          </a:bodyPr>
          <a:lstStyle/>
          <a:p>
            <a:r>
              <a:rPr lang="en-US" sz="4000" dirty="0">
                <a:latin typeface="Bahnschrift Condensed" panose="020B0502040204020203" pitchFamily="34" charset="0"/>
              </a:rPr>
              <a:t>NFT-Token</a:t>
            </a:r>
          </a:p>
        </p:txBody>
      </p:sp>
    </p:spTree>
    <p:extLst>
      <p:ext uri="{BB962C8B-B14F-4D97-AF65-F5344CB8AC3E}">
        <p14:creationId xmlns:p14="http://schemas.microsoft.com/office/powerpoint/2010/main" val="81129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236F8C4-90CC-4084-8476-D63A14C3B8E8}"/>
              </a:ext>
            </a:extLst>
          </p:cNvPr>
          <p:cNvSpPr>
            <a:spLocks noGrp="1"/>
          </p:cNvSpPr>
          <p:nvPr>
            <p:ph idx="1"/>
          </p:nvPr>
        </p:nvSpPr>
        <p:spPr>
          <a:xfrm>
            <a:off x="2526384" y="904973"/>
            <a:ext cx="8827416" cy="5271990"/>
          </a:xfrm>
        </p:spPr>
        <p:txBody>
          <a:bodyPr>
            <a:normAutofit lnSpcReduction="10000"/>
          </a:bodyPr>
          <a:lstStyle/>
          <a:p>
            <a:r>
              <a:rPr lang="pl-PL" sz="3600" dirty="0">
                <a:latin typeface="Bahnschrift Condensed" panose="020B0502040204020203" pitchFamily="34" charset="0"/>
              </a:rPr>
              <a:t>NFT-Token short definition</a:t>
            </a:r>
          </a:p>
          <a:p>
            <a:r>
              <a:rPr lang="pl-PL" sz="3600" dirty="0">
                <a:latin typeface="Bahnschrift Condensed" panose="020B0502040204020203" pitchFamily="34" charset="0"/>
              </a:rPr>
              <a:t>Founders</a:t>
            </a:r>
            <a:endParaRPr lang="ru-RU" sz="3600" dirty="0">
              <a:latin typeface="Bahnschrift Condensed" panose="020B0502040204020203" pitchFamily="34" charset="0"/>
            </a:endParaRPr>
          </a:p>
          <a:p>
            <a:r>
              <a:rPr lang="pl-PL" sz="3600" dirty="0">
                <a:latin typeface="Bahnschrift Condensed" panose="020B0502040204020203" pitchFamily="34" charset="0"/>
              </a:rPr>
              <a:t>Essence of their work</a:t>
            </a:r>
          </a:p>
          <a:p>
            <a:r>
              <a:rPr lang="en-US" sz="3600" dirty="0">
                <a:latin typeface="Bahnschrift Condensed" panose="020B0502040204020203" pitchFamily="34" charset="0"/>
              </a:rPr>
              <a:t>Main idea</a:t>
            </a:r>
            <a:r>
              <a:rPr lang="pl-PL" sz="3600" dirty="0">
                <a:latin typeface="Bahnschrift Condensed" panose="020B0502040204020203" pitchFamily="34" charset="0"/>
              </a:rPr>
              <a:t>: </a:t>
            </a:r>
          </a:p>
          <a:p>
            <a:r>
              <a:rPr lang="pl-PL" sz="3600" dirty="0">
                <a:latin typeface="Bahnschrift Condensed" panose="020B0502040204020203" pitchFamily="34" charset="0"/>
              </a:rPr>
              <a:t>            -w</a:t>
            </a:r>
            <a:r>
              <a:rPr lang="en-US" sz="3600" dirty="0">
                <a:latin typeface="Bahnschrift Condensed" panose="020B0502040204020203" pitchFamily="34" charset="0"/>
              </a:rPr>
              <a:t>hat is behind the start-up</a:t>
            </a:r>
          </a:p>
          <a:p>
            <a:r>
              <a:rPr lang="pl-PL" sz="3600" dirty="0">
                <a:latin typeface="Bahnschrift Condensed" panose="020B0502040204020203" pitchFamily="34" charset="0"/>
              </a:rPr>
              <a:t>            -w</a:t>
            </a:r>
            <a:r>
              <a:rPr lang="en-US" sz="3600" dirty="0">
                <a:latin typeface="Bahnschrift Condensed" panose="020B0502040204020203" pitchFamily="34" charset="0"/>
              </a:rPr>
              <a:t>hat prompted the start of the project</a:t>
            </a:r>
            <a:endParaRPr lang="pl-PL" sz="3600" dirty="0">
              <a:latin typeface="Bahnschrift Condensed" panose="020B0502040204020203" pitchFamily="34" charset="0"/>
            </a:endParaRPr>
          </a:p>
          <a:p>
            <a:pPr marL="0" indent="0">
              <a:buNone/>
            </a:pPr>
            <a:r>
              <a:rPr lang="pl-PL" sz="3600" dirty="0">
                <a:latin typeface="Bahnschrift Condensed" panose="020B0502040204020203" pitchFamily="34" charset="0"/>
              </a:rPr>
              <a:t>              -moment of donation</a:t>
            </a:r>
          </a:p>
          <a:p>
            <a:r>
              <a:rPr lang="pl-PL" sz="3600" dirty="0">
                <a:latin typeface="Bahnschrift Condensed" panose="020B0502040204020203" pitchFamily="34" charset="0"/>
              </a:rPr>
              <a:t>Investors</a:t>
            </a:r>
          </a:p>
          <a:p>
            <a:r>
              <a:rPr lang="pl-PL" sz="3600" dirty="0">
                <a:latin typeface="Bahnschrift Condensed" panose="020B0502040204020203" pitchFamily="34" charset="0"/>
              </a:rPr>
              <a:t>Problems that were met</a:t>
            </a:r>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F8A4A892-2C3A-46F3-97AA-7473A1F6D830}"/>
                  </a:ext>
                </a:extLst>
              </p14:cNvPr>
              <p14:cNvContentPartPr/>
              <p14:nvPr/>
            </p14:nvContentPartPr>
            <p14:xfrm>
              <a:off x="2582633" y="3297585"/>
              <a:ext cx="233280" cy="705960"/>
            </p14:xfrm>
          </p:contentPart>
        </mc:Choice>
        <mc:Fallback xmlns="">
          <p:pic>
            <p:nvPicPr>
              <p:cNvPr id="4" name="Рукописный ввод 3">
                <a:extLst>
                  <a:ext uri="{FF2B5EF4-FFF2-40B4-BE49-F238E27FC236}">
                    <a16:creationId xmlns:a16="http://schemas.microsoft.com/office/drawing/2014/main" id="{F8A4A892-2C3A-46F3-97AA-7473A1F6D830}"/>
                  </a:ext>
                </a:extLst>
              </p:cNvPr>
              <p:cNvPicPr/>
              <p:nvPr/>
            </p:nvPicPr>
            <p:blipFill>
              <a:blip r:embed="rId3"/>
              <a:stretch>
                <a:fillRect/>
              </a:stretch>
            </p:blipFill>
            <p:spPr>
              <a:xfrm>
                <a:off x="2519993" y="3234945"/>
                <a:ext cx="358920" cy="831600"/>
              </a:xfrm>
              <a:prstGeom prst="rect">
                <a:avLst/>
              </a:prstGeom>
            </p:spPr>
          </p:pic>
        </mc:Fallback>
      </mc:AlternateContent>
    </p:spTree>
    <p:extLst>
      <p:ext uri="{BB962C8B-B14F-4D97-AF65-F5344CB8AC3E}">
        <p14:creationId xmlns:p14="http://schemas.microsoft.com/office/powerpoint/2010/main" val="147171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D48F1D-7418-4CBD-80F3-27F2C137CEDF}"/>
              </a:ext>
            </a:extLst>
          </p:cNvPr>
          <p:cNvSpPr>
            <a:spLocks noGrp="1"/>
          </p:cNvSpPr>
          <p:nvPr>
            <p:ph type="title"/>
          </p:nvPr>
        </p:nvSpPr>
        <p:spPr>
          <a:xfrm>
            <a:off x="838200" y="1140643"/>
            <a:ext cx="10515599" cy="1875933"/>
          </a:xfrm>
        </p:spPr>
        <p:txBody>
          <a:bodyPr>
            <a:noAutofit/>
          </a:bodyPr>
          <a:lstStyle/>
          <a:p>
            <a:r>
              <a:rPr lang="pl-PL" sz="5400" dirty="0">
                <a:latin typeface="Bahnschrift Condensed" panose="020B0502040204020203" pitchFamily="34" charset="0"/>
              </a:rPr>
              <a:t>                 NFT-Token definition</a:t>
            </a:r>
            <a:endParaRPr lang="en-US" sz="5400" dirty="0">
              <a:latin typeface="Bahnschrift Condensed" panose="020B0502040204020203" pitchFamily="34" charset="0"/>
            </a:endParaRPr>
          </a:p>
        </p:txBody>
      </p:sp>
      <p:sp>
        <p:nvSpPr>
          <p:cNvPr id="3" name="Объект 2">
            <a:extLst>
              <a:ext uri="{FF2B5EF4-FFF2-40B4-BE49-F238E27FC236}">
                <a16:creationId xmlns:a16="http://schemas.microsoft.com/office/drawing/2014/main" id="{0A195374-2E2C-4E50-8880-5B36A669BAE6}"/>
              </a:ext>
            </a:extLst>
          </p:cNvPr>
          <p:cNvSpPr>
            <a:spLocks noGrp="1"/>
          </p:cNvSpPr>
          <p:nvPr>
            <p:ph idx="1"/>
          </p:nvPr>
        </p:nvSpPr>
        <p:spPr>
          <a:xfrm>
            <a:off x="3110845" y="2592370"/>
            <a:ext cx="8242955" cy="3584593"/>
          </a:xfrm>
        </p:spPr>
        <p:txBody>
          <a:bodyPr>
            <a:normAutofit/>
          </a:bodyPr>
          <a:lstStyle/>
          <a:p>
            <a:r>
              <a:rPr lang="en-US" dirty="0">
                <a:latin typeface="Bahnschrift Condensed" panose="020B0502040204020203" pitchFamily="34" charset="0"/>
              </a:rPr>
              <a:t>Non-fungible token</a:t>
            </a:r>
            <a:endParaRPr lang="pl-PL" dirty="0">
              <a:latin typeface="Bahnschrift Condensed" panose="020B0502040204020203" pitchFamily="34" charset="0"/>
            </a:endParaRPr>
          </a:p>
          <a:p>
            <a:r>
              <a:rPr lang="en-US" dirty="0">
                <a:solidFill>
                  <a:srgbClr val="000000"/>
                </a:solidFill>
                <a:effectLst/>
                <a:latin typeface="Bahnschrift Condensed" panose="020B0502040204020203" pitchFamily="34" charset="0"/>
                <a:ea typeface="Calibri" panose="020F0502020204030204" pitchFamily="34" charset="0"/>
              </a:rPr>
              <a:t>Unique</a:t>
            </a:r>
            <a:endParaRPr lang="pl-PL" dirty="0">
              <a:solidFill>
                <a:srgbClr val="000000"/>
              </a:solidFill>
              <a:effectLst/>
              <a:latin typeface="Bahnschrift Condensed" panose="020B0502040204020203" pitchFamily="34" charset="0"/>
              <a:ea typeface="Calibri" panose="020F0502020204030204" pitchFamily="34" charset="0"/>
            </a:endParaRPr>
          </a:p>
          <a:p>
            <a:r>
              <a:rPr lang="pl-PL" dirty="0">
                <a:solidFill>
                  <a:srgbClr val="000000"/>
                </a:solidFill>
                <a:latin typeface="Bahnschrift Condensed" panose="020B0502040204020203" pitchFamily="34" charset="0"/>
                <a:ea typeface="Calibri" panose="020F0502020204030204" pitchFamily="34" charset="0"/>
              </a:rPr>
              <a:t>C</a:t>
            </a:r>
            <a:r>
              <a:rPr lang="en-US" dirty="0">
                <a:solidFill>
                  <a:srgbClr val="000000"/>
                </a:solidFill>
                <a:effectLst/>
                <a:latin typeface="Bahnschrift Condensed" panose="020B0502040204020203" pitchFamily="34" charset="0"/>
                <a:ea typeface="Calibri" panose="020F0502020204030204" pitchFamily="34" charset="0"/>
              </a:rPr>
              <a:t>an</a:t>
            </a:r>
            <a:r>
              <a:rPr lang="pl-PL" dirty="0">
                <a:solidFill>
                  <a:srgbClr val="000000"/>
                </a:solidFill>
                <a:latin typeface="Bahnschrift Condensed" panose="020B0502040204020203" pitchFamily="34" charset="0"/>
                <a:ea typeface="Calibri" panose="020F0502020204030204" pitchFamily="34" charset="0"/>
              </a:rPr>
              <a:t>not</a:t>
            </a:r>
            <a:r>
              <a:rPr lang="en-US" dirty="0">
                <a:solidFill>
                  <a:srgbClr val="000000"/>
                </a:solidFill>
                <a:effectLst/>
                <a:latin typeface="Bahnschrift Condensed" panose="020B0502040204020203" pitchFamily="34" charset="0"/>
                <a:ea typeface="Calibri" panose="020F0502020204030204" pitchFamily="34" charset="0"/>
              </a:rPr>
              <a:t> be replaced with something else</a:t>
            </a:r>
            <a:endParaRPr lang="en-US" dirty="0">
              <a:latin typeface="Bahnschrift Condensed" panose="020B0502040204020203" pitchFamily="34" charset="0"/>
            </a:endParaRPr>
          </a:p>
        </p:txBody>
      </p:sp>
    </p:spTree>
    <p:extLst>
      <p:ext uri="{BB962C8B-B14F-4D97-AF65-F5344CB8AC3E}">
        <p14:creationId xmlns:p14="http://schemas.microsoft.com/office/powerpoint/2010/main" val="404587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0D5492-5066-4286-812D-00159EBA8633}"/>
              </a:ext>
            </a:extLst>
          </p:cNvPr>
          <p:cNvSpPr>
            <a:spLocks noGrp="1"/>
          </p:cNvSpPr>
          <p:nvPr>
            <p:ph type="title"/>
          </p:nvPr>
        </p:nvSpPr>
        <p:spPr>
          <a:xfrm>
            <a:off x="83012" y="3714162"/>
            <a:ext cx="12108988" cy="2812478"/>
          </a:xfrm>
        </p:spPr>
        <p:txBody>
          <a:bodyPr>
            <a:noAutofit/>
          </a:bodyPr>
          <a:lstStyle/>
          <a:p>
            <a:r>
              <a:rPr lang="en-US" sz="3600" b="0" i="0" dirty="0">
                <a:effectLst/>
                <a:latin typeface="Bahnschrift Condensed" panose="020B0502040204020203" pitchFamily="34" charset="0"/>
              </a:rPr>
              <a:t>Nadezhda Tolokonnikova</a:t>
            </a:r>
            <a:r>
              <a:rPr lang="pl-PL" sz="3600" b="0" i="0" dirty="0">
                <a:effectLst/>
                <a:latin typeface="Bahnschrift Condensed" panose="020B0502040204020203" pitchFamily="34" charset="0"/>
              </a:rPr>
              <a:t>          </a:t>
            </a:r>
            <a:r>
              <a:rPr lang="en-US" sz="3600" b="0" i="0" dirty="0">
                <a:effectLst/>
                <a:latin typeface="Bahnschrift Condensed" panose="020B0502040204020203" pitchFamily="34" charset="0"/>
              </a:rPr>
              <a:t>Maria </a:t>
            </a:r>
            <a:r>
              <a:rPr lang="en-US" sz="3600" b="0" i="0" dirty="0" err="1">
                <a:effectLst/>
                <a:latin typeface="Bahnschrift Condensed" panose="020B0502040204020203" pitchFamily="34" charset="0"/>
              </a:rPr>
              <a:t>Alyokhina</a:t>
            </a:r>
            <a:r>
              <a:rPr lang="en-US" sz="3600" b="0" i="0" dirty="0">
                <a:effectLst/>
                <a:latin typeface="Bahnschrift Condensed" panose="020B0502040204020203" pitchFamily="34" charset="0"/>
              </a:rPr>
              <a:t> </a:t>
            </a:r>
            <a:r>
              <a:rPr lang="pl-PL" sz="3600" b="0" i="0" dirty="0">
                <a:effectLst/>
                <a:latin typeface="Bahnschrift Condensed" panose="020B0502040204020203" pitchFamily="34" charset="0"/>
              </a:rPr>
              <a:t>          </a:t>
            </a:r>
            <a:r>
              <a:rPr lang="en-US" sz="3600" b="0" i="0" dirty="0">
                <a:effectLst/>
                <a:latin typeface="Bahnschrift Condensed" panose="020B0502040204020203" pitchFamily="34" charset="0"/>
              </a:rPr>
              <a:t>Yekaterina </a:t>
            </a:r>
            <a:r>
              <a:rPr lang="en-US" sz="3600" b="0" i="0" dirty="0" err="1">
                <a:effectLst/>
                <a:latin typeface="Bahnschrift Condensed" panose="020B0502040204020203" pitchFamily="34" charset="0"/>
              </a:rPr>
              <a:t>Samutsevich</a:t>
            </a:r>
            <a:endParaRPr lang="en-US" sz="3600" dirty="0">
              <a:latin typeface="Bahnschrift Condensed" panose="020B0502040204020203" pitchFamily="34" charset="0"/>
            </a:endParaRPr>
          </a:p>
        </p:txBody>
      </p:sp>
      <p:pic>
        <p:nvPicPr>
          <p:cNvPr id="5" name="Рисунок 4">
            <a:extLst>
              <a:ext uri="{FF2B5EF4-FFF2-40B4-BE49-F238E27FC236}">
                <a16:creationId xmlns:a16="http://schemas.microsoft.com/office/drawing/2014/main" id="{3E869376-73F0-4932-AA57-CF65643B0002}"/>
              </a:ext>
            </a:extLst>
          </p:cNvPr>
          <p:cNvPicPr>
            <a:picLocks noChangeAspect="1"/>
          </p:cNvPicPr>
          <p:nvPr/>
        </p:nvPicPr>
        <p:blipFill>
          <a:blip r:embed="rId2"/>
          <a:stretch>
            <a:fillRect/>
          </a:stretch>
        </p:blipFill>
        <p:spPr>
          <a:xfrm>
            <a:off x="424206" y="1101090"/>
            <a:ext cx="3252802" cy="3579834"/>
          </a:xfrm>
          <a:prstGeom prst="rect">
            <a:avLst/>
          </a:prstGeom>
        </p:spPr>
      </p:pic>
      <p:pic>
        <p:nvPicPr>
          <p:cNvPr id="7" name="Рисунок 6">
            <a:extLst>
              <a:ext uri="{FF2B5EF4-FFF2-40B4-BE49-F238E27FC236}">
                <a16:creationId xmlns:a16="http://schemas.microsoft.com/office/drawing/2014/main" id="{115EC5FE-B654-4644-92AD-200F7BDC32AA}"/>
              </a:ext>
            </a:extLst>
          </p:cNvPr>
          <p:cNvPicPr>
            <a:picLocks noChangeAspect="1"/>
          </p:cNvPicPr>
          <p:nvPr/>
        </p:nvPicPr>
        <p:blipFill>
          <a:blip r:embed="rId3"/>
          <a:stretch>
            <a:fillRect/>
          </a:stretch>
        </p:blipFill>
        <p:spPr>
          <a:xfrm>
            <a:off x="4380841" y="1101090"/>
            <a:ext cx="3271891" cy="3579834"/>
          </a:xfrm>
          <a:prstGeom prst="rect">
            <a:avLst/>
          </a:prstGeom>
        </p:spPr>
      </p:pic>
      <p:pic>
        <p:nvPicPr>
          <p:cNvPr id="11" name="Рисунок 10">
            <a:extLst>
              <a:ext uri="{FF2B5EF4-FFF2-40B4-BE49-F238E27FC236}">
                <a16:creationId xmlns:a16="http://schemas.microsoft.com/office/drawing/2014/main" id="{99696B5B-2DA0-42CD-85EA-A1E6F261C0EF}"/>
              </a:ext>
            </a:extLst>
          </p:cNvPr>
          <p:cNvPicPr>
            <a:picLocks noChangeAspect="1"/>
          </p:cNvPicPr>
          <p:nvPr/>
        </p:nvPicPr>
        <p:blipFill>
          <a:blip r:embed="rId4"/>
          <a:stretch>
            <a:fillRect/>
          </a:stretch>
        </p:blipFill>
        <p:spPr>
          <a:xfrm>
            <a:off x="8356565" y="1101090"/>
            <a:ext cx="3252802" cy="3580422"/>
          </a:xfrm>
          <a:prstGeom prst="rect">
            <a:avLst/>
          </a:prstGeom>
        </p:spPr>
      </p:pic>
    </p:spTree>
    <p:extLst>
      <p:ext uri="{BB962C8B-B14F-4D97-AF65-F5344CB8AC3E}">
        <p14:creationId xmlns:p14="http://schemas.microsoft.com/office/powerpoint/2010/main" val="313897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5867B-355A-48BE-A40F-C5DE173B8D28}"/>
              </a:ext>
            </a:extLst>
          </p:cNvPr>
          <p:cNvSpPr>
            <a:spLocks noGrp="1"/>
          </p:cNvSpPr>
          <p:nvPr>
            <p:ph type="title"/>
          </p:nvPr>
        </p:nvSpPr>
        <p:spPr>
          <a:xfrm>
            <a:off x="838200" y="1025001"/>
            <a:ext cx="10515600" cy="5036434"/>
          </a:xfrm>
        </p:spPr>
        <p:txBody>
          <a:bodyPr>
            <a:normAutofit/>
          </a:bodyPr>
          <a:lstStyle/>
          <a:p>
            <a:r>
              <a:rPr lang="en-US" b="0" i="0" dirty="0">
                <a:solidFill>
                  <a:srgbClr val="1C1917"/>
                </a:solidFill>
                <a:effectLst/>
                <a:latin typeface="Bahnschrift Condensed" panose="020B0502040204020203" pitchFamily="34" charset="0"/>
              </a:rPr>
              <a:t>“This is the battle I picked—to bring more positivity, acceptance and democratic rights to the world. It doesn’t stop with Russia. We face systemic oppression, it’s a global issue”</a:t>
            </a:r>
            <a:br>
              <a:rPr lang="en-US" b="0" i="0" dirty="0">
                <a:solidFill>
                  <a:srgbClr val="1C1917"/>
                </a:solidFill>
                <a:effectLst/>
                <a:latin typeface="Bahnschrift Condensed" panose="020B0502040204020203" pitchFamily="34" charset="0"/>
              </a:rPr>
            </a:br>
            <a:r>
              <a:rPr lang="en-US" b="0" i="0" dirty="0">
                <a:solidFill>
                  <a:srgbClr val="1C1917"/>
                </a:solidFill>
                <a:effectLst/>
                <a:latin typeface="Bahnschrift Condensed" panose="020B0502040204020203" pitchFamily="34" charset="0"/>
              </a:rPr>
              <a:t>                                                         - N. Tolokonnikova</a:t>
            </a:r>
            <a:br>
              <a:rPr lang="en-US" b="0" i="0" dirty="0">
                <a:solidFill>
                  <a:srgbClr val="1C1917"/>
                </a:solidFill>
                <a:effectLst/>
                <a:latin typeface="Bahnschrift Condensed" panose="020B0502040204020203" pitchFamily="34" charset="0"/>
              </a:rPr>
            </a:br>
            <a:endParaRPr lang="en-US" dirty="0">
              <a:latin typeface="Bahnschrift Condensed" panose="020B0502040204020203" pitchFamily="34" charset="0"/>
            </a:endParaRPr>
          </a:p>
        </p:txBody>
      </p:sp>
    </p:spTree>
    <p:extLst>
      <p:ext uri="{BB962C8B-B14F-4D97-AF65-F5344CB8AC3E}">
        <p14:creationId xmlns:p14="http://schemas.microsoft.com/office/powerpoint/2010/main" val="306279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D6D6D5-9CAC-42AF-BBF2-BD3E18E964CF}"/>
              </a:ext>
            </a:extLst>
          </p:cNvPr>
          <p:cNvSpPr>
            <a:spLocks noGrp="1"/>
          </p:cNvSpPr>
          <p:nvPr>
            <p:ph type="title"/>
          </p:nvPr>
        </p:nvSpPr>
        <p:spPr>
          <a:xfrm>
            <a:off x="979602" y="5343239"/>
            <a:ext cx="10515600" cy="1325563"/>
          </a:xfrm>
        </p:spPr>
        <p:txBody>
          <a:bodyPr>
            <a:normAutofit/>
          </a:bodyPr>
          <a:lstStyle/>
          <a:p>
            <a:r>
              <a:rPr lang="pl-PL" sz="4000" dirty="0">
                <a:latin typeface="Bahnschrift Condensed" panose="020B0502040204020203" pitchFamily="34" charset="0"/>
              </a:rPr>
              <a:t>                           Examples of their work</a:t>
            </a:r>
            <a:endParaRPr lang="en-US" sz="4000" dirty="0">
              <a:latin typeface="Bahnschrift Condensed" panose="020B0502040204020203" pitchFamily="34" charset="0"/>
            </a:endParaRPr>
          </a:p>
        </p:txBody>
      </p:sp>
      <p:pic>
        <p:nvPicPr>
          <p:cNvPr id="5" name="Рисунок 4">
            <a:extLst>
              <a:ext uri="{FF2B5EF4-FFF2-40B4-BE49-F238E27FC236}">
                <a16:creationId xmlns:a16="http://schemas.microsoft.com/office/drawing/2014/main" id="{46A5F4EB-990E-457A-98A9-8B23D760BD64}"/>
              </a:ext>
            </a:extLst>
          </p:cNvPr>
          <p:cNvPicPr>
            <a:picLocks noChangeAspect="1"/>
          </p:cNvPicPr>
          <p:nvPr/>
        </p:nvPicPr>
        <p:blipFill>
          <a:blip r:embed="rId3"/>
          <a:stretch>
            <a:fillRect/>
          </a:stretch>
        </p:blipFill>
        <p:spPr>
          <a:xfrm>
            <a:off x="452011" y="189198"/>
            <a:ext cx="7737377" cy="4363948"/>
          </a:xfrm>
          <a:prstGeom prst="rect">
            <a:avLst/>
          </a:prstGeom>
        </p:spPr>
      </p:pic>
      <p:pic>
        <p:nvPicPr>
          <p:cNvPr id="7" name="Рисунок 6">
            <a:extLst>
              <a:ext uri="{FF2B5EF4-FFF2-40B4-BE49-F238E27FC236}">
                <a16:creationId xmlns:a16="http://schemas.microsoft.com/office/drawing/2014/main" id="{54FD498F-DB4B-4E72-BCF4-5532E9A1B451}"/>
              </a:ext>
            </a:extLst>
          </p:cNvPr>
          <p:cNvPicPr>
            <a:picLocks noChangeAspect="1"/>
          </p:cNvPicPr>
          <p:nvPr/>
        </p:nvPicPr>
        <p:blipFill>
          <a:blip r:embed="rId4"/>
          <a:stretch>
            <a:fillRect/>
          </a:stretch>
        </p:blipFill>
        <p:spPr>
          <a:xfrm>
            <a:off x="8492677" y="189198"/>
            <a:ext cx="3352948" cy="5331520"/>
          </a:xfrm>
          <a:prstGeom prst="rect">
            <a:avLst/>
          </a:prstGeom>
        </p:spPr>
      </p:pic>
      <p:pic>
        <p:nvPicPr>
          <p:cNvPr id="9" name="Рисунок 8">
            <a:extLst>
              <a:ext uri="{FF2B5EF4-FFF2-40B4-BE49-F238E27FC236}">
                <a16:creationId xmlns:a16="http://schemas.microsoft.com/office/drawing/2014/main" id="{9EA91D94-B54C-45BE-A793-B15AD93C9199}"/>
              </a:ext>
            </a:extLst>
          </p:cNvPr>
          <p:cNvPicPr>
            <a:picLocks noChangeAspect="1"/>
          </p:cNvPicPr>
          <p:nvPr/>
        </p:nvPicPr>
        <p:blipFill>
          <a:blip r:embed="rId5"/>
          <a:stretch>
            <a:fillRect/>
          </a:stretch>
        </p:blipFill>
        <p:spPr>
          <a:xfrm>
            <a:off x="8492677" y="3690911"/>
            <a:ext cx="3352948" cy="1537576"/>
          </a:xfrm>
          <a:prstGeom prst="rect">
            <a:avLst/>
          </a:prstGeom>
        </p:spPr>
      </p:pic>
      <p:pic>
        <p:nvPicPr>
          <p:cNvPr id="13" name="Рисунок 12">
            <a:extLst>
              <a:ext uri="{FF2B5EF4-FFF2-40B4-BE49-F238E27FC236}">
                <a16:creationId xmlns:a16="http://schemas.microsoft.com/office/drawing/2014/main" id="{52B20AA4-76A3-430D-807E-5A6C37292669}"/>
              </a:ext>
            </a:extLst>
          </p:cNvPr>
          <p:cNvPicPr>
            <a:picLocks noChangeAspect="1"/>
          </p:cNvPicPr>
          <p:nvPr/>
        </p:nvPicPr>
        <p:blipFill>
          <a:blip r:embed="rId6"/>
          <a:stretch>
            <a:fillRect/>
          </a:stretch>
        </p:blipFill>
        <p:spPr>
          <a:xfrm>
            <a:off x="629179" y="4553146"/>
            <a:ext cx="7504522" cy="1160879"/>
          </a:xfrm>
          <a:prstGeom prst="rect">
            <a:avLst/>
          </a:prstGeom>
        </p:spPr>
      </p:pic>
    </p:spTree>
    <p:extLst>
      <p:ext uri="{BB962C8B-B14F-4D97-AF65-F5344CB8AC3E}">
        <p14:creationId xmlns:p14="http://schemas.microsoft.com/office/powerpoint/2010/main" val="31897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22908-4B4C-4592-AF57-2CC28A4F39D9}"/>
              </a:ext>
            </a:extLst>
          </p:cNvPr>
          <p:cNvSpPr>
            <a:spLocks noGrp="1"/>
          </p:cNvSpPr>
          <p:nvPr>
            <p:ph type="title"/>
          </p:nvPr>
        </p:nvSpPr>
        <p:spPr>
          <a:xfrm>
            <a:off x="838200" y="1319753"/>
            <a:ext cx="10841610" cy="5297863"/>
          </a:xfrm>
        </p:spPr>
        <p:txBody>
          <a:bodyPr>
            <a:normAutofit/>
          </a:bodyPr>
          <a:lstStyle/>
          <a:p>
            <a:r>
              <a:rPr lang="en-US" b="0" i="0" dirty="0">
                <a:solidFill>
                  <a:srgbClr val="1C1917"/>
                </a:solidFill>
                <a:effectLst/>
                <a:latin typeface="Bahnschrift Condensed" panose="020B0502040204020203" pitchFamily="34" charset="0"/>
              </a:rPr>
              <a:t>“We can use NFTs to support good causes and communities, it’s a great thing to do, so I’m happy to be part of this”</a:t>
            </a:r>
            <a:br>
              <a:rPr lang="pl-PL" b="0" i="0" dirty="0">
                <a:solidFill>
                  <a:srgbClr val="1C1917"/>
                </a:solidFill>
                <a:effectLst/>
                <a:latin typeface="Bahnschrift Condensed" panose="020B0502040204020203" pitchFamily="34" charset="0"/>
              </a:rPr>
            </a:br>
            <a:r>
              <a:rPr lang="pl-PL" b="0" i="0" dirty="0">
                <a:solidFill>
                  <a:srgbClr val="1C1917"/>
                </a:solidFill>
                <a:effectLst/>
                <a:latin typeface="Bahnschrift Condensed" panose="020B0502040204020203" pitchFamily="34" charset="0"/>
              </a:rPr>
              <a:t>					                      -Amir Soleymani</a:t>
            </a:r>
            <a:br>
              <a:rPr lang="en-US" b="0" i="0" dirty="0">
                <a:solidFill>
                  <a:srgbClr val="1C1917"/>
                </a:solidFill>
                <a:effectLst/>
                <a:latin typeface="Bahnschrift Condensed" panose="020B0502040204020203" pitchFamily="34" charset="0"/>
              </a:rPr>
            </a:br>
            <a:br>
              <a:rPr lang="en-US" b="0" i="0" dirty="0">
                <a:solidFill>
                  <a:srgbClr val="1C1917"/>
                </a:solidFill>
                <a:effectLst/>
                <a:latin typeface="Bahnschrift Condensed" panose="020B0502040204020203" pitchFamily="34" charset="0"/>
              </a:rPr>
            </a:br>
            <a:endParaRPr lang="en-US" dirty="0">
              <a:latin typeface="Bahnschrift Condensed" panose="020B0502040204020203" pitchFamily="34" charset="0"/>
            </a:endParaRPr>
          </a:p>
        </p:txBody>
      </p:sp>
    </p:spTree>
    <p:extLst>
      <p:ext uri="{BB962C8B-B14F-4D97-AF65-F5344CB8AC3E}">
        <p14:creationId xmlns:p14="http://schemas.microsoft.com/office/powerpoint/2010/main" val="142459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F4C4CC2A-C7E6-48DA-B1E6-14217D2C4208}"/>
              </a:ext>
            </a:extLst>
          </p:cNvPr>
          <p:cNvPicPr>
            <a:picLocks noGrp="1" noChangeAspect="1"/>
          </p:cNvPicPr>
          <p:nvPr>
            <p:ph idx="1"/>
          </p:nvPr>
        </p:nvPicPr>
        <p:blipFill>
          <a:blip r:embed="rId2"/>
          <a:stretch>
            <a:fillRect/>
          </a:stretch>
        </p:blipFill>
        <p:spPr>
          <a:xfrm>
            <a:off x="466735" y="1227644"/>
            <a:ext cx="4853972" cy="4402711"/>
          </a:xfrm>
        </p:spPr>
      </p:pic>
      <p:pic>
        <p:nvPicPr>
          <p:cNvPr id="9" name="Рисунок 8">
            <a:extLst>
              <a:ext uri="{FF2B5EF4-FFF2-40B4-BE49-F238E27FC236}">
                <a16:creationId xmlns:a16="http://schemas.microsoft.com/office/drawing/2014/main" id="{002DC61B-3AA3-4BFE-A46C-1421EA500978}"/>
              </a:ext>
            </a:extLst>
          </p:cNvPr>
          <p:cNvPicPr>
            <a:picLocks noChangeAspect="1"/>
          </p:cNvPicPr>
          <p:nvPr/>
        </p:nvPicPr>
        <p:blipFill>
          <a:blip r:embed="rId3"/>
          <a:stretch>
            <a:fillRect/>
          </a:stretch>
        </p:blipFill>
        <p:spPr>
          <a:xfrm>
            <a:off x="5499245" y="1227644"/>
            <a:ext cx="6133432" cy="4402711"/>
          </a:xfrm>
          <a:prstGeom prst="rect">
            <a:avLst/>
          </a:prstGeom>
        </p:spPr>
      </p:pic>
    </p:spTree>
    <p:extLst>
      <p:ext uri="{BB962C8B-B14F-4D97-AF65-F5344CB8AC3E}">
        <p14:creationId xmlns:p14="http://schemas.microsoft.com/office/powerpoint/2010/main" val="213243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4E42D-2D64-4995-8893-D896472021F5}"/>
              </a:ext>
            </a:extLst>
          </p:cNvPr>
          <p:cNvSpPr>
            <a:spLocks noGrp="1"/>
          </p:cNvSpPr>
          <p:nvPr>
            <p:ph type="title"/>
          </p:nvPr>
        </p:nvSpPr>
        <p:spPr>
          <a:xfrm>
            <a:off x="838200" y="1027522"/>
            <a:ext cx="10515600" cy="4807670"/>
          </a:xfrm>
        </p:spPr>
        <p:txBody>
          <a:bodyPr>
            <a:normAutofit/>
          </a:bodyPr>
          <a:lstStyle/>
          <a:p>
            <a:r>
              <a:rPr lang="en-US"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“If you are consistent with your work, you will find your family. In that sense, it reminds </a:t>
            </a:r>
            <a:r>
              <a:rPr lang="pl-PL"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us</a:t>
            </a:r>
            <a:r>
              <a:rPr lang="en-US"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 of the activist community</a:t>
            </a:r>
            <a:r>
              <a:rPr lang="pl-PL"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 </a:t>
            </a:r>
            <a:r>
              <a:rPr lang="en-US"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For a few years, </a:t>
            </a:r>
            <a:r>
              <a:rPr lang="pl-PL"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we were</a:t>
            </a:r>
            <a:r>
              <a:rPr lang="en-US"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 living mostly within the music and entertainment industry, but </a:t>
            </a:r>
            <a:r>
              <a:rPr lang="pl-PL"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it</a:t>
            </a:r>
            <a:r>
              <a:rPr lang="en-US"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 feel</a:t>
            </a:r>
            <a:r>
              <a:rPr lang="pl-PL"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s</a:t>
            </a:r>
            <a:r>
              <a:rPr lang="en-US"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 like stagnating, it’s much more about your personal game. Now </a:t>
            </a:r>
            <a:r>
              <a:rPr lang="pl-PL"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we</a:t>
            </a:r>
            <a:r>
              <a:rPr lang="en-US" sz="2800" spc="20" dirty="0">
                <a:solidFill>
                  <a:srgbClr val="1C1917"/>
                </a:solidFill>
                <a:effectLst/>
                <a:latin typeface="Bahnschrift Condensed" panose="020B0502040204020203" pitchFamily="34" charset="0"/>
                <a:ea typeface="Calibri" panose="020F0502020204030204" pitchFamily="34" charset="0"/>
                <a:cs typeface="Arial" panose="020B0604020202020204" pitchFamily="34" charset="0"/>
              </a:rPr>
              <a:t>’d love to be around people who want to change the world and be part of something bigger than that”</a:t>
            </a:r>
            <a:br>
              <a:rPr lang="en-US" sz="2800" dirty="0">
                <a:effectLst/>
                <a:latin typeface="Bahnschrift Condensed" panose="020B0502040204020203" pitchFamily="34" charset="0"/>
                <a:ea typeface="Calibri" panose="020F0502020204030204" pitchFamily="34" charset="0"/>
                <a:cs typeface="Arial" panose="020B0604020202020204" pitchFamily="34" charset="0"/>
              </a:rPr>
            </a:br>
            <a:r>
              <a:rPr lang="pl-PL" sz="2800" dirty="0">
                <a:effectLst/>
                <a:latin typeface="Bahnschrift Condensed" panose="020B0502040204020203" pitchFamily="34" charset="0"/>
                <a:ea typeface="Calibri" panose="020F0502020204030204" pitchFamily="34" charset="0"/>
                <a:cs typeface="Arial" panose="020B0604020202020204" pitchFamily="34" charset="0"/>
              </a:rPr>
              <a:t>                                                                                                                </a:t>
            </a:r>
            <a:br>
              <a:rPr lang="pl-PL" sz="2800" dirty="0">
                <a:effectLst/>
                <a:latin typeface="Bahnschrift Condensed" panose="020B0502040204020203" pitchFamily="34" charset="0"/>
                <a:ea typeface="Calibri" panose="020F0502020204030204" pitchFamily="34" charset="0"/>
                <a:cs typeface="Arial" panose="020B0604020202020204" pitchFamily="34" charset="0"/>
              </a:rPr>
            </a:br>
            <a:r>
              <a:rPr lang="pl-PL" sz="2800" dirty="0">
                <a:effectLst/>
                <a:latin typeface="Bahnschrift Condensed" panose="020B0502040204020203" pitchFamily="34" charset="0"/>
                <a:ea typeface="Calibri" panose="020F0502020204030204" pitchFamily="34" charset="0"/>
                <a:cs typeface="Arial" panose="020B0604020202020204" pitchFamily="34" charset="0"/>
              </a:rPr>
              <a:t>                                                                                                                  </a:t>
            </a:r>
            <a:r>
              <a:rPr lang="pl-PL" sz="3600" dirty="0">
                <a:effectLst/>
                <a:latin typeface="Bahnschrift Condensed" panose="020B0502040204020203" pitchFamily="34" charset="0"/>
                <a:ea typeface="Calibri" panose="020F0502020204030204" pitchFamily="34" charset="0"/>
                <a:cs typeface="Arial" panose="020B0604020202020204" pitchFamily="34" charset="0"/>
              </a:rPr>
              <a:t>- „Pussy Riot”</a:t>
            </a:r>
            <a:endParaRPr lang="en-US" sz="3600" dirty="0">
              <a:latin typeface="Bahnschrift Condensed" panose="020B0502040204020203" pitchFamily="34" charset="0"/>
            </a:endParaRPr>
          </a:p>
        </p:txBody>
      </p:sp>
    </p:spTree>
    <p:extLst>
      <p:ext uri="{BB962C8B-B14F-4D97-AF65-F5344CB8AC3E}">
        <p14:creationId xmlns:p14="http://schemas.microsoft.com/office/powerpoint/2010/main" val="312240735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244</Words>
  <Application>Microsoft Office PowerPoint</Application>
  <PresentationFormat>Широкоэкранный</PresentationFormat>
  <Paragraphs>21</Paragraphs>
  <Slides>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Bahnschrift Condensed</vt:lpstr>
      <vt:lpstr>Calibri</vt:lpstr>
      <vt:lpstr>Calibri Light</vt:lpstr>
      <vt:lpstr>Тема Office</vt:lpstr>
      <vt:lpstr>“Pussy Riot”</vt:lpstr>
      <vt:lpstr>Презентация PowerPoint</vt:lpstr>
      <vt:lpstr>                 NFT-Token definition</vt:lpstr>
      <vt:lpstr>Nadezhda Tolokonnikova          Maria Alyokhina           Yekaterina Samutsevich</vt:lpstr>
      <vt:lpstr>“This is the battle I picked—to bring more positivity, acceptance and democratic rights to the world. It doesn’t stop with Russia. We face systemic oppression, it’s a global issue”                                                          - N. Tolokonnikova </vt:lpstr>
      <vt:lpstr>                           Examples of their work</vt:lpstr>
      <vt:lpstr>“We can use NFTs to support good causes and communities, it’s a great thing to do, so I’m happy to be part of this”                            -Amir Soleymani  </vt:lpstr>
      <vt:lpstr>Презентация PowerPoint</vt:lpstr>
      <vt:lpstr>“If you are consistent with your work, you will find your family. In that sense, it reminds us of the activist community. For a few years, we were living mostly within the music and entertainment industry, but it feels like stagnating, it’s much more about your personal game. Now we’d love to be around people who want to change the world and be part of something bigger than that”                                                                                                                                                                                                                                    - „Pussy Riot”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“Pussy Riot”</dc:title>
  <dc:creator>Sonya Axe</dc:creator>
  <cp:lastModifiedBy>Sonya Axe</cp:lastModifiedBy>
  <cp:revision>12</cp:revision>
  <dcterms:created xsi:type="dcterms:W3CDTF">2021-11-21T16:58:25Z</dcterms:created>
  <dcterms:modified xsi:type="dcterms:W3CDTF">2021-11-23T11:09:42Z</dcterms:modified>
</cp:coreProperties>
</file>