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8DB5"/>
    <a:srgbClr val="4C4C4C"/>
    <a:srgbClr val="769C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1"/>
    <p:restoredTop sz="94640"/>
  </p:normalViewPr>
  <p:slideViewPr>
    <p:cSldViewPr snapToGrid="0" snapToObjects="1">
      <p:cViewPr varScale="1">
        <p:scale>
          <a:sx n="69" d="100"/>
          <a:sy n="69" d="100"/>
        </p:scale>
        <p:origin x="16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lundberg/shap" TargetMode="External"/><Relationship Id="rId13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hyperlink" Target="https://seaborn.pydata.org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hyperlink" Target="https://scikit-learn.org/stable/" TargetMode="External"/><Relationship Id="rId5" Type="http://schemas.openxmlformats.org/officeDocument/2006/relationships/image" Target="../media/image13.png"/><Relationship Id="rId10" Type="http://schemas.openxmlformats.org/officeDocument/2006/relationships/hyperlink" Target="http://alkaline-ml.com/pmdarima/" TargetMode="External"/><Relationship Id="rId4" Type="http://schemas.openxmlformats.org/officeDocument/2006/relationships/image" Target="../media/image12.png"/><Relationship Id="rId9" Type="http://schemas.openxmlformats.org/officeDocument/2006/relationships/hyperlink" Target="https://www.scikit-yb.org/en/latest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1463729" y="388672"/>
            <a:ext cx="8693886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dirty="0"/>
              <a:t>ML Visualization Cheat Sheet</a:t>
            </a:r>
            <a:endParaRPr dirty="0"/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41300" y="10334053"/>
            <a:ext cx="13434938" cy="26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US" sz="1100" dirty="0"/>
              <a:t>CC BY </a:t>
            </a:r>
            <a:r>
              <a:rPr lang="en-US" sz="1100" dirty="0" err="1"/>
              <a:t>Sofya</a:t>
            </a:r>
            <a:r>
              <a:rPr lang="en-US" sz="1100" dirty="0"/>
              <a:t> </a:t>
            </a:r>
            <a:r>
              <a:rPr lang="en-US" sz="1100" dirty="0" err="1"/>
              <a:t>Aksenyuk</a:t>
            </a:r>
            <a:r>
              <a:rPr lang="en-US" sz="1100" dirty="0"/>
              <a:t>, </a:t>
            </a:r>
            <a:r>
              <a:rPr lang="en-US" sz="1100" dirty="0" err="1"/>
              <a:t>Uladzimir</a:t>
            </a:r>
            <a:r>
              <a:rPr lang="en-US" sz="1100" dirty="0"/>
              <a:t> </a:t>
            </a:r>
            <a:r>
              <a:rPr lang="en-US" sz="1100" dirty="0" err="1"/>
              <a:t>Ivashka</a:t>
            </a:r>
            <a:r>
              <a:rPr lang="en-US" sz="1100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Updated: 2022-06</a:t>
            </a:r>
            <a:endParaRPr sz="1100" dirty="0"/>
          </a:p>
        </p:txBody>
      </p:sp>
      <p:sp>
        <p:nvSpPr>
          <p:cNvPr id="153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5" name="Layout Suggestions"/>
          <p:cNvSpPr txBox="1"/>
          <p:nvPr/>
        </p:nvSpPr>
        <p:spPr>
          <a:xfrm>
            <a:off x="3745370" y="1265085"/>
            <a:ext cx="860585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               Classification</a:t>
            </a:r>
            <a:endParaRPr dirty="0"/>
          </a:p>
        </p:txBody>
      </p:sp>
      <p:sp>
        <p:nvSpPr>
          <p:cNvPr id="186" name="Line"/>
          <p:cNvSpPr/>
          <p:nvPr/>
        </p:nvSpPr>
        <p:spPr>
          <a:xfrm>
            <a:off x="3707856" y="1217209"/>
            <a:ext cx="860585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8EE40-3D10-7CB1-5FF7-D5842D17A3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9" y="121391"/>
            <a:ext cx="1009210" cy="1009210"/>
          </a:xfrm>
          <a:prstGeom prst="rect">
            <a:avLst/>
          </a:prstGeom>
        </p:spPr>
      </p:pic>
      <p:sp>
        <p:nvSpPr>
          <p:cNvPr id="196" name="Group">
            <a:extLst>
              <a:ext uri="{FF2B5EF4-FFF2-40B4-BE49-F238E27FC236}">
                <a16:creationId xmlns:a16="http://schemas.microsoft.com/office/drawing/2014/main" id="{EB77E0CB-D407-6EDF-0AAF-BCD10C0DD84A}"/>
              </a:ext>
            </a:extLst>
          </p:cNvPr>
          <p:cNvSpPr/>
          <p:nvPr/>
        </p:nvSpPr>
        <p:spPr>
          <a:xfrm>
            <a:off x="291340" y="1242398"/>
            <a:ext cx="3089994" cy="896184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97" name="Basics">
            <a:extLst>
              <a:ext uri="{FF2B5EF4-FFF2-40B4-BE49-F238E27FC236}">
                <a16:creationId xmlns:a16="http://schemas.microsoft.com/office/drawing/2014/main" id="{C26974FD-E306-29D7-3A7E-E934A1023109}"/>
              </a:ext>
            </a:extLst>
          </p:cNvPr>
          <p:cNvSpPr txBox="1"/>
          <p:nvPr/>
        </p:nvSpPr>
        <p:spPr>
          <a:xfrm>
            <a:off x="344039" y="1263095"/>
            <a:ext cx="299476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Tools</a:t>
            </a:r>
            <a:endParaRPr dirty="0"/>
          </a:p>
        </p:txBody>
      </p:sp>
      <p:sp>
        <p:nvSpPr>
          <p:cNvPr id="198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32EEBBB0-16D8-039D-AAA5-A5019DC877EB}"/>
              </a:ext>
            </a:extLst>
          </p:cNvPr>
          <p:cNvSpPr txBox="1"/>
          <p:nvPr/>
        </p:nvSpPr>
        <p:spPr>
          <a:xfrm>
            <a:off x="402977" y="1776311"/>
            <a:ext cx="2932616" cy="65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sz="140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Nunito" pitchFamily="2" charset="0"/>
                <a:ea typeface="Source Sans Pro" panose="020B0503030403020204" pitchFamily="34" charset="0"/>
                <a:cs typeface="Source Sans Pro" panose="020B0503030403020204" pitchFamily="34" charset="0"/>
              </a:rPr>
              <a:t>With the help of following Python libraries, it makes it possible to understand ML data with statistics</a:t>
            </a:r>
            <a:endParaRPr lang="en-US" sz="1400" dirty="0">
              <a:effectLst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sz="1400" dirty="0"/>
          </a:p>
        </p:txBody>
      </p:sp>
      <p:sp>
        <p:nvSpPr>
          <p:cNvPr id="200" name="Where possible, use code that works when run.">
            <a:extLst>
              <a:ext uri="{FF2B5EF4-FFF2-40B4-BE49-F238E27FC236}">
                <a16:creationId xmlns:a16="http://schemas.microsoft.com/office/drawing/2014/main" id="{535A98FA-FD63-FFC6-3329-F0617F5DF91B}"/>
              </a:ext>
            </a:extLst>
          </p:cNvPr>
          <p:cNvSpPr txBox="1"/>
          <p:nvPr/>
        </p:nvSpPr>
        <p:spPr>
          <a:xfrm>
            <a:off x="3844085" y="1642805"/>
            <a:ext cx="2763056" cy="56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ctr" fontAlgn="base"/>
            <a:r>
              <a:rPr lang="en-US" sz="1400" dirty="0"/>
              <a:t>LEARNING CURVES</a:t>
            </a:r>
          </a:p>
          <a:p>
            <a:pPr algn="ctr" fontAlgn="base"/>
            <a:r>
              <a:rPr lang="en-US" sz="1400" b="0" i="0" u="sng" dirty="0">
                <a:effectLst/>
                <a:latin typeface="+mj-lt"/>
                <a:ea typeface="Source Sans Pro Semibold" panose="020B0603030403020204" pitchFamily="34" charset="0"/>
              </a:rPr>
              <a:t>DO WE HAVE ENOUGH DATA?</a:t>
            </a:r>
          </a:p>
        </p:txBody>
      </p:sp>
      <p:sp>
        <p:nvSpPr>
          <p:cNvPr id="201" name="Line">
            <a:extLst>
              <a:ext uri="{FF2B5EF4-FFF2-40B4-BE49-F238E27FC236}">
                <a16:creationId xmlns:a16="http://schemas.microsoft.com/office/drawing/2014/main" id="{140588D7-C446-B626-1F04-F378015E5B48}"/>
              </a:ext>
            </a:extLst>
          </p:cNvPr>
          <p:cNvSpPr/>
          <p:nvPr/>
        </p:nvSpPr>
        <p:spPr>
          <a:xfrm>
            <a:off x="3731948" y="1623959"/>
            <a:ext cx="9928975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8540A0D-CF4B-9535-DD94-7C9B446A4EFE}"/>
              </a:ext>
            </a:extLst>
          </p:cNvPr>
          <p:cNvSpPr txBox="1"/>
          <p:nvPr/>
        </p:nvSpPr>
        <p:spPr>
          <a:xfrm>
            <a:off x="360468" y="2896410"/>
            <a:ext cx="2848071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Learning Curve:</a:t>
            </a:r>
          </a:p>
        </p:txBody>
      </p:sp>
      <p:sp>
        <p:nvSpPr>
          <p:cNvPr id="212" name="ggplot(mpg, aes(hwy, cty)) +…">
            <a:extLst>
              <a:ext uri="{FF2B5EF4-FFF2-40B4-BE49-F238E27FC236}">
                <a16:creationId xmlns:a16="http://schemas.microsoft.com/office/drawing/2014/main" id="{FA4A0C05-C27B-ECEF-C600-36E27A558B13}"/>
              </a:ext>
            </a:extLst>
          </p:cNvPr>
          <p:cNvSpPr txBox="1"/>
          <p:nvPr/>
        </p:nvSpPr>
        <p:spPr>
          <a:xfrm>
            <a:off x="3783636" y="4766446"/>
            <a:ext cx="2979798" cy="26409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learning_curve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MultinomialNB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(), X, y)</a:t>
            </a:r>
            <a:endParaRPr sz="1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13" name="Line">
            <a:extLst>
              <a:ext uri="{FF2B5EF4-FFF2-40B4-BE49-F238E27FC236}">
                <a16:creationId xmlns:a16="http://schemas.microsoft.com/office/drawing/2014/main" id="{5B307B9D-D625-3F42-700F-C94EDAA0399A}"/>
              </a:ext>
            </a:extLst>
          </p:cNvPr>
          <p:cNvSpPr/>
          <p:nvPr/>
        </p:nvSpPr>
        <p:spPr>
          <a:xfrm>
            <a:off x="3728983" y="572588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14" name="Where possible, use code that works when run.">
            <a:extLst>
              <a:ext uri="{FF2B5EF4-FFF2-40B4-BE49-F238E27FC236}">
                <a16:creationId xmlns:a16="http://schemas.microsoft.com/office/drawing/2014/main" id="{D98BD56C-EFC6-F33B-F112-82784CEC784F}"/>
              </a:ext>
            </a:extLst>
          </p:cNvPr>
          <p:cNvSpPr txBox="1"/>
          <p:nvPr/>
        </p:nvSpPr>
        <p:spPr>
          <a:xfrm>
            <a:off x="3827803" y="5745741"/>
            <a:ext cx="2763056" cy="782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ctr" fontAlgn="base"/>
            <a:r>
              <a:rPr lang="en-US" sz="1400" dirty="0"/>
              <a:t>VALIDATON CURVES</a:t>
            </a:r>
          </a:p>
          <a:p>
            <a:pPr algn="ctr" fontAlgn="base"/>
            <a:r>
              <a:rPr lang="en-US" sz="1400" b="0" i="0" u="sng" dirty="0">
                <a:solidFill>
                  <a:srgbClr val="222222"/>
                </a:solidFill>
                <a:effectLst/>
                <a:latin typeface="+mj-lt"/>
                <a:ea typeface="Source Sans Pro Semibold" panose="020B0603030403020204" pitchFamily="34" charset="0"/>
              </a:rPr>
              <a:t>WHAT ARE THE OPTIMAL HYPERPARAMETERS?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E21749-C3B6-CEAB-9A65-4B0C7EE87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708" y="85220"/>
            <a:ext cx="1347216" cy="1517904"/>
          </a:xfrm>
          <a:prstGeom prst="rect">
            <a:avLst/>
          </a:prstGeom>
        </p:spPr>
      </p:pic>
      <p:sp>
        <p:nvSpPr>
          <p:cNvPr id="127" name="I make my cheatsheets in Apple Keynote, and not latex or R Markdown, because presentation software makes it much easier to tweak the visual appearance of a document">
            <a:extLst>
              <a:ext uri="{FF2B5EF4-FFF2-40B4-BE49-F238E27FC236}">
                <a16:creationId xmlns:a16="http://schemas.microsoft.com/office/drawing/2014/main" id="{D4E824A1-144F-98D9-769E-E3B1E2E8EF2D}"/>
              </a:ext>
            </a:extLst>
          </p:cNvPr>
          <p:cNvSpPr txBox="1"/>
          <p:nvPr/>
        </p:nvSpPr>
        <p:spPr>
          <a:xfrm>
            <a:off x="3783636" y="5034577"/>
            <a:ext cx="2941532" cy="644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Where</a:t>
            </a:r>
          </a:p>
          <a:p>
            <a:pPr marL="171450" lvl="2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en-US" sz="11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MultinomialNB</a:t>
            </a: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 – classifier of your choice</a:t>
            </a:r>
          </a:p>
          <a:p>
            <a:pPr marL="171450" lvl="2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X, y – classification dataset</a:t>
            </a:r>
            <a:endParaRPr sz="1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4FCE13F-3229-E2A1-CE57-CCFD3FCE0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950" y="2203462"/>
            <a:ext cx="3055170" cy="23145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8C37584-49C0-6F94-553E-3F4DE76CC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682" y="6547780"/>
            <a:ext cx="3076089" cy="2380085"/>
          </a:xfrm>
          <a:prstGeom prst="rect">
            <a:avLst/>
          </a:prstGeom>
        </p:spPr>
      </p:pic>
      <p:sp>
        <p:nvSpPr>
          <p:cNvPr id="148" name="ggplot(mpg, aes(hwy, cty)) +…">
            <a:extLst>
              <a:ext uri="{FF2B5EF4-FFF2-40B4-BE49-F238E27FC236}">
                <a16:creationId xmlns:a16="http://schemas.microsoft.com/office/drawing/2014/main" id="{C1D45EE9-2A29-FC01-BB4C-BB340C864BE5}"/>
              </a:ext>
            </a:extLst>
          </p:cNvPr>
          <p:cNvSpPr txBox="1"/>
          <p:nvPr/>
        </p:nvSpPr>
        <p:spPr>
          <a:xfrm>
            <a:off x="3789791" y="8922040"/>
            <a:ext cx="2979798" cy="57187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validation_curve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DecisionTreeRegressor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(),                     </a:t>
            </a: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param_name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max_depth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",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param_range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</a:t>
            </a: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np.arange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(1, 11))</a:t>
            </a:r>
          </a:p>
        </p:txBody>
      </p:sp>
      <p:sp>
        <p:nvSpPr>
          <p:cNvPr id="149" name="I make my cheatsheets in Apple Keynote, and not latex or R Markdown, because presentation software makes it much easier to tweak the visual appearance of a document">
            <a:extLst>
              <a:ext uri="{FF2B5EF4-FFF2-40B4-BE49-F238E27FC236}">
                <a16:creationId xmlns:a16="http://schemas.microsoft.com/office/drawing/2014/main" id="{FA857413-CB5A-68D6-4981-7452C4489A49}"/>
              </a:ext>
            </a:extLst>
          </p:cNvPr>
          <p:cNvSpPr txBox="1"/>
          <p:nvPr/>
        </p:nvSpPr>
        <p:spPr>
          <a:xfrm>
            <a:off x="3773958" y="9504300"/>
            <a:ext cx="3018225" cy="796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Where</a:t>
            </a:r>
          </a:p>
          <a:p>
            <a:pPr marL="171450" lvl="2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en-US" sz="11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DecisionTreeRegressor</a:t>
            </a: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 – classifier of your choice</a:t>
            </a:r>
          </a:p>
          <a:p>
            <a:pPr marL="171450" lvl="2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en-US" sz="11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param_name</a:t>
            </a: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– name of the varied parameter</a:t>
            </a:r>
            <a:endParaRPr sz="1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4" name="Line">
            <a:extLst>
              <a:ext uri="{FF2B5EF4-FFF2-40B4-BE49-F238E27FC236}">
                <a16:creationId xmlns:a16="http://schemas.microsoft.com/office/drawing/2014/main" id="{D6238044-331F-CE18-4EFE-418AEAFC7FC5}"/>
              </a:ext>
            </a:extLst>
          </p:cNvPr>
          <p:cNvSpPr/>
          <p:nvPr/>
        </p:nvSpPr>
        <p:spPr>
          <a:xfrm>
            <a:off x="315432" y="2468829"/>
            <a:ext cx="3065901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6" name="Where possible, use code that works when run.">
            <a:extLst>
              <a:ext uri="{FF2B5EF4-FFF2-40B4-BE49-F238E27FC236}">
                <a16:creationId xmlns:a16="http://schemas.microsoft.com/office/drawing/2014/main" id="{AF03C9AA-53BC-1AC4-6AE5-833C6476F5D0}"/>
              </a:ext>
            </a:extLst>
          </p:cNvPr>
          <p:cNvSpPr txBox="1"/>
          <p:nvPr/>
        </p:nvSpPr>
        <p:spPr>
          <a:xfrm>
            <a:off x="402977" y="2516426"/>
            <a:ext cx="2763056" cy="325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ctr" fontAlgn="base"/>
            <a:r>
              <a:rPr lang="en-US" sz="1400" dirty="0"/>
              <a:t>YELLOWBRICK</a:t>
            </a:r>
          </a:p>
        </p:txBody>
      </p:sp>
      <p:sp>
        <p:nvSpPr>
          <p:cNvPr id="157" name="ggplot(mpg, aes(hwy, cty)) +…">
            <a:extLst>
              <a:ext uri="{FF2B5EF4-FFF2-40B4-BE49-F238E27FC236}">
                <a16:creationId xmlns:a16="http://schemas.microsoft.com/office/drawing/2014/main" id="{AE2693F2-6DB6-2E37-2A6D-F36987F197CA}"/>
              </a:ext>
            </a:extLst>
          </p:cNvPr>
          <p:cNvSpPr txBox="1"/>
          <p:nvPr/>
        </p:nvSpPr>
        <p:spPr>
          <a:xfrm>
            <a:off x="318785" y="4023279"/>
            <a:ext cx="2979798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from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yellowbrick.model_selection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import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validation_curve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8" name="ggplot(mpg, aes(hwy, cty)) +…">
            <a:extLst>
              <a:ext uri="{FF2B5EF4-FFF2-40B4-BE49-F238E27FC236}">
                <a16:creationId xmlns:a16="http://schemas.microsoft.com/office/drawing/2014/main" id="{32E6D803-E59C-0695-D24C-E98186D20D91}"/>
              </a:ext>
            </a:extLst>
          </p:cNvPr>
          <p:cNvSpPr txBox="1"/>
          <p:nvPr/>
        </p:nvSpPr>
        <p:spPr>
          <a:xfrm>
            <a:off x="330303" y="3230174"/>
            <a:ext cx="2979798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from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yellowbrick.model_selection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import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learning_curve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D8D2F7E-72A3-C35C-189F-E0643C537F41}"/>
              </a:ext>
            </a:extLst>
          </p:cNvPr>
          <p:cNvSpPr txBox="1"/>
          <p:nvPr/>
        </p:nvSpPr>
        <p:spPr>
          <a:xfrm>
            <a:off x="330303" y="3719248"/>
            <a:ext cx="2848071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Validation Curve:</a:t>
            </a:r>
          </a:p>
        </p:txBody>
      </p:sp>
      <p:sp>
        <p:nvSpPr>
          <p:cNvPr id="160" name="Where possible, use code that works when run.">
            <a:extLst>
              <a:ext uri="{FF2B5EF4-FFF2-40B4-BE49-F238E27FC236}">
                <a16:creationId xmlns:a16="http://schemas.microsoft.com/office/drawing/2014/main" id="{A3ADB84C-4081-8547-7D5C-034EA215ACCE}"/>
              </a:ext>
            </a:extLst>
          </p:cNvPr>
          <p:cNvSpPr txBox="1"/>
          <p:nvPr/>
        </p:nvSpPr>
        <p:spPr>
          <a:xfrm>
            <a:off x="7189811" y="1652386"/>
            <a:ext cx="2763056" cy="56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ctr" fontAlgn="base"/>
            <a:r>
              <a:rPr lang="en-US" sz="1400" dirty="0"/>
              <a:t>CONFUSION MATRIX</a:t>
            </a:r>
          </a:p>
          <a:p>
            <a:pPr algn="ctr" fontAlgn="base"/>
            <a:r>
              <a:rPr lang="en-US" sz="1400" b="0" i="0" u="sng" dirty="0">
                <a:solidFill>
                  <a:srgbClr val="222222"/>
                </a:solidFill>
                <a:effectLst/>
                <a:latin typeface="+mj-lt"/>
                <a:ea typeface="Source Sans Pro Semibold" panose="020B0603030403020204" pitchFamily="34" charset="0"/>
              </a:rPr>
              <a:t>WHICH CLASSES ARE MIXED-UP?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ADD3311-87BF-0886-6B73-46E07CDB88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1973" y="2174039"/>
            <a:ext cx="2947738" cy="2274820"/>
          </a:xfrm>
          <a:prstGeom prst="rect">
            <a:avLst/>
          </a:prstGeom>
        </p:spPr>
      </p:pic>
      <p:sp>
        <p:nvSpPr>
          <p:cNvPr id="161" name="ggplot(mpg, aes(hwy, cty)) +…">
            <a:extLst>
              <a:ext uri="{FF2B5EF4-FFF2-40B4-BE49-F238E27FC236}">
                <a16:creationId xmlns:a16="http://schemas.microsoft.com/office/drawing/2014/main" id="{71388FD9-B36D-4B56-78AB-508A02569FD3}"/>
              </a:ext>
            </a:extLst>
          </p:cNvPr>
          <p:cNvSpPr txBox="1"/>
          <p:nvPr/>
        </p:nvSpPr>
        <p:spPr>
          <a:xfrm>
            <a:off x="7162770" y="4552038"/>
            <a:ext cx="2979798" cy="57187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cm = </a:t>
            </a: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confusion_matrix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y_test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y_pred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sns.heatmap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(cm/</a:t>
            </a: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np.sum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(cm),</a:t>
            </a: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fmt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='.2%', </a:t>
            </a: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annot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=True, </a:t>
            </a: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cmap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='Blues')</a:t>
            </a:r>
            <a:endParaRPr sz="1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62" name="I make my cheatsheets in Apple Keynote, and not latex or R Markdown, because presentation software makes it much easier to tweak the visual appearance of a document">
            <a:extLst>
              <a:ext uri="{FF2B5EF4-FFF2-40B4-BE49-F238E27FC236}">
                <a16:creationId xmlns:a16="http://schemas.microsoft.com/office/drawing/2014/main" id="{447A27B5-BB02-8C71-B92C-CAD5EA41FE46}"/>
              </a:ext>
            </a:extLst>
          </p:cNvPr>
          <p:cNvSpPr txBox="1"/>
          <p:nvPr/>
        </p:nvSpPr>
        <p:spPr>
          <a:xfrm>
            <a:off x="7162770" y="5145749"/>
            <a:ext cx="2941532" cy="453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Where</a:t>
            </a:r>
          </a:p>
          <a:p>
            <a:pPr marL="171450" lvl="2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en-US" sz="11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y_test</a:t>
            </a: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11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y_pred</a:t>
            </a: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– test set, training set</a:t>
            </a:r>
          </a:p>
        </p:txBody>
      </p:sp>
      <p:sp>
        <p:nvSpPr>
          <p:cNvPr id="163" name="Where possible, use code that works when run.">
            <a:extLst>
              <a:ext uri="{FF2B5EF4-FFF2-40B4-BE49-F238E27FC236}">
                <a16:creationId xmlns:a16="http://schemas.microsoft.com/office/drawing/2014/main" id="{C5FCEE73-A332-3A2F-B92C-F05FF4E8602C}"/>
              </a:ext>
            </a:extLst>
          </p:cNvPr>
          <p:cNvSpPr txBox="1"/>
          <p:nvPr/>
        </p:nvSpPr>
        <p:spPr>
          <a:xfrm>
            <a:off x="7204314" y="5745740"/>
            <a:ext cx="2763056" cy="782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ctr" fontAlgn="base"/>
            <a:r>
              <a:rPr lang="en-US" sz="1400" dirty="0"/>
              <a:t>CORRELATION MATRIX</a:t>
            </a:r>
          </a:p>
          <a:p>
            <a:pPr algn="ctr" fontAlgn="base"/>
            <a:r>
              <a:rPr lang="en-US" sz="1400" b="0" i="0" u="sng" dirty="0">
                <a:solidFill>
                  <a:srgbClr val="222222"/>
                </a:solidFill>
                <a:effectLst/>
                <a:latin typeface="+mj-lt"/>
                <a:ea typeface="Source Sans Pro Semibold" panose="020B0603030403020204" pitchFamily="34" charset="0"/>
              </a:rPr>
              <a:t>HOW CORRELATED ARE </a:t>
            </a:r>
            <a:r>
              <a:rPr lang="en-US" sz="1400" b="0" u="sng" dirty="0">
                <a:solidFill>
                  <a:srgbClr val="222222"/>
                </a:solidFill>
                <a:latin typeface="+mj-lt"/>
                <a:ea typeface="Source Sans Pro Semibold" panose="020B0603030403020204" pitchFamily="34" charset="0"/>
              </a:rPr>
              <a:t>PARAMETERS?</a:t>
            </a:r>
            <a:endParaRPr lang="en-US" sz="1400" b="0" i="0" u="sng" dirty="0">
              <a:solidFill>
                <a:srgbClr val="222222"/>
              </a:solidFill>
              <a:effectLst/>
              <a:latin typeface="+mj-lt"/>
              <a:ea typeface="Source Sans Pro Semibold" panose="020B0603030403020204" pitchFamily="34" charset="0"/>
            </a:endParaRPr>
          </a:p>
        </p:txBody>
      </p:sp>
      <p:sp>
        <p:nvSpPr>
          <p:cNvPr id="165" name="Line">
            <a:extLst>
              <a:ext uri="{FF2B5EF4-FFF2-40B4-BE49-F238E27FC236}">
                <a16:creationId xmlns:a16="http://schemas.microsoft.com/office/drawing/2014/main" id="{EC19BB38-2468-7EAD-5095-84D2BF5F2A79}"/>
              </a:ext>
            </a:extLst>
          </p:cNvPr>
          <p:cNvSpPr/>
          <p:nvPr/>
        </p:nvSpPr>
        <p:spPr>
          <a:xfrm>
            <a:off x="7117793" y="573657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47AA36B-FBE8-A416-A28A-A779124044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6655" y="6503460"/>
            <a:ext cx="2763056" cy="2314993"/>
          </a:xfrm>
          <a:prstGeom prst="rect">
            <a:avLst/>
          </a:prstGeom>
        </p:spPr>
      </p:pic>
      <p:sp>
        <p:nvSpPr>
          <p:cNvPr id="166" name="ggplot(mpg, aes(hwy, cty)) +…">
            <a:extLst>
              <a:ext uri="{FF2B5EF4-FFF2-40B4-BE49-F238E27FC236}">
                <a16:creationId xmlns:a16="http://schemas.microsoft.com/office/drawing/2014/main" id="{6D8E66EC-2E2D-63E5-EEE4-F2EBBA32FDE9}"/>
              </a:ext>
            </a:extLst>
          </p:cNvPr>
          <p:cNvSpPr txBox="1"/>
          <p:nvPr/>
        </p:nvSpPr>
        <p:spPr>
          <a:xfrm>
            <a:off x="7189811" y="8927865"/>
            <a:ext cx="2979798" cy="725759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mask = </a:t>
            </a: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np.triu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np.ones_like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(dataset, </a:t>
            </a: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dtype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=bool))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sns.heatmap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(dataset, mask=mask, </a:t>
            </a: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cmap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="</a:t>
            </a: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YlGnBu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", </a:t>
            </a: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annot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=True, </a:t>
            </a: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vmax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=.3, center=0, 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square=True, linewidths=.5, </a:t>
            </a: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cbar_kws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={"shrink": .5})</a:t>
            </a:r>
          </a:p>
        </p:txBody>
      </p:sp>
      <p:sp>
        <p:nvSpPr>
          <p:cNvPr id="167" name="I make my cheatsheets in Apple Keynote, and not latex or R Markdown, because presentation software makes it much easier to tweak the visual appearance of a document">
            <a:extLst>
              <a:ext uri="{FF2B5EF4-FFF2-40B4-BE49-F238E27FC236}">
                <a16:creationId xmlns:a16="http://schemas.microsoft.com/office/drawing/2014/main" id="{D93ACAB8-8F48-B0D3-131F-C27D7DCB455C}"/>
              </a:ext>
            </a:extLst>
          </p:cNvPr>
          <p:cNvSpPr txBox="1"/>
          <p:nvPr/>
        </p:nvSpPr>
        <p:spPr>
          <a:xfrm>
            <a:off x="7177819" y="9686672"/>
            <a:ext cx="3018225" cy="453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Where</a:t>
            </a:r>
          </a:p>
          <a:p>
            <a:pPr marL="171450" lvl="2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dataset – used dataset</a:t>
            </a:r>
          </a:p>
        </p:txBody>
      </p:sp>
      <p:sp>
        <p:nvSpPr>
          <p:cNvPr id="168" name="Where possible, use code that works when run.">
            <a:extLst>
              <a:ext uri="{FF2B5EF4-FFF2-40B4-BE49-F238E27FC236}">
                <a16:creationId xmlns:a16="http://schemas.microsoft.com/office/drawing/2014/main" id="{342AF737-E54F-96A4-1FF1-7391642A39B0}"/>
              </a:ext>
            </a:extLst>
          </p:cNvPr>
          <p:cNvSpPr txBox="1"/>
          <p:nvPr/>
        </p:nvSpPr>
        <p:spPr>
          <a:xfrm>
            <a:off x="10696013" y="1628315"/>
            <a:ext cx="2763056" cy="56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ctr" fontAlgn="base"/>
            <a:r>
              <a:rPr lang="en-US" sz="1400" dirty="0"/>
              <a:t>ROC CURVE</a:t>
            </a:r>
          </a:p>
          <a:p>
            <a:pPr algn="ctr" fontAlgn="base"/>
            <a:r>
              <a:rPr lang="en-US" sz="1400" b="0" i="0" u="sng" dirty="0">
                <a:solidFill>
                  <a:srgbClr val="222222"/>
                </a:solidFill>
                <a:effectLst/>
                <a:latin typeface="+mj-lt"/>
                <a:ea typeface="Source Sans Pro Semibold" panose="020B0603030403020204" pitchFamily="34" charset="0"/>
              </a:rPr>
              <a:t>IS CLASSIFIER A GOOD RANKER?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71B3A95-1D8A-8B10-CA0F-8179BADF3E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82381" y="2184672"/>
            <a:ext cx="2982700" cy="2299038"/>
          </a:xfrm>
          <a:prstGeom prst="rect">
            <a:avLst/>
          </a:prstGeom>
        </p:spPr>
      </p:pic>
      <p:sp>
        <p:nvSpPr>
          <p:cNvPr id="169" name="ggplot(mpg, aes(hwy, cty)) +…">
            <a:extLst>
              <a:ext uri="{FF2B5EF4-FFF2-40B4-BE49-F238E27FC236}">
                <a16:creationId xmlns:a16="http://schemas.microsoft.com/office/drawing/2014/main" id="{5651ED44-6290-20F5-9C2B-6AFDE531219C}"/>
              </a:ext>
            </a:extLst>
          </p:cNvPr>
          <p:cNvSpPr txBox="1"/>
          <p:nvPr/>
        </p:nvSpPr>
        <p:spPr>
          <a:xfrm>
            <a:off x="10580825" y="4617117"/>
            <a:ext cx="3070389" cy="41798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bc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</a:t>
            </a: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BinaryClassification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y_test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y_pred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labels=[c1, c2])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bc.plot_roc_curve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</a:t>
            </a:r>
            <a:endParaRPr sz="1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70" name="Where possible, use code that works when run.">
            <a:extLst>
              <a:ext uri="{FF2B5EF4-FFF2-40B4-BE49-F238E27FC236}">
                <a16:creationId xmlns:a16="http://schemas.microsoft.com/office/drawing/2014/main" id="{7B95BED1-0B06-2D5D-251B-815BEB09A7D8}"/>
              </a:ext>
            </a:extLst>
          </p:cNvPr>
          <p:cNvSpPr txBox="1"/>
          <p:nvPr/>
        </p:nvSpPr>
        <p:spPr>
          <a:xfrm>
            <a:off x="10580826" y="5755180"/>
            <a:ext cx="2763056" cy="782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ctr" fontAlgn="base"/>
            <a:r>
              <a:rPr lang="en-US" sz="1400" dirty="0"/>
              <a:t>PRECISION-RECALL CURVE</a:t>
            </a:r>
          </a:p>
          <a:p>
            <a:pPr algn="ctr" fontAlgn="base"/>
            <a:r>
              <a:rPr lang="en-US" sz="1400" b="0" i="0" u="sng" dirty="0">
                <a:solidFill>
                  <a:srgbClr val="222222"/>
                </a:solidFill>
                <a:effectLst/>
                <a:latin typeface="+mj-lt"/>
                <a:ea typeface="Source Sans Pro Semibold" panose="020B0603030403020204" pitchFamily="34" charset="0"/>
              </a:rPr>
              <a:t>WHAT IS THE PRECISION</a:t>
            </a:r>
            <a:r>
              <a:rPr lang="en-US" sz="1400" b="0" u="sng" dirty="0">
                <a:solidFill>
                  <a:srgbClr val="222222"/>
                </a:solidFill>
                <a:latin typeface="+mj-lt"/>
                <a:ea typeface="Source Sans Pro Semibold" panose="020B0603030403020204" pitchFamily="34" charset="0"/>
              </a:rPr>
              <a:t>-RECALL TRADEOFF?</a:t>
            </a:r>
            <a:endParaRPr lang="en-US" sz="1400" b="0" i="0" u="sng" dirty="0">
              <a:solidFill>
                <a:srgbClr val="222222"/>
              </a:solidFill>
              <a:effectLst/>
              <a:latin typeface="+mj-lt"/>
              <a:ea typeface="Source Sans Pro Semibold" panose="020B0603030403020204" pitchFamily="34" charset="0"/>
            </a:endParaRPr>
          </a:p>
        </p:txBody>
      </p:sp>
      <p:sp>
        <p:nvSpPr>
          <p:cNvPr id="171" name="I make my cheatsheets in Apple Keynote, and not latex or R Markdown, because presentation software makes it much easier to tweak the visual appearance of a document">
            <a:extLst>
              <a:ext uri="{FF2B5EF4-FFF2-40B4-BE49-F238E27FC236}">
                <a16:creationId xmlns:a16="http://schemas.microsoft.com/office/drawing/2014/main" id="{C6BD079B-049A-6C1C-FA5E-0022568A4DFD}"/>
              </a:ext>
            </a:extLst>
          </p:cNvPr>
          <p:cNvSpPr txBox="1"/>
          <p:nvPr/>
        </p:nvSpPr>
        <p:spPr>
          <a:xfrm>
            <a:off x="10570929" y="5045084"/>
            <a:ext cx="3286298" cy="644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Where</a:t>
            </a:r>
          </a:p>
          <a:p>
            <a:pPr marL="171450" lvl="2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en-US" sz="11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y_test</a:t>
            </a: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11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y_pred</a:t>
            </a: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– test set, training set</a:t>
            </a:r>
          </a:p>
          <a:p>
            <a:pPr marL="171450" lvl="2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en-US" sz="11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BinaryClassification</a:t>
            </a: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 – classification of your choice</a:t>
            </a:r>
          </a:p>
        </p:txBody>
      </p:sp>
      <p:sp>
        <p:nvSpPr>
          <p:cNvPr id="172" name="Line">
            <a:extLst>
              <a:ext uri="{FF2B5EF4-FFF2-40B4-BE49-F238E27FC236}">
                <a16:creationId xmlns:a16="http://schemas.microsoft.com/office/drawing/2014/main" id="{40318D3A-259F-FD68-418E-52AE7E7EE607}"/>
              </a:ext>
            </a:extLst>
          </p:cNvPr>
          <p:cNvSpPr/>
          <p:nvPr/>
        </p:nvSpPr>
        <p:spPr>
          <a:xfrm>
            <a:off x="10513393" y="5747666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73" name="ggplot(mpg, aes(hwy, cty)) +…">
            <a:extLst>
              <a:ext uri="{FF2B5EF4-FFF2-40B4-BE49-F238E27FC236}">
                <a16:creationId xmlns:a16="http://schemas.microsoft.com/office/drawing/2014/main" id="{8AE941AC-768F-9A94-EE7A-F56996673D4C}"/>
              </a:ext>
            </a:extLst>
          </p:cNvPr>
          <p:cNvSpPr txBox="1"/>
          <p:nvPr/>
        </p:nvSpPr>
        <p:spPr>
          <a:xfrm>
            <a:off x="10422831" y="8933215"/>
            <a:ext cx="3253407" cy="57187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 = </a:t>
            </a: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PrecisionRecallCurve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RidgeClassifier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random_state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=0))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p.fit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X_train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y_train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p.score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X_test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y_test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</p:txBody>
      </p:sp>
      <p:sp>
        <p:nvSpPr>
          <p:cNvPr id="174" name="I make my cheatsheets in Apple Keynote, and not latex or R Markdown, because presentation software makes it much easier to tweak the visual appearance of a document">
            <a:extLst>
              <a:ext uri="{FF2B5EF4-FFF2-40B4-BE49-F238E27FC236}">
                <a16:creationId xmlns:a16="http://schemas.microsoft.com/office/drawing/2014/main" id="{248EAAED-A782-13E2-2A9A-8DBA3B762307}"/>
              </a:ext>
            </a:extLst>
          </p:cNvPr>
          <p:cNvSpPr txBox="1"/>
          <p:nvPr/>
        </p:nvSpPr>
        <p:spPr>
          <a:xfrm>
            <a:off x="10422831" y="9527249"/>
            <a:ext cx="3137793" cy="796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Where</a:t>
            </a:r>
          </a:p>
          <a:p>
            <a:pPr marL="171450" lvl="2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en-US" sz="11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X_train</a:t>
            </a: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11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X_test</a:t>
            </a: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11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y_test</a:t>
            </a: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11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y_pred</a:t>
            </a: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– test sets, training sets</a:t>
            </a:r>
          </a:p>
          <a:p>
            <a:pPr lvl="2" indent="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sz="1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89DAC08-EE2D-66BF-8C8D-40738EEFADFD}"/>
              </a:ext>
            </a:extLst>
          </p:cNvPr>
          <p:cNvSpPr txBox="1"/>
          <p:nvPr/>
        </p:nvSpPr>
        <p:spPr>
          <a:xfrm>
            <a:off x="317960" y="4536099"/>
            <a:ext cx="2848071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Precision-Recall Curve: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1F18871-224E-27D9-1883-AF77941D3F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47611" y="6464589"/>
            <a:ext cx="3113311" cy="2425632"/>
          </a:xfrm>
          <a:prstGeom prst="rect">
            <a:avLst/>
          </a:prstGeom>
        </p:spPr>
      </p:pic>
      <p:sp>
        <p:nvSpPr>
          <p:cNvPr id="176" name="ggplot(mpg, aes(hwy, cty)) +…">
            <a:extLst>
              <a:ext uri="{FF2B5EF4-FFF2-40B4-BE49-F238E27FC236}">
                <a16:creationId xmlns:a16="http://schemas.microsoft.com/office/drawing/2014/main" id="{A1E99F7B-83B1-EF44-EFA3-EB6D4A54EF91}"/>
              </a:ext>
            </a:extLst>
          </p:cNvPr>
          <p:cNvSpPr txBox="1"/>
          <p:nvPr/>
        </p:nvSpPr>
        <p:spPr>
          <a:xfrm>
            <a:off x="344039" y="4843876"/>
            <a:ext cx="2979798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from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yellowbrick.classifier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import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PrecisionRecallCurve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77" name="Where possible, use code that works when run.">
            <a:extLst>
              <a:ext uri="{FF2B5EF4-FFF2-40B4-BE49-F238E27FC236}">
                <a16:creationId xmlns:a16="http://schemas.microsoft.com/office/drawing/2014/main" id="{B9EDF536-3FE3-56DB-D79B-567C54D33CE9}"/>
              </a:ext>
            </a:extLst>
          </p:cNvPr>
          <p:cNvSpPr txBox="1"/>
          <p:nvPr/>
        </p:nvSpPr>
        <p:spPr>
          <a:xfrm>
            <a:off x="390001" y="5562004"/>
            <a:ext cx="2763056" cy="325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ctr" fontAlgn="base"/>
            <a:r>
              <a:rPr lang="en-US" sz="1400" dirty="0"/>
              <a:t>SKLEARN</a:t>
            </a:r>
          </a:p>
        </p:txBody>
      </p:sp>
      <p:sp>
        <p:nvSpPr>
          <p:cNvPr id="178" name="ggplot(mpg, aes(hwy, cty)) +…">
            <a:extLst>
              <a:ext uri="{FF2B5EF4-FFF2-40B4-BE49-F238E27FC236}">
                <a16:creationId xmlns:a16="http://schemas.microsoft.com/office/drawing/2014/main" id="{7BF7EC37-998C-8351-BB10-8428BDF24189}"/>
              </a:ext>
            </a:extLst>
          </p:cNvPr>
          <p:cNvSpPr txBox="1"/>
          <p:nvPr/>
        </p:nvSpPr>
        <p:spPr>
          <a:xfrm>
            <a:off x="318785" y="6255336"/>
            <a:ext cx="2979798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from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sklearn.metrics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import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roc_curve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79" name="Line">
            <a:extLst>
              <a:ext uri="{FF2B5EF4-FFF2-40B4-BE49-F238E27FC236}">
                <a16:creationId xmlns:a16="http://schemas.microsoft.com/office/drawing/2014/main" id="{508C9730-6137-4551-4528-56DE4E1F23A1}"/>
              </a:ext>
            </a:extLst>
          </p:cNvPr>
          <p:cNvSpPr/>
          <p:nvPr/>
        </p:nvSpPr>
        <p:spPr>
          <a:xfrm>
            <a:off x="315432" y="5473557"/>
            <a:ext cx="3023369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80" name="ggplot(mpg, aes(hwy, cty)) +…">
            <a:extLst>
              <a:ext uri="{FF2B5EF4-FFF2-40B4-BE49-F238E27FC236}">
                <a16:creationId xmlns:a16="http://schemas.microsoft.com/office/drawing/2014/main" id="{443F7345-4AB7-AE4E-243C-F0F083BF80BA}"/>
              </a:ext>
            </a:extLst>
          </p:cNvPr>
          <p:cNvSpPr txBox="1"/>
          <p:nvPr/>
        </p:nvSpPr>
        <p:spPr>
          <a:xfrm>
            <a:off x="330303" y="6896797"/>
            <a:ext cx="2979798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from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sklearn.metrics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import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confusion_matrix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FF7E955-0512-A5C9-6253-74C997F2F5A5}"/>
              </a:ext>
            </a:extLst>
          </p:cNvPr>
          <p:cNvSpPr txBox="1"/>
          <p:nvPr/>
        </p:nvSpPr>
        <p:spPr>
          <a:xfrm>
            <a:off x="317962" y="5957675"/>
            <a:ext cx="2848071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ROC Curve: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565667C-CC34-901E-600E-122491894B22}"/>
              </a:ext>
            </a:extLst>
          </p:cNvPr>
          <p:cNvSpPr txBox="1"/>
          <p:nvPr/>
        </p:nvSpPr>
        <p:spPr>
          <a:xfrm>
            <a:off x="317961" y="6578175"/>
            <a:ext cx="2848071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Confusion Matrix:</a:t>
            </a:r>
          </a:p>
        </p:txBody>
      </p:sp>
      <p:sp>
        <p:nvSpPr>
          <p:cNvPr id="183" name="Line">
            <a:extLst>
              <a:ext uri="{FF2B5EF4-FFF2-40B4-BE49-F238E27FC236}">
                <a16:creationId xmlns:a16="http://schemas.microsoft.com/office/drawing/2014/main" id="{33953247-B96B-1469-34BF-60874B88A753}"/>
              </a:ext>
            </a:extLst>
          </p:cNvPr>
          <p:cNvSpPr/>
          <p:nvPr/>
        </p:nvSpPr>
        <p:spPr>
          <a:xfrm>
            <a:off x="304986" y="8314816"/>
            <a:ext cx="3033815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84" name="Where possible, use code that works when run.">
            <a:extLst>
              <a:ext uri="{FF2B5EF4-FFF2-40B4-BE49-F238E27FC236}">
                <a16:creationId xmlns:a16="http://schemas.microsoft.com/office/drawing/2014/main" id="{DA85EF4A-BFD1-7AB7-852E-9F0FDDFF3B93}"/>
              </a:ext>
            </a:extLst>
          </p:cNvPr>
          <p:cNvSpPr txBox="1"/>
          <p:nvPr/>
        </p:nvSpPr>
        <p:spPr>
          <a:xfrm>
            <a:off x="402976" y="8394038"/>
            <a:ext cx="2763056" cy="325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ctr" fontAlgn="base"/>
            <a:r>
              <a:rPr lang="en-US" sz="1400" dirty="0"/>
              <a:t>SEABORN</a:t>
            </a:r>
          </a:p>
        </p:txBody>
      </p:sp>
      <p:sp>
        <p:nvSpPr>
          <p:cNvPr id="187" name="ggplot(mpg, aes(hwy, cty)) +…">
            <a:extLst>
              <a:ext uri="{FF2B5EF4-FFF2-40B4-BE49-F238E27FC236}">
                <a16:creationId xmlns:a16="http://schemas.microsoft.com/office/drawing/2014/main" id="{62AD6F51-2C80-3633-443D-7898CB1828D1}"/>
              </a:ext>
            </a:extLst>
          </p:cNvPr>
          <p:cNvSpPr txBox="1"/>
          <p:nvPr/>
        </p:nvSpPr>
        <p:spPr>
          <a:xfrm>
            <a:off x="330303" y="9253296"/>
            <a:ext cx="2979798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import seaborn as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sns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D253885-A943-1A12-44A9-5A466BF3CDD3}"/>
              </a:ext>
            </a:extLst>
          </p:cNvPr>
          <p:cNvSpPr txBox="1"/>
          <p:nvPr/>
        </p:nvSpPr>
        <p:spPr>
          <a:xfrm>
            <a:off x="317962" y="8730076"/>
            <a:ext cx="3009578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Confusion and Correlation Matrices: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6B2B2CCB-D7D8-62C9-1188-DF7A27F254BF}"/>
              </a:ext>
            </a:extLst>
          </p:cNvPr>
          <p:cNvSpPr txBox="1"/>
          <p:nvPr/>
        </p:nvSpPr>
        <p:spPr>
          <a:xfrm>
            <a:off x="304986" y="7393255"/>
            <a:ext cx="2848071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Precision-Recall Curve:</a:t>
            </a:r>
          </a:p>
        </p:txBody>
      </p:sp>
      <p:sp>
        <p:nvSpPr>
          <p:cNvPr id="215" name="ggplot(mpg, aes(hwy, cty)) +…">
            <a:extLst>
              <a:ext uri="{FF2B5EF4-FFF2-40B4-BE49-F238E27FC236}">
                <a16:creationId xmlns:a16="http://schemas.microsoft.com/office/drawing/2014/main" id="{A97041DE-5952-25D8-2ED2-5B9DD076EB79}"/>
              </a:ext>
            </a:extLst>
          </p:cNvPr>
          <p:cNvSpPr txBox="1"/>
          <p:nvPr/>
        </p:nvSpPr>
        <p:spPr>
          <a:xfrm>
            <a:off x="317961" y="7693539"/>
            <a:ext cx="2979798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from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sklearn.linear_model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import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LinearRegression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41300" y="10334053"/>
            <a:ext cx="13434938" cy="26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US" sz="1100" dirty="0"/>
              <a:t>CC BY </a:t>
            </a:r>
            <a:r>
              <a:rPr lang="en-US" sz="1100" dirty="0" err="1"/>
              <a:t>Sofya</a:t>
            </a:r>
            <a:r>
              <a:rPr lang="en-US" sz="1100" dirty="0"/>
              <a:t> </a:t>
            </a:r>
            <a:r>
              <a:rPr lang="en-US" sz="1100" dirty="0" err="1"/>
              <a:t>Aksenyuk</a:t>
            </a:r>
            <a:r>
              <a:rPr lang="en-US" sz="1100" dirty="0"/>
              <a:t>, </a:t>
            </a:r>
            <a:r>
              <a:rPr lang="en-US" sz="1100" dirty="0" err="1"/>
              <a:t>Uladzimir</a:t>
            </a:r>
            <a:r>
              <a:rPr lang="en-US" sz="1100" dirty="0"/>
              <a:t> </a:t>
            </a:r>
            <a:r>
              <a:rPr lang="en-US" sz="1100" dirty="0" err="1"/>
              <a:t>Ivashka</a:t>
            </a:r>
            <a:r>
              <a:rPr lang="en-US" sz="1100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Updated: 2022-06</a:t>
            </a:r>
            <a:endParaRPr sz="1100" dirty="0"/>
          </a:p>
        </p:txBody>
      </p:sp>
      <p:sp>
        <p:nvSpPr>
          <p:cNvPr id="185" name="Layout Suggestions"/>
          <p:cNvSpPr txBox="1"/>
          <p:nvPr/>
        </p:nvSpPr>
        <p:spPr>
          <a:xfrm>
            <a:off x="3789791" y="306141"/>
            <a:ext cx="305575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Feature Analysis</a:t>
            </a:r>
          </a:p>
        </p:txBody>
      </p:sp>
      <p:sp>
        <p:nvSpPr>
          <p:cNvPr id="186" name="Line"/>
          <p:cNvSpPr/>
          <p:nvPr/>
        </p:nvSpPr>
        <p:spPr>
          <a:xfrm>
            <a:off x="291339" y="191972"/>
            <a:ext cx="13565887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6" name="Group">
            <a:extLst>
              <a:ext uri="{FF2B5EF4-FFF2-40B4-BE49-F238E27FC236}">
                <a16:creationId xmlns:a16="http://schemas.microsoft.com/office/drawing/2014/main" id="{EB77E0CB-D407-6EDF-0AAF-BCD10C0DD84A}"/>
              </a:ext>
            </a:extLst>
          </p:cNvPr>
          <p:cNvSpPr/>
          <p:nvPr/>
        </p:nvSpPr>
        <p:spPr>
          <a:xfrm>
            <a:off x="291340" y="191971"/>
            <a:ext cx="3089994" cy="997746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00" name="Where possible, use code that works when run.">
            <a:extLst>
              <a:ext uri="{FF2B5EF4-FFF2-40B4-BE49-F238E27FC236}">
                <a16:creationId xmlns:a16="http://schemas.microsoft.com/office/drawing/2014/main" id="{535A98FA-FD63-FFC6-3329-F0617F5DF91B}"/>
              </a:ext>
            </a:extLst>
          </p:cNvPr>
          <p:cNvSpPr txBox="1"/>
          <p:nvPr/>
        </p:nvSpPr>
        <p:spPr>
          <a:xfrm>
            <a:off x="3857712" y="660570"/>
            <a:ext cx="2763056" cy="782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ctr" fontAlgn="base"/>
            <a:r>
              <a:rPr lang="en-US" sz="1400" dirty="0"/>
              <a:t>FEATURE IMPORTANCE PLOT</a:t>
            </a:r>
          </a:p>
          <a:p>
            <a:pPr algn="ctr" fontAlgn="base"/>
            <a:r>
              <a:rPr lang="en-US" sz="1400" b="0" i="0" u="sng" dirty="0">
                <a:effectLst/>
                <a:latin typeface="+mj-lt"/>
                <a:ea typeface="Source Sans Pro Semibold" panose="020B0603030403020204" pitchFamily="34" charset="0"/>
              </a:rPr>
              <a:t>MOST IMPORTANT PREDICTION FEATURES </a:t>
            </a:r>
          </a:p>
        </p:txBody>
      </p:sp>
      <p:sp>
        <p:nvSpPr>
          <p:cNvPr id="201" name="Line">
            <a:extLst>
              <a:ext uri="{FF2B5EF4-FFF2-40B4-BE49-F238E27FC236}">
                <a16:creationId xmlns:a16="http://schemas.microsoft.com/office/drawing/2014/main" id="{140588D7-C446-B626-1F04-F378015E5B48}"/>
              </a:ext>
            </a:extLst>
          </p:cNvPr>
          <p:cNvSpPr/>
          <p:nvPr/>
        </p:nvSpPr>
        <p:spPr>
          <a:xfrm>
            <a:off x="3776369" y="665015"/>
            <a:ext cx="3069171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8540A0D-CF4B-9535-DD94-7C9B446A4EFE}"/>
              </a:ext>
            </a:extLst>
          </p:cNvPr>
          <p:cNvSpPr txBox="1"/>
          <p:nvPr/>
        </p:nvSpPr>
        <p:spPr>
          <a:xfrm>
            <a:off x="360468" y="625561"/>
            <a:ext cx="2848071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Feature Importance Plot and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SHAP summaries:</a:t>
            </a:r>
          </a:p>
        </p:txBody>
      </p:sp>
      <p:sp>
        <p:nvSpPr>
          <p:cNvPr id="212" name="ggplot(mpg, aes(hwy, cty)) +…">
            <a:extLst>
              <a:ext uri="{FF2B5EF4-FFF2-40B4-BE49-F238E27FC236}">
                <a16:creationId xmlns:a16="http://schemas.microsoft.com/office/drawing/2014/main" id="{FA4A0C05-C27B-ECEF-C600-36E27A558B13}"/>
              </a:ext>
            </a:extLst>
          </p:cNvPr>
          <p:cNvSpPr txBox="1"/>
          <p:nvPr/>
        </p:nvSpPr>
        <p:spPr>
          <a:xfrm>
            <a:off x="3827433" y="4199814"/>
            <a:ext cx="2979798" cy="41798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shap_values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explainer(X)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shap.plots.bar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shap_values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endParaRPr sz="1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13" name="Line">
            <a:extLst>
              <a:ext uri="{FF2B5EF4-FFF2-40B4-BE49-F238E27FC236}">
                <a16:creationId xmlns:a16="http://schemas.microsoft.com/office/drawing/2014/main" id="{5B307B9D-D625-3F42-700F-C94EDAA0399A}"/>
              </a:ext>
            </a:extLst>
          </p:cNvPr>
          <p:cNvSpPr/>
          <p:nvPr/>
        </p:nvSpPr>
        <p:spPr>
          <a:xfrm>
            <a:off x="3670830" y="5188968"/>
            <a:ext cx="3119548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14" name="Where possible, use code that works when run.">
            <a:extLst>
              <a:ext uri="{FF2B5EF4-FFF2-40B4-BE49-F238E27FC236}">
                <a16:creationId xmlns:a16="http://schemas.microsoft.com/office/drawing/2014/main" id="{D98BD56C-EFC6-F33B-F112-82784CEC784F}"/>
              </a:ext>
            </a:extLst>
          </p:cNvPr>
          <p:cNvSpPr txBox="1"/>
          <p:nvPr/>
        </p:nvSpPr>
        <p:spPr>
          <a:xfrm>
            <a:off x="3857712" y="5206608"/>
            <a:ext cx="2763056" cy="782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ctr" fontAlgn="base"/>
            <a:r>
              <a:rPr lang="en-US" sz="1400" dirty="0"/>
              <a:t>SHAP SUMMARIES</a:t>
            </a:r>
          </a:p>
          <a:p>
            <a:pPr algn="ctr" fontAlgn="base"/>
            <a:r>
              <a:rPr lang="en-US" sz="1400" b="0" u="sng" dirty="0">
                <a:solidFill>
                  <a:srgbClr val="222222"/>
                </a:solidFill>
                <a:latin typeface="+mj-lt"/>
                <a:ea typeface="Source Sans Pro Semibold" panose="020B0603030403020204" pitchFamily="34" charset="0"/>
              </a:rPr>
              <a:t>FEATURE IMPORTANCES FOR EACH PREDICTION </a:t>
            </a:r>
            <a:endParaRPr lang="en-US" sz="1400" b="0" i="0" u="sng" dirty="0">
              <a:solidFill>
                <a:srgbClr val="222222"/>
              </a:solidFill>
              <a:effectLst/>
              <a:latin typeface="+mj-lt"/>
              <a:ea typeface="Source Sans Pro Semibold" panose="020B0603030403020204" pitchFamily="34" charset="0"/>
            </a:endParaRPr>
          </a:p>
        </p:txBody>
      </p:sp>
      <p:sp>
        <p:nvSpPr>
          <p:cNvPr id="127" name="I make my cheatsheets in Apple Keynote, and not latex or R Markdown, because presentation software makes it much easier to tweak the visual appearance of a document">
            <a:extLst>
              <a:ext uri="{FF2B5EF4-FFF2-40B4-BE49-F238E27FC236}">
                <a16:creationId xmlns:a16="http://schemas.microsoft.com/office/drawing/2014/main" id="{D4E824A1-144F-98D9-769E-E3B1E2E8EF2D}"/>
              </a:ext>
            </a:extLst>
          </p:cNvPr>
          <p:cNvSpPr txBox="1"/>
          <p:nvPr/>
        </p:nvSpPr>
        <p:spPr>
          <a:xfrm>
            <a:off x="3827433" y="4656564"/>
            <a:ext cx="3089364" cy="453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Where </a:t>
            </a:r>
          </a:p>
          <a:p>
            <a:pPr marL="171450" lvl="2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en-US" sz="11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shap_values</a:t>
            </a: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– model’s prediction explanation</a:t>
            </a:r>
          </a:p>
        </p:txBody>
      </p:sp>
      <p:sp>
        <p:nvSpPr>
          <p:cNvPr id="148" name="ggplot(mpg, aes(hwy, cty)) +…">
            <a:extLst>
              <a:ext uri="{FF2B5EF4-FFF2-40B4-BE49-F238E27FC236}">
                <a16:creationId xmlns:a16="http://schemas.microsoft.com/office/drawing/2014/main" id="{C1D45EE9-2A29-FC01-BB4C-BB340C864BE5}"/>
              </a:ext>
            </a:extLst>
          </p:cNvPr>
          <p:cNvSpPr txBox="1"/>
          <p:nvPr/>
        </p:nvSpPr>
        <p:spPr>
          <a:xfrm>
            <a:off x="3810579" y="8311747"/>
            <a:ext cx="2979798" cy="41798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shap_values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explainer(X)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shap.plots.bar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shap_values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</p:txBody>
      </p:sp>
      <p:sp>
        <p:nvSpPr>
          <p:cNvPr id="149" name="I make my cheatsheets in Apple Keynote, and not latex or R Markdown, because presentation software makes it much easier to tweak the visual appearance of a document">
            <a:extLst>
              <a:ext uri="{FF2B5EF4-FFF2-40B4-BE49-F238E27FC236}">
                <a16:creationId xmlns:a16="http://schemas.microsoft.com/office/drawing/2014/main" id="{FA857413-CB5A-68D6-4981-7452C4489A49}"/>
              </a:ext>
            </a:extLst>
          </p:cNvPr>
          <p:cNvSpPr txBox="1"/>
          <p:nvPr/>
        </p:nvSpPr>
        <p:spPr>
          <a:xfrm>
            <a:off x="3791874" y="8765345"/>
            <a:ext cx="3018225" cy="453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Where</a:t>
            </a:r>
          </a:p>
          <a:p>
            <a:pPr marL="171450" lvl="2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en-US" sz="11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shap_values</a:t>
            </a: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– model’s prediction explanation</a:t>
            </a:r>
          </a:p>
        </p:txBody>
      </p:sp>
      <p:sp>
        <p:nvSpPr>
          <p:cNvPr id="156" name="Where possible, use code that works when run.">
            <a:extLst>
              <a:ext uri="{FF2B5EF4-FFF2-40B4-BE49-F238E27FC236}">
                <a16:creationId xmlns:a16="http://schemas.microsoft.com/office/drawing/2014/main" id="{AF03C9AA-53BC-1AC4-6AE5-833C6476F5D0}"/>
              </a:ext>
            </a:extLst>
          </p:cNvPr>
          <p:cNvSpPr txBox="1"/>
          <p:nvPr/>
        </p:nvSpPr>
        <p:spPr>
          <a:xfrm>
            <a:off x="402977" y="245577"/>
            <a:ext cx="2763056" cy="325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ctr" fontAlgn="base"/>
            <a:r>
              <a:rPr lang="en-US" sz="1400" dirty="0"/>
              <a:t>SHAP</a:t>
            </a:r>
          </a:p>
        </p:txBody>
      </p:sp>
      <p:sp>
        <p:nvSpPr>
          <p:cNvPr id="158" name="ggplot(mpg, aes(hwy, cty)) +…">
            <a:extLst>
              <a:ext uri="{FF2B5EF4-FFF2-40B4-BE49-F238E27FC236}">
                <a16:creationId xmlns:a16="http://schemas.microsoft.com/office/drawing/2014/main" id="{32E6D803-E59C-0695-D24C-E98186D20D91}"/>
              </a:ext>
            </a:extLst>
          </p:cNvPr>
          <p:cNvSpPr txBox="1"/>
          <p:nvPr/>
        </p:nvSpPr>
        <p:spPr>
          <a:xfrm>
            <a:off x="347742" y="1160534"/>
            <a:ext cx="2979798" cy="1033536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import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xgboost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import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shap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X, y =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shap.dataset</a:t>
            </a:r>
            <a:endParaRPr lang="en-U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model =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xgboost.XGBRegressor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().fit(X, y)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explainer =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shap.Explainer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(model)</a:t>
            </a:r>
          </a:p>
        </p:txBody>
      </p:sp>
      <p:sp>
        <p:nvSpPr>
          <p:cNvPr id="160" name="Where possible, use code that works when run.">
            <a:extLst>
              <a:ext uri="{FF2B5EF4-FFF2-40B4-BE49-F238E27FC236}">
                <a16:creationId xmlns:a16="http://schemas.microsoft.com/office/drawing/2014/main" id="{A3ADB84C-4081-8547-7D5C-034EA215ACCE}"/>
              </a:ext>
            </a:extLst>
          </p:cNvPr>
          <p:cNvSpPr txBox="1"/>
          <p:nvPr/>
        </p:nvSpPr>
        <p:spPr>
          <a:xfrm>
            <a:off x="7189811" y="679092"/>
            <a:ext cx="2763056" cy="56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ctr" fontAlgn="base"/>
            <a:r>
              <a:rPr lang="en-US" sz="1400" dirty="0"/>
              <a:t>INTERCLUSTER DISTANCE MAP</a:t>
            </a:r>
          </a:p>
          <a:p>
            <a:pPr algn="ctr" fontAlgn="base"/>
            <a:r>
              <a:rPr lang="en-US" sz="1400" b="0" u="sng" dirty="0">
                <a:solidFill>
                  <a:srgbClr val="222222"/>
                </a:solidFill>
                <a:latin typeface="+mj-lt"/>
                <a:ea typeface="Source Sans Pro Semibold" panose="020B0603030403020204" pitchFamily="34" charset="0"/>
              </a:rPr>
              <a:t>HOW DISTANT ARE THE CLUSTERS?</a:t>
            </a:r>
            <a:endParaRPr lang="en-US" sz="1400" b="0" i="0" u="sng" dirty="0">
              <a:solidFill>
                <a:srgbClr val="222222"/>
              </a:solidFill>
              <a:effectLst/>
              <a:latin typeface="+mj-lt"/>
              <a:ea typeface="Source Sans Pro Semibold" panose="020B0603030403020204" pitchFamily="34" charset="0"/>
            </a:endParaRPr>
          </a:p>
        </p:txBody>
      </p:sp>
      <p:sp>
        <p:nvSpPr>
          <p:cNvPr id="161" name="ggplot(mpg, aes(hwy, cty)) +…">
            <a:extLst>
              <a:ext uri="{FF2B5EF4-FFF2-40B4-BE49-F238E27FC236}">
                <a16:creationId xmlns:a16="http://schemas.microsoft.com/office/drawing/2014/main" id="{71388FD9-B36D-4B56-78AB-508A02569FD3}"/>
              </a:ext>
            </a:extLst>
          </p:cNvPr>
          <p:cNvSpPr txBox="1"/>
          <p:nvPr/>
        </p:nvSpPr>
        <p:spPr>
          <a:xfrm>
            <a:off x="7170597" y="4199814"/>
            <a:ext cx="2979798" cy="41798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intercluster_distance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MiniBatchKMeans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(5, </a:t>
            </a: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random_state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=777), X)</a:t>
            </a:r>
            <a:endParaRPr sz="1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62" name="I make my cheatsheets in Apple Keynote, and not latex or R Markdown, because presentation software makes it much easier to tweak the visual appearance of a document">
            <a:extLst>
              <a:ext uri="{FF2B5EF4-FFF2-40B4-BE49-F238E27FC236}">
                <a16:creationId xmlns:a16="http://schemas.microsoft.com/office/drawing/2014/main" id="{447A27B5-BB02-8C71-B92C-CAD5EA41FE46}"/>
              </a:ext>
            </a:extLst>
          </p:cNvPr>
          <p:cNvSpPr txBox="1"/>
          <p:nvPr/>
        </p:nvSpPr>
        <p:spPr>
          <a:xfrm>
            <a:off x="7170597" y="4650204"/>
            <a:ext cx="2941532" cy="453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Where</a:t>
            </a:r>
          </a:p>
          <a:p>
            <a:pPr marL="171450" lvl="2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en-US" sz="11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MiniBatchKMeans</a:t>
            </a: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– used algorithm</a:t>
            </a:r>
          </a:p>
        </p:txBody>
      </p:sp>
      <p:sp>
        <p:nvSpPr>
          <p:cNvPr id="163" name="Where possible, use code that works when run.">
            <a:extLst>
              <a:ext uri="{FF2B5EF4-FFF2-40B4-BE49-F238E27FC236}">
                <a16:creationId xmlns:a16="http://schemas.microsoft.com/office/drawing/2014/main" id="{C5FCEE73-A332-3A2F-B92C-F05FF4E8602C}"/>
              </a:ext>
            </a:extLst>
          </p:cNvPr>
          <p:cNvSpPr txBox="1"/>
          <p:nvPr/>
        </p:nvSpPr>
        <p:spPr>
          <a:xfrm>
            <a:off x="7224645" y="5220856"/>
            <a:ext cx="2763056" cy="56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ctr" fontAlgn="base"/>
            <a:r>
              <a:rPr lang="en-US" sz="1400" dirty="0"/>
              <a:t>PRINCIPAL COMPONENT PLOT</a:t>
            </a:r>
          </a:p>
          <a:p>
            <a:pPr algn="ctr" fontAlgn="base"/>
            <a:r>
              <a:rPr lang="en-US" sz="1400" b="0" u="sng" dirty="0">
                <a:solidFill>
                  <a:srgbClr val="222222"/>
                </a:solidFill>
                <a:latin typeface="+mj-lt"/>
                <a:ea typeface="Source Sans Pro Semibold" panose="020B0603030403020204" pitchFamily="34" charset="0"/>
              </a:rPr>
              <a:t>3</a:t>
            </a:r>
            <a:r>
              <a:rPr lang="en-US" sz="1400" b="0" i="0" u="sng" dirty="0">
                <a:solidFill>
                  <a:srgbClr val="222222"/>
                </a:solidFill>
                <a:effectLst/>
                <a:latin typeface="+mj-lt"/>
                <a:ea typeface="Source Sans Pro Semibold" panose="020B0603030403020204" pitchFamily="34" charset="0"/>
              </a:rPr>
              <a:t>D</a:t>
            </a:r>
            <a:r>
              <a:rPr lang="en-US" sz="1400" b="0" u="sng" dirty="0">
                <a:solidFill>
                  <a:srgbClr val="222222"/>
                </a:solidFill>
                <a:latin typeface="+mj-lt"/>
                <a:ea typeface="Source Sans Pro Semibold" panose="020B0603030403020204" pitchFamily="34" charset="0"/>
              </a:rPr>
              <a:t>-</a:t>
            </a:r>
            <a:r>
              <a:rPr lang="en-US" sz="1400" b="0" i="0" u="sng" dirty="0">
                <a:solidFill>
                  <a:srgbClr val="222222"/>
                </a:solidFill>
                <a:effectLst/>
                <a:latin typeface="+mj-lt"/>
                <a:ea typeface="Source Sans Pro Semibold" panose="020B0603030403020204" pitchFamily="34" charset="0"/>
              </a:rPr>
              <a:t>LOOK OF DATASET </a:t>
            </a:r>
          </a:p>
        </p:txBody>
      </p:sp>
      <p:sp>
        <p:nvSpPr>
          <p:cNvPr id="165" name="Line">
            <a:extLst>
              <a:ext uri="{FF2B5EF4-FFF2-40B4-BE49-F238E27FC236}">
                <a16:creationId xmlns:a16="http://schemas.microsoft.com/office/drawing/2014/main" id="{EC19BB38-2468-7EAD-5095-84D2BF5F2A79}"/>
              </a:ext>
            </a:extLst>
          </p:cNvPr>
          <p:cNvSpPr/>
          <p:nvPr/>
        </p:nvSpPr>
        <p:spPr>
          <a:xfrm>
            <a:off x="7147948" y="5208676"/>
            <a:ext cx="302166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6" name="ggplot(mpg, aes(hwy, cty)) +…">
            <a:extLst>
              <a:ext uri="{FF2B5EF4-FFF2-40B4-BE49-F238E27FC236}">
                <a16:creationId xmlns:a16="http://schemas.microsoft.com/office/drawing/2014/main" id="{6D8E66EC-2E2D-63E5-EEE4-F2EBBA32FDE9}"/>
              </a:ext>
            </a:extLst>
          </p:cNvPr>
          <p:cNvSpPr txBox="1"/>
          <p:nvPr/>
        </p:nvSpPr>
        <p:spPr>
          <a:xfrm>
            <a:off x="7189811" y="8791319"/>
            <a:ext cx="2979798" cy="41798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 = PCA(</a:t>
            </a:r>
            <a:r>
              <a:rPr lang="fr-FR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scale</a:t>
            </a:r>
            <a:r>
              <a:rPr lang="fr-FR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</a:t>
            </a:r>
            <a:r>
              <a:rPr lang="fr-FR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True</a:t>
            </a:r>
            <a:r>
              <a:rPr lang="fr-FR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projection=3, classes=classes)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p.fit_transform</a:t>
            </a:r>
            <a:r>
              <a:rPr lang="fr-FR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(X, y)</a:t>
            </a:r>
            <a:endParaRPr lang="en-US" sz="1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67" name="I make my cheatsheets in Apple Keynote, and not latex or R Markdown, because presentation software makes it much easier to tweak the visual appearance of a document">
            <a:extLst>
              <a:ext uri="{FF2B5EF4-FFF2-40B4-BE49-F238E27FC236}">
                <a16:creationId xmlns:a16="http://schemas.microsoft.com/office/drawing/2014/main" id="{D93ACAB8-8F48-B0D3-131F-C27D7DCB455C}"/>
              </a:ext>
            </a:extLst>
          </p:cNvPr>
          <p:cNvSpPr txBox="1"/>
          <p:nvPr/>
        </p:nvSpPr>
        <p:spPr>
          <a:xfrm>
            <a:off x="7170597" y="9241214"/>
            <a:ext cx="3018225" cy="644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Where</a:t>
            </a:r>
          </a:p>
          <a:p>
            <a:pPr marL="171450" lvl="2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X, y – used dataset</a:t>
            </a:r>
          </a:p>
          <a:p>
            <a:pPr marL="171450" lvl="2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classes – class labels </a:t>
            </a:r>
          </a:p>
        </p:txBody>
      </p:sp>
      <p:sp>
        <p:nvSpPr>
          <p:cNvPr id="170" name="Where possible, use code that works when run.">
            <a:extLst>
              <a:ext uri="{FF2B5EF4-FFF2-40B4-BE49-F238E27FC236}">
                <a16:creationId xmlns:a16="http://schemas.microsoft.com/office/drawing/2014/main" id="{7B95BED1-0B06-2D5D-251B-815BEB09A7D8}"/>
              </a:ext>
            </a:extLst>
          </p:cNvPr>
          <p:cNvSpPr txBox="1"/>
          <p:nvPr/>
        </p:nvSpPr>
        <p:spPr>
          <a:xfrm>
            <a:off x="10681172" y="671732"/>
            <a:ext cx="2763056" cy="782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ctr" fontAlgn="base"/>
            <a:r>
              <a:rPr lang="en-US" sz="1400" dirty="0"/>
              <a:t>SEASONALITY DECOMPOSITION</a:t>
            </a:r>
          </a:p>
          <a:p>
            <a:pPr algn="ctr" fontAlgn="base"/>
            <a:r>
              <a:rPr lang="en-US" sz="1400" b="0" i="0" u="sng" dirty="0">
                <a:solidFill>
                  <a:srgbClr val="222222"/>
                </a:solidFill>
                <a:effectLst/>
                <a:latin typeface="+mj-lt"/>
                <a:ea typeface="Source Sans Pro Semibold" panose="020B0603030403020204" pitchFamily="34" charset="0"/>
              </a:rPr>
              <a:t>SEASON, TRADE, NOISE IM TIME SERIES</a:t>
            </a:r>
          </a:p>
        </p:txBody>
      </p:sp>
      <p:sp>
        <p:nvSpPr>
          <p:cNvPr id="172" name="Line">
            <a:extLst>
              <a:ext uri="{FF2B5EF4-FFF2-40B4-BE49-F238E27FC236}">
                <a16:creationId xmlns:a16="http://schemas.microsoft.com/office/drawing/2014/main" id="{40318D3A-259F-FD68-418E-52AE7E7EE607}"/>
              </a:ext>
            </a:extLst>
          </p:cNvPr>
          <p:cNvSpPr/>
          <p:nvPr/>
        </p:nvSpPr>
        <p:spPr>
          <a:xfrm>
            <a:off x="10422831" y="664219"/>
            <a:ext cx="3416734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73" name="ggplot(mpg, aes(hwy, cty)) +…">
            <a:extLst>
              <a:ext uri="{FF2B5EF4-FFF2-40B4-BE49-F238E27FC236}">
                <a16:creationId xmlns:a16="http://schemas.microsoft.com/office/drawing/2014/main" id="{8AE941AC-768F-9A94-EE7A-F56996673D4C}"/>
              </a:ext>
            </a:extLst>
          </p:cNvPr>
          <p:cNvSpPr txBox="1"/>
          <p:nvPr/>
        </p:nvSpPr>
        <p:spPr>
          <a:xfrm>
            <a:off x="10523177" y="4196712"/>
            <a:ext cx="3253407" cy="41798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utils.decomposed_plot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(decomposed, </a:t>
            </a: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figure_kwargs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</a:t>
            </a: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figure_kwargs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show=False)</a:t>
            </a:r>
          </a:p>
        </p:txBody>
      </p:sp>
      <p:sp>
        <p:nvSpPr>
          <p:cNvPr id="174" name="I make my cheatsheets in Apple Keynote, and not latex or R Markdown, because presentation software makes it much easier to tweak the visual appearance of a document">
            <a:extLst>
              <a:ext uri="{FF2B5EF4-FFF2-40B4-BE49-F238E27FC236}">
                <a16:creationId xmlns:a16="http://schemas.microsoft.com/office/drawing/2014/main" id="{248EAAED-A782-13E2-2A9A-8DBA3B762307}"/>
              </a:ext>
            </a:extLst>
          </p:cNvPr>
          <p:cNvSpPr txBox="1"/>
          <p:nvPr/>
        </p:nvSpPr>
        <p:spPr>
          <a:xfrm>
            <a:off x="10523177" y="4660213"/>
            <a:ext cx="3137793" cy="453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Where</a:t>
            </a:r>
          </a:p>
          <a:p>
            <a:pPr marL="171450" lvl="2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decomposed – tuple of y-axis variable datasets</a:t>
            </a:r>
          </a:p>
        </p:txBody>
      </p:sp>
      <p:sp>
        <p:nvSpPr>
          <p:cNvPr id="178" name="ggplot(mpg, aes(hwy, cty)) +…">
            <a:extLst>
              <a:ext uri="{FF2B5EF4-FFF2-40B4-BE49-F238E27FC236}">
                <a16:creationId xmlns:a16="http://schemas.microsoft.com/office/drawing/2014/main" id="{7BF7EC37-998C-8351-BB10-8428BDF24189}"/>
              </a:ext>
            </a:extLst>
          </p:cNvPr>
          <p:cNvSpPr txBox="1"/>
          <p:nvPr/>
        </p:nvSpPr>
        <p:spPr>
          <a:xfrm>
            <a:off x="332584" y="4138258"/>
            <a:ext cx="2979798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from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yellowbrick.cluster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import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intercluster_distance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FF7E955-0512-A5C9-6253-74C997F2F5A5}"/>
              </a:ext>
            </a:extLst>
          </p:cNvPr>
          <p:cNvSpPr txBox="1"/>
          <p:nvPr/>
        </p:nvSpPr>
        <p:spPr>
          <a:xfrm>
            <a:off x="331761" y="3808454"/>
            <a:ext cx="2848071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</a:t>
            </a:r>
            <a:r>
              <a:rPr lang="pl-PL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Intercluster Distance Map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</p:txBody>
      </p:sp>
      <p:sp>
        <p:nvSpPr>
          <p:cNvPr id="183" name="Line">
            <a:extLst>
              <a:ext uri="{FF2B5EF4-FFF2-40B4-BE49-F238E27FC236}">
                <a16:creationId xmlns:a16="http://schemas.microsoft.com/office/drawing/2014/main" id="{33953247-B96B-1469-34BF-60874B88A753}"/>
              </a:ext>
            </a:extLst>
          </p:cNvPr>
          <p:cNvSpPr/>
          <p:nvPr/>
        </p:nvSpPr>
        <p:spPr>
          <a:xfrm>
            <a:off x="318786" y="6580958"/>
            <a:ext cx="3076348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84" name="Where possible, use code that works when run.">
            <a:extLst>
              <a:ext uri="{FF2B5EF4-FFF2-40B4-BE49-F238E27FC236}">
                <a16:creationId xmlns:a16="http://schemas.microsoft.com/office/drawing/2014/main" id="{DA85EF4A-BFD1-7AB7-852E-9F0FDDFF3B93}"/>
              </a:ext>
            </a:extLst>
          </p:cNvPr>
          <p:cNvSpPr txBox="1"/>
          <p:nvPr/>
        </p:nvSpPr>
        <p:spPr>
          <a:xfrm>
            <a:off x="416776" y="6660180"/>
            <a:ext cx="2763056" cy="325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ctr" fontAlgn="base"/>
            <a:r>
              <a:rPr lang="pl-PL" sz="1400" dirty="0"/>
              <a:t>PMDARIMA</a:t>
            </a:r>
            <a:endParaRPr lang="en-US" sz="1400" dirty="0"/>
          </a:p>
        </p:txBody>
      </p:sp>
      <p:sp>
        <p:nvSpPr>
          <p:cNvPr id="187" name="ggplot(mpg, aes(hwy, cty)) +…">
            <a:extLst>
              <a:ext uri="{FF2B5EF4-FFF2-40B4-BE49-F238E27FC236}">
                <a16:creationId xmlns:a16="http://schemas.microsoft.com/office/drawing/2014/main" id="{62AD6F51-2C80-3633-443D-7898CB1828D1}"/>
              </a:ext>
            </a:extLst>
          </p:cNvPr>
          <p:cNvSpPr txBox="1"/>
          <p:nvPr/>
        </p:nvSpPr>
        <p:spPr>
          <a:xfrm>
            <a:off x="344103" y="7335341"/>
            <a:ext cx="2979798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from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pmdarima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import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arima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from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pmdarima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import utils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D253885-A943-1A12-44A9-5A466BF3CDD3}"/>
              </a:ext>
            </a:extLst>
          </p:cNvPr>
          <p:cNvSpPr txBox="1"/>
          <p:nvPr/>
        </p:nvSpPr>
        <p:spPr>
          <a:xfrm>
            <a:off x="331762" y="6996218"/>
            <a:ext cx="3009578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</a:t>
            </a:r>
            <a:r>
              <a:rPr lang="pl-PL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Seasonality Decomposion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6B2B2CCB-D7D8-62C9-1188-DF7A27F254BF}"/>
              </a:ext>
            </a:extLst>
          </p:cNvPr>
          <p:cNvSpPr txBox="1"/>
          <p:nvPr/>
        </p:nvSpPr>
        <p:spPr>
          <a:xfrm>
            <a:off x="332584" y="4743553"/>
            <a:ext cx="2848071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</a:t>
            </a:r>
            <a:r>
              <a:rPr lang="pl-PL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Residuals Plot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</p:txBody>
      </p:sp>
      <p:sp>
        <p:nvSpPr>
          <p:cNvPr id="215" name="ggplot(mpg, aes(hwy, cty)) +…">
            <a:extLst>
              <a:ext uri="{FF2B5EF4-FFF2-40B4-BE49-F238E27FC236}">
                <a16:creationId xmlns:a16="http://schemas.microsoft.com/office/drawing/2014/main" id="{A97041DE-5952-25D8-2ED2-5B9DD076EB79}"/>
              </a:ext>
            </a:extLst>
          </p:cNvPr>
          <p:cNvSpPr txBox="1"/>
          <p:nvPr/>
        </p:nvSpPr>
        <p:spPr>
          <a:xfrm>
            <a:off x="345559" y="5071195"/>
            <a:ext cx="2979798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from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yellowbrick.regressor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import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residuals_plot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5AE603-227A-465A-47ED-6AB951CA7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829" y="1519343"/>
            <a:ext cx="3147199" cy="2400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A50BC9-C9B6-EB28-E3AE-7D6BEFE31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341" y="6058322"/>
            <a:ext cx="2979798" cy="2043143"/>
          </a:xfrm>
          <a:prstGeom prst="rect">
            <a:avLst/>
          </a:prstGeom>
        </p:spPr>
      </p:pic>
      <p:sp>
        <p:nvSpPr>
          <p:cNvPr id="72" name="I make my cheatsheets in Apple Keynote, and not latex or R Markdown, because presentation software makes it much easier to tweak the visual appearance of a document">
            <a:extLst>
              <a:ext uri="{FF2B5EF4-FFF2-40B4-BE49-F238E27FC236}">
                <a16:creationId xmlns:a16="http://schemas.microsoft.com/office/drawing/2014/main" id="{30F9FD95-73D7-1EB1-4862-4CD629AC46B5}"/>
              </a:ext>
            </a:extLst>
          </p:cNvPr>
          <p:cNvSpPr txBox="1"/>
          <p:nvPr/>
        </p:nvSpPr>
        <p:spPr>
          <a:xfrm>
            <a:off x="332891" y="2268838"/>
            <a:ext cx="3089364" cy="1001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Where </a:t>
            </a:r>
          </a:p>
          <a:p>
            <a:pPr marL="171450" lvl="2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model – an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XGBoost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model to train</a:t>
            </a:r>
          </a:p>
          <a:p>
            <a:pPr marL="171450" lvl="2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X, y – a  dataset to train</a:t>
            </a:r>
          </a:p>
          <a:p>
            <a:pPr marL="171450" lvl="2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dataset – used dataset </a:t>
            </a:r>
          </a:p>
        </p:txBody>
      </p:sp>
      <p:sp>
        <p:nvSpPr>
          <p:cNvPr id="73" name="Layout Suggestions">
            <a:extLst>
              <a:ext uri="{FF2B5EF4-FFF2-40B4-BE49-F238E27FC236}">
                <a16:creationId xmlns:a16="http://schemas.microsoft.com/office/drawing/2014/main" id="{C99E7B30-40C8-9EFB-9AD7-29EC1A51B395}"/>
              </a:ext>
            </a:extLst>
          </p:cNvPr>
          <p:cNvSpPr txBox="1"/>
          <p:nvPr/>
        </p:nvSpPr>
        <p:spPr>
          <a:xfrm>
            <a:off x="7057967" y="306141"/>
            <a:ext cx="305575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Clustering</a:t>
            </a:r>
          </a:p>
        </p:txBody>
      </p:sp>
      <p:sp>
        <p:nvSpPr>
          <p:cNvPr id="74" name="Line">
            <a:extLst>
              <a:ext uri="{FF2B5EF4-FFF2-40B4-BE49-F238E27FC236}">
                <a16:creationId xmlns:a16="http://schemas.microsoft.com/office/drawing/2014/main" id="{625C5A61-7C13-F405-E5E6-5D9A109EF8D0}"/>
              </a:ext>
            </a:extLst>
          </p:cNvPr>
          <p:cNvSpPr/>
          <p:nvPr/>
        </p:nvSpPr>
        <p:spPr>
          <a:xfrm>
            <a:off x="7051256" y="665015"/>
            <a:ext cx="3069171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8D4A623-0EBC-1570-C6AC-21630BBCA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025" y="1521257"/>
            <a:ext cx="2774842" cy="22964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42CAA9-32D9-97F3-7C9C-AD7594893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6654" y="5813689"/>
            <a:ext cx="2892955" cy="2733300"/>
          </a:xfrm>
          <a:prstGeom prst="rect">
            <a:avLst/>
          </a:prstGeom>
        </p:spPr>
      </p:pic>
      <p:sp>
        <p:nvSpPr>
          <p:cNvPr id="79" name="Layout Suggestions">
            <a:extLst>
              <a:ext uri="{FF2B5EF4-FFF2-40B4-BE49-F238E27FC236}">
                <a16:creationId xmlns:a16="http://schemas.microsoft.com/office/drawing/2014/main" id="{21F657AA-683A-EA6A-65E0-E22DF0667BF5}"/>
              </a:ext>
            </a:extLst>
          </p:cNvPr>
          <p:cNvSpPr txBox="1"/>
          <p:nvPr/>
        </p:nvSpPr>
        <p:spPr>
          <a:xfrm>
            <a:off x="10440493" y="301188"/>
            <a:ext cx="3547169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Regression &amp; Time Series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1F5BDC1-C325-B763-C430-5C5209516F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6955" y="1504466"/>
            <a:ext cx="3319271" cy="2489453"/>
          </a:xfrm>
          <a:prstGeom prst="rect">
            <a:avLst/>
          </a:prstGeom>
        </p:spPr>
      </p:pic>
      <p:sp>
        <p:nvSpPr>
          <p:cNvPr id="87" name="Where possible, use code that works when run.">
            <a:extLst>
              <a:ext uri="{FF2B5EF4-FFF2-40B4-BE49-F238E27FC236}">
                <a16:creationId xmlns:a16="http://schemas.microsoft.com/office/drawing/2014/main" id="{3B64FDF0-4DF6-E709-5E77-56EF4FB29DAB}"/>
              </a:ext>
            </a:extLst>
          </p:cNvPr>
          <p:cNvSpPr txBox="1"/>
          <p:nvPr/>
        </p:nvSpPr>
        <p:spPr>
          <a:xfrm>
            <a:off x="10696013" y="5227383"/>
            <a:ext cx="2763056" cy="782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ctr" fontAlgn="base"/>
            <a:r>
              <a:rPr lang="en-US" sz="1400" dirty="0"/>
              <a:t>RESIDUALS PLOT</a:t>
            </a:r>
          </a:p>
          <a:p>
            <a:pPr algn="ctr" fontAlgn="base"/>
            <a:r>
              <a:rPr lang="en-US" sz="1400" b="0" u="sng" dirty="0">
                <a:solidFill>
                  <a:srgbClr val="222222"/>
                </a:solidFill>
                <a:latin typeface="+mj-lt"/>
                <a:ea typeface="Source Sans Pro Semibold" panose="020B0603030403020204" pitchFamily="34" charset="0"/>
              </a:rPr>
              <a:t>ARE REGRESSION ERRORS NORMALLY DISTRIBUTED</a:t>
            </a:r>
            <a:r>
              <a:rPr lang="en-US" sz="1400" b="0" i="0" u="sng" dirty="0">
                <a:solidFill>
                  <a:srgbClr val="222222"/>
                </a:solidFill>
                <a:effectLst/>
                <a:latin typeface="+mj-lt"/>
                <a:ea typeface="Source Sans Pro Semibold" panose="020B0603030403020204" pitchFamily="34" charset="0"/>
              </a:rPr>
              <a:t>?</a:t>
            </a:r>
          </a:p>
        </p:txBody>
      </p:sp>
      <p:sp>
        <p:nvSpPr>
          <p:cNvPr id="88" name="ggplot(mpg, aes(hwy, cty)) +…">
            <a:extLst>
              <a:ext uri="{FF2B5EF4-FFF2-40B4-BE49-F238E27FC236}">
                <a16:creationId xmlns:a16="http://schemas.microsoft.com/office/drawing/2014/main" id="{7687F433-856D-49FB-B90A-B3F4BA1445F2}"/>
              </a:ext>
            </a:extLst>
          </p:cNvPr>
          <p:cNvSpPr txBox="1"/>
          <p:nvPr/>
        </p:nvSpPr>
        <p:spPr>
          <a:xfrm>
            <a:off x="10580825" y="8567828"/>
            <a:ext cx="3070389" cy="41798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residuals_plot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RandomForestRegressor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(), </a:t>
            </a: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X_train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y_train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X_test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y_test</a:t>
            </a:r>
            <a:r>
              <a:rPr lang="en-US" sz="1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endParaRPr sz="1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9" name="I make my cheatsheets in Apple Keynote, and not latex or R Markdown, because presentation software makes it much easier to tweak the visual appearance of a document">
            <a:extLst>
              <a:ext uri="{FF2B5EF4-FFF2-40B4-BE49-F238E27FC236}">
                <a16:creationId xmlns:a16="http://schemas.microsoft.com/office/drawing/2014/main" id="{9EB18A83-9201-ADF2-67F0-9F54B9405985}"/>
              </a:ext>
            </a:extLst>
          </p:cNvPr>
          <p:cNvSpPr txBox="1"/>
          <p:nvPr/>
        </p:nvSpPr>
        <p:spPr>
          <a:xfrm>
            <a:off x="10570929" y="9010115"/>
            <a:ext cx="3286298" cy="94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Where</a:t>
            </a:r>
          </a:p>
          <a:p>
            <a:pPr marL="171450" lvl="2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en-US" sz="11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X_train</a:t>
            </a: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11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X_test</a:t>
            </a: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11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y_test</a:t>
            </a: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11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y_pred</a:t>
            </a: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– test sets, training sets</a:t>
            </a:r>
          </a:p>
          <a:p>
            <a:pPr marL="171450" lvl="2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en-US" sz="11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RandomForestRegressor</a:t>
            </a: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 – estimator of your choice</a:t>
            </a:r>
          </a:p>
        </p:txBody>
      </p:sp>
      <p:sp>
        <p:nvSpPr>
          <p:cNvPr id="90" name="Line">
            <a:extLst>
              <a:ext uri="{FF2B5EF4-FFF2-40B4-BE49-F238E27FC236}">
                <a16:creationId xmlns:a16="http://schemas.microsoft.com/office/drawing/2014/main" id="{A8C2A2E9-A104-7F9C-AA92-4A13365A1596}"/>
              </a:ext>
            </a:extLst>
          </p:cNvPr>
          <p:cNvSpPr/>
          <p:nvPr/>
        </p:nvSpPr>
        <p:spPr>
          <a:xfrm>
            <a:off x="10422831" y="5213920"/>
            <a:ext cx="3416734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E0D91B80-ECC9-BE68-3C02-3673DD19B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8998" y="6037490"/>
            <a:ext cx="3454494" cy="2473179"/>
          </a:xfrm>
          <a:prstGeom prst="rect">
            <a:avLst/>
          </a:prstGeom>
        </p:spPr>
      </p:pic>
      <p:sp>
        <p:nvSpPr>
          <p:cNvPr id="92" name="Line">
            <a:extLst>
              <a:ext uri="{FF2B5EF4-FFF2-40B4-BE49-F238E27FC236}">
                <a16:creationId xmlns:a16="http://schemas.microsoft.com/office/drawing/2014/main" id="{0A669AF3-57B5-6B5E-6602-E98E13C1199D}"/>
              </a:ext>
            </a:extLst>
          </p:cNvPr>
          <p:cNvSpPr/>
          <p:nvPr/>
        </p:nvSpPr>
        <p:spPr>
          <a:xfrm>
            <a:off x="292011" y="3352966"/>
            <a:ext cx="3076348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93" name="Where possible, use code that works when run.">
            <a:extLst>
              <a:ext uri="{FF2B5EF4-FFF2-40B4-BE49-F238E27FC236}">
                <a16:creationId xmlns:a16="http://schemas.microsoft.com/office/drawing/2014/main" id="{71B62316-7287-4B0C-C43E-F083F0EE06CE}"/>
              </a:ext>
            </a:extLst>
          </p:cNvPr>
          <p:cNvSpPr txBox="1"/>
          <p:nvPr/>
        </p:nvSpPr>
        <p:spPr>
          <a:xfrm>
            <a:off x="390001" y="3432188"/>
            <a:ext cx="2763056" cy="325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ctr" fontAlgn="base"/>
            <a:r>
              <a:rPr lang="pl-PL" sz="1400" dirty="0"/>
              <a:t>YELLOWBRICK</a:t>
            </a:r>
            <a:endParaRPr lang="en-US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2929C6C-AC9F-9646-9835-9765709F5126}"/>
              </a:ext>
            </a:extLst>
          </p:cNvPr>
          <p:cNvSpPr txBox="1"/>
          <p:nvPr/>
        </p:nvSpPr>
        <p:spPr>
          <a:xfrm>
            <a:off x="318786" y="5710523"/>
            <a:ext cx="2848071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</a:t>
            </a:r>
            <a:r>
              <a:rPr lang="pl-PL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Principal Component Plot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</p:txBody>
      </p:sp>
      <p:sp>
        <p:nvSpPr>
          <p:cNvPr id="95" name="ggplot(mpg, aes(hwy, cty)) +…">
            <a:extLst>
              <a:ext uri="{FF2B5EF4-FFF2-40B4-BE49-F238E27FC236}">
                <a16:creationId xmlns:a16="http://schemas.microsoft.com/office/drawing/2014/main" id="{8A280D1E-9D01-F25F-A43E-0096DF2AE616}"/>
              </a:ext>
            </a:extLst>
          </p:cNvPr>
          <p:cNvSpPr txBox="1"/>
          <p:nvPr/>
        </p:nvSpPr>
        <p:spPr>
          <a:xfrm>
            <a:off x="331761" y="6033973"/>
            <a:ext cx="2979798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from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yellowbrick.features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import PCA</a:t>
            </a:r>
          </a:p>
        </p:txBody>
      </p:sp>
      <p:sp>
        <p:nvSpPr>
          <p:cNvPr id="96" name="Line">
            <a:extLst>
              <a:ext uri="{FF2B5EF4-FFF2-40B4-BE49-F238E27FC236}">
                <a16:creationId xmlns:a16="http://schemas.microsoft.com/office/drawing/2014/main" id="{B3B0FE51-4DC7-8E08-B524-CE07FF58FBCB}"/>
              </a:ext>
            </a:extLst>
          </p:cNvPr>
          <p:cNvSpPr/>
          <p:nvPr/>
        </p:nvSpPr>
        <p:spPr>
          <a:xfrm>
            <a:off x="304986" y="8087659"/>
            <a:ext cx="3076348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98" name="Where possible, use code that works when run.">
            <a:extLst>
              <a:ext uri="{FF2B5EF4-FFF2-40B4-BE49-F238E27FC236}">
                <a16:creationId xmlns:a16="http://schemas.microsoft.com/office/drawing/2014/main" id="{3BF18D6E-BBF3-590D-9CFD-700DF96419E7}"/>
              </a:ext>
            </a:extLst>
          </p:cNvPr>
          <p:cNvSpPr txBox="1"/>
          <p:nvPr/>
        </p:nvSpPr>
        <p:spPr>
          <a:xfrm>
            <a:off x="402976" y="8156491"/>
            <a:ext cx="2763056" cy="325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ctr" fontAlgn="base"/>
            <a:r>
              <a:rPr lang="pl-PL" sz="1400" dirty="0"/>
              <a:t>USEFUL LINKS</a:t>
            </a:r>
            <a:endParaRPr lang="en-US" sz="1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5E3B4D9-1D94-C4CD-F1DC-B62AA62F4CBE}"/>
              </a:ext>
            </a:extLst>
          </p:cNvPr>
          <p:cNvSpPr txBox="1"/>
          <p:nvPr/>
        </p:nvSpPr>
        <p:spPr>
          <a:xfrm>
            <a:off x="317962" y="8492529"/>
            <a:ext cx="3009578" cy="11695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1400" b="0" i="0" dirty="0">
                <a:solidFill>
                  <a:srgbClr val="628DB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>
                <a:solidFill>
                  <a:srgbClr val="628DB5"/>
                </a:solidFill>
                <a:effectLst/>
                <a:latin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SHAP</a:t>
            </a:r>
            <a:endParaRPr lang="pl-PL" sz="1400" b="0" i="0" dirty="0">
              <a:solidFill>
                <a:srgbClr val="628DB5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pl-PL" sz="1400" b="0" i="0" dirty="0">
                <a:solidFill>
                  <a:srgbClr val="628DB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l-PL" sz="1400" b="0" i="0" dirty="0">
                <a:solidFill>
                  <a:srgbClr val="628DB5"/>
                </a:solidFill>
                <a:effectLst/>
                <a:latin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YELLOWBRICK</a:t>
            </a:r>
            <a:endParaRPr lang="pl-PL" sz="1400" b="0" i="0" dirty="0">
              <a:solidFill>
                <a:srgbClr val="628DB5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pl-PL" sz="1400" b="0" i="0" dirty="0">
                <a:solidFill>
                  <a:srgbClr val="628DB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l-PL" sz="1400" b="0" i="0" dirty="0">
                <a:solidFill>
                  <a:srgbClr val="628DB5"/>
                </a:solidFill>
                <a:effectLst/>
                <a:latin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PMDARIMA</a:t>
            </a:r>
            <a:endParaRPr lang="pl-PL" sz="1400" b="0" dirty="0">
              <a:solidFill>
                <a:srgbClr val="628DB5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pl-PL" sz="1400" b="0" i="0" dirty="0">
                <a:solidFill>
                  <a:srgbClr val="628DB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l-PL" sz="1400" b="0" i="0" dirty="0">
                <a:solidFill>
                  <a:srgbClr val="628DB5"/>
                </a:solidFill>
                <a:effectLst/>
                <a:latin typeface="Arial" panose="020B06040202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SKLEARN</a:t>
            </a:r>
            <a:endParaRPr lang="pl-PL" sz="1400" b="0" i="0" dirty="0">
              <a:solidFill>
                <a:srgbClr val="628DB5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pl-PL" sz="1400" b="0" i="0" dirty="0">
                <a:solidFill>
                  <a:srgbClr val="628DB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l-PL" sz="1400" b="0" i="0" dirty="0">
                <a:solidFill>
                  <a:srgbClr val="628DB5"/>
                </a:solidFill>
                <a:effectLst/>
                <a:latin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SEABORN</a:t>
            </a:r>
            <a:endParaRPr lang="en-US" sz="1400" dirty="0">
              <a:solidFill>
                <a:srgbClr val="628DB5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9019962-CE72-4C3A-CF6A-BAEC6BED48D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946" y="9490997"/>
            <a:ext cx="464228" cy="56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4127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846</Words>
  <Application>Microsoft Office PowerPoint</Application>
  <PresentationFormat>Custom</PresentationFormat>
  <Paragraphs>130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Avenir</vt:lpstr>
      <vt:lpstr>Helvetica Light</vt:lpstr>
      <vt:lpstr>Nunito</vt:lpstr>
      <vt:lpstr>Source Sans Pro</vt:lpstr>
      <vt:lpstr>Source Sans Pro Light</vt:lpstr>
      <vt:lpstr>Source Sans Pro SemiBold</vt:lpstr>
      <vt:lpstr>White</vt:lpstr>
      <vt:lpstr>ML Visualization Cheat Sheet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Sonya Axe</cp:lastModifiedBy>
  <cp:revision>82</cp:revision>
  <dcterms:modified xsi:type="dcterms:W3CDTF">2022-06-16T15:45:34Z</dcterms:modified>
</cp:coreProperties>
</file>