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40" r:id="rId2"/>
  </p:sldMasterIdLst>
  <p:notesMasterIdLst>
    <p:notesMasterId r:id="rId31"/>
  </p:notesMasterIdLst>
  <p:sldIdLst>
    <p:sldId id="256" r:id="rId3"/>
    <p:sldId id="257" r:id="rId4"/>
    <p:sldId id="258" r:id="rId5"/>
    <p:sldId id="292" r:id="rId6"/>
    <p:sldId id="294" r:id="rId7"/>
    <p:sldId id="302" r:id="rId8"/>
    <p:sldId id="295" r:id="rId9"/>
    <p:sldId id="259" r:id="rId10"/>
    <p:sldId id="261" r:id="rId11"/>
    <p:sldId id="297" r:id="rId12"/>
    <p:sldId id="263" r:id="rId13"/>
    <p:sldId id="264" r:id="rId14"/>
    <p:sldId id="279" r:id="rId15"/>
    <p:sldId id="265" r:id="rId16"/>
    <p:sldId id="298" r:id="rId17"/>
    <p:sldId id="267" r:id="rId18"/>
    <p:sldId id="268" r:id="rId19"/>
    <p:sldId id="271" r:id="rId20"/>
    <p:sldId id="270" r:id="rId21"/>
    <p:sldId id="274" r:id="rId22"/>
    <p:sldId id="275" r:id="rId23"/>
    <p:sldId id="299" r:id="rId24"/>
    <p:sldId id="276" r:id="rId25"/>
    <p:sldId id="277" r:id="rId26"/>
    <p:sldId id="300" r:id="rId27"/>
    <p:sldId id="301" r:id="rId28"/>
    <p:sldId id="280" r:id="rId29"/>
    <p:sldId id="282" r:id="rId30"/>
  </p:sldIdLst>
  <p:sldSz cx="12192000" cy="6858000"/>
  <p:notesSz cx="6858000" cy="9144000"/>
  <p:embeddedFontLst>
    <p:embeddedFont>
      <p:font typeface="Abril Fatface" panose="02000503000000020003" pitchFamily="2" charset="0"/>
      <p:regular r:id="rId32"/>
    </p:embeddedFon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
      <p:font typeface="Corbel Light" panose="020B0303020204020204" pitchFamily="34" charset="0"/>
      <p:regular r:id="rId40"/>
      <p:italic r:id="rId41"/>
    </p:embeddedFont>
    <p:embeddedFont>
      <p:font typeface="DM Sans" pitchFamily="2" charset="0"/>
      <p:regular r:id="rId42"/>
      <p:bold r:id="rId43"/>
      <p:italic r:id="rId44"/>
      <p:boldItalic r:id="rId45"/>
    </p:embeddedFont>
    <p:embeddedFont>
      <p:font typeface="Dubai" panose="020B0503030403030204" pitchFamily="34" charset="-78"/>
      <p:regular r:id="rId46"/>
      <p:bold r:id="rId47"/>
    </p:embeddedFont>
    <p:embeddedFont>
      <p:font typeface="Griffy"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3EF4ED-F871-49A5-BEC0-F142A9253CCF}">
  <a:tblStyle styleId="{013EF4ED-F871-49A5-BEC0-F142A9253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9" name="Google Shape;212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19fb0c19438_133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0" name="Google Shape;2260;g19fb0c19438_133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19fb0c19438_133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0" name="Google Shape;2270;g19fb0c19438_133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9fb0c19438_133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1" name="Google Shape;2301;g19fb0c19438_133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19fb0c19438_133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1" name="Google Shape;2291;g19fb0c19438_133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19fb0c19438_133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1" name="Google Shape;2331;g19fb0c19438_133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19fb0c19438_133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9" name="Google Shape;2339;g19fb0c19438_133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19fb0c19438_6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19fb0c19438_6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19fb0c19438_6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19fb0c19438_6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472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19fb0c19438_13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19fb0c19438_13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 name="Google Shape;240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19fb0c19438_69_2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7" name="Google Shape;2167;g19fb0c19438_69_29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19fb0c19438_69_4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4" name="Google Shape;2194;g19fb0c19438_69_4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19fb0c19438_133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3" name="Google Shape;2213;g19fb0c19438_133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90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19fa740730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19fa74073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5"/>
        <p:cNvGrpSpPr/>
        <p:nvPr/>
      </p:nvGrpSpPr>
      <p:grpSpPr>
        <a:xfrm>
          <a:off x="0" y="0"/>
          <a:ext cx="0" cy="0"/>
          <a:chOff x="0" y="0"/>
          <a:chExt cx="0" cy="0"/>
        </a:xfrm>
      </p:grpSpPr>
      <p:sp>
        <p:nvSpPr>
          <p:cNvPr id="2376" name="Google Shape;2376;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7" name="Google Shape;237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17f1e2ba84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17f1e2ba84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1D3F-2449-99ED-8B7C-0CBBEDFC7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D251DB-CF13-5BEE-1C34-A24803A65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9EAA9-2839-A756-9640-3E1075F64B41}"/>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159822BD-73A5-AFA0-DA17-C3D012DEF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0B451-6305-4F77-F794-1842936466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47876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BD51-05B0-EA9D-01FA-68FBA61AB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434C8-E880-5D74-98CC-C0EF07B5F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FA91F-E146-184B-4D41-8AB4180FFEAB}"/>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B63F1405-89B7-3027-58F1-5FAB08494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3F72-640E-7AF0-255C-A8139B215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3311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BA7EB-4420-988A-4945-63AFDDC83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DB583-58DE-4BCB-3F33-0C19871A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FB59B-33C6-7A2C-4EAE-F30F347623E4}"/>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4EC41BF5-B3AE-57EE-1D99-B3ECB9A99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637C0-3EFD-A62F-D3AF-5143CF852B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9443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9"/>
        <p:cNvGrpSpPr/>
        <p:nvPr/>
      </p:nvGrpSpPr>
      <p:grpSpPr>
        <a:xfrm>
          <a:off x="0" y="0"/>
          <a:ext cx="0" cy="0"/>
          <a:chOff x="0" y="0"/>
          <a:chExt cx="0" cy="0"/>
        </a:xfrm>
      </p:grpSpPr>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Tree>
    <p:extLst>
      <p:ext uri="{BB962C8B-B14F-4D97-AF65-F5344CB8AC3E}">
        <p14:creationId xmlns:p14="http://schemas.microsoft.com/office/powerpoint/2010/main" val="276314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8 Team">
  <p:cSld name="008 Team">
    <p:spTree>
      <p:nvGrpSpPr>
        <p:cNvPr id="1" name="Shape 350"/>
        <p:cNvGrpSpPr/>
        <p:nvPr/>
      </p:nvGrpSpPr>
      <p:grpSpPr>
        <a:xfrm>
          <a:off x="0" y="0"/>
          <a:ext cx="0" cy="0"/>
          <a:chOff x="0" y="0"/>
          <a:chExt cx="0" cy="0"/>
        </a:xfrm>
      </p:grpSpPr>
      <p:sp>
        <p:nvSpPr>
          <p:cNvPr id="384" name="Google Shape;38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85" name="Google Shape;38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86" name="Google Shape;38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87" name="Google Shape;387;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88" name="Google Shape;38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89" name="Google Shape;38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90" name="Google Shape;39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extLst>
      <p:ext uri="{BB962C8B-B14F-4D97-AF65-F5344CB8AC3E}">
        <p14:creationId xmlns:p14="http://schemas.microsoft.com/office/powerpoint/2010/main" val="85872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Talking Points">
  <p:cSld name="003 Talking Points">
    <p:spTree>
      <p:nvGrpSpPr>
        <p:cNvPr id="1" name="Shape 83"/>
        <p:cNvGrpSpPr/>
        <p:nvPr/>
      </p:nvGrpSpPr>
      <p:grpSpPr>
        <a:xfrm>
          <a:off x="0" y="0"/>
          <a:ext cx="0" cy="0"/>
          <a:chOff x="0" y="0"/>
          <a:chExt cx="0" cy="0"/>
        </a:xfrm>
      </p:grpSpPr>
      <p:sp>
        <p:nvSpPr>
          <p:cNvPr id="117" name="Google Shape;117;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8" name="Google Shape;118;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9" name="Google Shape;119;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0" name="Google Shape;120;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1" name="Google Shape;121;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3" name="Google Shape;123;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Tree>
    <p:extLst>
      <p:ext uri="{BB962C8B-B14F-4D97-AF65-F5344CB8AC3E}">
        <p14:creationId xmlns:p14="http://schemas.microsoft.com/office/powerpoint/2010/main" val="2296915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9 Big Title">
  <p:cSld name="009 Big Title">
    <p:spTree>
      <p:nvGrpSpPr>
        <p:cNvPr id="1" name="Shape 274"/>
        <p:cNvGrpSpPr/>
        <p:nvPr/>
      </p:nvGrpSpPr>
      <p:grpSpPr>
        <a:xfrm>
          <a:off x="0" y="0"/>
          <a:ext cx="0" cy="0"/>
          <a:chOff x="0" y="0"/>
          <a:chExt cx="0" cy="0"/>
        </a:xfrm>
      </p:grpSpPr>
      <p:sp>
        <p:nvSpPr>
          <p:cNvPr id="308" name="Google Shape;308;p10"/>
          <p:cNvSpPr txBox="1">
            <a:spLocks noGrp="1"/>
          </p:cNvSpPr>
          <p:nvPr>
            <p:ph type="title"/>
          </p:nvPr>
        </p:nvSpPr>
        <p:spPr>
          <a:xfrm>
            <a:off x="548200" y="1992075"/>
            <a:ext cx="11095500" cy="3160800"/>
          </a:xfrm>
          <a:prstGeom prst="rect">
            <a:avLst/>
          </a:prstGeom>
        </p:spPr>
        <p:txBody>
          <a:bodyPr spcFirstLastPara="1" wrap="square" lIns="121900" tIns="121900" rIns="121900" bIns="121900"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Tree>
    <p:extLst>
      <p:ext uri="{BB962C8B-B14F-4D97-AF65-F5344CB8AC3E}">
        <p14:creationId xmlns:p14="http://schemas.microsoft.com/office/powerpoint/2010/main" val="86977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309"/>
        <p:cNvGrpSpPr/>
        <p:nvPr/>
      </p:nvGrpSpPr>
      <p:grpSpPr>
        <a:xfrm>
          <a:off x="0" y="0"/>
          <a:ext cx="0" cy="0"/>
          <a:chOff x="0" y="0"/>
          <a:chExt cx="0" cy="0"/>
        </a:xfrm>
      </p:grpSpPr>
      <p:sp>
        <p:nvSpPr>
          <p:cNvPr id="343" name="Google Shape;343;p11"/>
          <p:cNvSpPr txBox="1">
            <a:spLocks noGrp="1"/>
          </p:cNvSpPr>
          <p:nvPr>
            <p:ph type="subTitle" idx="1"/>
          </p:nvPr>
        </p:nvSpPr>
        <p:spPr>
          <a:xfrm>
            <a:off x="565634" y="1729975"/>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4" name="Google Shape;344;p11"/>
          <p:cNvSpPr txBox="1">
            <a:spLocks noGrp="1"/>
          </p:cNvSpPr>
          <p:nvPr>
            <p:ph type="subTitle" idx="2"/>
          </p:nvPr>
        </p:nvSpPr>
        <p:spPr>
          <a:xfrm>
            <a:off x="564884" y="3334868"/>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5" name="Google Shape;345;p11"/>
          <p:cNvSpPr txBox="1">
            <a:spLocks noGrp="1"/>
          </p:cNvSpPr>
          <p:nvPr>
            <p:ph type="subTitle" idx="3"/>
          </p:nvPr>
        </p:nvSpPr>
        <p:spPr>
          <a:xfrm>
            <a:off x="564884" y="4939762"/>
            <a:ext cx="10897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6" name="Google Shape;346;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7" name="Google Shape;347;p11"/>
          <p:cNvSpPr txBox="1">
            <a:spLocks noGrp="1"/>
          </p:cNvSpPr>
          <p:nvPr>
            <p:ph type="body" idx="4"/>
          </p:nvPr>
        </p:nvSpPr>
        <p:spPr>
          <a:xfrm>
            <a:off x="565625" y="2167925"/>
            <a:ext cx="10897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48" name="Google Shape;348;p11"/>
          <p:cNvSpPr txBox="1">
            <a:spLocks noGrp="1"/>
          </p:cNvSpPr>
          <p:nvPr>
            <p:ph type="body" idx="5"/>
          </p:nvPr>
        </p:nvSpPr>
        <p:spPr>
          <a:xfrm>
            <a:off x="564875" y="3761388"/>
            <a:ext cx="10897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49" name="Google Shape;349;p11"/>
          <p:cNvSpPr txBox="1">
            <a:spLocks noGrp="1"/>
          </p:cNvSpPr>
          <p:nvPr>
            <p:ph type="body" idx="6"/>
          </p:nvPr>
        </p:nvSpPr>
        <p:spPr>
          <a:xfrm>
            <a:off x="564875" y="5353050"/>
            <a:ext cx="10899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extLst>
      <p:ext uri="{BB962C8B-B14F-4D97-AF65-F5344CB8AC3E}">
        <p14:creationId xmlns:p14="http://schemas.microsoft.com/office/powerpoint/2010/main" val="173889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392"/>
        <p:cNvGrpSpPr/>
        <p:nvPr/>
      </p:nvGrpSpPr>
      <p:grpSpPr>
        <a:xfrm>
          <a:off x="0" y="0"/>
          <a:ext cx="0" cy="0"/>
          <a:chOff x="0" y="0"/>
          <a:chExt cx="0" cy="0"/>
        </a:xfrm>
      </p:grpSpPr>
      <p:sp>
        <p:nvSpPr>
          <p:cNvPr id="426" name="Google Shape;426;p13"/>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27" name="Google Shape;427;p13"/>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428" name="Google Shape;428;p13"/>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29" name="Google Shape;429;p13"/>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0" name="Google Shape;430;p13"/>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31" name="Google Shape;431;p13"/>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32" name="Google Shape;432;p13"/>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2689001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6 Two columns">
  <p:cSld name="006 Two columns">
    <p:spTree>
      <p:nvGrpSpPr>
        <p:cNvPr id="1" name="Shape 162"/>
        <p:cNvGrpSpPr/>
        <p:nvPr/>
      </p:nvGrpSpPr>
      <p:grpSpPr>
        <a:xfrm>
          <a:off x="0" y="0"/>
          <a:ext cx="0" cy="0"/>
          <a:chOff x="0" y="0"/>
          <a:chExt cx="0" cy="0"/>
        </a:xfrm>
      </p:grpSpPr>
      <p:sp>
        <p:nvSpPr>
          <p:cNvPr id="196" name="Google Shape;196;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97" name="Google Shape;197;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98" name="Google Shape;198;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9" name="Google Shape;199;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0" name="Google Shape;200;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3083520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018 Custom Layout 1">
    <p:spTree>
      <p:nvGrpSpPr>
        <p:cNvPr id="1" name="Shape 674"/>
        <p:cNvGrpSpPr/>
        <p:nvPr/>
      </p:nvGrpSpPr>
      <p:grpSpPr>
        <a:xfrm>
          <a:off x="0" y="0"/>
          <a:ext cx="0" cy="0"/>
          <a:chOff x="0" y="0"/>
          <a:chExt cx="0" cy="0"/>
        </a:xfrm>
      </p:grpSpPr>
      <p:sp>
        <p:nvSpPr>
          <p:cNvPr id="708" name="Google Shape;708;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09" name="Google Shape;709;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710" name="Google Shape;710;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Tree>
    <p:extLst>
      <p:ext uri="{BB962C8B-B14F-4D97-AF65-F5344CB8AC3E}">
        <p14:creationId xmlns:p14="http://schemas.microsoft.com/office/powerpoint/2010/main" val="127388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B963-56E0-A993-79D5-0E470A343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9A5A1-473F-B5F7-3FF5-CAA69EF7B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17F24-F5A0-F09B-A0BE-DD3A917310E2}"/>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740132F3-1427-F9C4-B0F1-A15C1F5D1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1C9E-A709-88AF-5E3C-DF00E2D5E5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0426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07 Quote">
  <p:cSld name="007 Quote">
    <p:spTree>
      <p:nvGrpSpPr>
        <p:cNvPr id="1" name="Shape 238"/>
        <p:cNvGrpSpPr/>
        <p:nvPr/>
      </p:nvGrpSpPr>
      <p:grpSpPr>
        <a:xfrm>
          <a:off x="0" y="0"/>
          <a:ext cx="0" cy="0"/>
          <a:chOff x="0" y="0"/>
          <a:chExt cx="0" cy="0"/>
        </a:xfrm>
      </p:grpSpPr>
      <p:sp>
        <p:nvSpPr>
          <p:cNvPr id="272" name="Google Shape;272;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73" name="Google Shape;273;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extLst>
      <p:ext uri="{BB962C8B-B14F-4D97-AF65-F5344CB8AC3E}">
        <p14:creationId xmlns:p14="http://schemas.microsoft.com/office/powerpoint/2010/main" val="686916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05 One column">
  <p:cSld name="005 One column">
    <p:spTree>
      <p:nvGrpSpPr>
        <p:cNvPr id="1" name="Shape 1503"/>
        <p:cNvGrpSpPr/>
        <p:nvPr/>
      </p:nvGrpSpPr>
      <p:grpSpPr>
        <a:xfrm>
          <a:off x="0" y="0"/>
          <a:ext cx="0" cy="0"/>
          <a:chOff x="0" y="0"/>
          <a:chExt cx="0" cy="0"/>
        </a:xfrm>
      </p:grpSpPr>
      <p:sp>
        <p:nvSpPr>
          <p:cNvPr id="1537" name="Google Shape;1537;p46"/>
          <p:cNvSpPr txBox="1">
            <a:spLocks noGrp="1"/>
          </p:cNvSpPr>
          <p:nvPr>
            <p:ph type="subTitle" idx="1"/>
          </p:nvPr>
        </p:nvSpPr>
        <p:spPr>
          <a:xfrm>
            <a:off x="2474965" y="2530200"/>
            <a:ext cx="7291500" cy="717900"/>
          </a:xfrm>
          <a:prstGeom prst="rect">
            <a:avLst/>
          </a:prstGeom>
          <a:noFill/>
          <a:ln>
            <a:noFill/>
          </a:ln>
        </p:spPr>
        <p:txBody>
          <a:bodyPr spcFirstLastPara="1" wrap="square" lIns="121900" tIns="121900" rIns="121900" bIns="121900" anchor="t" anchorCtr="0">
            <a:noAutofit/>
          </a:bodyPr>
          <a:lstStyle>
            <a:lvl1pPr lvl="0" algn="l" rtl="0">
              <a:lnSpc>
                <a:spcPct val="115000"/>
              </a:lnSpc>
              <a:spcBef>
                <a:spcPts val="0"/>
              </a:spcBef>
              <a:spcAft>
                <a:spcPts val="0"/>
              </a:spcAft>
              <a:buSzPts val="2100"/>
              <a:buNone/>
              <a:defRPr sz="2100" b="1"/>
            </a:lvl1pPr>
            <a:lvl2pPr lvl="1" algn="l" rtl="0">
              <a:lnSpc>
                <a:spcPct val="115000"/>
              </a:lnSpc>
              <a:spcBef>
                <a:spcPts val="2100"/>
              </a:spcBef>
              <a:spcAft>
                <a:spcPts val="0"/>
              </a:spcAft>
              <a:buSzPts val="2100"/>
              <a:buNone/>
              <a:defRPr sz="2100" b="1"/>
            </a:lvl2pPr>
            <a:lvl3pPr lvl="2" algn="l" rtl="0">
              <a:lnSpc>
                <a:spcPct val="115000"/>
              </a:lnSpc>
              <a:spcBef>
                <a:spcPts val="2100"/>
              </a:spcBef>
              <a:spcAft>
                <a:spcPts val="0"/>
              </a:spcAft>
              <a:buSzPts val="2100"/>
              <a:buNone/>
              <a:defRPr sz="2100" b="1"/>
            </a:lvl3pPr>
            <a:lvl4pPr lvl="3" algn="l" rtl="0">
              <a:lnSpc>
                <a:spcPct val="115000"/>
              </a:lnSpc>
              <a:spcBef>
                <a:spcPts val="2100"/>
              </a:spcBef>
              <a:spcAft>
                <a:spcPts val="0"/>
              </a:spcAft>
              <a:buSzPts val="2100"/>
              <a:buNone/>
              <a:defRPr sz="2100" b="1"/>
            </a:lvl4pPr>
            <a:lvl5pPr lvl="4" algn="l" rtl="0">
              <a:lnSpc>
                <a:spcPct val="115000"/>
              </a:lnSpc>
              <a:spcBef>
                <a:spcPts val="2100"/>
              </a:spcBef>
              <a:spcAft>
                <a:spcPts val="0"/>
              </a:spcAft>
              <a:buSzPts val="2100"/>
              <a:buNone/>
              <a:defRPr sz="2100" b="1"/>
            </a:lvl5pPr>
            <a:lvl6pPr lvl="5" algn="l" rtl="0">
              <a:lnSpc>
                <a:spcPct val="115000"/>
              </a:lnSpc>
              <a:spcBef>
                <a:spcPts val="2100"/>
              </a:spcBef>
              <a:spcAft>
                <a:spcPts val="0"/>
              </a:spcAft>
              <a:buSzPts val="2100"/>
              <a:buNone/>
              <a:defRPr sz="2100" b="1"/>
            </a:lvl6pPr>
            <a:lvl7pPr lvl="6" algn="l" rtl="0">
              <a:lnSpc>
                <a:spcPct val="115000"/>
              </a:lnSpc>
              <a:spcBef>
                <a:spcPts val="2100"/>
              </a:spcBef>
              <a:spcAft>
                <a:spcPts val="0"/>
              </a:spcAft>
              <a:buSzPts val="2100"/>
              <a:buNone/>
              <a:defRPr sz="2100" b="1"/>
            </a:lvl7pPr>
            <a:lvl8pPr lvl="7" algn="l" rtl="0">
              <a:lnSpc>
                <a:spcPct val="115000"/>
              </a:lnSpc>
              <a:spcBef>
                <a:spcPts val="2100"/>
              </a:spcBef>
              <a:spcAft>
                <a:spcPts val="0"/>
              </a:spcAft>
              <a:buSzPts val="2100"/>
              <a:buNone/>
              <a:defRPr sz="2100" b="1"/>
            </a:lvl8pPr>
            <a:lvl9pPr lvl="8" algn="l" rtl="0">
              <a:lnSpc>
                <a:spcPct val="115000"/>
              </a:lnSpc>
              <a:spcBef>
                <a:spcPts val="2100"/>
              </a:spcBef>
              <a:spcAft>
                <a:spcPts val="2100"/>
              </a:spcAft>
              <a:buSzPts val="2100"/>
              <a:buNone/>
              <a:defRPr sz="2100" b="1"/>
            </a:lvl9pPr>
          </a:lstStyle>
          <a:p>
            <a:endParaRPr/>
          </a:p>
        </p:txBody>
      </p:sp>
      <p:sp>
        <p:nvSpPr>
          <p:cNvPr id="1538" name="Google Shape;1538;p46"/>
          <p:cNvSpPr txBox="1">
            <a:spLocks noGrp="1"/>
          </p:cNvSpPr>
          <p:nvPr>
            <p:ph type="title"/>
          </p:nvPr>
        </p:nvSpPr>
        <p:spPr>
          <a:xfrm>
            <a:off x="2425525" y="1099400"/>
            <a:ext cx="72915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Aldrich"/>
              <a:buNone/>
              <a:defRPr/>
            </a:lvl1pPr>
            <a:lvl2pPr lvl="1"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rtl="0">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39" name="Google Shape;1539;p46"/>
          <p:cNvSpPr txBox="1">
            <a:spLocks noGrp="1"/>
          </p:cNvSpPr>
          <p:nvPr>
            <p:ph type="body" idx="2"/>
          </p:nvPr>
        </p:nvSpPr>
        <p:spPr>
          <a:xfrm>
            <a:off x="2474975" y="3190375"/>
            <a:ext cx="7291500" cy="2646600"/>
          </a:xfrm>
          <a:prstGeom prst="rect">
            <a:avLst/>
          </a:prstGeom>
          <a:noFill/>
          <a:ln>
            <a:noFill/>
          </a:ln>
        </p:spPr>
        <p:txBody>
          <a:bodyPr spcFirstLastPara="1" wrap="square" lIns="121900" tIns="121900" rIns="121900" bIns="121900" anchor="t" anchorCtr="0">
            <a:noAutofit/>
          </a:bodyPr>
          <a:lstStyle>
            <a:lvl1pPr marL="457200" lvl="0" indent="-349250" algn="l" rtl="0">
              <a:lnSpc>
                <a:spcPct val="115000"/>
              </a:lnSpc>
              <a:spcBef>
                <a:spcPts val="0"/>
              </a:spcBef>
              <a:spcAft>
                <a:spcPts val="0"/>
              </a:spcAft>
              <a:buSzPts val="1900"/>
              <a:buChar char="●"/>
              <a:defRPr/>
            </a:lvl1pPr>
            <a:lvl2pPr marL="914400" lvl="1" indent="-349250" algn="l" rtl="0">
              <a:lnSpc>
                <a:spcPct val="115000"/>
              </a:lnSpc>
              <a:spcBef>
                <a:spcPts val="2100"/>
              </a:spcBef>
              <a:spcAft>
                <a:spcPts val="0"/>
              </a:spcAft>
              <a:buSzPts val="1900"/>
              <a:buChar char="○"/>
              <a:defRPr/>
            </a:lvl2pPr>
            <a:lvl3pPr marL="1371600" lvl="2" indent="-349250" algn="l" rtl="0">
              <a:lnSpc>
                <a:spcPct val="115000"/>
              </a:lnSpc>
              <a:spcBef>
                <a:spcPts val="2100"/>
              </a:spcBef>
              <a:spcAft>
                <a:spcPts val="0"/>
              </a:spcAft>
              <a:buSzPts val="1900"/>
              <a:buChar char="■"/>
              <a:defRPr/>
            </a:lvl3pPr>
            <a:lvl4pPr marL="1828800" lvl="3" indent="-349250" algn="l" rtl="0">
              <a:lnSpc>
                <a:spcPct val="115000"/>
              </a:lnSpc>
              <a:spcBef>
                <a:spcPts val="2100"/>
              </a:spcBef>
              <a:spcAft>
                <a:spcPts val="0"/>
              </a:spcAft>
              <a:buSzPts val="1900"/>
              <a:buChar char="●"/>
              <a:defRPr/>
            </a:lvl4pPr>
            <a:lvl5pPr marL="2286000" lvl="4" indent="-349250" algn="l" rtl="0">
              <a:lnSpc>
                <a:spcPct val="115000"/>
              </a:lnSpc>
              <a:spcBef>
                <a:spcPts val="2100"/>
              </a:spcBef>
              <a:spcAft>
                <a:spcPts val="0"/>
              </a:spcAft>
              <a:buSzPts val="1900"/>
              <a:buChar char="○"/>
              <a:defRPr/>
            </a:lvl5pPr>
            <a:lvl6pPr marL="2743200" lvl="5" indent="-349250" algn="l" rtl="0">
              <a:lnSpc>
                <a:spcPct val="115000"/>
              </a:lnSpc>
              <a:spcBef>
                <a:spcPts val="2100"/>
              </a:spcBef>
              <a:spcAft>
                <a:spcPts val="0"/>
              </a:spcAft>
              <a:buSzPts val="1900"/>
              <a:buChar char="■"/>
              <a:defRPr/>
            </a:lvl6pPr>
            <a:lvl7pPr marL="3200400" lvl="6" indent="-349250" algn="l" rtl="0">
              <a:lnSpc>
                <a:spcPct val="115000"/>
              </a:lnSpc>
              <a:spcBef>
                <a:spcPts val="2100"/>
              </a:spcBef>
              <a:spcAft>
                <a:spcPts val="0"/>
              </a:spcAft>
              <a:buSzPts val="1900"/>
              <a:buChar char="●"/>
              <a:defRPr/>
            </a:lvl7pPr>
            <a:lvl8pPr marL="3657600" lvl="7" indent="-349250" algn="l" rtl="0">
              <a:lnSpc>
                <a:spcPct val="115000"/>
              </a:lnSpc>
              <a:spcBef>
                <a:spcPts val="2100"/>
              </a:spcBef>
              <a:spcAft>
                <a:spcPts val="0"/>
              </a:spcAft>
              <a:buSzPts val="1900"/>
              <a:buChar char="○"/>
              <a:defRPr/>
            </a:lvl8pPr>
            <a:lvl9pPr marL="4114800" lvl="8" indent="-349250" algn="l" rtl="0">
              <a:lnSpc>
                <a:spcPct val="115000"/>
              </a:lnSpc>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725531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1D3F-2449-99ED-8B7C-0CBBEDFC7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D251DB-CF13-5BEE-1C34-A24803A65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9EAA9-2839-A756-9640-3E1075F64B41}"/>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159822BD-73A5-AFA0-DA17-C3D012DEF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0B451-6305-4F77-F794-1842936466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95891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B963-56E0-A993-79D5-0E470A343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9A5A1-473F-B5F7-3FF5-CAA69EF7B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17F24-F5A0-F09B-A0BE-DD3A917310E2}"/>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740132F3-1427-F9C4-B0F1-A15C1F5D1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1C9E-A709-88AF-5E3C-DF00E2D5E5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202742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C9B1-906A-03FB-068F-5796A817C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41CBC-1886-79E6-CF80-D65F17C65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9A5D2-A842-FED6-FF52-2ECD4794C6D3}"/>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4C34C9E9-9020-699E-9804-6AB0C1077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088A3-B19E-A188-839A-5653FBFBCD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120545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411-14BA-F8F3-32E5-CBA518D38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CE959-4C59-962A-2465-F351D0B00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28BDB-A0BD-C1F5-21CC-1662B82C4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D1ED4-2AC2-DE1D-DD65-557A7FBF856E}"/>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45BEF1B0-A0F4-2B69-2951-01367C4E6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0526E-8E35-8FDE-1E33-9A0B56DB1C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54746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1C47-0726-F7C5-1447-CE19A20B89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F5D45-6698-BC97-8374-BB4B6E61C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71F326-8AA7-D783-BFD2-D75DAB412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9D719-B724-4AFC-AC29-4028ABC1A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84981-B319-BA4C-E913-E3237DE03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CB340-BAF6-F3B6-18A0-19C2B2243FBA}"/>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8" name="Footer Placeholder 7">
            <a:extLst>
              <a:ext uri="{FF2B5EF4-FFF2-40B4-BE49-F238E27FC236}">
                <a16:creationId xmlns:a16="http://schemas.microsoft.com/office/drawing/2014/main" id="{8168256A-9632-6383-4CCB-9E173E18F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082FE-DC74-7D97-B74F-355DC01493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745887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4A87-ABAA-1860-19B5-1B0D596C9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45208E-8663-1FBA-B4D3-CD56AE8E2764}"/>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4" name="Footer Placeholder 3">
            <a:extLst>
              <a:ext uri="{FF2B5EF4-FFF2-40B4-BE49-F238E27FC236}">
                <a16:creationId xmlns:a16="http://schemas.microsoft.com/office/drawing/2014/main" id="{8AEE61E6-A42E-FE63-B09A-6FEAF1B83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4F885C-D3F2-B5CD-F45E-BFE01E749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139630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DFE8D-D9B6-1872-E7B5-A2016B874BD0}"/>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3" name="Footer Placeholder 2">
            <a:extLst>
              <a:ext uri="{FF2B5EF4-FFF2-40B4-BE49-F238E27FC236}">
                <a16:creationId xmlns:a16="http://schemas.microsoft.com/office/drawing/2014/main" id="{7991FD8D-884B-559E-E665-A81D3094C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935B93-6D03-DF65-84C5-B27E3E7FC0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938187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524B-ECE4-F7B1-CF4F-976FEE5E9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DD40B-2AEE-D311-19F8-D2A768003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A2EC2-BA52-7856-6611-3EB5A89B9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CFEE3-7CD9-6A24-9D4D-E84BB0C461DB}"/>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422C8B66-5703-AF90-9365-CF7961EDA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78600-CB17-CF36-9ACC-CAAB7958C8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30721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C9B1-906A-03FB-068F-5796A817C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41CBC-1886-79E6-CF80-D65F17C65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9A5D2-A842-FED6-FF52-2ECD4794C6D3}"/>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4C34C9E9-9020-699E-9804-6AB0C1077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088A3-B19E-A188-839A-5653FBFBCD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3616690"/>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6247-3411-2099-D40D-E832EFC82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4A7CC-A343-3A2F-AF46-D8F554DBF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B70E3-FB9F-99B4-9047-C42BE8EE8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AD30C-7548-058B-FEA4-B74014A8FD70}"/>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8299ABC3-9E0D-F336-AF3B-DAD5A0910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ED408-E567-6360-D23D-897675B7E2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5417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BD51-05B0-EA9D-01FA-68FBA61AB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434C8-E880-5D74-98CC-C0EF07B5F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FA91F-E146-184B-4D41-8AB4180FFEAB}"/>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B63F1405-89B7-3027-58F1-5FAB08494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3F72-640E-7AF0-255C-A8139B215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371812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BA7EB-4420-988A-4945-63AFDDC83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DB583-58DE-4BCB-3F33-0C19871A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FB59B-33C6-7A2C-4EAE-F30F347623E4}"/>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4EC41BF5-B3AE-57EE-1D99-B3ECB9A99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637C0-3EFD-A62F-D3AF-5143CF852B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212604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009 Big Title">
  <p:cSld name="009 Big Title">
    <p:spTree>
      <p:nvGrpSpPr>
        <p:cNvPr id="1" name="Shape 873"/>
        <p:cNvGrpSpPr/>
        <p:nvPr/>
      </p:nvGrpSpPr>
      <p:grpSpPr>
        <a:xfrm>
          <a:off x="0" y="0"/>
          <a:ext cx="0" cy="0"/>
          <a:chOff x="0" y="0"/>
          <a:chExt cx="0" cy="0"/>
        </a:xfrm>
      </p:grpSpPr>
      <p:sp>
        <p:nvSpPr>
          <p:cNvPr id="907" name="Google Shape;907;p27"/>
          <p:cNvSpPr txBox="1">
            <a:spLocks noGrp="1"/>
          </p:cNvSpPr>
          <p:nvPr>
            <p:ph type="title"/>
          </p:nvPr>
        </p:nvSpPr>
        <p:spPr>
          <a:xfrm>
            <a:off x="548200" y="1992075"/>
            <a:ext cx="11095500" cy="31608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endParaRPr/>
          </a:p>
        </p:txBody>
      </p:sp>
    </p:spTree>
    <p:extLst>
      <p:ext uri="{BB962C8B-B14F-4D97-AF65-F5344CB8AC3E}">
        <p14:creationId xmlns:p14="http://schemas.microsoft.com/office/powerpoint/2010/main" val="26572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411-14BA-F8F3-32E5-CBA518D38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CE959-4C59-962A-2465-F351D0B00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28BDB-A0BD-C1F5-21CC-1662B82C4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D1ED4-2AC2-DE1D-DD65-557A7FBF856E}"/>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45BEF1B0-A0F4-2B69-2951-01367C4E6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0526E-8E35-8FDE-1E33-9A0B56DB1C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0968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1C47-0726-F7C5-1447-CE19A20B89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F5D45-6698-BC97-8374-BB4B6E61C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71F326-8AA7-D783-BFD2-D75DAB412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9D719-B724-4AFC-AC29-4028ABC1A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84981-B319-BA4C-E913-E3237DE03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CB340-BAF6-F3B6-18A0-19C2B2243FBA}"/>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8" name="Footer Placeholder 7">
            <a:extLst>
              <a:ext uri="{FF2B5EF4-FFF2-40B4-BE49-F238E27FC236}">
                <a16:creationId xmlns:a16="http://schemas.microsoft.com/office/drawing/2014/main" id="{8168256A-9632-6383-4CCB-9E173E18F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082FE-DC74-7D97-B74F-355DC01493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0466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4A87-ABAA-1860-19B5-1B0D596C9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45208E-8663-1FBA-B4D3-CD56AE8E2764}"/>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4" name="Footer Placeholder 3">
            <a:extLst>
              <a:ext uri="{FF2B5EF4-FFF2-40B4-BE49-F238E27FC236}">
                <a16:creationId xmlns:a16="http://schemas.microsoft.com/office/drawing/2014/main" id="{8AEE61E6-A42E-FE63-B09A-6FEAF1B83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4F885C-D3F2-B5CD-F45E-BFE01E749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7320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DFE8D-D9B6-1872-E7B5-A2016B874BD0}"/>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3" name="Footer Placeholder 2">
            <a:extLst>
              <a:ext uri="{FF2B5EF4-FFF2-40B4-BE49-F238E27FC236}">
                <a16:creationId xmlns:a16="http://schemas.microsoft.com/office/drawing/2014/main" id="{7991FD8D-884B-559E-E665-A81D3094C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935B93-6D03-DF65-84C5-B27E3E7FC0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6779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524B-ECE4-F7B1-CF4F-976FEE5E9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DD40B-2AEE-D311-19F8-D2A768003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A2EC2-BA52-7856-6611-3EB5A89B9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CFEE3-7CD9-6A24-9D4D-E84BB0C461DB}"/>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422C8B66-5703-AF90-9365-CF7961EDA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78600-CB17-CF36-9ACC-CAAB7958C8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08246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6247-3411-2099-D40D-E832EFC82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4A7CC-A343-3A2F-AF46-D8F554DBF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B70E3-FB9F-99B4-9047-C42BE8EE8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AD30C-7548-058B-FEA4-B74014A8FD70}"/>
              </a:ext>
            </a:extLst>
          </p:cNvPr>
          <p:cNvSpPr>
            <a:spLocks noGrp="1"/>
          </p:cNvSpPr>
          <p:nvPr>
            <p:ph type="dt" sz="half" idx="10"/>
          </p:nvPr>
        </p:nvSpPr>
        <p:spPr/>
        <p:txBody>
          <a:bodyPr/>
          <a:lstStyle/>
          <a:p>
            <a:fld id="{4FB0DC5F-AE1A-4960-9EF4-7CC80E145F9B}" type="datetimeFigureOut">
              <a:rPr lang="en-US" smtClean="0"/>
              <a:t>04-Dec-22</a:t>
            </a:fld>
            <a:endParaRPr lang="en-US"/>
          </a:p>
        </p:txBody>
      </p:sp>
      <p:sp>
        <p:nvSpPr>
          <p:cNvPr id="6" name="Footer Placeholder 5">
            <a:extLst>
              <a:ext uri="{FF2B5EF4-FFF2-40B4-BE49-F238E27FC236}">
                <a16:creationId xmlns:a16="http://schemas.microsoft.com/office/drawing/2014/main" id="{8299ABC3-9E0D-F336-AF3B-DAD5A0910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ED408-E567-6360-D23D-897675B7E2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26280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88014-8249-ABA1-1927-30E9A6F8D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B6EB61-ECFE-49D0-7FA4-C19292881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DD25B-559B-8F65-1D47-C3CAF9146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7D071127-6E1C-9FBB-5C24-F8143613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6CD6F-E2A8-8320-2544-2BC8AC453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133593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2" r:id="rId20"/>
    <p:sldLayoutId id="2147483739" r:id="rId2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88014-8249-ABA1-1927-30E9A6F8D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B6EB61-ECFE-49D0-7FA4-C19292881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DD25B-559B-8F65-1D47-C3CAF9146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0DC5F-AE1A-4960-9EF4-7CC80E145F9B}" type="datetimeFigureOut">
              <a:rPr lang="en-US" smtClean="0"/>
              <a:t>04-Dec-22</a:t>
            </a:fld>
            <a:endParaRPr lang="en-US"/>
          </a:p>
        </p:txBody>
      </p:sp>
      <p:sp>
        <p:nvSpPr>
          <p:cNvPr id="5" name="Footer Placeholder 4">
            <a:extLst>
              <a:ext uri="{FF2B5EF4-FFF2-40B4-BE49-F238E27FC236}">
                <a16:creationId xmlns:a16="http://schemas.microsoft.com/office/drawing/2014/main" id="{7D071127-6E1C-9FBB-5C24-F8143613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6CD6F-E2A8-8320-2544-2BC8AC453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549683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0.xml"/><Relationship Id="rId1" Type="http://schemas.openxmlformats.org/officeDocument/2006/relationships/slideLayout" Target="../slideLayouts/slideLayout33.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lessandro1802/analysis-of-fairness-measures"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0"/>
        <p:cNvGrpSpPr/>
        <p:nvPr/>
      </p:nvGrpSpPr>
      <p:grpSpPr>
        <a:xfrm>
          <a:off x="0" y="0"/>
          <a:ext cx="0" cy="0"/>
          <a:chOff x="0" y="0"/>
          <a:chExt cx="0" cy="0"/>
        </a:xfrm>
      </p:grpSpPr>
      <p:sp>
        <p:nvSpPr>
          <p:cNvPr id="2131" name="Google Shape;2131;p64"/>
          <p:cNvSpPr/>
          <p:nvPr/>
        </p:nvSpPr>
        <p:spPr>
          <a:xfrm>
            <a:off x="929450" y="4323400"/>
            <a:ext cx="4374000" cy="885094"/>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algn="ctr"/>
            <a:endParaRPr lang="en-US" b="1" i="0" dirty="0">
              <a:ln>
                <a:noFill/>
              </a:ln>
              <a:solidFill>
                <a:schemeClr val="tx1"/>
              </a:solidFill>
              <a:latin typeface="DM Sans"/>
            </a:endParaRPr>
          </a:p>
          <a:p>
            <a:pPr algn="ctr"/>
            <a:r>
              <a:rPr lang="en-US" b="1" i="0" dirty="0" err="1">
                <a:ln>
                  <a:noFill/>
                </a:ln>
                <a:solidFill>
                  <a:schemeClr val="tx1"/>
                </a:solidFill>
                <a:latin typeface="DM Sans"/>
              </a:rPr>
              <a:t>Sofya</a:t>
            </a:r>
            <a:r>
              <a:rPr lang="en-US" b="1" i="0" dirty="0">
                <a:ln>
                  <a:noFill/>
                </a:ln>
                <a:solidFill>
                  <a:schemeClr val="tx1"/>
                </a:solidFill>
                <a:latin typeface="DM Sans"/>
              </a:rPr>
              <a:t> </a:t>
            </a:r>
            <a:r>
              <a:rPr lang="en-US" b="1" i="0" dirty="0" err="1">
                <a:ln>
                  <a:noFill/>
                </a:ln>
                <a:solidFill>
                  <a:schemeClr val="tx1"/>
                </a:solidFill>
                <a:latin typeface="DM Sans"/>
              </a:rPr>
              <a:t>Aksenyuk</a:t>
            </a:r>
            <a:r>
              <a:rPr lang="en-US" b="1" i="0" dirty="0">
                <a:ln>
                  <a:noFill/>
                </a:ln>
                <a:solidFill>
                  <a:schemeClr val="tx1"/>
                </a:solidFill>
                <a:latin typeface="DM Sans"/>
              </a:rPr>
              <a:t>, 150284</a:t>
            </a:r>
            <a:br>
              <a:rPr lang="en-US" b="1" i="0" dirty="0">
                <a:ln>
                  <a:noFill/>
                </a:ln>
                <a:solidFill>
                  <a:schemeClr val="tx1"/>
                </a:solidFill>
                <a:latin typeface="DM Sans"/>
              </a:rPr>
            </a:br>
            <a:r>
              <a:rPr lang="en-US" b="1" i="0" dirty="0">
                <a:ln>
                  <a:noFill/>
                </a:ln>
                <a:solidFill>
                  <a:schemeClr val="tx1"/>
                </a:solidFill>
                <a:latin typeface="DM Sans"/>
              </a:rPr>
              <a:t>Oleksandr </a:t>
            </a:r>
            <a:r>
              <a:rPr lang="en-US" b="1" i="0" dirty="0" err="1">
                <a:ln>
                  <a:noFill/>
                </a:ln>
                <a:solidFill>
                  <a:schemeClr val="tx1"/>
                </a:solidFill>
                <a:latin typeface="DM Sans"/>
              </a:rPr>
              <a:t>Yasinskyi</a:t>
            </a:r>
            <a:r>
              <a:rPr lang="en-US" b="1" i="0" dirty="0">
                <a:ln>
                  <a:noFill/>
                </a:ln>
                <a:solidFill>
                  <a:schemeClr val="tx1"/>
                </a:solidFill>
                <a:latin typeface="DM Sans"/>
              </a:rPr>
              <a:t>, 150570</a:t>
            </a:r>
            <a:br>
              <a:rPr lang="en-US" b="1" i="0" dirty="0">
                <a:ln>
                  <a:noFill/>
                </a:ln>
                <a:solidFill>
                  <a:schemeClr val="tx1"/>
                </a:solidFill>
                <a:latin typeface="DM Sans"/>
              </a:rPr>
            </a:br>
            <a:r>
              <a:rPr lang="en-US" b="1" i="0" dirty="0" err="1">
                <a:ln>
                  <a:noFill/>
                </a:ln>
                <a:solidFill>
                  <a:schemeClr val="tx1"/>
                </a:solidFill>
                <a:latin typeface="DM Sans"/>
              </a:rPr>
              <a:t>Uladzimir</a:t>
            </a:r>
            <a:r>
              <a:rPr lang="en-US" b="1" i="0" dirty="0">
                <a:ln>
                  <a:noFill/>
                </a:ln>
                <a:solidFill>
                  <a:schemeClr val="tx1"/>
                </a:solidFill>
                <a:latin typeface="DM Sans"/>
              </a:rPr>
              <a:t> </a:t>
            </a:r>
            <a:r>
              <a:rPr lang="en-US" b="1" i="0" dirty="0" err="1">
                <a:ln>
                  <a:noFill/>
                </a:ln>
                <a:solidFill>
                  <a:schemeClr val="tx1"/>
                </a:solidFill>
                <a:latin typeface="DM Sans"/>
              </a:rPr>
              <a:t>Ivashka</a:t>
            </a:r>
            <a:r>
              <a:rPr lang="en-US" b="1" i="0" dirty="0">
                <a:ln>
                  <a:noFill/>
                </a:ln>
                <a:solidFill>
                  <a:schemeClr val="tx1"/>
                </a:solidFill>
                <a:latin typeface="DM Sans"/>
              </a:rPr>
              <a:t>, 150281</a:t>
            </a:r>
          </a:p>
          <a:p>
            <a:pPr marL="0" lvl="0" indent="0" algn="l" rtl="0">
              <a:spcBef>
                <a:spcPts val="0"/>
              </a:spcBef>
              <a:spcAft>
                <a:spcPts val="0"/>
              </a:spcAft>
              <a:buNone/>
            </a:pPr>
            <a:endParaRPr dirty="0"/>
          </a:p>
        </p:txBody>
      </p:sp>
      <p:sp>
        <p:nvSpPr>
          <p:cNvPr id="2132" name="Google Shape;2132;p64"/>
          <p:cNvSpPr/>
          <p:nvPr/>
        </p:nvSpPr>
        <p:spPr>
          <a:xfrm>
            <a:off x="929438" y="2674800"/>
            <a:ext cx="10333113" cy="754200"/>
          </a:xfrm>
          <a:prstGeom prst="rect">
            <a:avLst/>
          </a:prstGeom>
        </p:spPr>
        <p:txBody>
          <a:bodyPr>
            <a:prstTxWarp prst="textPlain">
              <a:avLst/>
            </a:prstTxWarp>
          </a:bodyPr>
          <a:lstStyle/>
          <a:p>
            <a:pPr lvl="0" algn="ctr"/>
            <a:r>
              <a:rPr b="1" i="0" dirty="0">
                <a:ln>
                  <a:noFill/>
                </a:ln>
                <a:solidFill>
                  <a:schemeClr val="tx1"/>
                </a:solidFill>
                <a:latin typeface="DM Sans"/>
              </a:rPr>
              <a:t>Analysis Of Fairness Measures</a:t>
            </a:r>
          </a:p>
        </p:txBody>
      </p:sp>
      <p:pic>
        <p:nvPicPr>
          <p:cNvPr id="2133" name="Google Shape;2133;p64"/>
          <p:cNvPicPr preferRelativeResize="0"/>
          <p:nvPr/>
        </p:nvPicPr>
        <p:blipFill>
          <a:blip r:embed="rId3">
            <a:alphaModFix/>
          </a:blip>
          <a:stretch>
            <a:fillRect/>
          </a:stretch>
        </p:blipFill>
        <p:spPr>
          <a:xfrm>
            <a:off x="6888550" y="4282386"/>
            <a:ext cx="4373999" cy="717427"/>
          </a:xfrm>
          <a:prstGeom prst="rect">
            <a:avLst/>
          </a:prstGeom>
          <a:noFill/>
          <a:ln>
            <a:noFill/>
          </a:ln>
        </p:spPr>
      </p:pic>
      <p:sp>
        <p:nvSpPr>
          <p:cNvPr id="2135" name="Google Shape;2135;p64"/>
          <p:cNvSpPr txBox="1"/>
          <p:nvPr/>
        </p:nvSpPr>
        <p:spPr>
          <a:xfrm>
            <a:off x="829650" y="3537850"/>
            <a:ext cx="21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latin typeface="DM Sans"/>
                <a:ea typeface="DM Sans"/>
                <a:cs typeface="DM Sans"/>
                <a:sym typeface="DM Sans"/>
              </a:rPr>
              <a:t>mid-term presentation</a:t>
            </a:r>
            <a:endParaRPr dirty="0">
              <a:solidFill>
                <a:schemeClr val="tx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7E5F2A-AD9B-D975-4EB6-88BA7576AE96}"/>
              </a:ext>
            </a:extLst>
          </p:cNvPr>
          <p:cNvPicPr>
            <a:picLocks noChangeAspect="1"/>
          </p:cNvPicPr>
          <p:nvPr/>
        </p:nvPicPr>
        <p:blipFill>
          <a:blip r:embed="rId2"/>
          <a:stretch>
            <a:fillRect/>
          </a:stretch>
        </p:blipFill>
        <p:spPr>
          <a:xfrm>
            <a:off x="9027459" y="1302805"/>
            <a:ext cx="2904564" cy="2904564"/>
          </a:xfrm>
          <a:prstGeom prst="rect">
            <a:avLst/>
          </a:prstGeom>
        </p:spPr>
      </p:pic>
      <p:pic>
        <p:nvPicPr>
          <p:cNvPr id="8" name="Picture 7">
            <a:extLst>
              <a:ext uri="{FF2B5EF4-FFF2-40B4-BE49-F238E27FC236}">
                <a16:creationId xmlns:a16="http://schemas.microsoft.com/office/drawing/2014/main" id="{5E956C29-BAB0-D741-74CC-33BE61DF6200}"/>
              </a:ext>
            </a:extLst>
          </p:cNvPr>
          <p:cNvPicPr>
            <a:picLocks noChangeAspect="1"/>
          </p:cNvPicPr>
          <p:nvPr/>
        </p:nvPicPr>
        <p:blipFill>
          <a:blip r:embed="rId3"/>
          <a:stretch>
            <a:fillRect/>
          </a:stretch>
        </p:blipFill>
        <p:spPr>
          <a:xfrm>
            <a:off x="8910918" y="1760005"/>
            <a:ext cx="636494" cy="636494"/>
          </a:xfrm>
          <a:prstGeom prst="rect">
            <a:avLst/>
          </a:prstGeom>
        </p:spPr>
      </p:pic>
      <p:pic>
        <p:nvPicPr>
          <p:cNvPr id="10" name="Picture 9">
            <a:extLst>
              <a:ext uri="{FF2B5EF4-FFF2-40B4-BE49-F238E27FC236}">
                <a16:creationId xmlns:a16="http://schemas.microsoft.com/office/drawing/2014/main" id="{0EC99640-C7B1-C7FE-CC24-504DF73CA64D}"/>
              </a:ext>
            </a:extLst>
          </p:cNvPr>
          <p:cNvPicPr>
            <a:picLocks noChangeAspect="1"/>
          </p:cNvPicPr>
          <p:nvPr/>
        </p:nvPicPr>
        <p:blipFill>
          <a:blip r:embed="rId4"/>
          <a:stretch>
            <a:fillRect/>
          </a:stretch>
        </p:blipFill>
        <p:spPr>
          <a:xfrm>
            <a:off x="8318604" y="3401883"/>
            <a:ext cx="433723" cy="805486"/>
          </a:xfrm>
          <a:prstGeom prst="rect">
            <a:avLst/>
          </a:prstGeom>
        </p:spPr>
      </p:pic>
      <p:pic>
        <p:nvPicPr>
          <p:cNvPr id="16" name="Picture 15">
            <a:extLst>
              <a:ext uri="{FF2B5EF4-FFF2-40B4-BE49-F238E27FC236}">
                <a16:creationId xmlns:a16="http://schemas.microsoft.com/office/drawing/2014/main" id="{CF6F8734-FAAF-58B3-7C5B-703A105235CA}"/>
              </a:ext>
            </a:extLst>
          </p:cNvPr>
          <p:cNvPicPr>
            <a:picLocks noChangeAspect="1"/>
          </p:cNvPicPr>
          <p:nvPr/>
        </p:nvPicPr>
        <p:blipFill>
          <a:blip r:embed="rId5"/>
          <a:stretch>
            <a:fillRect/>
          </a:stretch>
        </p:blipFill>
        <p:spPr>
          <a:xfrm>
            <a:off x="8910918" y="3564148"/>
            <a:ext cx="1071284" cy="1071284"/>
          </a:xfrm>
          <a:prstGeom prst="rect">
            <a:avLst/>
          </a:prstGeom>
        </p:spPr>
      </p:pic>
      <p:sp>
        <p:nvSpPr>
          <p:cNvPr id="18" name="TextBox 17">
            <a:extLst>
              <a:ext uri="{FF2B5EF4-FFF2-40B4-BE49-F238E27FC236}">
                <a16:creationId xmlns:a16="http://schemas.microsoft.com/office/drawing/2014/main" id="{8BA22C24-C8C6-6A19-2C20-3EF5972DD365}"/>
              </a:ext>
            </a:extLst>
          </p:cNvPr>
          <p:cNvSpPr txBox="1"/>
          <p:nvPr/>
        </p:nvSpPr>
        <p:spPr>
          <a:xfrm>
            <a:off x="551082" y="487719"/>
            <a:ext cx="5968301" cy="584775"/>
          </a:xfrm>
          <a:prstGeom prst="rect">
            <a:avLst/>
          </a:prstGeom>
          <a:noFill/>
        </p:spPr>
        <p:txBody>
          <a:bodyPr wrap="none" rtlCol="0">
            <a:spAutoFit/>
          </a:bodyPr>
          <a:lstStyle/>
          <a:p>
            <a:r>
              <a:rPr lang="en-US" sz="3200" dirty="0"/>
              <a:t>Let’s come back to our example</a:t>
            </a:r>
          </a:p>
        </p:txBody>
      </p:sp>
      <p:sp>
        <p:nvSpPr>
          <p:cNvPr id="19" name="TextBox 18">
            <a:extLst>
              <a:ext uri="{FF2B5EF4-FFF2-40B4-BE49-F238E27FC236}">
                <a16:creationId xmlns:a16="http://schemas.microsoft.com/office/drawing/2014/main" id="{A5F9E3CF-B215-0304-EE70-BFEFEB7B99CC}"/>
              </a:ext>
            </a:extLst>
          </p:cNvPr>
          <p:cNvSpPr txBox="1"/>
          <p:nvPr/>
        </p:nvSpPr>
        <p:spPr>
          <a:xfrm>
            <a:off x="551082" y="1354455"/>
            <a:ext cx="6338047" cy="1015663"/>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r>
              <a:rPr lang="en-US" sz="2000" b="1" dirty="0"/>
              <a:t>Group j</a:t>
            </a:r>
            <a:r>
              <a:rPr lang="en-US" sz="2000" dirty="0"/>
              <a:t> – </a:t>
            </a:r>
            <a:r>
              <a:rPr lang="en-US" sz="2000" u="sng" dirty="0"/>
              <a:t>Tattooed People</a:t>
            </a:r>
          </a:p>
          <a:p>
            <a:pPr marL="285750" indent="-285750">
              <a:buFont typeface="Arial" panose="020B0604020202020204" pitchFamily="34" charset="0"/>
              <a:buChar char="•"/>
            </a:pPr>
            <a:r>
              <a:rPr lang="en-US" sz="2000" b="1" dirty="0"/>
              <a:t>Group </a:t>
            </a:r>
            <a:r>
              <a:rPr lang="en-US" sz="2000" b="1" dirty="0" err="1"/>
              <a:t>i</a:t>
            </a:r>
            <a:r>
              <a:rPr lang="en-US" sz="2000" dirty="0"/>
              <a:t>  – </a:t>
            </a:r>
            <a:r>
              <a:rPr lang="en-US" sz="2000" u="sng" dirty="0"/>
              <a:t>Not-tattooed People</a:t>
            </a:r>
          </a:p>
        </p:txBody>
      </p:sp>
      <p:sp>
        <p:nvSpPr>
          <p:cNvPr id="13" name="TextBox 12">
            <a:extLst>
              <a:ext uri="{FF2B5EF4-FFF2-40B4-BE49-F238E27FC236}">
                <a16:creationId xmlns:a16="http://schemas.microsoft.com/office/drawing/2014/main" id="{3FF654AC-2763-1698-BE23-8E7D4D5117BD}"/>
              </a:ext>
            </a:extLst>
          </p:cNvPr>
          <p:cNvSpPr txBox="1"/>
          <p:nvPr/>
        </p:nvSpPr>
        <p:spPr>
          <a:xfrm>
            <a:off x="551083" y="2869986"/>
            <a:ext cx="7492390" cy="1200329"/>
          </a:xfrm>
          <a:prstGeom prst="rect">
            <a:avLst/>
          </a:prstGeom>
          <a:noFill/>
        </p:spPr>
        <p:txBody>
          <a:bodyPr wrap="square" rtlCol="0">
            <a:spAutoFit/>
          </a:bodyPr>
          <a:lstStyle/>
          <a:p>
            <a:r>
              <a:rPr lang="en-US" sz="1800" dirty="0"/>
              <a:t>Our dataset consists of so-called </a:t>
            </a:r>
            <a:r>
              <a:rPr lang="en-US" sz="1800" u="sng" dirty="0"/>
              <a:t>confusion matrices</a:t>
            </a:r>
            <a:r>
              <a:rPr lang="en-US" sz="1800" dirty="0"/>
              <a:t> of the following form for each group.</a:t>
            </a:r>
          </a:p>
          <a:p>
            <a:endParaRPr lang="en-US" sz="1800" dirty="0"/>
          </a:p>
          <a:p>
            <a:r>
              <a:rPr lang="en-US" sz="1800" dirty="0"/>
              <a:t>For example, for </a:t>
            </a:r>
            <a:r>
              <a:rPr lang="en-US" sz="1800" b="1" dirty="0"/>
              <a:t>Group j</a:t>
            </a:r>
            <a:r>
              <a:rPr lang="en-US" sz="1800" dirty="0"/>
              <a:t> it looks like this:</a:t>
            </a:r>
          </a:p>
        </p:txBody>
      </p:sp>
      <p:sp>
        <p:nvSpPr>
          <p:cNvPr id="14" name="Rectangle 13">
            <a:extLst>
              <a:ext uri="{FF2B5EF4-FFF2-40B4-BE49-F238E27FC236}">
                <a16:creationId xmlns:a16="http://schemas.microsoft.com/office/drawing/2014/main" id="{9A90BCDA-5589-E56E-9F84-B1597EECBCA2}"/>
              </a:ext>
            </a:extLst>
          </p:cNvPr>
          <p:cNvSpPr/>
          <p:nvPr/>
        </p:nvSpPr>
        <p:spPr>
          <a:xfrm>
            <a:off x="616849" y="4421976"/>
            <a:ext cx="3945996" cy="20745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5" name="Straight Connector 14">
            <a:extLst>
              <a:ext uri="{FF2B5EF4-FFF2-40B4-BE49-F238E27FC236}">
                <a16:creationId xmlns:a16="http://schemas.microsoft.com/office/drawing/2014/main" id="{A7F17CCD-DC07-13D1-7A7B-9C36D1C88153}"/>
              </a:ext>
            </a:extLst>
          </p:cNvPr>
          <p:cNvCxnSpPr>
            <a:cxnSpLocks/>
            <a:stCxn id="14" idx="0"/>
            <a:endCxn id="14" idx="2"/>
          </p:cNvCxnSpPr>
          <p:nvPr/>
        </p:nvCxnSpPr>
        <p:spPr>
          <a:xfrm>
            <a:off x="2589847" y="4421976"/>
            <a:ext cx="0" cy="20745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D11963-0A7F-9B70-5C97-A8D635821D49}"/>
              </a:ext>
            </a:extLst>
          </p:cNvPr>
          <p:cNvCxnSpPr>
            <a:cxnSpLocks/>
            <a:stCxn id="14" idx="1"/>
            <a:endCxn id="14" idx="3"/>
          </p:cNvCxnSpPr>
          <p:nvPr/>
        </p:nvCxnSpPr>
        <p:spPr>
          <a:xfrm>
            <a:off x="616849" y="5459233"/>
            <a:ext cx="394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A518322-359C-9C0E-B8F1-23DBD6514CD9}"/>
                  </a:ext>
                </a:extLst>
              </p:cNvPr>
              <p:cNvSpPr txBox="1"/>
              <p:nvPr/>
            </p:nvSpPr>
            <p:spPr>
              <a:xfrm flipH="1">
                <a:off x="1257215" y="4972284"/>
                <a:ext cx="626329"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𝑗</m:t>
                          </m:r>
                        </m:sub>
                      </m:sSub>
                    </m:oMath>
                  </m:oMathPara>
                </a14:m>
                <a:endParaRPr lang="en-US" sz="1800" dirty="0"/>
              </a:p>
            </p:txBody>
          </p:sp>
        </mc:Choice>
        <mc:Fallback xmlns="">
          <p:sp>
            <p:nvSpPr>
              <p:cNvPr id="21" name="TextBox 20">
                <a:extLst>
                  <a:ext uri="{FF2B5EF4-FFF2-40B4-BE49-F238E27FC236}">
                    <a16:creationId xmlns:a16="http://schemas.microsoft.com/office/drawing/2014/main" id="{CA518322-359C-9C0E-B8F1-23DBD6514CD9}"/>
                  </a:ext>
                </a:extLst>
              </p:cNvPr>
              <p:cNvSpPr txBox="1">
                <a:spLocks noRot="1" noChangeAspect="1" noMove="1" noResize="1" noEditPoints="1" noAdjustHandles="1" noChangeArrowheads="1" noChangeShapeType="1" noTextEdit="1"/>
              </p:cNvSpPr>
              <p:nvPr/>
            </p:nvSpPr>
            <p:spPr>
              <a:xfrm flipH="1">
                <a:off x="1257215" y="4972284"/>
                <a:ext cx="626329" cy="391646"/>
              </a:xfrm>
              <a:prstGeom prst="rect">
                <a:avLst/>
              </a:prstGeom>
              <a:blipFill>
                <a:blip r:embed="rId6"/>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D95D9F-786B-839D-2EE9-7CD05B2603B1}"/>
                  </a:ext>
                </a:extLst>
              </p:cNvPr>
              <p:cNvSpPr txBox="1"/>
              <p:nvPr/>
            </p:nvSpPr>
            <p:spPr>
              <a:xfrm>
                <a:off x="2748439" y="4967815"/>
                <a:ext cx="157770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𝑗</m:t>
                          </m:r>
                        </m:sub>
                      </m:sSub>
                    </m:oMath>
                  </m:oMathPara>
                </a14:m>
                <a:endParaRPr lang="en-US" sz="1800" dirty="0"/>
              </a:p>
            </p:txBody>
          </p:sp>
        </mc:Choice>
        <mc:Fallback xmlns="">
          <p:sp>
            <p:nvSpPr>
              <p:cNvPr id="22" name="TextBox 21">
                <a:extLst>
                  <a:ext uri="{FF2B5EF4-FFF2-40B4-BE49-F238E27FC236}">
                    <a16:creationId xmlns:a16="http://schemas.microsoft.com/office/drawing/2014/main" id="{A7D95D9F-786B-839D-2EE9-7CD05B2603B1}"/>
                  </a:ext>
                </a:extLst>
              </p:cNvPr>
              <p:cNvSpPr txBox="1">
                <a:spLocks noRot="1" noChangeAspect="1" noMove="1" noResize="1" noEditPoints="1" noAdjustHandles="1" noChangeArrowheads="1" noChangeShapeType="1" noTextEdit="1"/>
              </p:cNvSpPr>
              <p:nvPr/>
            </p:nvSpPr>
            <p:spPr>
              <a:xfrm>
                <a:off x="2748439" y="4967815"/>
                <a:ext cx="1577706" cy="391646"/>
              </a:xfrm>
              <a:prstGeom prst="rect">
                <a:avLst/>
              </a:prstGeom>
              <a:blipFill>
                <a:blip r:embed="rId7"/>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C3390E3-FD48-D224-C862-585219948934}"/>
                  </a:ext>
                </a:extLst>
              </p:cNvPr>
              <p:cNvSpPr txBox="1"/>
              <p:nvPr/>
            </p:nvSpPr>
            <p:spPr>
              <a:xfrm>
                <a:off x="885379" y="6036751"/>
                <a:ext cx="136577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𝑗</m:t>
                          </m:r>
                        </m:sub>
                      </m:sSub>
                    </m:oMath>
                  </m:oMathPara>
                </a14:m>
                <a:endParaRPr lang="en-US" sz="1800" dirty="0"/>
              </a:p>
            </p:txBody>
          </p:sp>
        </mc:Choice>
        <mc:Fallback xmlns="">
          <p:sp>
            <p:nvSpPr>
              <p:cNvPr id="23" name="TextBox 22">
                <a:extLst>
                  <a:ext uri="{FF2B5EF4-FFF2-40B4-BE49-F238E27FC236}">
                    <a16:creationId xmlns:a16="http://schemas.microsoft.com/office/drawing/2014/main" id="{9C3390E3-FD48-D224-C862-585219948934}"/>
                  </a:ext>
                </a:extLst>
              </p:cNvPr>
              <p:cNvSpPr txBox="1">
                <a:spLocks noRot="1" noChangeAspect="1" noMove="1" noResize="1" noEditPoints="1" noAdjustHandles="1" noChangeArrowheads="1" noChangeShapeType="1" noTextEdit="1"/>
              </p:cNvSpPr>
              <p:nvPr/>
            </p:nvSpPr>
            <p:spPr>
              <a:xfrm>
                <a:off x="885379" y="6036751"/>
                <a:ext cx="1365773" cy="391646"/>
              </a:xfrm>
              <a:prstGeom prst="rect">
                <a:avLst/>
              </a:prstGeom>
              <a:blipFill>
                <a:blip r:embed="rId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A7996B1-56C9-8CDC-29A1-B4488549D60B}"/>
                  </a:ext>
                </a:extLst>
              </p:cNvPr>
              <p:cNvSpPr txBox="1"/>
              <p:nvPr/>
            </p:nvSpPr>
            <p:spPr>
              <a:xfrm>
                <a:off x="2975047" y="6036751"/>
                <a:ext cx="115324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𝑗</m:t>
                          </m:r>
                        </m:sub>
                      </m:sSub>
                    </m:oMath>
                  </m:oMathPara>
                </a14:m>
                <a:endParaRPr lang="en-US" sz="1800" dirty="0"/>
              </a:p>
            </p:txBody>
          </p:sp>
        </mc:Choice>
        <mc:Fallback xmlns="">
          <p:sp>
            <p:nvSpPr>
              <p:cNvPr id="24" name="TextBox 23">
                <a:extLst>
                  <a:ext uri="{FF2B5EF4-FFF2-40B4-BE49-F238E27FC236}">
                    <a16:creationId xmlns:a16="http://schemas.microsoft.com/office/drawing/2014/main" id="{DA7996B1-56C9-8CDC-29A1-B4488549D60B}"/>
                  </a:ext>
                </a:extLst>
              </p:cNvPr>
              <p:cNvSpPr txBox="1">
                <a:spLocks noRot="1" noChangeAspect="1" noMove="1" noResize="1" noEditPoints="1" noAdjustHandles="1" noChangeArrowheads="1" noChangeShapeType="1" noTextEdit="1"/>
              </p:cNvSpPr>
              <p:nvPr/>
            </p:nvSpPr>
            <p:spPr>
              <a:xfrm>
                <a:off x="2975047" y="6036751"/>
                <a:ext cx="1153248" cy="391646"/>
              </a:xfrm>
              <a:prstGeom prst="rect">
                <a:avLst/>
              </a:prstGeom>
              <a:blipFill>
                <a:blip r:embed="rId9"/>
                <a:stretch>
                  <a:fillRect b="-7692"/>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03DC9FB-D9CB-6D32-11B3-019EC9B815C4}"/>
              </a:ext>
            </a:extLst>
          </p:cNvPr>
          <p:cNvSpPr txBox="1"/>
          <p:nvPr/>
        </p:nvSpPr>
        <p:spPr>
          <a:xfrm>
            <a:off x="834902" y="4599731"/>
            <a:ext cx="1531188" cy="369332"/>
          </a:xfrm>
          <a:prstGeom prst="rect">
            <a:avLst/>
          </a:prstGeom>
          <a:noFill/>
        </p:spPr>
        <p:txBody>
          <a:bodyPr wrap="none" rtlCol="0">
            <a:spAutoFit/>
          </a:bodyPr>
          <a:lstStyle/>
          <a:p>
            <a:r>
              <a:rPr lang="en-US" sz="1800" dirty="0"/>
              <a:t>True Positive</a:t>
            </a:r>
          </a:p>
        </p:txBody>
      </p:sp>
      <p:sp>
        <p:nvSpPr>
          <p:cNvPr id="29" name="TextBox 28">
            <a:extLst>
              <a:ext uri="{FF2B5EF4-FFF2-40B4-BE49-F238E27FC236}">
                <a16:creationId xmlns:a16="http://schemas.microsoft.com/office/drawing/2014/main" id="{518A8E57-DE7E-40EA-C36F-4FFEA1B7B791}"/>
              </a:ext>
            </a:extLst>
          </p:cNvPr>
          <p:cNvSpPr txBox="1"/>
          <p:nvPr/>
        </p:nvSpPr>
        <p:spPr>
          <a:xfrm>
            <a:off x="2766624" y="4615654"/>
            <a:ext cx="1723549" cy="369332"/>
          </a:xfrm>
          <a:prstGeom prst="rect">
            <a:avLst/>
          </a:prstGeom>
          <a:noFill/>
        </p:spPr>
        <p:txBody>
          <a:bodyPr wrap="none" rtlCol="0">
            <a:spAutoFit/>
          </a:bodyPr>
          <a:lstStyle/>
          <a:p>
            <a:r>
              <a:rPr lang="en-US" sz="1800" dirty="0"/>
              <a:t>False Negative</a:t>
            </a:r>
          </a:p>
        </p:txBody>
      </p:sp>
      <p:sp>
        <p:nvSpPr>
          <p:cNvPr id="30" name="TextBox 29">
            <a:extLst>
              <a:ext uri="{FF2B5EF4-FFF2-40B4-BE49-F238E27FC236}">
                <a16:creationId xmlns:a16="http://schemas.microsoft.com/office/drawing/2014/main" id="{4B05B960-84CB-DD6D-8FCB-5E5714F3B606}"/>
              </a:ext>
            </a:extLst>
          </p:cNvPr>
          <p:cNvSpPr txBox="1"/>
          <p:nvPr/>
        </p:nvSpPr>
        <p:spPr>
          <a:xfrm>
            <a:off x="810299" y="5710971"/>
            <a:ext cx="1620957" cy="369332"/>
          </a:xfrm>
          <a:prstGeom prst="rect">
            <a:avLst/>
          </a:prstGeom>
          <a:noFill/>
        </p:spPr>
        <p:txBody>
          <a:bodyPr wrap="none" rtlCol="0">
            <a:spAutoFit/>
          </a:bodyPr>
          <a:lstStyle/>
          <a:p>
            <a:r>
              <a:rPr lang="en-US" sz="1800" dirty="0"/>
              <a:t>False Positive</a:t>
            </a:r>
          </a:p>
        </p:txBody>
      </p:sp>
      <p:sp>
        <p:nvSpPr>
          <p:cNvPr id="31" name="TextBox 30">
            <a:extLst>
              <a:ext uri="{FF2B5EF4-FFF2-40B4-BE49-F238E27FC236}">
                <a16:creationId xmlns:a16="http://schemas.microsoft.com/office/drawing/2014/main" id="{B870A426-65E6-1B19-1D49-155698156ABE}"/>
              </a:ext>
            </a:extLst>
          </p:cNvPr>
          <p:cNvSpPr txBox="1"/>
          <p:nvPr/>
        </p:nvSpPr>
        <p:spPr>
          <a:xfrm>
            <a:off x="2773369" y="5693422"/>
            <a:ext cx="1633781" cy="369332"/>
          </a:xfrm>
          <a:prstGeom prst="rect">
            <a:avLst/>
          </a:prstGeom>
          <a:noFill/>
        </p:spPr>
        <p:txBody>
          <a:bodyPr wrap="none" rtlCol="0">
            <a:spAutoFit/>
          </a:bodyPr>
          <a:lstStyle/>
          <a:p>
            <a:r>
              <a:rPr lang="en-US" sz="1800" dirty="0"/>
              <a:t>True Negative</a:t>
            </a:r>
          </a:p>
        </p:txBody>
      </p:sp>
      <p:sp>
        <p:nvSpPr>
          <p:cNvPr id="32" name="TextBox 31">
            <a:extLst>
              <a:ext uri="{FF2B5EF4-FFF2-40B4-BE49-F238E27FC236}">
                <a16:creationId xmlns:a16="http://schemas.microsoft.com/office/drawing/2014/main" id="{DCE49960-B3E8-A3C8-F2F7-0187D0C013C4}"/>
              </a:ext>
            </a:extLst>
          </p:cNvPr>
          <p:cNvSpPr txBox="1"/>
          <p:nvPr/>
        </p:nvSpPr>
        <p:spPr>
          <a:xfrm>
            <a:off x="4951180" y="5265383"/>
            <a:ext cx="5355953" cy="1292662"/>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sz="1600" dirty="0"/>
              <a:t>TP – got hired and were actually qualified</a:t>
            </a:r>
          </a:p>
          <a:p>
            <a:pPr marL="285750" indent="-285750">
              <a:buFont typeface="Arial" panose="020B0604020202020204" pitchFamily="34" charset="0"/>
              <a:buChar char="•"/>
            </a:pPr>
            <a:r>
              <a:rPr lang="en-US" sz="1600" dirty="0"/>
              <a:t>FP – got hired, but are not actually qualified</a:t>
            </a:r>
          </a:p>
          <a:p>
            <a:pPr marL="285750" indent="-285750">
              <a:buFont typeface="Arial" panose="020B0604020202020204" pitchFamily="34" charset="0"/>
              <a:buChar char="•"/>
            </a:pPr>
            <a:r>
              <a:rPr lang="en-US" sz="1600" dirty="0"/>
              <a:t>TN – did not get hired, but not qualified</a:t>
            </a:r>
          </a:p>
          <a:p>
            <a:pPr marL="285750" indent="-285750">
              <a:buFont typeface="Arial" panose="020B0604020202020204" pitchFamily="34" charset="0"/>
              <a:buChar char="•"/>
            </a:pPr>
            <a:r>
              <a:rPr lang="en-US" sz="1600" dirty="0"/>
              <a:t>FN - did not get hired, despite of them being qualified </a:t>
            </a:r>
          </a:p>
        </p:txBody>
      </p:sp>
    </p:spTree>
    <p:extLst>
      <p:ext uri="{BB962C8B-B14F-4D97-AF65-F5344CB8AC3E}">
        <p14:creationId xmlns:p14="http://schemas.microsoft.com/office/powerpoint/2010/main" val="243053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pic>
        <p:nvPicPr>
          <p:cNvPr id="2215" name="Google Shape;2215;p71"/>
          <p:cNvPicPr preferRelativeResize="0"/>
          <p:nvPr/>
        </p:nvPicPr>
        <p:blipFill rotWithShape="1">
          <a:blip r:embed="rId3">
            <a:alphaModFix/>
          </a:blip>
          <a:srcRect/>
          <a:stretch/>
        </p:blipFill>
        <p:spPr>
          <a:xfrm>
            <a:off x="470375" y="2588032"/>
            <a:ext cx="4132261" cy="2298948"/>
          </a:xfrm>
          <a:prstGeom prst="rect">
            <a:avLst/>
          </a:prstGeom>
          <a:noFill/>
          <a:ln>
            <a:noFill/>
          </a:ln>
        </p:spPr>
      </p:pic>
      <p:sp>
        <p:nvSpPr>
          <p:cNvPr id="2218" name="Google Shape;2218;p71"/>
          <p:cNvSpPr/>
          <p:nvPr/>
        </p:nvSpPr>
        <p:spPr>
          <a:xfrm>
            <a:off x="538350" y="651625"/>
            <a:ext cx="2356550" cy="475075"/>
          </a:xfrm>
          <a:prstGeom prst="rect">
            <a:avLst/>
          </a:prstGeom>
        </p:spPr>
        <p:txBody>
          <a:bodyPr>
            <a:prstTxWarp prst="textPlain">
              <a:avLst/>
            </a:prstTxWarp>
          </a:bodyPr>
          <a:lstStyle/>
          <a:p>
            <a:pPr lvl="0" algn="ctr"/>
            <a:r>
              <a:rPr b="1" i="0" dirty="0">
                <a:ln>
                  <a:noFill/>
                </a:ln>
                <a:solidFill>
                  <a:schemeClr val="tx1"/>
                </a:solidFill>
                <a:latin typeface="DM Sans"/>
              </a:rPr>
              <a:t>Dataset</a:t>
            </a:r>
          </a:p>
        </p:txBody>
      </p:sp>
      <p:sp>
        <p:nvSpPr>
          <p:cNvPr id="2220" name="Google Shape;2220;p71"/>
          <p:cNvSpPr txBox="1"/>
          <p:nvPr/>
        </p:nvSpPr>
        <p:spPr>
          <a:xfrm>
            <a:off x="538350" y="4937335"/>
            <a:ext cx="54200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chemeClr val="tx1"/>
                </a:solidFill>
                <a:latin typeface="Arial"/>
                <a:ea typeface="Arial"/>
                <a:cs typeface="Arial"/>
                <a:sym typeface="Arial"/>
              </a:rPr>
              <a:t>4.2G   553’270’671 rows x 8 columns</a:t>
            </a:r>
            <a:endParaRPr sz="1800" b="0" i="0" u="none" strike="noStrike" cap="none" dirty="0">
              <a:solidFill>
                <a:schemeClr val="tx1"/>
              </a:solidFill>
              <a:latin typeface="Arial"/>
              <a:ea typeface="Arial"/>
              <a:cs typeface="Arial"/>
              <a:sym typeface="Arial"/>
            </a:endParaRPr>
          </a:p>
        </p:txBody>
      </p:sp>
      <p:grpSp>
        <p:nvGrpSpPr>
          <p:cNvPr id="2" name="Google Shape;2205;p70">
            <a:extLst>
              <a:ext uri="{FF2B5EF4-FFF2-40B4-BE49-F238E27FC236}">
                <a16:creationId xmlns:a16="http://schemas.microsoft.com/office/drawing/2014/main" id="{3FAD6174-C9C1-C583-273A-60F531EE4892}"/>
              </a:ext>
            </a:extLst>
          </p:cNvPr>
          <p:cNvGrpSpPr/>
          <p:nvPr/>
        </p:nvGrpSpPr>
        <p:grpSpPr>
          <a:xfrm>
            <a:off x="3341091" y="681300"/>
            <a:ext cx="711604" cy="445400"/>
            <a:chOff x="4797800" y="1994125"/>
            <a:chExt cx="306475" cy="186025"/>
          </a:xfrm>
        </p:grpSpPr>
        <p:sp>
          <p:nvSpPr>
            <p:cNvPr id="3" name="Google Shape;2206;p70">
              <a:extLst>
                <a:ext uri="{FF2B5EF4-FFF2-40B4-BE49-F238E27FC236}">
                  <a16:creationId xmlns:a16="http://schemas.microsoft.com/office/drawing/2014/main" id="{2646BC58-F2D4-C942-D23E-C6FE0A8BE9ED}"/>
                </a:ext>
              </a:extLst>
            </p:cNvPr>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2207;p70">
              <a:extLst>
                <a:ext uri="{FF2B5EF4-FFF2-40B4-BE49-F238E27FC236}">
                  <a16:creationId xmlns:a16="http://schemas.microsoft.com/office/drawing/2014/main" id="{390826A1-7EF4-034C-E8A9-75CF6E6F492D}"/>
                </a:ext>
              </a:extLst>
            </p:cNvPr>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TextBox 4">
            <a:extLst>
              <a:ext uri="{FF2B5EF4-FFF2-40B4-BE49-F238E27FC236}">
                <a16:creationId xmlns:a16="http://schemas.microsoft.com/office/drawing/2014/main" id="{C5D35424-1160-5958-EA44-8BE686247DAC}"/>
              </a:ext>
            </a:extLst>
          </p:cNvPr>
          <p:cNvSpPr txBox="1"/>
          <p:nvPr/>
        </p:nvSpPr>
        <p:spPr>
          <a:xfrm>
            <a:off x="470375" y="5976645"/>
            <a:ext cx="7989688" cy="461665"/>
          </a:xfrm>
          <a:prstGeom prst="rect">
            <a:avLst/>
          </a:prstGeom>
          <a:noFill/>
        </p:spPr>
        <p:txBody>
          <a:bodyPr wrap="none" rtlCol="0">
            <a:spAutoFit/>
          </a:bodyPr>
          <a:lstStyle/>
          <a:p>
            <a:r>
              <a:rPr lang="en-US" sz="2400" dirty="0"/>
              <a:t>It is </a:t>
            </a:r>
            <a:r>
              <a:rPr lang="en-US" sz="2400" u="sng" dirty="0"/>
              <a:t>all possible combinations</a:t>
            </a:r>
            <a:r>
              <a:rPr lang="en-US" sz="2400" dirty="0"/>
              <a:t> of such confusion matrices!</a:t>
            </a:r>
          </a:p>
        </p:txBody>
      </p:sp>
      <p:sp>
        <p:nvSpPr>
          <p:cNvPr id="6" name="TextBox 5">
            <a:extLst>
              <a:ext uri="{FF2B5EF4-FFF2-40B4-BE49-F238E27FC236}">
                <a16:creationId xmlns:a16="http://schemas.microsoft.com/office/drawing/2014/main" id="{5E5CCA42-F023-CF30-1FC7-AF81A143AAB1}"/>
              </a:ext>
            </a:extLst>
          </p:cNvPr>
          <p:cNvSpPr txBox="1"/>
          <p:nvPr/>
        </p:nvSpPr>
        <p:spPr>
          <a:xfrm>
            <a:off x="408062" y="1625902"/>
            <a:ext cx="4461478" cy="461665"/>
          </a:xfrm>
          <a:prstGeom prst="rect">
            <a:avLst/>
          </a:prstGeom>
          <a:noFill/>
        </p:spPr>
        <p:txBody>
          <a:bodyPr wrap="none" rtlCol="0">
            <a:spAutoFit/>
          </a:bodyPr>
          <a:lstStyle/>
          <a:p>
            <a:r>
              <a:rPr lang="en-US" sz="2400" dirty="0"/>
              <a:t>That is how we got our dataset:</a:t>
            </a:r>
          </a:p>
        </p:txBody>
      </p:sp>
      <p:sp>
        <p:nvSpPr>
          <p:cNvPr id="16" name="Rectangle 15">
            <a:extLst>
              <a:ext uri="{FF2B5EF4-FFF2-40B4-BE49-F238E27FC236}">
                <a16:creationId xmlns:a16="http://schemas.microsoft.com/office/drawing/2014/main" id="{DF5E1DF3-EE68-B64A-8642-DDCA5D2B0A39}"/>
              </a:ext>
            </a:extLst>
          </p:cNvPr>
          <p:cNvSpPr/>
          <p:nvPr/>
        </p:nvSpPr>
        <p:spPr>
          <a:xfrm>
            <a:off x="6693518" y="1869257"/>
            <a:ext cx="2509694" cy="13745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8" name="Straight Connector 17">
            <a:extLst>
              <a:ext uri="{FF2B5EF4-FFF2-40B4-BE49-F238E27FC236}">
                <a16:creationId xmlns:a16="http://schemas.microsoft.com/office/drawing/2014/main" id="{EDEB91A7-AAB1-DC8D-D906-0B52C66148FF}"/>
              </a:ext>
            </a:extLst>
          </p:cNvPr>
          <p:cNvCxnSpPr>
            <a:stCxn id="16" idx="0"/>
            <a:endCxn id="16" idx="2"/>
          </p:cNvCxnSpPr>
          <p:nvPr/>
        </p:nvCxnSpPr>
        <p:spPr>
          <a:xfrm>
            <a:off x="7948365" y="1869257"/>
            <a:ext cx="0" cy="137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4E2E21-434F-724A-C7FC-A94F78686392}"/>
              </a:ext>
            </a:extLst>
          </p:cNvPr>
          <p:cNvCxnSpPr>
            <a:stCxn id="16" idx="1"/>
            <a:endCxn id="16" idx="3"/>
          </p:cNvCxnSpPr>
          <p:nvPr/>
        </p:nvCxnSpPr>
        <p:spPr>
          <a:xfrm>
            <a:off x="6693518" y="2556551"/>
            <a:ext cx="25096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022771C-2D41-C7E3-C9EB-DEF735AEC141}"/>
                  </a:ext>
                </a:extLst>
              </p:cNvPr>
              <p:cNvSpPr txBox="1"/>
              <p:nvPr/>
            </p:nvSpPr>
            <p:spPr>
              <a:xfrm>
                <a:off x="5250140" y="1974180"/>
                <a:ext cx="4303059" cy="491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𝑇𝑃</m:t>
                          </m:r>
                        </m:e>
                        <m:sub>
                          <m:r>
                            <a:rPr lang="en-US" sz="2400" i="1">
                              <a:latin typeface="Cambria Math" panose="02040503050406030204" pitchFamily="18" charset="0"/>
                            </a:rPr>
                            <m:t>𝑗</m:t>
                          </m:r>
                        </m:sub>
                      </m:sSub>
                    </m:oMath>
                  </m:oMathPara>
                </a14:m>
                <a:endParaRPr lang="en-US" sz="2400" dirty="0"/>
              </a:p>
            </p:txBody>
          </p:sp>
        </mc:Choice>
        <mc:Fallback xmlns="">
          <p:sp>
            <p:nvSpPr>
              <p:cNvPr id="23" name="TextBox 22">
                <a:extLst>
                  <a:ext uri="{FF2B5EF4-FFF2-40B4-BE49-F238E27FC236}">
                    <a16:creationId xmlns:a16="http://schemas.microsoft.com/office/drawing/2014/main" id="{0022771C-2D41-C7E3-C9EB-DEF735AEC141}"/>
                  </a:ext>
                </a:extLst>
              </p:cNvPr>
              <p:cNvSpPr txBox="1">
                <a:spLocks noRot="1" noChangeAspect="1" noMove="1" noResize="1" noEditPoints="1" noAdjustHandles="1" noChangeArrowheads="1" noChangeShapeType="1" noTextEdit="1"/>
              </p:cNvSpPr>
              <p:nvPr/>
            </p:nvSpPr>
            <p:spPr>
              <a:xfrm>
                <a:off x="5250140" y="1974180"/>
                <a:ext cx="4303059" cy="491417"/>
              </a:xfrm>
              <a:prstGeom prst="rect">
                <a:avLst/>
              </a:prstGeom>
              <a:blipFill>
                <a:blip r:embed="rId4"/>
                <a:stretch>
                  <a:fillRect b="-1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CD19AD-D019-34DB-530B-70224B362B60}"/>
                  </a:ext>
                </a:extLst>
              </p:cNvPr>
              <p:cNvSpPr txBox="1"/>
              <p:nvPr/>
            </p:nvSpPr>
            <p:spPr>
              <a:xfrm>
                <a:off x="5540270" y="1961242"/>
                <a:ext cx="6096000" cy="491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𝐹𝑁</m:t>
                          </m:r>
                        </m:e>
                        <m:sub>
                          <m:r>
                            <a:rPr lang="en-US" sz="2400" i="1">
                              <a:latin typeface="Cambria Math" panose="02040503050406030204" pitchFamily="18" charset="0"/>
                            </a:rPr>
                            <m:t>𝑗</m:t>
                          </m:r>
                        </m:sub>
                      </m:sSub>
                    </m:oMath>
                  </m:oMathPara>
                </a14:m>
                <a:endParaRPr lang="en-US" sz="2400" dirty="0"/>
              </a:p>
            </p:txBody>
          </p:sp>
        </mc:Choice>
        <mc:Fallback xmlns="">
          <p:sp>
            <p:nvSpPr>
              <p:cNvPr id="25" name="TextBox 24">
                <a:extLst>
                  <a:ext uri="{FF2B5EF4-FFF2-40B4-BE49-F238E27FC236}">
                    <a16:creationId xmlns:a16="http://schemas.microsoft.com/office/drawing/2014/main" id="{EDCD19AD-D019-34DB-530B-70224B362B60}"/>
                  </a:ext>
                </a:extLst>
              </p:cNvPr>
              <p:cNvSpPr txBox="1">
                <a:spLocks noRot="1" noChangeAspect="1" noMove="1" noResize="1" noEditPoints="1" noAdjustHandles="1" noChangeArrowheads="1" noChangeShapeType="1" noTextEdit="1"/>
              </p:cNvSpPr>
              <p:nvPr/>
            </p:nvSpPr>
            <p:spPr>
              <a:xfrm>
                <a:off x="5540270" y="1961242"/>
                <a:ext cx="6096000" cy="491417"/>
              </a:xfrm>
              <a:prstGeom prst="rect">
                <a:avLst/>
              </a:prstGeom>
              <a:blipFill>
                <a:blip r:embed="rId5"/>
                <a:stretch>
                  <a:fillRect b="-1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EBD024E-B971-199D-6990-4D365C96EDC8}"/>
                  </a:ext>
                </a:extLst>
              </p:cNvPr>
              <p:cNvSpPr txBox="1"/>
              <p:nvPr/>
            </p:nvSpPr>
            <p:spPr>
              <a:xfrm>
                <a:off x="5958353" y="2628086"/>
                <a:ext cx="2886635" cy="491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𝐹𝑃</m:t>
                          </m:r>
                        </m:e>
                        <m:sub>
                          <m:r>
                            <a:rPr lang="en-US" sz="2400" i="1">
                              <a:latin typeface="Cambria Math" panose="02040503050406030204" pitchFamily="18" charset="0"/>
                            </a:rPr>
                            <m:t>𝑗</m:t>
                          </m:r>
                        </m:sub>
                      </m:sSub>
                    </m:oMath>
                  </m:oMathPara>
                </a14:m>
                <a:endParaRPr lang="en-US" sz="2400" dirty="0"/>
              </a:p>
            </p:txBody>
          </p:sp>
        </mc:Choice>
        <mc:Fallback xmlns="">
          <p:sp>
            <p:nvSpPr>
              <p:cNvPr id="27" name="TextBox 26">
                <a:extLst>
                  <a:ext uri="{FF2B5EF4-FFF2-40B4-BE49-F238E27FC236}">
                    <a16:creationId xmlns:a16="http://schemas.microsoft.com/office/drawing/2014/main" id="{2EBD024E-B971-199D-6990-4D365C96EDC8}"/>
                  </a:ext>
                </a:extLst>
              </p:cNvPr>
              <p:cNvSpPr txBox="1">
                <a:spLocks noRot="1" noChangeAspect="1" noMove="1" noResize="1" noEditPoints="1" noAdjustHandles="1" noChangeArrowheads="1" noChangeShapeType="1" noTextEdit="1"/>
              </p:cNvSpPr>
              <p:nvPr/>
            </p:nvSpPr>
            <p:spPr>
              <a:xfrm>
                <a:off x="5958353" y="2628086"/>
                <a:ext cx="2886635" cy="491417"/>
              </a:xfrm>
              <a:prstGeom prst="rect">
                <a:avLst/>
              </a:prstGeom>
              <a:blipFill>
                <a:blip r:embed="rId6"/>
                <a:stretch>
                  <a:fillRect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B65534-CA0B-FEB5-D9B3-6A3D1BC3B220}"/>
                  </a:ext>
                </a:extLst>
              </p:cNvPr>
              <p:cNvSpPr txBox="1"/>
              <p:nvPr/>
            </p:nvSpPr>
            <p:spPr>
              <a:xfrm>
                <a:off x="5540270" y="2630092"/>
                <a:ext cx="6096000" cy="491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𝑇𝑁</m:t>
                          </m:r>
                        </m:e>
                        <m:sub>
                          <m:r>
                            <a:rPr lang="en-US" sz="2400" i="1">
                              <a:latin typeface="Cambria Math" panose="02040503050406030204" pitchFamily="18" charset="0"/>
                            </a:rPr>
                            <m:t>𝑗</m:t>
                          </m:r>
                        </m:sub>
                      </m:sSub>
                    </m:oMath>
                  </m:oMathPara>
                </a14:m>
                <a:endParaRPr lang="en-US" sz="2400" dirty="0"/>
              </a:p>
            </p:txBody>
          </p:sp>
        </mc:Choice>
        <mc:Fallback xmlns="">
          <p:sp>
            <p:nvSpPr>
              <p:cNvPr id="29" name="TextBox 28">
                <a:extLst>
                  <a:ext uri="{FF2B5EF4-FFF2-40B4-BE49-F238E27FC236}">
                    <a16:creationId xmlns:a16="http://schemas.microsoft.com/office/drawing/2014/main" id="{CBB65534-CA0B-FEB5-D9B3-6A3D1BC3B220}"/>
                  </a:ext>
                </a:extLst>
              </p:cNvPr>
              <p:cNvSpPr txBox="1">
                <a:spLocks noRot="1" noChangeAspect="1" noMove="1" noResize="1" noEditPoints="1" noAdjustHandles="1" noChangeArrowheads="1" noChangeShapeType="1" noTextEdit="1"/>
              </p:cNvSpPr>
              <p:nvPr/>
            </p:nvSpPr>
            <p:spPr>
              <a:xfrm>
                <a:off x="5540270" y="2630092"/>
                <a:ext cx="6096000" cy="491417"/>
              </a:xfrm>
              <a:prstGeom prst="rect">
                <a:avLst/>
              </a:prstGeom>
              <a:blipFill>
                <a:blip r:embed="rId7"/>
                <a:stretch>
                  <a:fillRect b="-9877"/>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A287A6E-0173-ED4A-0E49-D1CEBEFFBACF}"/>
              </a:ext>
            </a:extLst>
          </p:cNvPr>
          <p:cNvSpPr/>
          <p:nvPr/>
        </p:nvSpPr>
        <p:spPr>
          <a:xfrm>
            <a:off x="6723448" y="3848626"/>
            <a:ext cx="2509694" cy="13745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8" name="Straight Connector 47">
            <a:extLst>
              <a:ext uri="{FF2B5EF4-FFF2-40B4-BE49-F238E27FC236}">
                <a16:creationId xmlns:a16="http://schemas.microsoft.com/office/drawing/2014/main" id="{CBC18BA7-8E92-26CD-704E-A4C6731DCE31}"/>
              </a:ext>
            </a:extLst>
          </p:cNvPr>
          <p:cNvCxnSpPr>
            <a:stCxn id="47" idx="0"/>
            <a:endCxn id="47" idx="2"/>
          </p:cNvCxnSpPr>
          <p:nvPr/>
        </p:nvCxnSpPr>
        <p:spPr>
          <a:xfrm>
            <a:off x="7978295" y="3848626"/>
            <a:ext cx="0" cy="137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478E44B-B91D-9D64-B532-A3C0010A0F91}"/>
              </a:ext>
            </a:extLst>
          </p:cNvPr>
          <p:cNvCxnSpPr>
            <a:stCxn id="47" idx="1"/>
            <a:endCxn id="47" idx="3"/>
          </p:cNvCxnSpPr>
          <p:nvPr/>
        </p:nvCxnSpPr>
        <p:spPr>
          <a:xfrm>
            <a:off x="6723448" y="4535920"/>
            <a:ext cx="25096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81292D9-2795-602A-EF97-F9E3B21273BF}"/>
                  </a:ext>
                </a:extLst>
              </p:cNvPr>
              <p:cNvSpPr txBox="1"/>
              <p:nvPr/>
            </p:nvSpPr>
            <p:spPr>
              <a:xfrm>
                <a:off x="5250142" y="3936405"/>
                <a:ext cx="430305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𝑇𝑃</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50" name="TextBox 49">
                <a:extLst>
                  <a:ext uri="{FF2B5EF4-FFF2-40B4-BE49-F238E27FC236}">
                    <a16:creationId xmlns:a16="http://schemas.microsoft.com/office/drawing/2014/main" id="{C81292D9-2795-602A-EF97-F9E3B21273BF}"/>
                  </a:ext>
                </a:extLst>
              </p:cNvPr>
              <p:cNvSpPr txBox="1">
                <a:spLocks noRot="1" noChangeAspect="1" noMove="1" noResize="1" noEditPoints="1" noAdjustHandles="1" noChangeArrowheads="1" noChangeShapeType="1" noTextEdit="1"/>
              </p:cNvSpPr>
              <p:nvPr/>
            </p:nvSpPr>
            <p:spPr>
              <a:xfrm>
                <a:off x="5250142" y="3936405"/>
                <a:ext cx="4303059" cy="461665"/>
              </a:xfrm>
              <a:prstGeom prst="rect">
                <a:avLst/>
              </a:prstGeom>
              <a:blipFill>
                <a:blip r:embed="rId8"/>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9201343-82F2-1C0C-0B6E-CFCC7B5688F5}"/>
                  </a:ext>
                </a:extLst>
              </p:cNvPr>
              <p:cNvSpPr txBox="1"/>
              <p:nvPr/>
            </p:nvSpPr>
            <p:spPr>
              <a:xfrm>
                <a:off x="7292829" y="3925869"/>
                <a:ext cx="259088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𝐹𝑁</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51" name="TextBox 50">
                <a:extLst>
                  <a:ext uri="{FF2B5EF4-FFF2-40B4-BE49-F238E27FC236}">
                    <a16:creationId xmlns:a16="http://schemas.microsoft.com/office/drawing/2014/main" id="{39201343-82F2-1C0C-0B6E-CFCC7B5688F5}"/>
                  </a:ext>
                </a:extLst>
              </p:cNvPr>
              <p:cNvSpPr txBox="1">
                <a:spLocks noRot="1" noChangeAspect="1" noMove="1" noResize="1" noEditPoints="1" noAdjustHandles="1" noChangeArrowheads="1" noChangeShapeType="1" noTextEdit="1"/>
              </p:cNvSpPr>
              <p:nvPr/>
            </p:nvSpPr>
            <p:spPr>
              <a:xfrm>
                <a:off x="7292829" y="3925869"/>
                <a:ext cx="2590883" cy="461665"/>
              </a:xfrm>
              <a:prstGeom prst="rect">
                <a:avLst/>
              </a:prstGeom>
              <a:blipFill>
                <a:blip r:embed="rId9"/>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4046B13-BFDB-A928-B541-3742F11D5E3B}"/>
                  </a:ext>
                </a:extLst>
              </p:cNvPr>
              <p:cNvSpPr txBox="1"/>
              <p:nvPr/>
            </p:nvSpPr>
            <p:spPr>
              <a:xfrm>
                <a:off x="5958355" y="4609461"/>
                <a:ext cx="288663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𝐹𝑃</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52" name="TextBox 51">
                <a:extLst>
                  <a:ext uri="{FF2B5EF4-FFF2-40B4-BE49-F238E27FC236}">
                    <a16:creationId xmlns:a16="http://schemas.microsoft.com/office/drawing/2014/main" id="{74046B13-BFDB-A928-B541-3742F11D5E3B}"/>
                  </a:ext>
                </a:extLst>
              </p:cNvPr>
              <p:cNvSpPr txBox="1">
                <a:spLocks noRot="1" noChangeAspect="1" noMove="1" noResize="1" noEditPoints="1" noAdjustHandles="1" noChangeArrowheads="1" noChangeShapeType="1" noTextEdit="1"/>
              </p:cNvSpPr>
              <p:nvPr/>
            </p:nvSpPr>
            <p:spPr>
              <a:xfrm>
                <a:off x="5958355" y="4609461"/>
                <a:ext cx="2886635" cy="461665"/>
              </a:xfrm>
              <a:prstGeom prst="rect">
                <a:avLst/>
              </a:prstGeom>
              <a:blipFill>
                <a:blip r:embed="rId10"/>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EFACAB2-B70B-D37B-DE04-7DC8E5D0EB59}"/>
                  </a:ext>
                </a:extLst>
              </p:cNvPr>
              <p:cNvSpPr txBox="1"/>
              <p:nvPr/>
            </p:nvSpPr>
            <p:spPr>
              <a:xfrm>
                <a:off x="7448567" y="4636475"/>
                <a:ext cx="231297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𝑇𝑁</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53" name="TextBox 52">
                <a:extLst>
                  <a:ext uri="{FF2B5EF4-FFF2-40B4-BE49-F238E27FC236}">
                    <a16:creationId xmlns:a16="http://schemas.microsoft.com/office/drawing/2014/main" id="{0EFACAB2-B70B-D37B-DE04-7DC8E5D0EB59}"/>
                  </a:ext>
                </a:extLst>
              </p:cNvPr>
              <p:cNvSpPr txBox="1">
                <a:spLocks noRot="1" noChangeAspect="1" noMove="1" noResize="1" noEditPoints="1" noAdjustHandles="1" noChangeArrowheads="1" noChangeShapeType="1" noTextEdit="1"/>
              </p:cNvSpPr>
              <p:nvPr/>
            </p:nvSpPr>
            <p:spPr>
              <a:xfrm>
                <a:off x="7448567" y="4636475"/>
                <a:ext cx="2312977" cy="461665"/>
              </a:xfrm>
              <a:prstGeom prst="rect">
                <a:avLst/>
              </a:prstGeom>
              <a:blipFill>
                <a:blip r:embed="rId11"/>
                <a:stretch>
                  <a:fillRect b="-5333"/>
                </a:stretch>
              </a:blipFill>
            </p:spPr>
            <p:txBody>
              <a:bodyPr/>
              <a:lstStyle/>
              <a:p>
                <a:r>
                  <a:rPr lang="en-US">
                    <a:noFill/>
                  </a:rPr>
                  <a:t> </a:t>
                </a:r>
              </a:p>
            </p:txBody>
          </p:sp>
        </mc:Fallback>
      </mc:AlternateContent>
      <p:pic>
        <p:nvPicPr>
          <p:cNvPr id="59" name="Picture 58">
            <a:extLst>
              <a:ext uri="{FF2B5EF4-FFF2-40B4-BE49-F238E27FC236}">
                <a16:creationId xmlns:a16="http://schemas.microsoft.com/office/drawing/2014/main" id="{E0C721C3-07CE-8612-EB50-939CCB5D186A}"/>
              </a:ext>
            </a:extLst>
          </p:cNvPr>
          <p:cNvPicPr>
            <a:picLocks noChangeAspect="1"/>
          </p:cNvPicPr>
          <p:nvPr/>
        </p:nvPicPr>
        <p:blipFill>
          <a:blip r:embed="rId12"/>
          <a:stretch>
            <a:fillRect/>
          </a:stretch>
        </p:blipFill>
        <p:spPr>
          <a:xfrm rot="21326944">
            <a:off x="4625267" y="4315864"/>
            <a:ext cx="1757900" cy="915069"/>
          </a:xfrm>
          <a:prstGeom prst="rect">
            <a:avLst/>
          </a:prstGeom>
        </p:spPr>
      </p:pic>
      <p:pic>
        <p:nvPicPr>
          <p:cNvPr id="60" name="Picture 59">
            <a:extLst>
              <a:ext uri="{FF2B5EF4-FFF2-40B4-BE49-F238E27FC236}">
                <a16:creationId xmlns:a16="http://schemas.microsoft.com/office/drawing/2014/main" id="{C69AC7A7-5483-AC42-E97C-24AB48B95D4A}"/>
              </a:ext>
            </a:extLst>
          </p:cNvPr>
          <p:cNvPicPr>
            <a:picLocks noChangeAspect="1"/>
          </p:cNvPicPr>
          <p:nvPr/>
        </p:nvPicPr>
        <p:blipFill>
          <a:blip r:embed="rId12"/>
          <a:stretch>
            <a:fillRect/>
          </a:stretch>
        </p:blipFill>
        <p:spPr>
          <a:xfrm rot="273056" flipV="1">
            <a:off x="4611956" y="2399566"/>
            <a:ext cx="1757900" cy="915069"/>
          </a:xfrm>
          <a:prstGeom prst="rect">
            <a:avLst/>
          </a:prstGeom>
        </p:spPr>
      </p:pic>
      <p:sp>
        <p:nvSpPr>
          <p:cNvPr id="62" name="Right Brace 61">
            <a:extLst>
              <a:ext uri="{FF2B5EF4-FFF2-40B4-BE49-F238E27FC236}">
                <a16:creationId xmlns:a16="http://schemas.microsoft.com/office/drawing/2014/main" id="{B674E35F-3348-0FD6-680D-C8E1691822FC}"/>
              </a:ext>
            </a:extLst>
          </p:cNvPr>
          <p:cNvSpPr/>
          <p:nvPr/>
        </p:nvSpPr>
        <p:spPr>
          <a:xfrm>
            <a:off x="9553199" y="1775012"/>
            <a:ext cx="617577" cy="353161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218C4F92-87BA-F35E-7039-7694B14BA493}"/>
              </a:ext>
            </a:extLst>
          </p:cNvPr>
          <p:cNvSpPr txBox="1"/>
          <p:nvPr/>
        </p:nvSpPr>
        <p:spPr>
          <a:xfrm>
            <a:off x="10301912" y="3176599"/>
            <a:ext cx="1625766" cy="707886"/>
          </a:xfrm>
          <a:prstGeom prst="rect">
            <a:avLst/>
          </a:prstGeom>
          <a:noFill/>
        </p:spPr>
        <p:txBody>
          <a:bodyPr wrap="none" rtlCol="0">
            <a:spAutoFit/>
          </a:bodyPr>
          <a:lstStyle/>
          <a:p>
            <a:r>
              <a:rPr lang="en-US" sz="2000" dirty="0"/>
              <a:t>Synthetically</a:t>
            </a:r>
          </a:p>
          <a:p>
            <a:r>
              <a:rPr lang="en-US" sz="2000" dirty="0"/>
              <a:t>generated</a:t>
            </a:r>
          </a:p>
        </p:txBody>
      </p:sp>
    </p:spTree>
    <p:extLst>
      <p:ext uri="{BB962C8B-B14F-4D97-AF65-F5344CB8AC3E}">
        <p14:creationId xmlns:p14="http://schemas.microsoft.com/office/powerpoint/2010/main" val="397467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72"/>
          <p:cNvSpPr/>
          <p:nvPr/>
        </p:nvSpPr>
        <p:spPr>
          <a:xfrm>
            <a:off x="4709199" y="449776"/>
            <a:ext cx="302929" cy="445409"/>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3" name="Google Shape;2233;p72"/>
          <p:cNvSpPr/>
          <p:nvPr/>
        </p:nvSpPr>
        <p:spPr>
          <a:xfrm>
            <a:off x="6744255" y="1453083"/>
            <a:ext cx="1392900" cy="5058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72"/>
          <p:cNvSpPr txBox="1">
            <a:spLocks noGrp="1"/>
          </p:cNvSpPr>
          <p:nvPr>
            <p:ph type="subTitle" idx="1"/>
          </p:nvPr>
        </p:nvSpPr>
        <p:spPr>
          <a:xfrm>
            <a:off x="6744255" y="1464428"/>
            <a:ext cx="1392900" cy="4836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float64</a:t>
            </a:r>
            <a:endParaRPr i="1" dirty="0"/>
          </a:p>
        </p:txBody>
      </p:sp>
      <p:sp>
        <p:nvSpPr>
          <p:cNvPr id="2235" name="Google Shape;2235;p72"/>
          <p:cNvSpPr/>
          <p:nvPr/>
        </p:nvSpPr>
        <p:spPr>
          <a:xfrm>
            <a:off x="6520772" y="5983514"/>
            <a:ext cx="1979100" cy="5058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algn="ctr"/>
            <a:r>
              <a:rPr lang="en-US" sz="1800" b="1" dirty="0">
                <a:solidFill>
                  <a:schemeClr val="tx1"/>
                </a:solidFill>
              </a:rPr>
              <a:t>4.2 Gb each</a:t>
            </a:r>
            <a:endParaRPr lang="en-US" sz="1800" b="1" i="1" dirty="0">
              <a:solidFill>
                <a:schemeClr val="tx1"/>
              </a:solidFill>
            </a:endParaRPr>
          </a:p>
        </p:txBody>
      </p:sp>
      <p:sp>
        <p:nvSpPr>
          <p:cNvPr id="2237" name="Google Shape;2237;p72"/>
          <p:cNvSpPr txBox="1"/>
          <p:nvPr/>
        </p:nvSpPr>
        <p:spPr>
          <a:xfrm>
            <a:off x="5320005" y="2077421"/>
            <a:ext cx="4241400" cy="3857308"/>
          </a:xfrm>
          <a:prstGeom prst="rect">
            <a:avLst/>
          </a:prstGeom>
          <a:noFill/>
          <a:ln>
            <a:noFill/>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'Group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'Imbalance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'Accuracy equality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'Disparate impact'</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'Equal opportunity difference',</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'Equal opportunity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'Negative predictive parity difference'</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'Negative predictive parity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'Positive predictive parity difference'</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'Predictive equality difference'</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'Predictive equality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'Positive predictive parity ratio'</a:t>
            </a:r>
            <a:endParaRPr sz="1350" dirty="0">
              <a:solidFill>
                <a:schemeClr val="bg1"/>
              </a:solidFill>
              <a:highlight>
                <a:srgbClr val="1E1E1E"/>
              </a:highlight>
              <a:latin typeface="Courier New"/>
              <a:ea typeface="Courier New"/>
              <a:cs typeface="Courier New"/>
              <a:sym typeface="Courier New"/>
            </a:endParaRPr>
          </a:p>
          <a:p>
            <a:pPr marL="0" lvl="0" indent="0" algn="ctr" rtl="0">
              <a:lnSpc>
                <a:spcPct val="135714"/>
              </a:lnSpc>
              <a:spcBef>
                <a:spcPts val="0"/>
              </a:spcBef>
              <a:spcAft>
                <a:spcPts val="0"/>
              </a:spcAft>
              <a:buNone/>
            </a:pPr>
            <a:r>
              <a:rPr lang="en" sz="1350" dirty="0">
                <a:solidFill>
                  <a:schemeClr val="bg1"/>
                </a:solidFill>
                <a:highlight>
                  <a:srgbClr val="1E1E1E"/>
                </a:highlight>
                <a:latin typeface="Courier New"/>
                <a:ea typeface="Courier New"/>
                <a:cs typeface="Courier New"/>
                <a:sym typeface="Courier New"/>
              </a:rPr>
              <a:t>'Statistical parity'</a:t>
            </a:r>
            <a:endParaRPr sz="1350" dirty="0">
              <a:solidFill>
                <a:schemeClr val="bg1"/>
              </a:solidFill>
              <a:highlight>
                <a:srgbClr val="1E1E1E"/>
              </a:highlight>
              <a:latin typeface="Courier New"/>
              <a:ea typeface="Courier New"/>
              <a:cs typeface="Courier New"/>
              <a:sym typeface="Courier New"/>
            </a:endParaRPr>
          </a:p>
        </p:txBody>
      </p:sp>
      <p:sp>
        <p:nvSpPr>
          <p:cNvPr id="2238" name="Google Shape;2238;p72"/>
          <p:cNvSpPr/>
          <p:nvPr/>
        </p:nvSpPr>
        <p:spPr>
          <a:xfrm>
            <a:off x="389775" y="419575"/>
            <a:ext cx="4088525" cy="505799"/>
          </a:xfrm>
          <a:prstGeom prst="rect">
            <a:avLst/>
          </a:prstGeom>
        </p:spPr>
        <p:txBody>
          <a:bodyPr>
            <a:prstTxWarp prst="textPlain">
              <a:avLst/>
            </a:prstTxWarp>
          </a:bodyPr>
          <a:lstStyle/>
          <a:p>
            <a:pPr lvl="0" algn="ctr"/>
            <a:r>
              <a:rPr b="1" i="0" dirty="0">
                <a:ln>
                  <a:noFill/>
                </a:ln>
                <a:solidFill>
                  <a:schemeClr val="tx1"/>
                </a:solidFill>
                <a:latin typeface="DM Sans"/>
              </a:rPr>
              <a:t>Calculations</a:t>
            </a:r>
          </a:p>
        </p:txBody>
      </p:sp>
      <p:sp>
        <p:nvSpPr>
          <p:cNvPr id="2" name="TextBox 1">
            <a:extLst>
              <a:ext uri="{FF2B5EF4-FFF2-40B4-BE49-F238E27FC236}">
                <a16:creationId xmlns:a16="http://schemas.microsoft.com/office/drawing/2014/main" id="{0E6B130E-4619-39F0-3F55-7A95D3733AE3}"/>
              </a:ext>
            </a:extLst>
          </p:cNvPr>
          <p:cNvSpPr txBox="1"/>
          <p:nvPr/>
        </p:nvSpPr>
        <p:spPr>
          <a:xfrm>
            <a:off x="541239" y="3013501"/>
            <a:ext cx="3785596" cy="830997"/>
          </a:xfrm>
          <a:prstGeom prst="rect">
            <a:avLst/>
          </a:prstGeom>
          <a:noFill/>
        </p:spPr>
        <p:txBody>
          <a:bodyPr wrap="square" rtlCol="0">
            <a:spAutoFit/>
          </a:bodyPr>
          <a:lstStyle/>
          <a:p>
            <a:r>
              <a:rPr lang="en-US" sz="2400" dirty="0"/>
              <a:t>The cycle of dataset processing to get result: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87"/>
          <p:cNvSpPr/>
          <p:nvPr/>
        </p:nvSpPr>
        <p:spPr>
          <a:xfrm>
            <a:off x="840863" y="2510922"/>
            <a:ext cx="10551900" cy="8553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7"/>
          <p:cNvSpPr txBox="1">
            <a:spLocks noGrp="1"/>
          </p:cNvSpPr>
          <p:nvPr>
            <p:ph type="subTitle" idx="1"/>
          </p:nvPr>
        </p:nvSpPr>
        <p:spPr>
          <a:xfrm>
            <a:off x="811507" y="2431298"/>
            <a:ext cx="5590800" cy="1026434"/>
          </a:xfrm>
          <a:prstGeom prst="rect">
            <a:avLst/>
          </a:prstGeom>
        </p:spPr>
        <p:txBody>
          <a:bodyPr spcFirstLastPara="1" wrap="square" lIns="121900" tIns="121900" rIns="121900" bIns="121900" anchor="t" anchorCtr="0">
            <a:noAutofit/>
          </a:bodyPr>
          <a:lstStyle/>
          <a:p>
            <a:pPr marL="0" lvl="0" indent="0" algn="ctr" rtl="0">
              <a:lnSpc>
                <a:spcPct val="100000"/>
              </a:lnSpc>
              <a:spcBef>
                <a:spcPts val="0"/>
              </a:spcBef>
              <a:spcAft>
                <a:spcPts val="2100"/>
              </a:spcAft>
              <a:buNone/>
            </a:pPr>
            <a:r>
              <a:rPr lang="en" sz="2400" b="0" dirty="0"/>
              <a:t>Based on these metrics, can we say whether the </a:t>
            </a:r>
            <a:r>
              <a:rPr lang="en" sz="2400" b="0" i="1" dirty="0"/>
              <a:t>data</a:t>
            </a:r>
            <a:r>
              <a:rPr lang="en" sz="2400" b="0" dirty="0"/>
              <a:t> is </a:t>
            </a:r>
            <a:r>
              <a:rPr lang="en" sz="2400" b="0" i="1" dirty="0"/>
              <a:t>balanced/fair?</a:t>
            </a:r>
            <a:endParaRPr sz="2400" b="0" i="1" dirty="0"/>
          </a:p>
        </p:txBody>
      </p:sp>
      <p:sp>
        <p:nvSpPr>
          <p:cNvPr id="2384" name="Google Shape;2384;p87"/>
          <p:cNvSpPr txBox="1">
            <a:spLocks noGrp="1"/>
          </p:cNvSpPr>
          <p:nvPr>
            <p:ph type="subTitle" idx="2"/>
          </p:nvPr>
        </p:nvSpPr>
        <p:spPr>
          <a:xfrm>
            <a:off x="6372950" y="2632931"/>
            <a:ext cx="49608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400" b="0" dirty="0"/>
              <a:t>Can answer it by </a:t>
            </a:r>
            <a:r>
              <a:rPr lang="en" sz="2400" b="0" i="1" dirty="0"/>
              <a:t>analysing the plots</a:t>
            </a:r>
            <a:r>
              <a:rPr lang="en" sz="2400" b="0" dirty="0"/>
              <a:t>?</a:t>
            </a:r>
            <a:endParaRPr sz="2400" b="0" dirty="0"/>
          </a:p>
        </p:txBody>
      </p:sp>
      <p:sp>
        <p:nvSpPr>
          <p:cNvPr id="2382" name="Google Shape;2382;p87"/>
          <p:cNvSpPr txBox="1">
            <a:spLocks noGrp="1"/>
          </p:cNvSpPr>
          <p:nvPr>
            <p:ph type="body" idx="3"/>
          </p:nvPr>
        </p:nvSpPr>
        <p:spPr>
          <a:xfrm>
            <a:off x="3077900" y="4025153"/>
            <a:ext cx="999300" cy="93812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100" b="1" dirty="0"/>
              <a:t>?</a:t>
            </a:r>
            <a:endParaRPr sz="4100" b="1" dirty="0"/>
          </a:p>
          <a:p>
            <a:pPr marL="0" lvl="0" indent="0" algn="l" rtl="0">
              <a:spcBef>
                <a:spcPts val="2100"/>
              </a:spcBef>
              <a:spcAft>
                <a:spcPts val="2100"/>
              </a:spcAft>
              <a:buNone/>
            </a:pPr>
            <a:endParaRPr dirty="0"/>
          </a:p>
        </p:txBody>
      </p:sp>
      <p:sp>
        <p:nvSpPr>
          <p:cNvPr id="2381" name="Google Shape;2381;p87"/>
          <p:cNvSpPr txBox="1">
            <a:spLocks noGrp="1"/>
          </p:cNvSpPr>
          <p:nvPr>
            <p:ph type="body" idx="4"/>
          </p:nvPr>
        </p:nvSpPr>
        <p:spPr>
          <a:xfrm>
            <a:off x="7566200" y="3921869"/>
            <a:ext cx="2574300" cy="763500"/>
          </a:xfrm>
          <a:prstGeom prst="rect">
            <a:avLst/>
          </a:prstGeom>
        </p:spPr>
        <p:txBody>
          <a:bodyPr spcFirstLastPara="1" wrap="square" lIns="121900" tIns="121900" rIns="121900" bIns="121900" anchor="t" anchorCtr="0">
            <a:noAutofit/>
          </a:bodyPr>
          <a:lstStyle/>
          <a:p>
            <a:pPr marL="0" lvl="0" indent="0" algn="ctr" rtl="0">
              <a:lnSpc>
                <a:spcPct val="150000"/>
              </a:lnSpc>
              <a:spcBef>
                <a:spcPts val="1000"/>
              </a:spcBef>
              <a:spcAft>
                <a:spcPts val="2100"/>
              </a:spcAft>
              <a:buNone/>
            </a:pPr>
            <a:r>
              <a:rPr lang="en" sz="2000" b="1" dirty="0"/>
              <a:t>Loading . . . </a:t>
            </a:r>
            <a:endParaRPr sz="2000" b="1" dirty="0"/>
          </a:p>
        </p:txBody>
      </p:sp>
      <p:sp>
        <p:nvSpPr>
          <p:cNvPr id="2385" name="Google Shape;2385;p87"/>
          <p:cNvSpPr/>
          <p:nvPr/>
        </p:nvSpPr>
        <p:spPr>
          <a:xfrm>
            <a:off x="7512412" y="1047105"/>
            <a:ext cx="453326" cy="535338"/>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6" name="Google Shape;2238;p72">
            <a:extLst>
              <a:ext uri="{FF2B5EF4-FFF2-40B4-BE49-F238E27FC236}">
                <a16:creationId xmlns:a16="http://schemas.microsoft.com/office/drawing/2014/main" id="{F75BB2B6-0C51-2C42-87E0-A5ECE2364DC4}"/>
              </a:ext>
            </a:extLst>
          </p:cNvPr>
          <p:cNvSpPr/>
          <p:nvPr/>
        </p:nvSpPr>
        <p:spPr>
          <a:xfrm>
            <a:off x="954551" y="1047105"/>
            <a:ext cx="6432367" cy="689378"/>
          </a:xfrm>
          <a:prstGeom prst="rect">
            <a:avLst/>
          </a:prstGeom>
        </p:spPr>
        <p:txBody>
          <a:bodyPr>
            <a:prstTxWarp prst="textPlain">
              <a:avLst/>
            </a:prstTxWarp>
          </a:bodyPr>
          <a:lstStyle/>
          <a:p>
            <a:pPr lvl="0" algn="ctr"/>
            <a:r>
              <a:rPr lang="en-US" b="1" i="0" dirty="0">
                <a:ln>
                  <a:noFill/>
                </a:ln>
                <a:solidFill>
                  <a:schemeClr val="tx1"/>
                </a:solidFill>
                <a:latin typeface="DM Sans"/>
              </a:rPr>
              <a:t>What is the purpose? </a:t>
            </a:r>
            <a:endParaRPr b="1" i="0" dirty="0">
              <a:ln>
                <a:noFill/>
              </a:ln>
              <a:solidFill>
                <a:schemeClr val="tx1"/>
              </a:solidFill>
              <a:latin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2243" name="Google Shape;2243;p73"/>
          <p:cNvSpPr/>
          <p:nvPr/>
        </p:nvSpPr>
        <p:spPr>
          <a:xfrm>
            <a:off x="934396" y="2824208"/>
            <a:ext cx="6569063" cy="604792"/>
          </a:xfrm>
          <a:prstGeom prst="rect">
            <a:avLst/>
          </a:prstGeom>
        </p:spPr>
        <p:txBody>
          <a:bodyPr>
            <a:prstTxWarp prst="textPlain">
              <a:avLst/>
            </a:prstTxWarp>
          </a:bodyPr>
          <a:lstStyle/>
          <a:p>
            <a:pPr lvl="0" algn="ctr"/>
            <a:r>
              <a:rPr lang="en-US" b="1" i="0" dirty="0">
                <a:ln>
                  <a:noFill/>
                </a:ln>
                <a:solidFill>
                  <a:schemeClr val="tx1"/>
                </a:solidFill>
                <a:latin typeface="DM Sans"/>
              </a:rPr>
              <a:t>Result Visualization </a:t>
            </a:r>
            <a:endParaRPr b="1" i="0" dirty="0">
              <a:ln>
                <a:noFill/>
              </a:ln>
              <a:solidFill>
                <a:schemeClr val="tx1"/>
              </a:solidFill>
              <a:latin typeface="DM Sans"/>
            </a:endParaRPr>
          </a:p>
        </p:txBody>
      </p:sp>
      <p:grpSp>
        <p:nvGrpSpPr>
          <p:cNvPr id="2244" name="Google Shape;2244;p73"/>
          <p:cNvGrpSpPr/>
          <p:nvPr/>
        </p:nvGrpSpPr>
        <p:grpSpPr>
          <a:xfrm>
            <a:off x="7764897" y="2824208"/>
            <a:ext cx="624149" cy="604792"/>
            <a:chOff x="4164375" y="1677425"/>
            <a:chExt cx="226650" cy="226175"/>
          </a:xfrm>
        </p:grpSpPr>
        <p:sp>
          <p:nvSpPr>
            <p:cNvPr id="2245" name="Google Shape;2245;p73"/>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6" name="Google Shape;2246;p73"/>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7" name="Google Shape;2247;p73"/>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8" name="Google Shape;2248;p73"/>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9" name="Google Shape;2249;p73"/>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61BF-7864-F43C-FCA3-995A8F77EB0E}"/>
              </a:ext>
            </a:extLst>
          </p:cNvPr>
          <p:cNvSpPr>
            <a:spLocks noGrp="1"/>
          </p:cNvSpPr>
          <p:nvPr>
            <p:ph type="title"/>
          </p:nvPr>
        </p:nvSpPr>
        <p:spPr>
          <a:xfrm>
            <a:off x="838200" y="508561"/>
            <a:ext cx="10515600" cy="988546"/>
          </a:xfrm>
        </p:spPr>
        <p:txBody>
          <a:bodyPr>
            <a:noAutofit/>
          </a:bodyPr>
          <a:lstStyle/>
          <a:p>
            <a:r>
              <a:rPr lang="en-US" sz="3600" b="1" dirty="0"/>
              <a:t>We have got 4 main types of plots</a:t>
            </a:r>
            <a:br>
              <a:rPr lang="en-US" sz="3600" b="1" dirty="0"/>
            </a:br>
            <a:endParaRPr lang="en-US" sz="3600" b="1" dirty="0"/>
          </a:p>
        </p:txBody>
      </p:sp>
      <p:sp>
        <p:nvSpPr>
          <p:cNvPr id="3" name="Content Placeholder 2">
            <a:extLst>
              <a:ext uri="{FF2B5EF4-FFF2-40B4-BE49-F238E27FC236}">
                <a16:creationId xmlns:a16="http://schemas.microsoft.com/office/drawing/2014/main" id="{096BF544-AC3C-2B21-FE18-E5B67453E324}"/>
              </a:ext>
            </a:extLst>
          </p:cNvPr>
          <p:cNvSpPr>
            <a:spLocks noGrp="1"/>
          </p:cNvSpPr>
          <p:nvPr>
            <p:ph idx="1"/>
          </p:nvPr>
        </p:nvSpPr>
        <p:spPr>
          <a:xfrm>
            <a:off x="838200" y="1150827"/>
            <a:ext cx="10515600" cy="4351338"/>
          </a:xfrm>
        </p:spPr>
        <p:txBody>
          <a:bodyPr/>
          <a:lstStyle/>
          <a:p>
            <a:pPr marL="0" indent="0">
              <a:buNone/>
            </a:pPr>
            <a:r>
              <a:rPr lang="en-US" sz="2800" dirty="0"/>
              <a:t>Each of them is based on two metrics:</a:t>
            </a:r>
          </a:p>
          <a:p>
            <a:pPr marL="0" indent="0">
              <a:buNone/>
            </a:pPr>
            <a:endParaRPr lang="en-US" sz="2800" dirty="0"/>
          </a:p>
          <a:p>
            <a:r>
              <a:rPr lang="en-US" sz="2400" b="1" dirty="0"/>
              <a:t>Imbalance Ratio</a:t>
            </a:r>
          </a:p>
          <a:p>
            <a:pPr marL="0" indent="0">
              <a:buNone/>
            </a:pPr>
            <a:endParaRPr lang="en-US" dirty="0"/>
          </a:p>
          <a:p>
            <a:r>
              <a:rPr lang="en-US" sz="2400" b="1" dirty="0"/>
              <a:t>Group Ratio</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74618EB-C5FB-3155-E9B1-40539BCD8C84}"/>
                  </a:ext>
                </a:extLst>
              </p:cNvPr>
              <p:cNvSpPr txBox="1"/>
              <p:nvPr/>
            </p:nvSpPr>
            <p:spPr>
              <a:xfrm>
                <a:off x="3332630" y="2989069"/>
                <a:ext cx="6096000" cy="696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smtClean="0">
                          <a:latin typeface="Cambria Math" panose="02040503050406030204" pitchFamily="18" charset="0"/>
                        </a:rPr>
                        <m:t> </m:t>
                      </m:r>
                      <m:r>
                        <a:rPr lang="en-US" sz="1800" i="1">
                          <a:latin typeface="Cambria Math" panose="02040503050406030204" pitchFamily="18" charset="0"/>
                        </a:rPr>
                        <m:t>𝐺𝑅</m:t>
                      </m:r>
                      <m:r>
                        <a:rPr lang="en-US" sz="1800" i="0">
                          <a:latin typeface="Cambria Math" panose="02040503050406030204" pitchFamily="18" charset="0"/>
                        </a:rPr>
                        <m:t>= </m:t>
                      </m:r>
                      <m:f>
                        <m:fPr>
                          <m:ctrlPr>
                            <a:rPr lang="en-US" sz="1800" i="1">
                              <a:solidFill>
                                <a:srgbClr val="836967"/>
                              </a:solidFill>
                              <a:latin typeface="Cambria Math" panose="02040503050406030204" pitchFamily="18" charset="0"/>
                            </a:rPr>
                          </m:ctrlPr>
                        </m:fPr>
                        <m:num>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𝑗</m:t>
                              </m:r>
                            </m:sub>
                          </m:sSub>
                          <m:r>
                            <a:rPr lang="en-US" sz="1800" i="0">
                              <a:latin typeface="Cambria Math" panose="02040503050406030204" pitchFamily="18" charset="0"/>
                            </a:rPr>
                            <m:t> +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𝑗</m:t>
                              </m:r>
                            </m:sub>
                          </m:sSub>
                        </m:num>
                        <m:den>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𝑗</m:t>
                              </m:r>
                            </m:sub>
                          </m:sSub>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𝑖</m:t>
                              </m:r>
                            </m:sub>
                          </m:sSub>
                        </m:den>
                      </m:f>
                    </m:oMath>
                  </m:oMathPara>
                </a14:m>
                <a:endParaRPr lang="en-US" sz="1800" dirty="0"/>
              </a:p>
            </p:txBody>
          </p:sp>
        </mc:Choice>
        <mc:Fallback>
          <p:sp>
            <p:nvSpPr>
              <p:cNvPr id="5" name="TextBox 4">
                <a:extLst>
                  <a:ext uri="{FF2B5EF4-FFF2-40B4-BE49-F238E27FC236}">
                    <a16:creationId xmlns:a16="http://schemas.microsoft.com/office/drawing/2014/main" id="{174618EB-C5FB-3155-E9B1-40539BCD8C84}"/>
                  </a:ext>
                </a:extLst>
              </p:cNvPr>
              <p:cNvSpPr txBox="1">
                <a:spLocks noRot="1" noChangeAspect="1" noMove="1" noResize="1" noEditPoints="1" noAdjustHandles="1" noChangeArrowheads="1" noChangeShapeType="1" noTextEdit="1"/>
              </p:cNvSpPr>
              <p:nvPr/>
            </p:nvSpPr>
            <p:spPr>
              <a:xfrm>
                <a:off x="3332630" y="2989069"/>
                <a:ext cx="6096000" cy="696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02FF367-486D-0002-2E67-FE16610B4416}"/>
                  </a:ext>
                </a:extLst>
              </p:cNvPr>
              <p:cNvSpPr txBox="1"/>
              <p:nvPr/>
            </p:nvSpPr>
            <p:spPr>
              <a:xfrm>
                <a:off x="3332630" y="2042208"/>
                <a:ext cx="6096000" cy="696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𝐼𝑅</m:t>
                      </m:r>
                      <m:r>
                        <a:rPr lang="en-US" sz="1800" i="0">
                          <a:latin typeface="Cambria Math" panose="02040503050406030204" pitchFamily="18" charset="0"/>
                        </a:rPr>
                        <m:t>= </m:t>
                      </m:r>
                      <m:f>
                        <m:fPr>
                          <m:ctrlPr>
                            <a:rPr lang="en-US" sz="1800" i="1">
                              <a:solidFill>
                                <a:srgbClr val="836967"/>
                              </a:solidFill>
                              <a:latin typeface="Cambria Math" panose="02040503050406030204" pitchFamily="18" charset="0"/>
                            </a:rPr>
                          </m:ctrlPr>
                        </m:fPr>
                        <m:num>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𝑖</m:t>
                              </m:r>
                            </m:sub>
                          </m:sSub>
                          <m:r>
                            <a:rPr lang="en-US" sz="1800" i="0">
                              <a:latin typeface="Cambria Math" panose="02040503050406030204" pitchFamily="18" charset="0"/>
                            </a:rPr>
                            <m:t> +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𝑗</m:t>
                              </m:r>
                            </m:sub>
                          </m:sSub>
                        </m:num>
                        <m:den>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𝑗</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𝑗</m:t>
                              </m:r>
                            </m:sub>
                          </m:sSub>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𝑇𝑃</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𝐹𝑃</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𝑇𝑁</m:t>
                              </m:r>
                            </m:e>
                            <m:sub>
                              <m:r>
                                <a:rPr lang="en-US" sz="1800" i="1">
                                  <a:latin typeface="Cambria Math" panose="02040503050406030204" pitchFamily="18" charset="0"/>
                                </a:rPr>
                                <m:t>𝑖</m:t>
                              </m:r>
                            </m:sub>
                          </m:sSub>
                          <m:r>
                            <a:rPr lang="en-US" sz="1800" i="0">
                              <a:latin typeface="Cambria Math" panose="02040503050406030204" pitchFamily="18" charset="0"/>
                            </a:rPr>
                            <m:t>+ </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𝐹𝑁</m:t>
                              </m:r>
                            </m:e>
                            <m:sub>
                              <m:r>
                                <a:rPr lang="en-US" sz="1800" i="1">
                                  <a:latin typeface="Cambria Math" panose="02040503050406030204" pitchFamily="18" charset="0"/>
                                </a:rPr>
                                <m:t>𝑖</m:t>
                              </m:r>
                            </m:sub>
                          </m:sSub>
                        </m:den>
                      </m:f>
                    </m:oMath>
                  </m:oMathPara>
                </a14:m>
                <a:endParaRPr lang="en-US" sz="1800" dirty="0"/>
              </a:p>
            </p:txBody>
          </p:sp>
        </mc:Choice>
        <mc:Fallback>
          <p:sp>
            <p:nvSpPr>
              <p:cNvPr id="7" name="TextBox 6">
                <a:extLst>
                  <a:ext uri="{FF2B5EF4-FFF2-40B4-BE49-F238E27FC236}">
                    <a16:creationId xmlns:a16="http://schemas.microsoft.com/office/drawing/2014/main" id="{E02FF367-486D-0002-2E67-FE16610B4416}"/>
                  </a:ext>
                </a:extLst>
              </p:cNvPr>
              <p:cNvSpPr txBox="1">
                <a:spLocks noRot="1" noChangeAspect="1" noMove="1" noResize="1" noEditPoints="1" noAdjustHandles="1" noChangeArrowheads="1" noChangeShapeType="1" noTextEdit="1"/>
              </p:cNvSpPr>
              <p:nvPr/>
            </p:nvSpPr>
            <p:spPr>
              <a:xfrm>
                <a:off x="3332630" y="2042208"/>
                <a:ext cx="6096000" cy="696986"/>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466CD2E-7AA3-0E7E-3239-0B35AA9976E3}"/>
              </a:ext>
            </a:extLst>
          </p:cNvPr>
          <p:cNvSpPr txBox="1"/>
          <p:nvPr/>
        </p:nvSpPr>
        <p:spPr>
          <a:xfrm>
            <a:off x="838200" y="5971706"/>
            <a:ext cx="7739619" cy="461665"/>
          </a:xfrm>
          <a:prstGeom prst="rect">
            <a:avLst/>
          </a:prstGeom>
          <a:noFill/>
        </p:spPr>
        <p:txBody>
          <a:bodyPr wrap="none" rtlCol="0">
            <a:spAutoFit/>
          </a:bodyPr>
          <a:lstStyle/>
          <a:p>
            <a:r>
              <a:rPr lang="en-US" sz="2400" b="1" dirty="0"/>
              <a:t>Let’s have a closer look, how they affect our results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BBB5CE2-9832-EC05-6630-A360185509DE}"/>
                  </a:ext>
                </a:extLst>
              </p:cNvPr>
              <p:cNvSpPr txBox="1"/>
              <p:nvPr/>
            </p:nvSpPr>
            <p:spPr>
              <a:xfrm>
                <a:off x="9693089" y="2117019"/>
                <a:ext cx="1685364" cy="6655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836967"/>
                              </a:solidFill>
                              <a:latin typeface="Cambria Math" panose="02040503050406030204" pitchFamily="18" charset="0"/>
                            </a:rPr>
                          </m:ctrlPr>
                        </m:fPr>
                        <m:num>
                          <m:r>
                            <a:rPr lang="en-US" sz="1800" i="1">
                              <a:latin typeface="Cambria Math" panose="02040503050406030204" pitchFamily="18" charset="0"/>
                            </a:rPr>
                            <m:t>𝐴𝑙𝑙</m:t>
                          </m:r>
                          <m:r>
                            <a:rPr lang="en-US" sz="1800" i="0">
                              <a:latin typeface="Cambria Math" panose="02040503050406030204" pitchFamily="18" charset="0"/>
                            </a:rPr>
                            <m:t> </m:t>
                          </m:r>
                          <m:r>
                            <a:rPr lang="en-US" sz="1800" i="1">
                              <a:latin typeface="Cambria Math" panose="02040503050406030204" pitchFamily="18" charset="0"/>
                            </a:rPr>
                            <m:t>𝑞𝑢𝑎𝑙𝑖𝑓𝑖𝑒𝑑</m:t>
                          </m:r>
                          <m:r>
                            <a:rPr lang="en-US" sz="1800" i="0">
                              <a:latin typeface="Cambria Math" panose="02040503050406030204" pitchFamily="18" charset="0"/>
                            </a:rPr>
                            <m:t> </m:t>
                          </m:r>
                          <m:r>
                            <a:rPr lang="en-US" sz="1800" i="1">
                              <a:latin typeface="Cambria Math" panose="02040503050406030204" pitchFamily="18" charset="0"/>
                            </a:rPr>
                            <m:t>𝑝𝑒𝑜𝑝𝑙𝑒</m:t>
                          </m:r>
                        </m:num>
                        <m:den>
                          <m:r>
                            <m:rPr>
                              <m:sty m:val="p"/>
                            </m:rPr>
                            <a:rPr lang="en-US" sz="1800" i="0">
                              <a:latin typeface="Cambria Math" panose="02040503050406030204" pitchFamily="18" charset="0"/>
                            </a:rPr>
                            <m:t>All</m:t>
                          </m:r>
                          <m:r>
                            <a:rPr lang="en-US" sz="1800" i="0">
                              <a:latin typeface="Cambria Math" panose="02040503050406030204" pitchFamily="18" charset="0"/>
                            </a:rPr>
                            <m:t> </m:t>
                          </m:r>
                          <m:r>
                            <m:rPr>
                              <m:sty m:val="p"/>
                            </m:rPr>
                            <a:rPr lang="en-US" sz="1800" i="0">
                              <a:latin typeface="Cambria Math" panose="02040503050406030204" pitchFamily="18" charset="0"/>
                            </a:rPr>
                            <m:t>people</m:t>
                          </m:r>
                        </m:den>
                      </m:f>
                    </m:oMath>
                  </m:oMathPara>
                </a14:m>
                <a:endParaRPr lang="en-US" sz="1800" dirty="0"/>
              </a:p>
            </p:txBody>
          </p:sp>
        </mc:Choice>
        <mc:Fallback>
          <p:sp>
            <p:nvSpPr>
              <p:cNvPr id="10" name="TextBox 9">
                <a:extLst>
                  <a:ext uri="{FF2B5EF4-FFF2-40B4-BE49-F238E27FC236}">
                    <a16:creationId xmlns:a16="http://schemas.microsoft.com/office/drawing/2014/main" id="{2BBB5CE2-9832-EC05-6630-A360185509DE}"/>
                  </a:ext>
                </a:extLst>
              </p:cNvPr>
              <p:cNvSpPr txBox="1">
                <a:spLocks noRot="1" noChangeAspect="1" noMove="1" noResize="1" noEditPoints="1" noAdjustHandles="1" noChangeArrowheads="1" noChangeShapeType="1" noTextEdit="1"/>
              </p:cNvSpPr>
              <p:nvPr/>
            </p:nvSpPr>
            <p:spPr>
              <a:xfrm>
                <a:off x="9693089" y="2117019"/>
                <a:ext cx="1685364" cy="665503"/>
              </a:xfrm>
              <a:prstGeom prst="rect">
                <a:avLst/>
              </a:prstGeom>
              <a:blipFill>
                <a:blip r:embed="rId4"/>
                <a:stretch>
                  <a:fillRect r="-274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8D0AEDB-BBCF-A606-2539-001EF6980CAB}"/>
                  </a:ext>
                </a:extLst>
              </p:cNvPr>
              <p:cNvSpPr txBox="1"/>
              <p:nvPr/>
            </p:nvSpPr>
            <p:spPr>
              <a:xfrm>
                <a:off x="9955306" y="3119949"/>
                <a:ext cx="905435" cy="659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836967"/>
                              </a:solidFill>
                              <a:latin typeface="Cambria Math" panose="02040503050406030204" pitchFamily="18" charset="0"/>
                            </a:rPr>
                          </m:ctrlPr>
                        </m:fPr>
                        <m:num>
                          <m:r>
                            <a:rPr lang="en-US" sz="1800" i="1">
                              <a:latin typeface="Cambria Math" panose="02040503050406030204" pitchFamily="18" charset="0"/>
                            </a:rPr>
                            <m:t>𝑀𝑖𝑛𝑜𝑟𝑖𝑡𝑦</m:t>
                          </m:r>
                          <m:r>
                            <a:rPr lang="en-US" sz="1800" i="0">
                              <a:latin typeface="Cambria Math" panose="02040503050406030204" pitchFamily="18" charset="0"/>
                            </a:rPr>
                            <m:t> </m:t>
                          </m:r>
                          <m:r>
                            <a:rPr lang="en-US" sz="1800" i="1">
                              <a:latin typeface="Cambria Math" panose="02040503050406030204" pitchFamily="18" charset="0"/>
                            </a:rPr>
                            <m:t>𝐺𝑟𝑜𝑢𝑝</m:t>
                          </m:r>
                        </m:num>
                        <m:den>
                          <m:r>
                            <m:rPr>
                              <m:sty m:val="p"/>
                            </m:rPr>
                            <a:rPr lang="en-US" sz="1800" i="0">
                              <a:latin typeface="Cambria Math" panose="02040503050406030204" pitchFamily="18" charset="0"/>
                            </a:rPr>
                            <m:t>All</m:t>
                          </m:r>
                          <m:r>
                            <a:rPr lang="en-US" sz="1800" i="0">
                              <a:latin typeface="Cambria Math" panose="02040503050406030204" pitchFamily="18" charset="0"/>
                            </a:rPr>
                            <m:t> </m:t>
                          </m:r>
                          <m:r>
                            <m:rPr>
                              <m:sty m:val="p"/>
                            </m:rPr>
                            <a:rPr lang="en-US" sz="1800" i="0">
                              <a:latin typeface="Cambria Math" panose="02040503050406030204" pitchFamily="18" charset="0"/>
                            </a:rPr>
                            <m:t>people</m:t>
                          </m:r>
                        </m:den>
                      </m:f>
                    </m:oMath>
                  </m:oMathPara>
                </a14:m>
                <a:endParaRPr lang="en-US" sz="1800" dirty="0"/>
              </a:p>
            </p:txBody>
          </p:sp>
        </mc:Choice>
        <mc:Fallback>
          <p:sp>
            <p:nvSpPr>
              <p:cNvPr id="12" name="TextBox 11">
                <a:extLst>
                  <a:ext uri="{FF2B5EF4-FFF2-40B4-BE49-F238E27FC236}">
                    <a16:creationId xmlns:a16="http://schemas.microsoft.com/office/drawing/2014/main" id="{D8D0AEDB-BBCF-A606-2539-001EF6980CAB}"/>
                  </a:ext>
                </a:extLst>
              </p:cNvPr>
              <p:cNvSpPr txBox="1">
                <a:spLocks noRot="1" noChangeAspect="1" noMove="1" noResize="1" noEditPoints="1" noAdjustHandles="1" noChangeArrowheads="1" noChangeShapeType="1" noTextEdit="1"/>
              </p:cNvSpPr>
              <p:nvPr/>
            </p:nvSpPr>
            <p:spPr>
              <a:xfrm>
                <a:off x="9955306" y="3119949"/>
                <a:ext cx="905435" cy="659348"/>
              </a:xfrm>
              <a:prstGeom prst="rect">
                <a:avLst/>
              </a:prstGeom>
              <a:blipFill>
                <a:blip r:embed="rId5"/>
                <a:stretch>
                  <a:fillRect r="-88591"/>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83893CBC-409E-4788-CF1B-3F1B5F2E8022}"/>
              </a:ext>
            </a:extLst>
          </p:cNvPr>
          <p:cNvSpPr/>
          <p:nvPr/>
        </p:nvSpPr>
        <p:spPr>
          <a:xfrm>
            <a:off x="9619129" y="1944982"/>
            <a:ext cx="2483224" cy="9515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4" name="Rectangle 13">
            <a:extLst>
              <a:ext uri="{FF2B5EF4-FFF2-40B4-BE49-F238E27FC236}">
                <a16:creationId xmlns:a16="http://schemas.microsoft.com/office/drawing/2014/main" id="{BC6A316D-10F9-7CE1-00FA-735482B7C038}"/>
              </a:ext>
            </a:extLst>
          </p:cNvPr>
          <p:cNvSpPr/>
          <p:nvPr/>
        </p:nvSpPr>
        <p:spPr>
          <a:xfrm>
            <a:off x="9619129" y="2934080"/>
            <a:ext cx="2483224" cy="9515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5" name="TextBox 14">
            <a:extLst>
              <a:ext uri="{FF2B5EF4-FFF2-40B4-BE49-F238E27FC236}">
                <a16:creationId xmlns:a16="http://schemas.microsoft.com/office/drawing/2014/main" id="{1003388B-F18B-F439-179D-02B01525D438}"/>
              </a:ext>
            </a:extLst>
          </p:cNvPr>
          <p:cNvSpPr txBox="1"/>
          <p:nvPr/>
        </p:nvSpPr>
        <p:spPr>
          <a:xfrm>
            <a:off x="9970112" y="1497107"/>
            <a:ext cx="1781258" cy="338554"/>
          </a:xfrm>
          <a:prstGeom prst="rect">
            <a:avLst/>
          </a:prstGeom>
          <a:noFill/>
        </p:spPr>
        <p:txBody>
          <a:bodyPr wrap="none" rtlCol="0">
            <a:spAutoFit/>
          </a:bodyPr>
          <a:lstStyle/>
          <a:p>
            <a:pPr algn="ctr"/>
            <a:r>
              <a:rPr lang="en-US" sz="1600" b="1" dirty="0"/>
              <a:t>For our example</a:t>
            </a:r>
          </a:p>
        </p:txBody>
      </p:sp>
      <p:sp>
        <p:nvSpPr>
          <p:cNvPr id="16" name="TextBox 15">
            <a:extLst>
              <a:ext uri="{FF2B5EF4-FFF2-40B4-BE49-F238E27FC236}">
                <a16:creationId xmlns:a16="http://schemas.microsoft.com/office/drawing/2014/main" id="{8223D2EC-5CD7-E79F-4910-12ACFF260238}"/>
              </a:ext>
            </a:extLst>
          </p:cNvPr>
          <p:cNvSpPr txBox="1"/>
          <p:nvPr/>
        </p:nvSpPr>
        <p:spPr>
          <a:xfrm>
            <a:off x="838200" y="4228033"/>
            <a:ext cx="10848415" cy="152400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sz="1600" dirty="0"/>
              <a:t>There’re </a:t>
            </a:r>
            <a:r>
              <a:rPr lang="en-US" sz="1600" u="sng" dirty="0"/>
              <a:t>9 combinations</a:t>
            </a:r>
            <a:r>
              <a:rPr lang="en-US" sz="1600" dirty="0"/>
              <a:t> of IR with GR of different values (namely, 0.25, 0.5, 0.75) selected for testing</a:t>
            </a:r>
          </a:p>
          <a:p>
            <a:pPr marL="285750" indent="-285750">
              <a:lnSpc>
                <a:spcPct val="150000"/>
              </a:lnSpc>
              <a:buFont typeface="Courier New" panose="02070309020205020404" pitchFamily="49" charset="0"/>
              <a:buChar char="o"/>
            </a:pPr>
            <a:r>
              <a:rPr lang="en-US" sz="1600" dirty="0"/>
              <a:t>The further </a:t>
            </a:r>
            <a:r>
              <a:rPr lang="en-US" sz="1600" u="sng" dirty="0"/>
              <a:t>plots are grouped</a:t>
            </a:r>
            <a:r>
              <a:rPr lang="en-US" sz="1600" dirty="0"/>
              <a:t> according to these combinations</a:t>
            </a:r>
          </a:p>
          <a:p>
            <a:pPr marL="285750" indent="-285750">
              <a:lnSpc>
                <a:spcPct val="150000"/>
              </a:lnSpc>
              <a:buFont typeface="Courier New" panose="02070309020205020404" pitchFamily="49" charset="0"/>
              <a:buChar char="o"/>
            </a:pPr>
            <a:r>
              <a:rPr lang="en-US" sz="1600" dirty="0"/>
              <a:t>Each type contains plots for different metrics that </a:t>
            </a:r>
            <a:r>
              <a:rPr lang="en-US" sz="1600" u="sng" dirty="0"/>
              <a:t>came out the same</a:t>
            </a:r>
            <a:r>
              <a:rPr lang="en-US" sz="1600" dirty="0"/>
              <a:t>. This is caused by our data containing all possible combinations</a:t>
            </a:r>
          </a:p>
        </p:txBody>
      </p:sp>
    </p:spTree>
    <p:extLst>
      <p:ext uri="{BB962C8B-B14F-4D97-AF65-F5344CB8AC3E}">
        <p14:creationId xmlns:p14="http://schemas.microsoft.com/office/powerpoint/2010/main" val="106483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pic>
        <p:nvPicPr>
          <p:cNvPr id="2263" name="Google Shape;2263;p75"/>
          <p:cNvPicPr preferRelativeResize="0"/>
          <p:nvPr/>
        </p:nvPicPr>
        <p:blipFill rotWithShape="1">
          <a:blip r:embed="rId3">
            <a:alphaModFix/>
          </a:blip>
          <a:srcRect/>
          <a:stretch/>
        </p:blipFill>
        <p:spPr>
          <a:xfrm>
            <a:off x="56886" y="494351"/>
            <a:ext cx="6185647" cy="3061447"/>
          </a:xfrm>
          <a:prstGeom prst="roundRect">
            <a:avLst>
              <a:gd name="adj" fmla="val 16667"/>
            </a:avLst>
          </a:prstGeom>
          <a:noFill/>
          <a:ln>
            <a:noFill/>
          </a:ln>
        </p:spPr>
      </p:pic>
      <p:sp>
        <p:nvSpPr>
          <p:cNvPr id="2" name="TextBox 1">
            <a:extLst>
              <a:ext uri="{FF2B5EF4-FFF2-40B4-BE49-F238E27FC236}">
                <a16:creationId xmlns:a16="http://schemas.microsoft.com/office/drawing/2014/main" id="{BA51037F-5F23-2359-3481-E12B3DE51F71}"/>
              </a:ext>
            </a:extLst>
          </p:cNvPr>
          <p:cNvSpPr txBox="1"/>
          <p:nvPr/>
        </p:nvSpPr>
        <p:spPr>
          <a:xfrm>
            <a:off x="672354" y="307400"/>
            <a:ext cx="2262158" cy="338554"/>
          </a:xfrm>
          <a:prstGeom prst="rect">
            <a:avLst/>
          </a:prstGeom>
          <a:noFill/>
        </p:spPr>
        <p:txBody>
          <a:bodyPr wrap="none" rtlCol="0">
            <a:spAutoFit/>
          </a:bodyPr>
          <a:lstStyle/>
          <a:p>
            <a:r>
              <a:rPr lang="en-US" sz="1600" b="1" dirty="0"/>
              <a:t>Imbalance Ratio Plot </a:t>
            </a:r>
          </a:p>
        </p:txBody>
      </p:sp>
      <p:pic>
        <p:nvPicPr>
          <p:cNvPr id="7" name="Picture 6">
            <a:extLst>
              <a:ext uri="{FF2B5EF4-FFF2-40B4-BE49-F238E27FC236}">
                <a16:creationId xmlns:a16="http://schemas.microsoft.com/office/drawing/2014/main" id="{6749C717-0840-F34C-2A2C-E40A07722366}"/>
              </a:ext>
            </a:extLst>
          </p:cNvPr>
          <p:cNvPicPr>
            <a:picLocks noChangeAspect="1"/>
          </p:cNvPicPr>
          <p:nvPr/>
        </p:nvPicPr>
        <p:blipFill>
          <a:blip r:embed="rId4"/>
          <a:stretch>
            <a:fillRect/>
          </a:stretch>
        </p:blipFill>
        <p:spPr>
          <a:xfrm>
            <a:off x="475129" y="3872753"/>
            <a:ext cx="5349162" cy="2844527"/>
          </a:xfrm>
          <a:prstGeom prst="rect">
            <a:avLst/>
          </a:prstGeom>
        </p:spPr>
      </p:pic>
      <p:sp>
        <p:nvSpPr>
          <p:cNvPr id="8" name="TextBox 7">
            <a:extLst>
              <a:ext uri="{FF2B5EF4-FFF2-40B4-BE49-F238E27FC236}">
                <a16:creationId xmlns:a16="http://schemas.microsoft.com/office/drawing/2014/main" id="{A7CC2CC7-F951-C5E9-EC1B-F4941C59540E}"/>
              </a:ext>
            </a:extLst>
          </p:cNvPr>
          <p:cNvSpPr txBox="1"/>
          <p:nvPr/>
        </p:nvSpPr>
        <p:spPr>
          <a:xfrm>
            <a:off x="672354" y="3588860"/>
            <a:ext cx="1874231" cy="338554"/>
          </a:xfrm>
          <a:prstGeom prst="rect">
            <a:avLst/>
          </a:prstGeom>
          <a:noFill/>
        </p:spPr>
        <p:txBody>
          <a:bodyPr wrap="none" rtlCol="0">
            <a:spAutoFit/>
          </a:bodyPr>
          <a:lstStyle/>
          <a:p>
            <a:r>
              <a:rPr lang="en-US" sz="1600" b="1" dirty="0"/>
              <a:t>Group Ratio Plot </a:t>
            </a:r>
          </a:p>
        </p:txBody>
      </p:sp>
      <p:sp>
        <p:nvSpPr>
          <p:cNvPr id="10" name="TextBox 9">
            <a:extLst>
              <a:ext uri="{FF2B5EF4-FFF2-40B4-BE49-F238E27FC236}">
                <a16:creationId xmlns:a16="http://schemas.microsoft.com/office/drawing/2014/main" id="{6C4A67B9-EB84-BBE8-7135-0790E2A4C310}"/>
              </a:ext>
            </a:extLst>
          </p:cNvPr>
          <p:cNvSpPr txBox="1"/>
          <p:nvPr/>
        </p:nvSpPr>
        <p:spPr>
          <a:xfrm>
            <a:off x="6454586" y="869576"/>
            <a:ext cx="4778189" cy="2308324"/>
          </a:xfrm>
          <a:prstGeom prst="rect">
            <a:avLst/>
          </a:prstGeom>
          <a:noFill/>
        </p:spPr>
        <p:txBody>
          <a:bodyPr wrap="square" rtlCol="0">
            <a:spAutoFit/>
          </a:bodyPr>
          <a:lstStyle/>
          <a:p>
            <a:r>
              <a:rPr lang="en-US" sz="2400" dirty="0"/>
              <a:t>As you can see, the distribution of both metrics act in the same way</a:t>
            </a:r>
          </a:p>
          <a:p>
            <a:endParaRPr lang="en-US" sz="2400" dirty="0"/>
          </a:p>
          <a:p>
            <a:endParaRPr lang="en-US" sz="2400" dirty="0"/>
          </a:p>
          <a:p>
            <a:r>
              <a:rPr lang="en-US" sz="2400" dirty="0"/>
              <a:t>That’s what gives some further plot types:</a:t>
            </a:r>
          </a:p>
        </p:txBody>
      </p:sp>
      <p:sp>
        <p:nvSpPr>
          <p:cNvPr id="12" name="TextBox 11">
            <a:extLst>
              <a:ext uri="{FF2B5EF4-FFF2-40B4-BE49-F238E27FC236}">
                <a16:creationId xmlns:a16="http://schemas.microsoft.com/office/drawing/2014/main" id="{CFA5FF1F-D899-2124-614D-9C11229632D2}"/>
              </a:ext>
            </a:extLst>
          </p:cNvPr>
          <p:cNvSpPr txBox="1"/>
          <p:nvPr/>
        </p:nvSpPr>
        <p:spPr>
          <a:xfrm>
            <a:off x="6454586" y="3363109"/>
            <a:ext cx="5437095" cy="3046988"/>
          </a:xfrm>
          <a:prstGeom prst="rect">
            <a:avLst/>
          </a:prstGeom>
          <a:noFill/>
        </p:spPr>
        <p:txBody>
          <a:bodyPr wrap="square">
            <a:spAutoFit/>
          </a:bodyPr>
          <a:lstStyle/>
          <a:p>
            <a:pPr marL="285750" lvl="1" indent="-285750">
              <a:buFont typeface="Arial" panose="020B0604020202020204" pitchFamily="34" charset="0"/>
              <a:buChar char="•"/>
            </a:pPr>
            <a:r>
              <a:rPr lang="en-US" sz="1600" dirty="0"/>
              <a:t>Symmetry</a:t>
            </a:r>
          </a:p>
          <a:p>
            <a:pPr marL="285750" lvl="1" indent="-285750">
              <a:buFont typeface="Arial" panose="020B0604020202020204" pitchFamily="34" charset="0"/>
              <a:buChar char="•"/>
            </a:pPr>
            <a:endParaRPr lang="en-US" sz="1600" dirty="0"/>
          </a:p>
          <a:p>
            <a:pPr marL="285750" lvl="1" indent="-285750">
              <a:buFont typeface="Arial" panose="020B0604020202020204" pitchFamily="34" charset="0"/>
              <a:buChar char="•"/>
            </a:pPr>
            <a:r>
              <a:rPr lang="en-US" sz="1600" dirty="0"/>
              <a:t>Count (number of samples) for GR = IR = 0.5 is the highest among the other presented groups – There’re more such samples in dataset due to the generation of all combinations</a:t>
            </a:r>
          </a:p>
          <a:p>
            <a:pPr marL="285750" lvl="1" indent="-285750">
              <a:buFont typeface="Arial" panose="020B0604020202020204" pitchFamily="34" charset="0"/>
              <a:buChar char="•"/>
            </a:pPr>
            <a:endParaRPr lang="en-US" sz="1600" dirty="0"/>
          </a:p>
          <a:p>
            <a:pPr marL="285750" lvl="1" indent="-285750">
              <a:buFont typeface="Arial" panose="020B0604020202020204" pitchFamily="34" charset="0"/>
              <a:buChar char="•"/>
            </a:pPr>
            <a:r>
              <a:rPr lang="en-US" sz="1600" dirty="0">
                <a:solidFill>
                  <a:schemeClr val="tx1"/>
                </a:solidFill>
              </a:rPr>
              <a:t>All groups being normally distributed (somewhere logarithmic) </a:t>
            </a:r>
            <a:r>
              <a:rPr lang="en-US" sz="1600" dirty="0"/>
              <a:t>(the chance to be fair is higher at midpoint, however, there’s the total amount of unfair decisions is larger)</a:t>
            </a:r>
          </a:p>
          <a:p>
            <a:pPr lvl="1"/>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pic>
        <p:nvPicPr>
          <p:cNvPr id="2274" name="Google Shape;2274;p76"/>
          <p:cNvPicPr preferRelativeResize="0"/>
          <p:nvPr/>
        </p:nvPicPr>
        <p:blipFill rotWithShape="1">
          <a:blip r:embed="rId3">
            <a:alphaModFix/>
          </a:blip>
          <a:srcRect/>
          <a:stretch/>
        </p:blipFill>
        <p:spPr>
          <a:xfrm>
            <a:off x="4607955" y="1349558"/>
            <a:ext cx="7413811" cy="4481613"/>
          </a:xfrm>
          <a:prstGeom prst="roundRect">
            <a:avLst>
              <a:gd name="adj" fmla="val 16667"/>
            </a:avLst>
          </a:prstGeom>
          <a:noFill/>
          <a:ln>
            <a:noFill/>
          </a:ln>
        </p:spPr>
      </p:pic>
      <p:sp>
        <p:nvSpPr>
          <p:cNvPr id="2" name="Google Shape;2262;p75">
            <a:extLst>
              <a:ext uri="{FF2B5EF4-FFF2-40B4-BE49-F238E27FC236}">
                <a16:creationId xmlns:a16="http://schemas.microsoft.com/office/drawing/2014/main" id="{5F290BA7-5983-480B-E168-5138781BA8CA}"/>
              </a:ext>
            </a:extLst>
          </p:cNvPr>
          <p:cNvSpPr/>
          <p:nvPr/>
        </p:nvSpPr>
        <p:spPr>
          <a:xfrm>
            <a:off x="414343" y="346675"/>
            <a:ext cx="1462492"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2267;p75">
            <a:extLst>
              <a:ext uri="{FF2B5EF4-FFF2-40B4-BE49-F238E27FC236}">
                <a16:creationId xmlns:a16="http://schemas.microsoft.com/office/drawing/2014/main" id="{73F05999-EC3A-676A-E8E4-DBA06C59C2D3}"/>
              </a:ext>
            </a:extLst>
          </p:cNvPr>
          <p:cNvSpPr txBox="1"/>
          <p:nvPr/>
        </p:nvSpPr>
        <p:spPr>
          <a:xfrm>
            <a:off x="560229" y="433562"/>
            <a:ext cx="17257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dirty="0">
                <a:solidFill>
                  <a:schemeClr val="tx1"/>
                </a:solidFill>
                <a:latin typeface="Arial"/>
                <a:ea typeface="Arial"/>
                <a:cs typeface="Arial"/>
                <a:sym typeface="Arial"/>
              </a:rPr>
              <a:t>Type 1</a:t>
            </a:r>
            <a:endParaRPr sz="2400" b="1" i="0" u="none" strike="noStrike" cap="none" dirty="0">
              <a:solidFill>
                <a:schemeClr val="tx1"/>
              </a:solidFill>
              <a:latin typeface="Arial"/>
              <a:ea typeface="Arial"/>
              <a:cs typeface="Arial"/>
              <a:sym typeface="Arial"/>
            </a:endParaRPr>
          </a:p>
        </p:txBody>
      </p:sp>
      <p:sp>
        <p:nvSpPr>
          <p:cNvPr id="4" name="TextBox 3">
            <a:extLst>
              <a:ext uri="{FF2B5EF4-FFF2-40B4-BE49-F238E27FC236}">
                <a16:creationId xmlns:a16="http://schemas.microsoft.com/office/drawing/2014/main" id="{5EBE7C9C-DF79-1B79-B731-9216935AC7D3}"/>
              </a:ext>
            </a:extLst>
          </p:cNvPr>
          <p:cNvSpPr txBox="1"/>
          <p:nvPr/>
        </p:nvSpPr>
        <p:spPr>
          <a:xfrm>
            <a:off x="2022721" y="409924"/>
            <a:ext cx="8114722" cy="523220"/>
          </a:xfrm>
          <a:prstGeom prst="rect">
            <a:avLst/>
          </a:prstGeom>
          <a:noFill/>
        </p:spPr>
        <p:txBody>
          <a:bodyPr wrap="none" rtlCol="0">
            <a:spAutoFit/>
          </a:bodyPr>
          <a:lstStyle/>
          <a:p>
            <a:r>
              <a:rPr lang="en-US" sz="2800" b="1" dirty="0"/>
              <a:t>Statistical Parity Plot is the example of Type 1 </a:t>
            </a:r>
          </a:p>
        </p:txBody>
      </p:sp>
      <p:sp>
        <p:nvSpPr>
          <p:cNvPr id="7" name="TextBox 6">
            <a:extLst>
              <a:ext uri="{FF2B5EF4-FFF2-40B4-BE49-F238E27FC236}">
                <a16:creationId xmlns:a16="http://schemas.microsoft.com/office/drawing/2014/main" id="{E2866425-4EC1-28DF-8175-F1D9BDCA4E7B}"/>
              </a:ext>
            </a:extLst>
          </p:cNvPr>
          <p:cNvSpPr txBox="1"/>
          <p:nvPr/>
        </p:nvSpPr>
        <p:spPr>
          <a:xfrm>
            <a:off x="414343" y="3608322"/>
            <a:ext cx="4265233" cy="1569660"/>
          </a:xfrm>
          <a:prstGeom prst="rect">
            <a:avLst/>
          </a:prstGeom>
          <a:noFill/>
        </p:spPr>
        <p:txBody>
          <a:bodyPr wrap="square" rtlCol="0">
            <a:spAutoFit/>
          </a:bodyPr>
          <a:lstStyle/>
          <a:p>
            <a:r>
              <a:rPr lang="en-US" sz="1600" b="1" dirty="0"/>
              <a:t>Interpretation:</a:t>
            </a:r>
          </a:p>
          <a:p>
            <a:endParaRPr lang="en-US" sz="1600" dirty="0"/>
          </a:p>
          <a:p>
            <a:r>
              <a:rPr lang="en-US" sz="1600" dirty="0"/>
              <a:t>For example, for GR = IR = 0.5 (i.e., 50%), the amount of indeed qualified hired people of minority group is the highest </a:t>
            </a:r>
            <a:r>
              <a:rPr lang="en-US" sz="1600" dirty="0" err="1"/>
              <a:t>w.r.t.</a:t>
            </a:r>
            <a:r>
              <a:rPr lang="en-US" sz="1600" dirty="0"/>
              <a:t> the total number of people</a:t>
            </a:r>
          </a:p>
        </p:txBody>
      </p:sp>
      <p:sp>
        <p:nvSpPr>
          <p:cNvPr id="11" name="TextBox 10">
            <a:extLst>
              <a:ext uri="{FF2B5EF4-FFF2-40B4-BE49-F238E27FC236}">
                <a16:creationId xmlns:a16="http://schemas.microsoft.com/office/drawing/2014/main" id="{79B58F41-7212-6D7C-B8BE-5EB60211EEDB}"/>
              </a:ext>
            </a:extLst>
          </p:cNvPr>
          <p:cNvSpPr txBox="1"/>
          <p:nvPr/>
        </p:nvSpPr>
        <p:spPr>
          <a:xfrm>
            <a:off x="414343" y="1859339"/>
            <a:ext cx="3868367" cy="1569660"/>
          </a:xfrm>
          <a:prstGeom prst="rect">
            <a:avLst/>
          </a:prstGeom>
          <a:noFill/>
        </p:spPr>
        <p:txBody>
          <a:bodyPr wrap="square" rtlCol="0">
            <a:spAutoFit/>
          </a:bodyPr>
          <a:lstStyle/>
          <a:p>
            <a:pPr lvl="1"/>
            <a:r>
              <a:rPr lang="en-US" sz="1600" b="1" dirty="0">
                <a:solidFill>
                  <a:schemeClr val="tx1"/>
                </a:solidFill>
              </a:rPr>
              <a:t>Observations:</a:t>
            </a:r>
          </a:p>
          <a:p>
            <a:pPr lvl="1"/>
            <a:endParaRPr lang="en-US" sz="1600" dirty="0"/>
          </a:p>
          <a:p>
            <a:pPr lvl="1"/>
            <a:r>
              <a:rPr lang="en-US" sz="1600" dirty="0"/>
              <a:t>SP = 0 refers to the highest count in each group (meaning, that to have </a:t>
            </a:r>
            <a:r>
              <a:rPr lang="en-US" sz="1600" u="sng" dirty="0"/>
              <a:t>absolute fairness</a:t>
            </a:r>
            <a:r>
              <a:rPr lang="en-US" sz="1600" dirty="0"/>
              <a:t>, </a:t>
            </a:r>
            <a:r>
              <a:rPr lang="en-US" sz="1600" u="sng" dirty="0"/>
              <a:t>SP</a:t>
            </a:r>
            <a:r>
              <a:rPr lang="en-US" sz="1600" dirty="0"/>
              <a:t> should be equal to </a:t>
            </a:r>
            <a:r>
              <a:rPr lang="en-US" sz="1600" u="sng" dirty="0">
                <a:solidFill>
                  <a:schemeClr val="tx1"/>
                </a:solidFill>
              </a:rPr>
              <a:t>zero</a:t>
            </a:r>
            <a:r>
              <a:rPr lang="en-US" sz="1600" dirty="0">
                <a:solidFill>
                  <a:schemeClr val="tx1"/>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pic>
        <p:nvPicPr>
          <p:cNvPr id="2305" name="Google Shape;2305;p79"/>
          <p:cNvPicPr preferRelativeResize="0"/>
          <p:nvPr/>
        </p:nvPicPr>
        <p:blipFill rotWithShape="1">
          <a:blip r:embed="rId3">
            <a:alphaModFix/>
          </a:blip>
          <a:srcRect/>
          <a:stretch/>
        </p:blipFill>
        <p:spPr>
          <a:xfrm>
            <a:off x="5163671" y="1575432"/>
            <a:ext cx="6616575" cy="3707135"/>
          </a:xfrm>
          <a:prstGeom prst="roundRect">
            <a:avLst>
              <a:gd name="adj" fmla="val 16667"/>
            </a:avLst>
          </a:prstGeom>
          <a:noFill/>
          <a:ln>
            <a:noFill/>
          </a:ln>
        </p:spPr>
      </p:pic>
      <p:sp>
        <p:nvSpPr>
          <p:cNvPr id="2" name="Google Shape;2262;p75">
            <a:extLst>
              <a:ext uri="{FF2B5EF4-FFF2-40B4-BE49-F238E27FC236}">
                <a16:creationId xmlns:a16="http://schemas.microsoft.com/office/drawing/2014/main" id="{A7CAEF9B-52F8-09A8-EF6E-F6ACCC0122F5}"/>
              </a:ext>
            </a:extLst>
          </p:cNvPr>
          <p:cNvSpPr/>
          <p:nvPr/>
        </p:nvSpPr>
        <p:spPr>
          <a:xfrm>
            <a:off x="262423" y="181653"/>
            <a:ext cx="1462492"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2267;p75">
            <a:extLst>
              <a:ext uri="{FF2B5EF4-FFF2-40B4-BE49-F238E27FC236}">
                <a16:creationId xmlns:a16="http://schemas.microsoft.com/office/drawing/2014/main" id="{8AAB24BE-9043-2C49-0F30-E3E52FB6D6BB}"/>
              </a:ext>
            </a:extLst>
          </p:cNvPr>
          <p:cNvSpPr txBox="1"/>
          <p:nvPr/>
        </p:nvSpPr>
        <p:spPr>
          <a:xfrm>
            <a:off x="443688" y="268540"/>
            <a:ext cx="17257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dirty="0">
                <a:solidFill>
                  <a:schemeClr val="tx1"/>
                </a:solidFill>
                <a:latin typeface="Arial"/>
                <a:ea typeface="Arial"/>
                <a:cs typeface="Arial"/>
                <a:sym typeface="Arial"/>
              </a:rPr>
              <a:t>Type 2</a:t>
            </a:r>
            <a:endParaRPr sz="2400" b="1" i="0" u="none" strike="noStrike" cap="none" dirty="0">
              <a:solidFill>
                <a:schemeClr val="tx1"/>
              </a:solidFill>
              <a:latin typeface="Arial"/>
              <a:ea typeface="Arial"/>
              <a:cs typeface="Arial"/>
              <a:sym typeface="Arial"/>
            </a:endParaRPr>
          </a:p>
        </p:txBody>
      </p:sp>
      <p:sp>
        <p:nvSpPr>
          <p:cNvPr id="4" name="TextBox 3">
            <a:extLst>
              <a:ext uri="{FF2B5EF4-FFF2-40B4-BE49-F238E27FC236}">
                <a16:creationId xmlns:a16="http://schemas.microsoft.com/office/drawing/2014/main" id="{1B8D4A86-ADCC-289C-4EF8-E81B71842793}"/>
              </a:ext>
            </a:extLst>
          </p:cNvPr>
          <p:cNvSpPr txBox="1"/>
          <p:nvPr/>
        </p:nvSpPr>
        <p:spPr>
          <a:xfrm>
            <a:off x="1906180" y="229596"/>
            <a:ext cx="9450023" cy="830997"/>
          </a:xfrm>
          <a:prstGeom prst="rect">
            <a:avLst/>
          </a:prstGeom>
          <a:noFill/>
        </p:spPr>
        <p:txBody>
          <a:bodyPr wrap="none" rtlCol="0">
            <a:spAutoFit/>
          </a:bodyPr>
          <a:lstStyle/>
          <a:p>
            <a:r>
              <a:rPr lang="en-US" sz="2800" b="1" dirty="0"/>
              <a:t>Equal Opportunity Ratio Plot is the example of Type 2 </a:t>
            </a:r>
          </a:p>
          <a:p>
            <a:endParaRPr lang="en-US" sz="2000" b="1" dirty="0"/>
          </a:p>
        </p:txBody>
      </p:sp>
      <p:sp>
        <p:nvSpPr>
          <p:cNvPr id="5" name="TextBox 4">
            <a:extLst>
              <a:ext uri="{FF2B5EF4-FFF2-40B4-BE49-F238E27FC236}">
                <a16:creationId xmlns:a16="http://schemas.microsoft.com/office/drawing/2014/main" id="{937085C7-A672-8377-AF9D-444937A10FEC}"/>
              </a:ext>
            </a:extLst>
          </p:cNvPr>
          <p:cNvSpPr txBox="1"/>
          <p:nvPr/>
        </p:nvSpPr>
        <p:spPr>
          <a:xfrm>
            <a:off x="411754" y="1506884"/>
            <a:ext cx="4590552" cy="4278094"/>
          </a:xfrm>
          <a:prstGeom prst="rect">
            <a:avLst/>
          </a:prstGeom>
          <a:noFill/>
        </p:spPr>
        <p:txBody>
          <a:bodyPr wrap="square" rtlCol="0">
            <a:spAutoFit/>
          </a:bodyPr>
          <a:lstStyle/>
          <a:p>
            <a:r>
              <a:rPr lang="en-US" sz="1600" b="1" dirty="0"/>
              <a:t>Interesting observation:</a:t>
            </a:r>
          </a:p>
          <a:p>
            <a:endParaRPr lang="en-US" sz="1600" dirty="0"/>
          </a:p>
          <a:p>
            <a:r>
              <a:rPr lang="en-US" sz="1600" dirty="0"/>
              <a:t>EOR = 1 does </a:t>
            </a:r>
            <a:r>
              <a:rPr lang="en-US" sz="1600" u="sng" dirty="0"/>
              <a:t>NOT</a:t>
            </a:r>
            <a:r>
              <a:rPr lang="en-US" sz="1600" dirty="0"/>
              <a:t> always refer to the highest count</a:t>
            </a:r>
          </a:p>
          <a:p>
            <a:endParaRPr lang="en-US" sz="1600" dirty="0"/>
          </a:p>
          <a:p>
            <a:r>
              <a:rPr lang="en-US" sz="1600" b="1" dirty="0">
                <a:solidFill>
                  <a:schemeClr val="tx1"/>
                </a:solidFill>
              </a:rPr>
              <a:t>Interpretation:</a:t>
            </a:r>
          </a:p>
          <a:p>
            <a:endParaRPr lang="en-US" sz="1600" dirty="0"/>
          </a:p>
          <a:p>
            <a:r>
              <a:rPr lang="en-US" sz="1600" dirty="0"/>
              <a:t>The proportion of hired people among qualified minority group is </a:t>
            </a:r>
            <a:r>
              <a:rPr lang="en-US" sz="1600" u="sng" dirty="0"/>
              <a:t>not the same</a:t>
            </a:r>
            <a:r>
              <a:rPr lang="en-US" sz="1600" dirty="0"/>
              <a:t> as the proportion of hired people among qualified majority group.</a:t>
            </a:r>
          </a:p>
          <a:p>
            <a:endParaRPr lang="en-US" sz="1600" dirty="0"/>
          </a:p>
          <a:p>
            <a:r>
              <a:rPr lang="en-US" sz="1600" dirty="0"/>
              <a:t>However, the absolute fairness would assume the proportion of minority group to majority one to be equal to 1.</a:t>
            </a:r>
          </a:p>
          <a:p>
            <a:endParaRPr lang="en-US" sz="1600" dirty="0"/>
          </a:p>
          <a:p>
            <a:r>
              <a:rPr lang="en-US" sz="1600" dirty="0"/>
              <a:t>Hence, even though the fairness is really close to absolute, it is not fully fair.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pic>
        <p:nvPicPr>
          <p:cNvPr id="2295" name="Google Shape;2295;p78"/>
          <p:cNvPicPr preferRelativeResize="0"/>
          <p:nvPr/>
        </p:nvPicPr>
        <p:blipFill rotWithShape="1">
          <a:blip r:embed="rId3">
            <a:alphaModFix/>
          </a:blip>
          <a:srcRect/>
          <a:stretch/>
        </p:blipFill>
        <p:spPr>
          <a:xfrm>
            <a:off x="4661646" y="1654128"/>
            <a:ext cx="7345676" cy="3872752"/>
          </a:xfrm>
          <a:prstGeom prst="roundRect">
            <a:avLst>
              <a:gd name="adj" fmla="val 16667"/>
            </a:avLst>
          </a:prstGeom>
          <a:noFill/>
          <a:ln>
            <a:noFill/>
          </a:ln>
        </p:spPr>
      </p:pic>
      <p:sp>
        <p:nvSpPr>
          <p:cNvPr id="5" name="Google Shape;2262;p75">
            <a:extLst>
              <a:ext uri="{FF2B5EF4-FFF2-40B4-BE49-F238E27FC236}">
                <a16:creationId xmlns:a16="http://schemas.microsoft.com/office/drawing/2014/main" id="{AEB1B58D-3B2A-7A46-10E4-A47482684865}"/>
              </a:ext>
            </a:extLst>
          </p:cNvPr>
          <p:cNvSpPr/>
          <p:nvPr/>
        </p:nvSpPr>
        <p:spPr>
          <a:xfrm>
            <a:off x="262423" y="181653"/>
            <a:ext cx="1462492"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2267;p75">
            <a:extLst>
              <a:ext uri="{FF2B5EF4-FFF2-40B4-BE49-F238E27FC236}">
                <a16:creationId xmlns:a16="http://schemas.microsoft.com/office/drawing/2014/main" id="{971F692B-4AA1-B51C-B5B3-3A491BF6F4AC}"/>
              </a:ext>
            </a:extLst>
          </p:cNvPr>
          <p:cNvSpPr txBox="1"/>
          <p:nvPr/>
        </p:nvSpPr>
        <p:spPr>
          <a:xfrm>
            <a:off x="443688" y="268540"/>
            <a:ext cx="172577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dirty="0">
                <a:solidFill>
                  <a:schemeClr val="tx1"/>
                </a:solidFill>
                <a:latin typeface="Arial"/>
                <a:ea typeface="Arial"/>
                <a:cs typeface="Arial"/>
                <a:sym typeface="Arial"/>
              </a:rPr>
              <a:t>Type 3</a:t>
            </a:r>
            <a:endParaRPr sz="2400" b="1" i="0" u="none" strike="noStrike" cap="none" dirty="0">
              <a:solidFill>
                <a:schemeClr val="tx1"/>
              </a:solidFill>
              <a:latin typeface="Arial"/>
              <a:ea typeface="Arial"/>
              <a:cs typeface="Arial"/>
              <a:sym typeface="Arial"/>
            </a:endParaRPr>
          </a:p>
        </p:txBody>
      </p:sp>
      <p:sp>
        <p:nvSpPr>
          <p:cNvPr id="7" name="TextBox 6">
            <a:extLst>
              <a:ext uri="{FF2B5EF4-FFF2-40B4-BE49-F238E27FC236}">
                <a16:creationId xmlns:a16="http://schemas.microsoft.com/office/drawing/2014/main" id="{88689EC4-1B70-7D18-D22C-70F4B022EBE2}"/>
              </a:ext>
            </a:extLst>
          </p:cNvPr>
          <p:cNvSpPr txBox="1"/>
          <p:nvPr/>
        </p:nvSpPr>
        <p:spPr>
          <a:xfrm>
            <a:off x="1870801" y="291962"/>
            <a:ext cx="10310836" cy="523220"/>
          </a:xfrm>
          <a:prstGeom prst="rect">
            <a:avLst/>
          </a:prstGeom>
          <a:noFill/>
        </p:spPr>
        <p:txBody>
          <a:bodyPr wrap="none" rtlCol="0">
            <a:spAutoFit/>
          </a:bodyPr>
          <a:lstStyle/>
          <a:p>
            <a:r>
              <a:rPr lang="en-US" sz="2800" b="1" dirty="0"/>
              <a:t>Equal Opportunity Difference Plot is the example of Type 3 </a:t>
            </a:r>
          </a:p>
        </p:txBody>
      </p:sp>
      <p:sp>
        <p:nvSpPr>
          <p:cNvPr id="8" name="TextBox 7">
            <a:extLst>
              <a:ext uri="{FF2B5EF4-FFF2-40B4-BE49-F238E27FC236}">
                <a16:creationId xmlns:a16="http://schemas.microsoft.com/office/drawing/2014/main" id="{AAF019D1-AD07-0C91-EF76-A0CBEBBE8E37}"/>
              </a:ext>
            </a:extLst>
          </p:cNvPr>
          <p:cNvSpPr txBox="1"/>
          <p:nvPr/>
        </p:nvSpPr>
        <p:spPr>
          <a:xfrm>
            <a:off x="612776" y="3548630"/>
            <a:ext cx="4048870" cy="2800767"/>
          </a:xfrm>
          <a:prstGeom prst="rect">
            <a:avLst/>
          </a:prstGeom>
          <a:noFill/>
        </p:spPr>
        <p:txBody>
          <a:bodyPr wrap="square" rtlCol="0">
            <a:spAutoFit/>
          </a:bodyPr>
          <a:lstStyle/>
          <a:p>
            <a:r>
              <a:rPr lang="en-US" sz="1600" b="1" dirty="0"/>
              <a:t>Interpretation:</a:t>
            </a:r>
          </a:p>
          <a:p>
            <a:endParaRPr lang="en-US" sz="1600" dirty="0"/>
          </a:p>
          <a:p>
            <a:pPr marL="285750" indent="-285750">
              <a:buFont typeface="Arial" panose="020B0604020202020204" pitchFamily="34" charset="0"/>
              <a:buChar char="•"/>
            </a:pPr>
            <a:r>
              <a:rPr lang="en-US" sz="1600" dirty="0"/>
              <a:t>At EOD = 0 the proportion of hired people among qualified minority group is equal to the proportion of hired people among qualified majority group.</a:t>
            </a:r>
          </a:p>
          <a:p>
            <a:endParaRPr lang="en-US" sz="1600" dirty="0"/>
          </a:p>
          <a:p>
            <a:pPr marL="285750" indent="-285750">
              <a:buFont typeface="Arial" panose="020B0604020202020204" pitchFamily="34" charset="0"/>
              <a:buChar char="•"/>
            </a:pPr>
            <a:r>
              <a:rPr lang="en-US" sz="1600" dirty="0"/>
              <a:t>IR = 0.25 having greater raggedness leads to conclusion: the lesser qualified people in general – the higher fairness is met. </a:t>
            </a:r>
          </a:p>
        </p:txBody>
      </p:sp>
      <p:sp>
        <p:nvSpPr>
          <p:cNvPr id="9" name="TextBox 8">
            <a:extLst>
              <a:ext uri="{FF2B5EF4-FFF2-40B4-BE49-F238E27FC236}">
                <a16:creationId xmlns:a16="http://schemas.microsoft.com/office/drawing/2014/main" id="{D7EA9F37-0280-7906-930A-7F1DF15A7289}"/>
              </a:ext>
            </a:extLst>
          </p:cNvPr>
          <p:cNvSpPr txBox="1"/>
          <p:nvPr/>
        </p:nvSpPr>
        <p:spPr>
          <a:xfrm>
            <a:off x="612776" y="1637592"/>
            <a:ext cx="3868367" cy="1815882"/>
          </a:xfrm>
          <a:prstGeom prst="rect">
            <a:avLst/>
          </a:prstGeom>
          <a:noFill/>
        </p:spPr>
        <p:txBody>
          <a:bodyPr wrap="square" rtlCol="0">
            <a:spAutoFit/>
          </a:bodyPr>
          <a:lstStyle/>
          <a:p>
            <a:pPr lvl="1"/>
            <a:r>
              <a:rPr lang="en-US" sz="1600" b="1" dirty="0"/>
              <a:t>Observations:</a:t>
            </a:r>
          </a:p>
          <a:p>
            <a:pPr marL="285750" lvl="1" indent="-285750">
              <a:buFont typeface="Arial" panose="020B0604020202020204" pitchFamily="34" charset="0"/>
              <a:buChar char="•"/>
            </a:pPr>
            <a:endParaRPr lang="en-US" sz="1600" dirty="0"/>
          </a:p>
          <a:p>
            <a:pPr marL="285750" lvl="1" indent="-285750">
              <a:buFont typeface="Arial" panose="020B0604020202020204" pitchFamily="34" charset="0"/>
              <a:buChar char="•"/>
            </a:pPr>
            <a:r>
              <a:rPr lang="en-US" sz="1600" dirty="0"/>
              <a:t>for IR = 0.25, the proportion of complete fairness to any other value separately is the greatest</a:t>
            </a:r>
          </a:p>
          <a:p>
            <a:pPr marL="285750" lvl="1" indent="-285750">
              <a:buFont typeface="Arial" panose="020B0604020202020204" pitchFamily="34" charset="0"/>
              <a:buChar char="•"/>
            </a:pPr>
            <a:r>
              <a:rPr lang="en-US" sz="1600" dirty="0"/>
              <a:t>The amount of </a:t>
            </a:r>
            <a:r>
              <a:rPr lang="en-US" sz="1600" dirty="0" err="1"/>
              <a:t>NaN</a:t>
            </a:r>
            <a:r>
              <a:rPr lang="en-US" sz="1600" dirty="0"/>
              <a:t>-values increases with the decrease of IR </a:t>
            </a:r>
            <a:endParaRPr lang="en-US" sz="1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p65"/>
          <p:cNvSpPr/>
          <p:nvPr/>
        </p:nvSpPr>
        <p:spPr>
          <a:xfrm>
            <a:off x="1189201" y="3854025"/>
            <a:ext cx="2658600" cy="6354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5"/>
          <p:cNvSpPr/>
          <p:nvPr/>
        </p:nvSpPr>
        <p:spPr>
          <a:xfrm>
            <a:off x="4766701" y="3854025"/>
            <a:ext cx="2658600" cy="6354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5"/>
          <p:cNvSpPr/>
          <p:nvPr/>
        </p:nvSpPr>
        <p:spPr>
          <a:xfrm>
            <a:off x="8237551" y="3854025"/>
            <a:ext cx="2658600" cy="6354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5"/>
          <p:cNvSpPr txBox="1">
            <a:spLocks noGrp="1"/>
          </p:cNvSpPr>
          <p:nvPr>
            <p:ph type="subTitle" idx="1"/>
          </p:nvPr>
        </p:nvSpPr>
        <p:spPr>
          <a:xfrm>
            <a:off x="1110950" y="3868275"/>
            <a:ext cx="29268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Uladzimir I.</a:t>
            </a:r>
            <a:endParaRPr dirty="0"/>
          </a:p>
        </p:txBody>
      </p:sp>
      <p:sp>
        <p:nvSpPr>
          <p:cNvPr id="2144" name="Google Shape;2144;p65"/>
          <p:cNvSpPr txBox="1">
            <a:spLocks noGrp="1"/>
          </p:cNvSpPr>
          <p:nvPr>
            <p:ph type="subTitle" idx="2"/>
          </p:nvPr>
        </p:nvSpPr>
        <p:spPr>
          <a:xfrm>
            <a:off x="5098850" y="3868275"/>
            <a:ext cx="20250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Oleksandr Y.</a:t>
            </a:r>
            <a:endParaRPr/>
          </a:p>
        </p:txBody>
      </p:sp>
      <p:sp>
        <p:nvSpPr>
          <p:cNvPr id="2145" name="Google Shape;2145;p65"/>
          <p:cNvSpPr txBox="1">
            <a:spLocks noGrp="1"/>
          </p:cNvSpPr>
          <p:nvPr>
            <p:ph type="subTitle" idx="3"/>
          </p:nvPr>
        </p:nvSpPr>
        <p:spPr>
          <a:xfrm>
            <a:off x="8675100" y="3868275"/>
            <a:ext cx="17838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Sofya A.</a:t>
            </a:r>
            <a:endParaRPr/>
          </a:p>
        </p:txBody>
      </p:sp>
      <p:sp>
        <p:nvSpPr>
          <p:cNvPr id="2146" name="Google Shape;2146;p65"/>
          <p:cNvSpPr txBox="1">
            <a:spLocks noGrp="1"/>
          </p:cNvSpPr>
          <p:nvPr>
            <p:ph type="body" idx="4"/>
          </p:nvPr>
        </p:nvSpPr>
        <p:spPr>
          <a:xfrm>
            <a:off x="4928454" y="4574928"/>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Lorem ipsum dolor sit amet, consectetuer adipiscing elit. Aenean commodo ligula eget dolor.</a:t>
            </a:r>
            <a:endParaRPr dirty="0"/>
          </a:p>
        </p:txBody>
      </p:sp>
      <p:sp>
        <p:nvSpPr>
          <p:cNvPr id="2154" name="Google Shape;2154;p65"/>
          <p:cNvSpPr txBox="1">
            <a:spLocks noGrp="1"/>
          </p:cNvSpPr>
          <p:nvPr>
            <p:ph type="body" idx="5"/>
          </p:nvPr>
        </p:nvSpPr>
        <p:spPr>
          <a:xfrm>
            <a:off x="1295549" y="4574928"/>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Lorem ipsum dolor sit amet, consectetuer adipiscing elit. Aenean commodo ligula eget dolor.</a:t>
            </a:r>
            <a:endParaRPr dirty="0"/>
          </a:p>
        </p:txBody>
      </p:sp>
      <p:sp>
        <p:nvSpPr>
          <p:cNvPr id="2147" name="Google Shape;2147;p65"/>
          <p:cNvSpPr txBox="1">
            <a:spLocks noGrp="1"/>
          </p:cNvSpPr>
          <p:nvPr>
            <p:ph type="body" idx="6"/>
          </p:nvPr>
        </p:nvSpPr>
        <p:spPr>
          <a:xfrm>
            <a:off x="8479598" y="4574928"/>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Lorem ipsum dolor sit amet, consectetuer adipiscing elit. Aenean commodo ligula eget dolor.</a:t>
            </a:r>
            <a:endParaRPr dirty="0"/>
          </a:p>
        </p:txBody>
      </p:sp>
      <p:sp>
        <p:nvSpPr>
          <p:cNvPr id="2148" name="Google Shape;2148;p65"/>
          <p:cNvSpPr/>
          <p:nvPr/>
        </p:nvSpPr>
        <p:spPr>
          <a:xfrm>
            <a:off x="1626601" y="1861129"/>
            <a:ext cx="1783800" cy="1783800"/>
          </a:xfrm>
          <a:prstGeom prst="ellipse">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5"/>
          <p:cNvSpPr/>
          <p:nvPr/>
        </p:nvSpPr>
        <p:spPr>
          <a:xfrm>
            <a:off x="5150851" y="1855875"/>
            <a:ext cx="1783800" cy="1783800"/>
          </a:xfrm>
          <a:prstGeom prst="ellipse">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5"/>
          <p:cNvSpPr/>
          <p:nvPr/>
        </p:nvSpPr>
        <p:spPr>
          <a:xfrm>
            <a:off x="8675100" y="1894484"/>
            <a:ext cx="1783800" cy="1783800"/>
          </a:xfrm>
          <a:prstGeom prst="ellipse">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5"/>
          <p:cNvSpPr/>
          <p:nvPr/>
        </p:nvSpPr>
        <p:spPr>
          <a:xfrm>
            <a:off x="3313488" y="559700"/>
            <a:ext cx="5565023" cy="587313"/>
          </a:xfrm>
          <a:prstGeom prst="rect">
            <a:avLst/>
          </a:prstGeom>
        </p:spPr>
        <p:txBody>
          <a:bodyPr>
            <a:prstTxWarp prst="textPlain">
              <a:avLst/>
            </a:prstTxWarp>
          </a:bodyPr>
          <a:lstStyle/>
          <a:p>
            <a:pPr lvl="0" algn="ctr"/>
            <a:r>
              <a:rPr b="1" i="0" dirty="0">
                <a:ln>
                  <a:noFill/>
                </a:ln>
                <a:solidFill>
                  <a:schemeClr val="tx1"/>
                </a:solidFill>
                <a:latin typeface="DM Sans"/>
              </a:rPr>
              <a:t>This is our team!</a:t>
            </a:r>
          </a:p>
        </p:txBody>
      </p:sp>
      <p:pic>
        <p:nvPicPr>
          <p:cNvPr id="1026" name="Picture 2">
            <a:extLst>
              <a:ext uri="{FF2B5EF4-FFF2-40B4-BE49-F238E27FC236}">
                <a16:creationId xmlns:a16="http://schemas.microsoft.com/office/drawing/2014/main" id="{21A11A01-2437-FBE5-377C-FB86775BC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860330">
            <a:off x="1588627" y="1939629"/>
            <a:ext cx="1660005" cy="16600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9A9B23-DCB1-7AEF-08FF-51E59304E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417936">
            <a:off x="5165236" y="1835620"/>
            <a:ext cx="1726932" cy="17269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3AEBA5-265E-71DF-685D-A0EA1513E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671571">
            <a:off x="8837682" y="1941759"/>
            <a:ext cx="1657006" cy="1657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82"/>
          <p:cNvSpPr/>
          <p:nvPr/>
        </p:nvSpPr>
        <p:spPr>
          <a:xfrm>
            <a:off x="414342" y="346674"/>
            <a:ext cx="1462491"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82"/>
          <p:cNvSpPr txBox="1"/>
          <p:nvPr/>
        </p:nvSpPr>
        <p:spPr>
          <a:xfrm>
            <a:off x="545508" y="433561"/>
            <a:ext cx="1331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tx1"/>
                </a:solidFill>
                <a:latin typeface="Arial"/>
                <a:ea typeface="Arial"/>
                <a:cs typeface="Arial"/>
                <a:sym typeface="Arial"/>
              </a:rPr>
              <a:t>Type 4</a:t>
            </a:r>
            <a:endParaRPr sz="2400" b="1" i="0" u="none" strike="noStrike" cap="none" dirty="0">
              <a:solidFill>
                <a:schemeClr val="tx1"/>
              </a:solidFill>
              <a:latin typeface="Arial"/>
              <a:ea typeface="Arial"/>
              <a:cs typeface="Arial"/>
              <a:sym typeface="Arial"/>
            </a:endParaRPr>
          </a:p>
        </p:txBody>
      </p:sp>
      <p:sp>
        <p:nvSpPr>
          <p:cNvPr id="2336" name="Google Shape;2336;p82"/>
          <p:cNvSpPr txBox="1"/>
          <p:nvPr/>
        </p:nvSpPr>
        <p:spPr>
          <a:xfrm>
            <a:off x="2075187" y="370619"/>
            <a:ext cx="8834859" cy="5181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800" b="1" i="0" u="none" strike="noStrike" cap="none" dirty="0">
                <a:solidFill>
                  <a:schemeClr val="tx1"/>
                </a:solidFill>
                <a:latin typeface="Arial"/>
                <a:ea typeface="Arial"/>
                <a:cs typeface="Arial"/>
                <a:sym typeface="Arial"/>
              </a:rPr>
              <a:t>Proportion of Perfect Fairness w.r.t. IR</a:t>
            </a:r>
            <a:endParaRPr sz="2800" b="1" i="0" u="none" strike="noStrike" cap="none" dirty="0">
              <a:solidFill>
                <a:schemeClr val="tx1"/>
              </a:solidFill>
              <a:latin typeface="Arial"/>
              <a:ea typeface="Arial"/>
              <a:cs typeface="Arial"/>
              <a:sym typeface="Arial"/>
            </a:endParaRPr>
          </a:p>
        </p:txBody>
      </p:sp>
      <p:pic>
        <p:nvPicPr>
          <p:cNvPr id="3" name="Picture 2">
            <a:extLst>
              <a:ext uri="{FF2B5EF4-FFF2-40B4-BE49-F238E27FC236}">
                <a16:creationId xmlns:a16="http://schemas.microsoft.com/office/drawing/2014/main" id="{64B9C22F-F3F4-D48B-61DD-7486A4D7D77C}"/>
              </a:ext>
            </a:extLst>
          </p:cNvPr>
          <p:cNvPicPr>
            <a:picLocks noChangeAspect="1"/>
          </p:cNvPicPr>
          <p:nvPr/>
        </p:nvPicPr>
        <p:blipFill>
          <a:blip r:embed="rId3"/>
          <a:stretch>
            <a:fillRect/>
          </a:stretch>
        </p:blipFill>
        <p:spPr>
          <a:xfrm>
            <a:off x="5018328" y="1624370"/>
            <a:ext cx="6783156" cy="3836894"/>
          </a:xfrm>
          <a:prstGeom prst="rect">
            <a:avLst/>
          </a:prstGeom>
        </p:spPr>
      </p:pic>
      <p:sp>
        <p:nvSpPr>
          <p:cNvPr id="4" name="TextBox 3">
            <a:extLst>
              <a:ext uri="{FF2B5EF4-FFF2-40B4-BE49-F238E27FC236}">
                <a16:creationId xmlns:a16="http://schemas.microsoft.com/office/drawing/2014/main" id="{4D8E6986-3BDC-AE9E-11FD-8E7BF535E445}"/>
              </a:ext>
            </a:extLst>
          </p:cNvPr>
          <p:cNvSpPr txBox="1"/>
          <p:nvPr/>
        </p:nvSpPr>
        <p:spPr>
          <a:xfrm>
            <a:off x="545508" y="1905506"/>
            <a:ext cx="4232680" cy="3046988"/>
          </a:xfrm>
          <a:prstGeom prst="rect">
            <a:avLst/>
          </a:prstGeom>
          <a:noFill/>
        </p:spPr>
        <p:txBody>
          <a:bodyPr wrap="square" rtlCol="0">
            <a:spAutoFit/>
          </a:bodyPr>
          <a:lstStyle/>
          <a:p>
            <a:r>
              <a:rPr lang="en-US" sz="1600" b="1" dirty="0"/>
              <a:t>Observations:</a:t>
            </a:r>
          </a:p>
          <a:p>
            <a:endParaRPr lang="en-US" sz="1600" dirty="0"/>
          </a:p>
          <a:p>
            <a:pPr marL="285750" indent="-285750">
              <a:buFont typeface="Arial" panose="020B0604020202020204" pitchFamily="34" charset="0"/>
              <a:buChar char="•"/>
            </a:pPr>
            <a:r>
              <a:rPr lang="en-US" sz="1600" dirty="0"/>
              <a:t>NPPD and PPPD have the highest values at endpoints (0 and 1)</a:t>
            </a:r>
          </a:p>
          <a:p>
            <a:endParaRPr lang="en-US" sz="1600" dirty="0"/>
          </a:p>
          <a:p>
            <a:r>
              <a:rPr lang="en-US" sz="1600" b="1" dirty="0"/>
              <a:t>Interpretation:</a:t>
            </a:r>
          </a:p>
          <a:p>
            <a:endParaRPr lang="en-US" sz="1600" dirty="0"/>
          </a:p>
          <a:p>
            <a:r>
              <a:rPr lang="en-US" sz="1600" dirty="0"/>
              <a:t>The chance of being fair decreases the closer number of qualified and not qualified people gets, when it comes to either hiring qualified people of minority class or not hiring not qualified people of minority class.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1" name="Google Shape;2341;p83"/>
          <p:cNvSpPr/>
          <p:nvPr/>
        </p:nvSpPr>
        <p:spPr>
          <a:xfrm>
            <a:off x="414342" y="319780"/>
            <a:ext cx="3816999"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83"/>
          <p:cNvSpPr txBox="1"/>
          <p:nvPr/>
        </p:nvSpPr>
        <p:spPr>
          <a:xfrm>
            <a:off x="658839" y="405276"/>
            <a:ext cx="1331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dirty="0">
                <a:solidFill>
                  <a:schemeClr val="tx1"/>
                </a:solidFill>
                <a:latin typeface="Arial"/>
                <a:ea typeface="Arial"/>
                <a:cs typeface="Arial"/>
                <a:sym typeface="Arial"/>
              </a:rPr>
              <a:t>Type 4</a:t>
            </a:r>
            <a:endParaRPr sz="2400" b="1" i="0" u="none" strike="noStrike" cap="none" dirty="0">
              <a:solidFill>
                <a:schemeClr val="tx1"/>
              </a:solidFill>
              <a:latin typeface="Arial"/>
              <a:ea typeface="Arial"/>
              <a:cs typeface="Arial"/>
              <a:sym typeface="Arial"/>
            </a:endParaRPr>
          </a:p>
        </p:txBody>
      </p:sp>
      <p:sp>
        <p:nvSpPr>
          <p:cNvPr id="2345" name="Google Shape;2345;p83"/>
          <p:cNvSpPr txBox="1"/>
          <p:nvPr/>
        </p:nvSpPr>
        <p:spPr>
          <a:xfrm>
            <a:off x="2090986" y="405276"/>
            <a:ext cx="205070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tx1"/>
                </a:solidFill>
                <a:latin typeface="Arial"/>
                <a:ea typeface="Arial"/>
                <a:cs typeface="Arial"/>
                <a:sym typeface="Arial"/>
              </a:rPr>
              <a:t>Zoomed in</a:t>
            </a:r>
            <a:endParaRPr sz="2400" b="1" i="0" u="none" strike="noStrike" cap="none" dirty="0">
              <a:solidFill>
                <a:schemeClr val="tx1"/>
              </a:solidFill>
              <a:latin typeface="Arial"/>
              <a:ea typeface="Arial"/>
              <a:cs typeface="Arial"/>
              <a:sym typeface="Arial"/>
            </a:endParaRPr>
          </a:p>
        </p:txBody>
      </p:sp>
      <p:pic>
        <p:nvPicPr>
          <p:cNvPr id="3" name="Picture 2">
            <a:extLst>
              <a:ext uri="{FF2B5EF4-FFF2-40B4-BE49-F238E27FC236}">
                <a16:creationId xmlns:a16="http://schemas.microsoft.com/office/drawing/2014/main" id="{3D76473F-390B-A209-921A-55B38990E0B8}"/>
              </a:ext>
            </a:extLst>
          </p:cNvPr>
          <p:cNvPicPr>
            <a:picLocks noChangeAspect="1"/>
          </p:cNvPicPr>
          <p:nvPr/>
        </p:nvPicPr>
        <p:blipFill>
          <a:blip r:embed="rId3"/>
          <a:stretch>
            <a:fillRect/>
          </a:stretch>
        </p:blipFill>
        <p:spPr>
          <a:xfrm>
            <a:off x="5063405" y="1882588"/>
            <a:ext cx="6789949" cy="4039421"/>
          </a:xfrm>
          <a:prstGeom prst="rect">
            <a:avLst/>
          </a:prstGeom>
        </p:spPr>
      </p:pic>
      <p:sp>
        <p:nvSpPr>
          <p:cNvPr id="7" name="TextBox 6">
            <a:extLst>
              <a:ext uri="{FF2B5EF4-FFF2-40B4-BE49-F238E27FC236}">
                <a16:creationId xmlns:a16="http://schemas.microsoft.com/office/drawing/2014/main" id="{BC72E4B1-6729-4EC3-3286-1BCA64B3243B}"/>
              </a:ext>
            </a:extLst>
          </p:cNvPr>
          <p:cNvSpPr txBox="1"/>
          <p:nvPr/>
        </p:nvSpPr>
        <p:spPr>
          <a:xfrm>
            <a:off x="658839" y="1882588"/>
            <a:ext cx="3975913" cy="3323987"/>
          </a:xfrm>
          <a:prstGeom prst="rect">
            <a:avLst/>
          </a:prstGeom>
          <a:noFill/>
        </p:spPr>
        <p:txBody>
          <a:bodyPr wrap="square">
            <a:spAutoFit/>
          </a:bodyPr>
          <a:lstStyle/>
          <a:p>
            <a:r>
              <a:rPr lang="en-US" b="1" dirty="0"/>
              <a:t>Observations:</a:t>
            </a:r>
          </a:p>
          <a:p>
            <a:endParaRPr lang="en-US" dirty="0"/>
          </a:p>
          <a:p>
            <a:pPr marL="285750" indent="-285750">
              <a:buFont typeface="Arial" panose="020B0604020202020204" pitchFamily="34" charset="0"/>
              <a:buChar char="•"/>
            </a:pPr>
            <a:r>
              <a:rPr lang="en-US" dirty="0"/>
              <a:t>AED has the highest value at IR ~= 0</a:t>
            </a:r>
          </a:p>
          <a:p>
            <a:pPr marL="285750" indent="-285750">
              <a:buFont typeface="Arial" panose="020B0604020202020204" pitchFamily="34" charset="0"/>
              <a:buChar char="•"/>
            </a:pPr>
            <a:r>
              <a:rPr lang="en-US" dirty="0"/>
              <a:t>PED has the highest value at IR ~= 1</a:t>
            </a:r>
          </a:p>
          <a:p>
            <a:endParaRPr lang="en-US" dirty="0"/>
          </a:p>
          <a:p>
            <a:r>
              <a:rPr lang="en-US" b="1" dirty="0"/>
              <a:t>Interpretation:</a:t>
            </a:r>
          </a:p>
          <a:p>
            <a:endParaRPr lang="en-US" dirty="0"/>
          </a:p>
          <a:p>
            <a:pPr marL="285750" indent="-285750">
              <a:buFont typeface="Arial" panose="020B0604020202020204" pitchFamily="34" charset="0"/>
              <a:buChar char="•"/>
            </a:pPr>
            <a:r>
              <a:rPr lang="en-US" dirty="0"/>
              <a:t>When the amount of qualified people in general decreases, the probability of hiring indeed qualified people of minority group increases.</a:t>
            </a:r>
          </a:p>
          <a:p>
            <a:pPr marL="285750" indent="-285750">
              <a:buFont typeface="Arial" panose="020B0604020202020204" pitchFamily="34" charset="0"/>
              <a:buChar char="•"/>
            </a:pPr>
            <a:r>
              <a:rPr lang="en-US" dirty="0"/>
              <a:t>When the amount of qualified people in general increases, the probability of hiring not qualified people of minority group increases.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1F9EE5-5D3D-50C7-745B-C8454483214C}"/>
              </a:ext>
            </a:extLst>
          </p:cNvPr>
          <p:cNvPicPr>
            <a:picLocks noChangeAspect="1"/>
          </p:cNvPicPr>
          <p:nvPr/>
        </p:nvPicPr>
        <p:blipFill>
          <a:blip r:embed="rId2"/>
          <a:stretch>
            <a:fillRect/>
          </a:stretch>
        </p:blipFill>
        <p:spPr>
          <a:xfrm>
            <a:off x="5624166" y="1900518"/>
            <a:ext cx="6258584" cy="3693458"/>
          </a:xfrm>
          <a:prstGeom prst="rect">
            <a:avLst/>
          </a:prstGeom>
        </p:spPr>
      </p:pic>
      <p:sp>
        <p:nvSpPr>
          <p:cNvPr id="4" name="Google Shape;2341;p83">
            <a:extLst>
              <a:ext uri="{FF2B5EF4-FFF2-40B4-BE49-F238E27FC236}">
                <a16:creationId xmlns:a16="http://schemas.microsoft.com/office/drawing/2014/main" id="{A7244DC3-895E-1637-2FD1-40BF8E7D6559}"/>
              </a:ext>
            </a:extLst>
          </p:cNvPr>
          <p:cNvSpPr/>
          <p:nvPr/>
        </p:nvSpPr>
        <p:spPr>
          <a:xfrm>
            <a:off x="414342" y="319780"/>
            <a:ext cx="5384493" cy="635399"/>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2342;p83">
            <a:extLst>
              <a:ext uri="{FF2B5EF4-FFF2-40B4-BE49-F238E27FC236}">
                <a16:creationId xmlns:a16="http://schemas.microsoft.com/office/drawing/2014/main" id="{18918181-1CD6-7803-3D2E-496337CBA4C8}"/>
              </a:ext>
            </a:extLst>
          </p:cNvPr>
          <p:cNvSpPr txBox="1"/>
          <p:nvPr/>
        </p:nvSpPr>
        <p:spPr>
          <a:xfrm>
            <a:off x="658839" y="405276"/>
            <a:ext cx="133132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dirty="0">
                <a:solidFill>
                  <a:schemeClr val="tx1"/>
                </a:solidFill>
                <a:latin typeface="Arial"/>
                <a:ea typeface="Arial"/>
                <a:cs typeface="Arial"/>
                <a:sym typeface="Arial"/>
              </a:rPr>
              <a:t>Type 4</a:t>
            </a:r>
            <a:endParaRPr sz="2400" b="1" i="0" u="none" strike="noStrike" cap="none" dirty="0">
              <a:solidFill>
                <a:schemeClr val="tx1"/>
              </a:solidFill>
              <a:latin typeface="Arial"/>
              <a:ea typeface="Arial"/>
              <a:cs typeface="Arial"/>
              <a:sym typeface="Arial"/>
            </a:endParaRPr>
          </a:p>
        </p:txBody>
      </p:sp>
      <p:sp>
        <p:nvSpPr>
          <p:cNvPr id="6" name="Google Shape;2345;p83">
            <a:extLst>
              <a:ext uri="{FF2B5EF4-FFF2-40B4-BE49-F238E27FC236}">
                <a16:creationId xmlns:a16="http://schemas.microsoft.com/office/drawing/2014/main" id="{DBD719C5-1C58-5C63-11FC-EC84A3BE00D0}"/>
              </a:ext>
            </a:extLst>
          </p:cNvPr>
          <p:cNvSpPr txBox="1"/>
          <p:nvPr/>
        </p:nvSpPr>
        <p:spPr>
          <a:xfrm>
            <a:off x="2090985" y="405276"/>
            <a:ext cx="40677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tx1"/>
                </a:solidFill>
                <a:latin typeface="Arial"/>
                <a:ea typeface="Arial"/>
                <a:cs typeface="Arial"/>
                <a:sym typeface="Arial"/>
              </a:rPr>
              <a:t>Zoomed in (even more)</a:t>
            </a:r>
            <a:endParaRPr sz="2400" b="1" i="0" u="none" strike="noStrike" cap="none" dirty="0">
              <a:solidFill>
                <a:schemeClr val="tx1"/>
              </a:solidFill>
              <a:latin typeface="Arial"/>
              <a:ea typeface="Arial"/>
              <a:cs typeface="Arial"/>
              <a:sym typeface="Arial"/>
            </a:endParaRPr>
          </a:p>
        </p:txBody>
      </p:sp>
      <p:sp>
        <p:nvSpPr>
          <p:cNvPr id="9" name="TextBox 8">
            <a:extLst>
              <a:ext uri="{FF2B5EF4-FFF2-40B4-BE49-F238E27FC236}">
                <a16:creationId xmlns:a16="http://schemas.microsoft.com/office/drawing/2014/main" id="{1844FE0D-B15A-12DB-3549-35ABAF261AE4}"/>
              </a:ext>
            </a:extLst>
          </p:cNvPr>
          <p:cNvSpPr txBox="1"/>
          <p:nvPr/>
        </p:nvSpPr>
        <p:spPr>
          <a:xfrm>
            <a:off x="833718" y="2131710"/>
            <a:ext cx="4168588" cy="2800767"/>
          </a:xfrm>
          <a:prstGeom prst="rect">
            <a:avLst/>
          </a:prstGeom>
          <a:noFill/>
        </p:spPr>
        <p:txBody>
          <a:bodyPr wrap="square" rtlCol="0">
            <a:spAutoFit/>
          </a:bodyPr>
          <a:lstStyle/>
          <a:p>
            <a:r>
              <a:rPr lang="en-US" sz="1600" b="1" dirty="0"/>
              <a:t>Interpretation:</a:t>
            </a:r>
          </a:p>
          <a:p>
            <a:endParaRPr lang="en-US" sz="1600" dirty="0"/>
          </a:p>
          <a:p>
            <a:pPr marL="285750" indent="-285750">
              <a:buFont typeface="Arial" panose="020B0604020202020204" pitchFamily="34" charset="0"/>
              <a:buChar char="•"/>
            </a:pPr>
            <a:r>
              <a:rPr lang="en-US" sz="1600" dirty="0"/>
              <a:t>The fairness of choice (to hire qualified, not to hire not qualified) is the highest when the amount of qualified people is either very low or very high proportionally.</a:t>
            </a:r>
          </a:p>
          <a:p>
            <a:endParaRPr lang="en-US" sz="1600" dirty="0"/>
          </a:p>
          <a:p>
            <a:pPr marL="285750" indent="-285750">
              <a:buFont typeface="Arial" panose="020B0604020202020204" pitchFamily="34" charset="0"/>
              <a:buChar char="•"/>
            </a:pPr>
            <a:r>
              <a:rPr lang="en-US" sz="1600" dirty="0"/>
              <a:t>When the amount of qualified people is 50% of total people, the fairness is higher than in average.</a:t>
            </a:r>
          </a:p>
        </p:txBody>
      </p:sp>
    </p:spTree>
    <p:extLst>
      <p:ext uri="{BB962C8B-B14F-4D97-AF65-F5344CB8AC3E}">
        <p14:creationId xmlns:p14="http://schemas.microsoft.com/office/powerpoint/2010/main" val="188678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1" name="Google Shape;2351;p84"/>
          <p:cNvSpPr/>
          <p:nvPr/>
        </p:nvSpPr>
        <p:spPr>
          <a:xfrm>
            <a:off x="1212300" y="2107375"/>
            <a:ext cx="6141126" cy="1937300"/>
          </a:xfrm>
          <a:prstGeom prst="rect">
            <a:avLst/>
          </a:prstGeom>
        </p:spPr>
        <p:txBody>
          <a:bodyPr>
            <a:prstTxWarp prst="textPlain">
              <a:avLst/>
            </a:prstTxWarp>
          </a:bodyPr>
          <a:lstStyle/>
          <a:p>
            <a:pPr lvl="0" algn="ctr"/>
            <a:r>
              <a:rPr b="1" i="0" dirty="0">
                <a:ln>
                  <a:noFill/>
                </a:ln>
                <a:solidFill>
                  <a:schemeClr val="tx1"/>
                </a:solidFill>
                <a:latin typeface="DM Sans"/>
              </a:rPr>
              <a:t>Encountered</a:t>
            </a:r>
            <a:br>
              <a:rPr b="1" i="0" dirty="0">
                <a:ln>
                  <a:noFill/>
                </a:ln>
                <a:solidFill>
                  <a:schemeClr val="tx1"/>
                </a:solidFill>
                <a:latin typeface="DM Sans"/>
              </a:rPr>
            </a:br>
            <a:r>
              <a:rPr b="1" i="0" dirty="0">
                <a:ln>
                  <a:noFill/>
                </a:ln>
                <a:solidFill>
                  <a:schemeClr val="tx1"/>
                </a:solidFill>
                <a:latin typeface="DM Sans"/>
              </a:rPr>
              <a:t>Problems</a:t>
            </a:r>
          </a:p>
        </p:txBody>
      </p:sp>
      <p:sp>
        <p:nvSpPr>
          <p:cNvPr id="2352" name="Google Shape;2352;p84"/>
          <p:cNvSpPr txBox="1">
            <a:spLocks noGrp="1"/>
          </p:cNvSpPr>
          <p:nvPr>
            <p:ph type="subTitle" idx="4294967295"/>
          </p:nvPr>
        </p:nvSpPr>
        <p:spPr>
          <a:xfrm>
            <a:off x="10865224" y="5952938"/>
            <a:ext cx="1326776" cy="60642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so far</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9" name="Google Shape;2359;p85"/>
          <p:cNvSpPr txBox="1">
            <a:spLocks noGrp="1"/>
          </p:cNvSpPr>
          <p:nvPr>
            <p:ph type="title"/>
          </p:nvPr>
        </p:nvSpPr>
        <p:spPr>
          <a:xfrm>
            <a:off x="738588" y="2963738"/>
            <a:ext cx="2948400" cy="71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4000" dirty="0"/>
              <a:t>Time</a:t>
            </a:r>
            <a:endParaRPr sz="4000" dirty="0"/>
          </a:p>
        </p:txBody>
      </p:sp>
      <p:sp>
        <p:nvSpPr>
          <p:cNvPr id="2360" name="Google Shape;2360;p85"/>
          <p:cNvSpPr txBox="1">
            <a:spLocks noGrp="1"/>
          </p:cNvSpPr>
          <p:nvPr>
            <p:ph type="title" idx="2"/>
          </p:nvPr>
        </p:nvSpPr>
        <p:spPr>
          <a:xfrm>
            <a:off x="4539888" y="2910913"/>
            <a:ext cx="2948400" cy="763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4000" dirty="0"/>
              <a:t>RAM</a:t>
            </a:r>
            <a:endParaRPr sz="4000" dirty="0"/>
          </a:p>
        </p:txBody>
      </p:sp>
      <p:sp>
        <p:nvSpPr>
          <p:cNvPr id="2361" name="Google Shape;2361;p85"/>
          <p:cNvSpPr txBox="1">
            <a:spLocks noGrp="1"/>
          </p:cNvSpPr>
          <p:nvPr>
            <p:ph type="title" idx="3"/>
          </p:nvPr>
        </p:nvSpPr>
        <p:spPr>
          <a:xfrm>
            <a:off x="8505013" y="2599525"/>
            <a:ext cx="2948400" cy="13863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4000" dirty="0"/>
              <a:t>Output feedback</a:t>
            </a:r>
            <a:endParaRPr sz="4000" dirty="0"/>
          </a:p>
        </p:txBody>
      </p:sp>
      <p:sp>
        <p:nvSpPr>
          <p:cNvPr id="2362" name="Google Shape;2362;p85"/>
          <p:cNvSpPr txBox="1">
            <a:spLocks noGrp="1"/>
          </p:cNvSpPr>
          <p:nvPr>
            <p:ph type="body" idx="1"/>
          </p:nvPr>
        </p:nvSpPr>
        <p:spPr>
          <a:xfrm>
            <a:off x="8504759" y="4261050"/>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rerunning code</a:t>
            </a:r>
            <a:endParaRPr/>
          </a:p>
          <a:p>
            <a:pPr marL="0" lvl="0" indent="0" algn="ctr" rtl="0">
              <a:spcBef>
                <a:spcPts val="0"/>
              </a:spcBef>
              <a:spcAft>
                <a:spcPts val="0"/>
              </a:spcAft>
              <a:buNone/>
            </a:pPr>
            <a:r>
              <a:rPr lang="en"/>
              <a:t>is </a:t>
            </a:r>
            <a:r>
              <a:rPr lang="en" b="1"/>
              <a:t>not instant</a:t>
            </a:r>
            <a:endParaRPr b="1"/>
          </a:p>
        </p:txBody>
      </p:sp>
      <p:sp>
        <p:nvSpPr>
          <p:cNvPr id="2357" name="Google Shape;2357;p85"/>
          <p:cNvSpPr txBox="1">
            <a:spLocks noGrp="1"/>
          </p:cNvSpPr>
          <p:nvPr>
            <p:ph type="body" idx="5"/>
          </p:nvPr>
        </p:nvSpPr>
        <p:spPr>
          <a:xfrm>
            <a:off x="4539657" y="4249900"/>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load </a:t>
            </a:r>
            <a:r>
              <a:rPr lang="en" b="1" dirty="0"/>
              <a:t>&gt;= 3 files</a:t>
            </a:r>
            <a:r>
              <a:rPr lang="en" dirty="0"/>
              <a:t> </a:t>
            </a:r>
            <a:endParaRPr dirty="0"/>
          </a:p>
          <a:p>
            <a:pPr marL="0" lvl="0" indent="0" algn="ctr" rtl="0">
              <a:spcBef>
                <a:spcPts val="0"/>
              </a:spcBef>
              <a:spcAft>
                <a:spcPts val="0"/>
              </a:spcAft>
              <a:buNone/>
            </a:pPr>
            <a:r>
              <a:rPr lang="en" dirty="0"/>
              <a:t>to work with</a:t>
            </a:r>
            <a:endParaRPr dirty="0"/>
          </a:p>
        </p:txBody>
      </p:sp>
      <p:sp>
        <p:nvSpPr>
          <p:cNvPr id="2358" name="Google Shape;2358;p85"/>
          <p:cNvSpPr txBox="1">
            <a:spLocks noGrp="1"/>
          </p:cNvSpPr>
          <p:nvPr>
            <p:ph type="body" idx="6"/>
          </p:nvPr>
        </p:nvSpPr>
        <p:spPr>
          <a:xfrm>
            <a:off x="527838" y="4249900"/>
            <a:ext cx="34119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a:t>~4 hours</a:t>
            </a:r>
            <a:endParaRPr/>
          </a:p>
          <a:p>
            <a:pPr marL="0" lvl="0" indent="0" algn="ctr" rtl="0">
              <a:spcBef>
                <a:spcPts val="0"/>
              </a:spcBef>
              <a:spcAft>
                <a:spcPts val="0"/>
              </a:spcAft>
              <a:buClr>
                <a:schemeClr val="dk1"/>
              </a:buClr>
              <a:buSzPts val="1100"/>
              <a:buFont typeface="Arial"/>
              <a:buNone/>
            </a:pPr>
            <a:r>
              <a:rPr lang="en"/>
              <a:t>to generate dataset</a:t>
            </a:r>
            <a:endParaRPr/>
          </a:p>
        </p:txBody>
      </p:sp>
      <p:sp>
        <p:nvSpPr>
          <p:cNvPr id="2363" name="Google Shape;2363;p85"/>
          <p:cNvSpPr/>
          <p:nvPr/>
        </p:nvSpPr>
        <p:spPr>
          <a:xfrm>
            <a:off x="1271150" y="963559"/>
            <a:ext cx="9805074" cy="769749"/>
          </a:xfrm>
          <a:prstGeom prst="rect">
            <a:avLst/>
          </a:prstGeom>
        </p:spPr>
        <p:txBody>
          <a:bodyPr>
            <a:prstTxWarp prst="textPlain">
              <a:avLst/>
            </a:prstTxWarp>
          </a:bodyPr>
          <a:lstStyle/>
          <a:p>
            <a:pPr lvl="0" algn="ctr"/>
            <a:r>
              <a:rPr b="1" i="0" dirty="0">
                <a:ln>
                  <a:noFill/>
                </a:ln>
                <a:solidFill>
                  <a:schemeClr val="tx1"/>
                </a:solidFill>
                <a:latin typeface="DM Sans"/>
              </a:rPr>
              <a:t>Most struggles were with: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1" name="Google Shape;2351;p84"/>
          <p:cNvSpPr/>
          <p:nvPr/>
        </p:nvSpPr>
        <p:spPr>
          <a:xfrm>
            <a:off x="1212300" y="2107375"/>
            <a:ext cx="4274100" cy="788225"/>
          </a:xfrm>
          <a:prstGeom prst="rect">
            <a:avLst/>
          </a:prstGeom>
        </p:spPr>
        <p:txBody>
          <a:bodyPr>
            <a:prstTxWarp prst="textPlain">
              <a:avLst/>
            </a:prstTxWarp>
          </a:bodyPr>
          <a:lstStyle/>
          <a:p>
            <a:pPr lvl="0" algn="ctr"/>
            <a:r>
              <a:rPr lang="en-US" b="1" i="0" dirty="0">
                <a:ln>
                  <a:noFill/>
                </a:ln>
                <a:solidFill>
                  <a:schemeClr val="tx1"/>
                </a:solidFill>
                <a:latin typeface="DM Sans"/>
              </a:rPr>
              <a:t>Next Steps</a:t>
            </a:r>
            <a:endParaRPr b="1" i="0" dirty="0">
              <a:ln>
                <a:noFill/>
              </a:ln>
              <a:solidFill>
                <a:schemeClr val="tx1"/>
              </a:solidFill>
              <a:latin typeface="DM Sans"/>
            </a:endParaRPr>
          </a:p>
        </p:txBody>
      </p:sp>
    </p:spTree>
    <p:extLst>
      <p:ext uri="{BB962C8B-B14F-4D97-AF65-F5344CB8AC3E}">
        <p14:creationId xmlns:p14="http://schemas.microsoft.com/office/powerpoint/2010/main" val="132616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99;p89">
            <a:extLst>
              <a:ext uri="{FF2B5EF4-FFF2-40B4-BE49-F238E27FC236}">
                <a16:creationId xmlns:a16="http://schemas.microsoft.com/office/drawing/2014/main" id="{E9BCF623-9218-DD12-A311-53EC2BD7E048}"/>
              </a:ext>
            </a:extLst>
          </p:cNvPr>
          <p:cNvSpPr/>
          <p:nvPr/>
        </p:nvSpPr>
        <p:spPr>
          <a:xfrm>
            <a:off x="618175" y="905436"/>
            <a:ext cx="2113249" cy="1624213"/>
          </a:xfrm>
          <a:prstGeom prst="rect">
            <a:avLst/>
          </a:prstGeom>
        </p:spPr>
        <p:txBody>
          <a:bodyPr>
            <a:prstTxWarp prst="textPlain">
              <a:avLst/>
            </a:prstTxWarp>
          </a:bodyPr>
          <a:lstStyle/>
          <a:p>
            <a:pPr lvl="0" algn="ctr"/>
            <a:r>
              <a:rPr b="1" i="0" dirty="0">
                <a:ln>
                  <a:noFill/>
                </a:ln>
                <a:solidFill>
                  <a:schemeClr val="tx1"/>
                </a:solidFill>
                <a:latin typeface="DM Sans"/>
              </a:rPr>
              <a:t>01</a:t>
            </a:r>
          </a:p>
        </p:txBody>
      </p:sp>
      <p:sp>
        <p:nvSpPr>
          <p:cNvPr id="5" name="Google Shape;2399;p89">
            <a:extLst>
              <a:ext uri="{FF2B5EF4-FFF2-40B4-BE49-F238E27FC236}">
                <a16:creationId xmlns:a16="http://schemas.microsoft.com/office/drawing/2014/main" id="{72BD706D-A2B5-9D22-4157-4C4DF8D0ED27}"/>
              </a:ext>
            </a:extLst>
          </p:cNvPr>
          <p:cNvSpPr/>
          <p:nvPr/>
        </p:nvSpPr>
        <p:spPr>
          <a:xfrm>
            <a:off x="9188824" y="4500283"/>
            <a:ext cx="2357717" cy="1624213"/>
          </a:xfrm>
          <a:prstGeom prst="rect">
            <a:avLst/>
          </a:prstGeom>
        </p:spPr>
        <p:txBody>
          <a:bodyPr>
            <a:prstTxWarp prst="textPlain">
              <a:avLst/>
            </a:prstTxWarp>
          </a:bodyPr>
          <a:lstStyle/>
          <a:p>
            <a:pPr lvl="0" algn="ctr"/>
            <a:r>
              <a:rPr b="1" i="0" dirty="0">
                <a:ln>
                  <a:noFill/>
                </a:ln>
                <a:solidFill>
                  <a:schemeClr val="tx1"/>
                </a:solidFill>
                <a:latin typeface="DM Sans"/>
              </a:rPr>
              <a:t>0</a:t>
            </a:r>
            <a:r>
              <a:rPr lang="en-US" b="1" i="0" dirty="0">
                <a:ln>
                  <a:noFill/>
                </a:ln>
                <a:solidFill>
                  <a:schemeClr val="tx1"/>
                </a:solidFill>
                <a:latin typeface="DM Sans"/>
              </a:rPr>
              <a:t>2</a:t>
            </a:r>
            <a:endParaRPr b="1" i="0" dirty="0">
              <a:ln>
                <a:noFill/>
              </a:ln>
              <a:solidFill>
                <a:schemeClr val="tx1"/>
              </a:solidFill>
              <a:latin typeface="DM Sans"/>
            </a:endParaRPr>
          </a:p>
        </p:txBody>
      </p:sp>
      <p:sp>
        <p:nvSpPr>
          <p:cNvPr id="6" name="TextBox 5">
            <a:extLst>
              <a:ext uri="{FF2B5EF4-FFF2-40B4-BE49-F238E27FC236}">
                <a16:creationId xmlns:a16="http://schemas.microsoft.com/office/drawing/2014/main" id="{D70FFC0F-04FC-9078-5AF1-530AF31E00FA}"/>
              </a:ext>
            </a:extLst>
          </p:cNvPr>
          <p:cNvSpPr txBox="1"/>
          <p:nvPr/>
        </p:nvSpPr>
        <p:spPr>
          <a:xfrm>
            <a:off x="3000006" y="4835335"/>
            <a:ext cx="6058069" cy="954107"/>
          </a:xfrm>
          <a:prstGeom prst="rect">
            <a:avLst/>
          </a:prstGeom>
          <a:noFill/>
        </p:spPr>
        <p:txBody>
          <a:bodyPr wrap="none" rtlCol="0">
            <a:spAutoFit/>
          </a:bodyPr>
          <a:lstStyle/>
          <a:p>
            <a:r>
              <a:rPr lang="en-US" sz="2800" b="1" dirty="0">
                <a:latin typeface="Dubai" panose="020B0503030403030204" pitchFamily="34" charset="-78"/>
                <a:cs typeface="Dubai" panose="020B0503030403030204" pitchFamily="34" charset="-78"/>
              </a:rPr>
              <a:t>Analyze and interpret the results, </a:t>
            </a:r>
          </a:p>
          <a:p>
            <a:r>
              <a:rPr lang="en-US" sz="2800" b="1" dirty="0">
                <a:latin typeface="Dubai" panose="020B0503030403030204" pitchFamily="34" charset="-78"/>
                <a:cs typeface="Dubai" panose="020B0503030403030204" pitchFamily="34" charset="-78"/>
              </a:rPr>
              <a:t>draw conclusions</a:t>
            </a:r>
          </a:p>
        </p:txBody>
      </p:sp>
      <p:sp>
        <p:nvSpPr>
          <p:cNvPr id="7" name="TextBox 6">
            <a:extLst>
              <a:ext uri="{FF2B5EF4-FFF2-40B4-BE49-F238E27FC236}">
                <a16:creationId xmlns:a16="http://schemas.microsoft.com/office/drawing/2014/main" id="{D5209CE3-84AC-25D6-A5C2-6A7D09019904}"/>
              </a:ext>
            </a:extLst>
          </p:cNvPr>
          <p:cNvSpPr txBox="1"/>
          <p:nvPr/>
        </p:nvSpPr>
        <p:spPr>
          <a:xfrm>
            <a:off x="3092825" y="1455932"/>
            <a:ext cx="5498621" cy="523220"/>
          </a:xfrm>
          <a:prstGeom prst="rect">
            <a:avLst/>
          </a:prstGeom>
          <a:noFill/>
        </p:spPr>
        <p:txBody>
          <a:bodyPr wrap="none" rtlCol="0">
            <a:spAutoFit/>
          </a:bodyPr>
          <a:lstStyle/>
          <a:p>
            <a:r>
              <a:rPr lang="en-US" sz="2800" b="1" dirty="0">
                <a:solidFill>
                  <a:schemeClr val="tx1"/>
                </a:solidFill>
                <a:latin typeface="Dubai" panose="020B0503030403030204" pitchFamily="34" charset="-78"/>
                <a:cs typeface="Dubai" panose="020B0503030403030204" pitchFamily="34" charset="-78"/>
              </a:rPr>
              <a:t>Find and calculate new metrics</a:t>
            </a:r>
          </a:p>
        </p:txBody>
      </p:sp>
    </p:spTree>
    <p:extLst>
      <p:ext uri="{BB962C8B-B14F-4D97-AF65-F5344CB8AC3E}">
        <p14:creationId xmlns:p14="http://schemas.microsoft.com/office/powerpoint/2010/main" val="263716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88"/>
          <p:cNvSpPr txBox="1">
            <a:spLocks noGrp="1"/>
          </p:cNvSpPr>
          <p:nvPr>
            <p:ph type="subTitle" idx="1"/>
          </p:nvPr>
        </p:nvSpPr>
        <p:spPr>
          <a:xfrm>
            <a:off x="6406575" y="3429000"/>
            <a:ext cx="41367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sp>
        <p:nvSpPr>
          <p:cNvPr id="2391" name="Google Shape;2391;p88"/>
          <p:cNvSpPr/>
          <p:nvPr/>
        </p:nvSpPr>
        <p:spPr>
          <a:xfrm>
            <a:off x="6096000" y="2289374"/>
            <a:ext cx="4400846" cy="801851"/>
          </a:xfrm>
          <a:prstGeom prst="rect">
            <a:avLst/>
          </a:prstGeom>
        </p:spPr>
        <p:txBody>
          <a:bodyPr>
            <a:prstTxWarp prst="textPlain">
              <a:avLst/>
            </a:prstTxWarp>
          </a:bodyPr>
          <a:lstStyle/>
          <a:p>
            <a:pPr lvl="0" algn="ctr"/>
            <a:r>
              <a:rPr b="1" i="0" dirty="0">
                <a:ln>
                  <a:noFill/>
                </a:ln>
                <a:solidFill>
                  <a:schemeClr val="tx1"/>
                </a:solidFill>
                <a:latin typeface="DM Sans"/>
              </a:rPr>
              <a:t>Thank you!</a:t>
            </a:r>
          </a:p>
        </p:txBody>
      </p:sp>
      <p:pic>
        <p:nvPicPr>
          <p:cNvPr id="2392" name="Google Shape;2392;p88">
            <a:hlinkClick r:id="rId3"/>
          </p:cNvPr>
          <p:cNvPicPr preferRelativeResize="0"/>
          <p:nvPr/>
        </p:nvPicPr>
        <p:blipFill>
          <a:blip r:embed="rId4">
            <a:alphaModFix/>
          </a:blip>
          <a:stretch>
            <a:fillRect/>
          </a:stretch>
        </p:blipFill>
        <p:spPr>
          <a:xfrm>
            <a:off x="7910538" y="4484675"/>
            <a:ext cx="1128775" cy="112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4" name="Google Shape;2404;p90"/>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Clearly, animals know more than you.</a:t>
            </a:r>
            <a:endParaRPr/>
          </a:p>
        </p:txBody>
      </p:sp>
      <p:sp>
        <p:nvSpPr>
          <p:cNvPr id="2405" name="Google Shape;2405;p90"/>
          <p:cNvSpPr txBox="1">
            <a:spLocks noGrp="1"/>
          </p:cNvSpPr>
          <p:nvPr>
            <p:ph type="subTitle" idx="1"/>
          </p:nvPr>
        </p:nvSpPr>
        <p:spPr>
          <a:prstGeom prst="rect">
            <a:avLst/>
          </a:prstGeom>
        </p:spPr>
        <p:txBody>
          <a:bodyPr spcFirstLastPara="1" wrap="square" lIns="121900" tIns="121900" rIns="121900" bIns="121900" anchor="b" anchorCtr="0">
            <a:noAutofit/>
          </a:bodyPr>
          <a:lstStyle/>
          <a:p>
            <a:pPr marL="457200" lvl="0" indent="0" algn="ctr" rtl="0">
              <a:spcBef>
                <a:spcPts val="0"/>
              </a:spcBef>
              <a:spcAft>
                <a:spcPts val="0"/>
              </a:spcAft>
              <a:buNone/>
            </a:pPr>
            <a:r>
              <a:rPr lang="en" dirty="0"/>
              <a:t>Sonya Aksenyuk</a:t>
            </a:r>
            <a:endParaRPr dirty="0"/>
          </a:p>
        </p:txBody>
      </p:sp>
      <p:grpSp>
        <p:nvGrpSpPr>
          <p:cNvPr id="2406" name="Google Shape;2406;p90"/>
          <p:cNvGrpSpPr/>
          <p:nvPr/>
        </p:nvGrpSpPr>
        <p:grpSpPr>
          <a:xfrm rot="10800000">
            <a:off x="295793" y="329451"/>
            <a:ext cx="1237846" cy="872004"/>
            <a:chOff x="621403" y="597265"/>
            <a:chExt cx="1588204" cy="1118814"/>
          </a:xfrm>
        </p:grpSpPr>
        <p:sp>
          <p:nvSpPr>
            <p:cNvPr id="2407" name="Google Shape;2407;p90"/>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w="28575">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8" name="Google Shape;2408;p90"/>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w="28575">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09" name="Google Shape;2409;p90"/>
          <p:cNvGrpSpPr/>
          <p:nvPr/>
        </p:nvGrpSpPr>
        <p:grpSpPr>
          <a:xfrm>
            <a:off x="10692368" y="5681101"/>
            <a:ext cx="1237846" cy="872004"/>
            <a:chOff x="621403" y="597265"/>
            <a:chExt cx="1588204" cy="1118814"/>
          </a:xfrm>
        </p:grpSpPr>
        <p:sp>
          <p:nvSpPr>
            <p:cNvPr id="2410" name="Google Shape;2410;p90"/>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w="28575">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1" name="Google Shape;2411;p90"/>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w="28575">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66"/>
          <p:cNvSpPr/>
          <p:nvPr/>
        </p:nvSpPr>
        <p:spPr>
          <a:xfrm>
            <a:off x="3480900" y="573125"/>
            <a:ext cx="5401097" cy="531500"/>
          </a:xfrm>
          <a:prstGeom prst="rect">
            <a:avLst/>
          </a:prstGeom>
        </p:spPr>
        <p:txBody>
          <a:bodyPr>
            <a:prstTxWarp prst="textPlain">
              <a:avLst/>
            </a:prstTxWarp>
          </a:bodyPr>
          <a:lstStyle/>
          <a:p>
            <a:pPr lvl="0" algn="ctr"/>
            <a:r>
              <a:rPr b="1" i="0" dirty="0">
                <a:ln>
                  <a:noFill/>
                </a:ln>
                <a:solidFill>
                  <a:schemeClr val="tx1"/>
                </a:solidFill>
                <a:latin typeface="DM Sans"/>
              </a:rPr>
              <a:t>What is fairness?</a:t>
            </a:r>
          </a:p>
        </p:txBody>
      </p:sp>
      <p:sp>
        <p:nvSpPr>
          <p:cNvPr id="2162" name="Google Shape;2162;p66"/>
          <p:cNvSpPr txBox="1">
            <a:spLocks noGrp="1"/>
          </p:cNvSpPr>
          <p:nvPr>
            <p:ph type="body" idx="1"/>
          </p:nvPr>
        </p:nvSpPr>
        <p:spPr>
          <a:xfrm>
            <a:off x="868150" y="2950049"/>
            <a:ext cx="9174000" cy="3273900"/>
          </a:xfrm>
          <a:prstGeom prst="rect">
            <a:avLst/>
          </a:prstGeom>
          <a:noFill/>
          <a:ln>
            <a:noFill/>
          </a:ln>
        </p:spPr>
        <p:txBody>
          <a:bodyPr spcFirstLastPara="1" wrap="square" lIns="121900" tIns="121900" rIns="121900" bIns="121900" anchor="t" anchorCtr="0">
            <a:noAutofit/>
          </a:bodyPr>
          <a:lstStyle/>
          <a:p>
            <a:pPr marL="457200" lvl="0" indent="-406400" algn="l" rtl="0">
              <a:lnSpc>
                <a:spcPct val="115000"/>
              </a:lnSpc>
              <a:spcBef>
                <a:spcPts val="0"/>
              </a:spcBef>
              <a:spcAft>
                <a:spcPts val="0"/>
              </a:spcAft>
              <a:buSzPts val="2800"/>
              <a:buChar char="-"/>
            </a:pPr>
            <a:r>
              <a:rPr lang="en" sz="2800"/>
              <a:t>the absence of any prejudice or bias towards </a:t>
            </a:r>
            <a:r>
              <a:rPr lang="en" sz="2800" b="1"/>
              <a:t>a group of people</a:t>
            </a:r>
            <a:r>
              <a:rPr lang="en" sz="2800"/>
              <a:t> or </a:t>
            </a:r>
            <a:r>
              <a:rPr lang="en" sz="2800" b="1"/>
              <a:t>an individual</a:t>
            </a:r>
            <a:r>
              <a:rPr lang="en" sz="2800"/>
              <a:t> based on certain characteristics</a:t>
            </a:r>
            <a:endParaRPr sz="2800"/>
          </a:p>
          <a:p>
            <a:pPr marL="457200" lvl="0" indent="-406400" algn="l" rtl="0">
              <a:lnSpc>
                <a:spcPct val="115000"/>
              </a:lnSpc>
              <a:spcBef>
                <a:spcPts val="0"/>
              </a:spcBef>
              <a:spcAft>
                <a:spcPts val="0"/>
              </a:spcAft>
              <a:buSzPts val="2800"/>
              <a:buChar char="-"/>
            </a:pPr>
            <a:r>
              <a:rPr lang="en" sz="2800"/>
              <a:t>the quality of treating people equally or in a way that is right or reasonable</a:t>
            </a:r>
            <a:endParaRPr sz="2800"/>
          </a:p>
        </p:txBody>
      </p:sp>
      <p:sp>
        <p:nvSpPr>
          <p:cNvPr id="2164" name="Google Shape;2164;p66"/>
          <p:cNvSpPr txBox="1">
            <a:spLocks noGrp="1"/>
          </p:cNvSpPr>
          <p:nvPr>
            <p:ph type="body" idx="2"/>
          </p:nvPr>
        </p:nvSpPr>
        <p:spPr>
          <a:xfrm>
            <a:off x="868300" y="1789150"/>
            <a:ext cx="2772300" cy="647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500" b="1"/>
              <a:t>Fairness is</a:t>
            </a:r>
            <a:endParaRPr sz="2500" b="1"/>
          </a:p>
        </p:txBody>
      </p:sp>
      <p:sp>
        <p:nvSpPr>
          <p:cNvPr id="2163" name="Google Shape;2163;p66"/>
          <p:cNvSpPr/>
          <p:nvPr/>
        </p:nvSpPr>
        <p:spPr>
          <a:xfrm>
            <a:off x="868150" y="1735550"/>
            <a:ext cx="2772300" cy="7545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t>  Fairness is:</a:t>
            </a:r>
            <a:endParaRPr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9492039-EA0D-21DF-A25B-C87F478E54C8}"/>
              </a:ext>
            </a:extLst>
          </p:cNvPr>
          <p:cNvSpPr>
            <a:spLocks noGrp="1"/>
          </p:cNvSpPr>
          <p:nvPr>
            <p:ph type="title"/>
          </p:nvPr>
        </p:nvSpPr>
        <p:spPr>
          <a:xfrm>
            <a:off x="467517" y="3516433"/>
            <a:ext cx="11095500" cy="1145612"/>
          </a:xfrm>
        </p:spPr>
        <p:txBody>
          <a:bodyPr/>
          <a:lstStyle/>
          <a:p>
            <a:pPr algn="ctr"/>
            <a:r>
              <a:rPr lang="en-US" sz="5400" b="1" dirty="0"/>
              <a:t>Let’s start with an example </a:t>
            </a:r>
          </a:p>
        </p:txBody>
      </p:sp>
      <p:sp>
        <p:nvSpPr>
          <p:cNvPr id="12" name="Google Shape;2170;p67">
            <a:extLst>
              <a:ext uri="{FF2B5EF4-FFF2-40B4-BE49-F238E27FC236}">
                <a16:creationId xmlns:a16="http://schemas.microsoft.com/office/drawing/2014/main" id="{A1AADB28-1B55-9A35-8B6B-2DF48B018AB7}"/>
              </a:ext>
            </a:extLst>
          </p:cNvPr>
          <p:cNvSpPr/>
          <p:nvPr/>
        </p:nvSpPr>
        <p:spPr>
          <a:xfrm>
            <a:off x="1439635" y="2004202"/>
            <a:ext cx="9312729" cy="764560"/>
          </a:xfrm>
          <a:prstGeom prst="rect">
            <a:avLst/>
          </a:prstGeom>
        </p:spPr>
        <p:txBody>
          <a:bodyPr>
            <a:prstTxWarp prst="textPlain">
              <a:avLst/>
            </a:prstTxWarp>
          </a:bodyPr>
          <a:lstStyle/>
          <a:p>
            <a:pPr lvl="0" algn="ctr"/>
            <a:r>
              <a:rPr b="1" i="0" dirty="0">
                <a:ln>
                  <a:noFill/>
                </a:ln>
                <a:solidFill>
                  <a:schemeClr val="tx1"/>
                </a:solidFill>
                <a:latin typeface="DM Sans"/>
              </a:rPr>
              <a:t>How to measure it?</a:t>
            </a:r>
          </a:p>
        </p:txBody>
      </p:sp>
    </p:spTree>
    <p:extLst>
      <p:ext uri="{BB962C8B-B14F-4D97-AF65-F5344CB8AC3E}">
        <p14:creationId xmlns:p14="http://schemas.microsoft.com/office/powerpoint/2010/main" val="191689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7E5F2A-AD9B-D975-4EB6-88BA7576AE96}"/>
              </a:ext>
            </a:extLst>
          </p:cNvPr>
          <p:cNvPicPr>
            <a:picLocks noChangeAspect="1"/>
          </p:cNvPicPr>
          <p:nvPr/>
        </p:nvPicPr>
        <p:blipFill>
          <a:blip r:embed="rId2"/>
          <a:stretch>
            <a:fillRect/>
          </a:stretch>
        </p:blipFill>
        <p:spPr>
          <a:xfrm>
            <a:off x="8201049" y="1724145"/>
            <a:ext cx="3560645" cy="3560645"/>
          </a:xfrm>
          <a:prstGeom prst="rect">
            <a:avLst/>
          </a:prstGeom>
        </p:spPr>
      </p:pic>
      <p:pic>
        <p:nvPicPr>
          <p:cNvPr id="8" name="Picture 7">
            <a:extLst>
              <a:ext uri="{FF2B5EF4-FFF2-40B4-BE49-F238E27FC236}">
                <a16:creationId xmlns:a16="http://schemas.microsoft.com/office/drawing/2014/main" id="{5E956C29-BAB0-D741-74CC-33BE61DF6200}"/>
              </a:ext>
            </a:extLst>
          </p:cNvPr>
          <p:cNvPicPr>
            <a:picLocks noChangeAspect="1"/>
          </p:cNvPicPr>
          <p:nvPr/>
        </p:nvPicPr>
        <p:blipFill>
          <a:blip r:embed="rId3"/>
          <a:stretch>
            <a:fillRect/>
          </a:stretch>
        </p:blipFill>
        <p:spPr>
          <a:xfrm>
            <a:off x="8077202" y="2299335"/>
            <a:ext cx="780265" cy="780265"/>
          </a:xfrm>
          <a:prstGeom prst="rect">
            <a:avLst/>
          </a:prstGeom>
        </p:spPr>
      </p:pic>
      <p:pic>
        <p:nvPicPr>
          <p:cNvPr id="10" name="Picture 9">
            <a:extLst>
              <a:ext uri="{FF2B5EF4-FFF2-40B4-BE49-F238E27FC236}">
                <a16:creationId xmlns:a16="http://schemas.microsoft.com/office/drawing/2014/main" id="{0EC99640-C7B1-C7FE-CC24-504DF73CA64D}"/>
              </a:ext>
            </a:extLst>
          </p:cNvPr>
          <p:cNvPicPr>
            <a:picLocks noChangeAspect="1"/>
          </p:cNvPicPr>
          <p:nvPr/>
        </p:nvPicPr>
        <p:blipFill>
          <a:blip r:embed="rId4"/>
          <a:stretch>
            <a:fillRect/>
          </a:stretch>
        </p:blipFill>
        <p:spPr>
          <a:xfrm>
            <a:off x="7639369" y="3985488"/>
            <a:ext cx="531692" cy="987429"/>
          </a:xfrm>
          <a:prstGeom prst="rect">
            <a:avLst/>
          </a:prstGeom>
        </p:spPr>
      </p:pic>
      <p:pic>
        <p:nvPicPr>
          <p:cNvPr id="16" name="Picture 15">
            <a:extLst>
              <a:ext uri="{FF2B5EF4-FFF2-40B4-BE49-F238E27FC236}">
                <a16:creationId xmlns:a16="http://schemas.microsoft.com/office/drawing/2014/main" id="{CF6F8734-FAAF-58B3-7C5B-703A105235CA}"/>
              </a:ext>
            </a:extLst>
          </p:cNvPr>
          <p:cNvPicPr>
            <a:picLocks noChangeAspect="1"/>
          </p:cNvPicPr>
          <p:nvPr/>
        </p:nvPicPr>
        <p:blipFill>
          <a:blip r:embed="rId5"/>
          <a:stretch>
            <a:fillRect/>
          </a:stretch>
        </p:blipFill>
        <p:spPr>
          <a:xfrm>
            <a:off x="7998794" y="3967174"/>
            <a:ext cx="1313265" cy="1313265"/>
          </a:xfrm>
          <a:prstGeom prst="rect">
            <a:avLst/>
          </a:prstGeom>
        </p:spPr>
      </p:pic>
      <p:sp>
        <p:nvSpPr>
          <p:cNvPr id="18" name="TextBox 17">
            <a:extLst>
              <a:ext uri="{FF2B5EF4-FFF2-40B4-BE49-F238E27FC236}">
                <a16:creationId xmlns:a16="http://schemas.microsoft.com/office/drawing/2014/main" id="{8BA22C24-C8C6-6A19-2C20-3EF5972DD365}"/>
              </a:ext>
            </a:extLst>
          </p:cNvPr>
          <p:cNvSpPr txBox="1"/>
          <p:nvPr/>
        </p:nvSpPr>
        <p:spPr>
          <a:xfrm>
            <a:off x="551082" y="361511"/>
            <a:ext cx="4737194" cy="584775"/>
          </a:xfrm>
          <a:prstGeom prst="rect">
            <a:avLst/>
          </a:prstGeom>
          <a:noFill/>
        </p:spPr>
        <p:txBody>
          <a:bodyPr wrap="none" rtlCol="0">
            <a:spAutoFit/>
          </a:bodyPr>
          <a:lstStyle/>
          <a:p>
            <a:r>
              <a:rPr lang="en-US" sz="3200" b="1" dirty="0"/>
              <a:t>The Company is hiring!</a:t>
            </a:r>
          </a:p>
        </p:txBody>
      </p:sp>
      <p:sp>
        <p:nvSpPr>
          <p:cNvPr id="19" name="TextBox 18">
            <a:extLst>
              <a:ext uri="{FF2B5EF4-FFF2-40B4-BE49-F238E27FC236}">
                <a16:creationId xmlns:a16="http://schemas.microsoft.com/office/drawing/2014/main" id="{A5F9E3CF-B215-0304-EE70-BFEFEB7B99CC}"/>
              </a:ext>
            </a:extLst>
          </p:cNvPr>
          <p:cNvSpPr txBox="1"/>
          <p:nvPr/>
        </p:nvSpPr>
        <p:spPr>
          <a:xfrm>
            <a:off x="551082" y="2078252"/>
            <a:ext cx="6338047" cy="2677656"/>
          </a:xfrm>
          <a:prstGeom prst="rect">
            <a:avLst/>
          </a:prstGeom>
          <a:noFill/>
        </p:spPr>
        <p:txBody>
          <a:bodyPr wrap="square" rtlCol="0">
            <a:spAutoFit/>
          </a:bodyPr>
          <a:lstStyle/>
          <a:p>
            <a:r>
              <a:rPr lang="en-US" sz="2400" dirty="0"/>
              <a:t>We have got two groups of people willing to apply for the certain position:</a:t>
            </a:r>
          </a:p>
          <a:p>
            <a:endParaRPr lang="en-US" sz="2400" dirty="0"/>
          </a:p>
          <a:p>
            <a:pPr marL="285750" indent="-285750">
              <a:buFont typeface="Arial" panose="020B0604020202020204" pitchFamily="34" charset="0"/>
              <a:buChar char="•"/>
            </a:pPr>
            <a:r>
              <a:rPr lang="en-US" sz="2400" b="1" dirty="0"/>
              <a:t>Group j</a:t>
            </a:r>
            <a:r>
              <a:rPr lang="en-US" sz="2400" dirty="0"/>
              <a:t> – </a:t>
            </a:r>
            <a:r>
              <a:rPr lang="en-US" sz="2400" u="sng" dirty="0"/>
              <a:t>Tattooed People</a:t>
            </a:r>
          </a:p>
          <a:p>
            <a:pPr marL="285750" indent="-285750">
              <a:buFont typeface="Arial" panose="020B0604020202020204" pitchFamily="34" charset="0"/>
              <a:buChar char="•"/>
            </a:pPr>
            <a:r>
              <a:rPr lang="en-US" sz="2400" b="1" dirty="0"/>
              <a:t>Group </a:t>
            </a:r>
            <a:r>
              <a:rPr lang="en-US" sz="2400" b="1" dirty="0" err="1"/>
              <a:t>i</a:t>
            </a:r>
            <a:r>
              <a:rPr lang="en-US" sz="2400" b="1" dirty="0"/>
              <a:t>  </a:t>
            </a:r>
            <a:r>
              <a:rPr lang="en-US" sz="2400" dirty="0"/>
              <a:t>– </a:t>
            </a:r>
            <a:r>
              <a:rPr lang="en-US" sz="2400" u="sng" dirty="0"/>
              <a:t>Not-tattooed People</a:t>
            </a:r>
          </a:p>
          <a:p>
            <a:pPr marL="285750" indent="-285750">
              <a:buFont typeface="Arial" panose="020B0604020202020204" pitchFamily="34" charset="0"/>
              <a:buChar char="•"/>
            </a:pPr>
            <a:endParaRPr lang="en-US" sz="2400" dirty="0"/>
          </a:p>
          <a:p>
            <a:r>
              <a:rPr lang="en-US" sz="2400" dirty="0"/>
              <a:t>where not-tattooed is the majority group</a:t>
            </a:r>
          </a:p>
        </p:txBody>
      </p:sp>
    </p:spTree>
    <p:extLst>
      <p:ext uri="{BB962C8B-B14F-4D97-AF65-F5344CB8AC3E}">
        <p14:creationId xmlns:p14="http://schemas.microsoft.com/office/powerpoint/2010/main" val="274453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98A6FA-08FA-EED9-146C-61D51366182B}"/>
              </a:ext>
            </a:extLst>
          </p:cNvPr>
          <p:cNvSpPr txBox="1"/>
          <p:nvPr/>
        </p:nvSpPr>
        <p:spPr>
          <a:xfrm>
            <a:off x="2303930" y="3310251"/>
            <a:ext cx="8310282" cy="1200329"/>
          </a:xfrm>
          <a:prstGeom prst="rect">
            <a:avLst/>
          </a:prstGeom>
          <a:noFill/>
        </p:spPr>
        <p:txBody>
          <a:bodyPr wrap="square">
            <a:spAutoFit/>
          </a:bodyPr>
          <a:lstStyle/>
          <a:p>
            <a:pPr algn="ctr"/>
            <a:r>
              <a:rPr lang="en-US" sz="2400" b="1" dirty="0">
                <a:latin typeface="Arial" panose="020B0604020202020204" pitchFamily="34" charset="0"/>
                <a:ea typeface="Calibri Light" panose="020F0302020204030204" pitchFamily="34" charset="0"/>
                <a:cs typeface="Arial" panose="020B0604020202020204" pitchFamily="34" charset="0"/>
              </a:rPr>
              <a:t>We are afraid that The Company does not hire tattooed people just because of their tattoos, despite them being just as qualified as the general population on average</a:t>
            </a:r>
          </a:p>
        </p:txBody>
      </p:sp>
      <p:sp>
        <p:nvSpPr>
          <p:cNvPr id="5" name="Google Shape;2170;p67">
            <a:extLst>
              <a:ext uri="{FF2B5EF4-FFF2-40B4-BE49-F238E27FC236}">
                <a16:creationId xmlns:a16="http://schemas.microsoft.com/office/drawing/2014/main" id="{894F161E-7AFD-EE46-1E24-623BB6778B9F}"/>
              </a:ext>
            </a:extLst>
          </p:cNvPr>
          <p:cNvSpPr/>
          <p:nvPr/>
        </p:nvSpPr>
        <p:spPr>
          <a:xfrm>
            <a:off x="2909847" y="1582861"/>
            <a:ext cx="6234153" cy="764560"/>
          </a:xfrm>
          <a:prstGeom prst="rect">
            <a:avLst/>
          </a:prstGeom>
        </p:spPr>
        <p:txBody>
          <a:bodyPr>
            <a:prstTxWarp prst="textPlain">
              <a:avLst/>
            </a:prstTxWarp>
          </a:bodyPr>
          <a:lstStyle/>
          <a:p>
            <a:pPr lvl="0" algn="ctr"/>
            <a:r>
              <a:rPr lang="en-US" b="1" dirty="0">
                <a:solidFill>
                  <a:schemeClr val="tx1"/>
                </a:solidFill>
                <a:latin typeface="DM Sans"/>
              </a:rPr>
              <a:t>Our concern</a:t>
            </a:r>
            <a:endParaRPr b="1" i="0" dirty="0">
              <a:ln>
                <a:noFill/>
              </a:ln>
              <a:solidFill>
                <a:schemeClr val="tx1"/>
              </a:solidFill>
              <a:latin typeface="DM Sans"/>
            </a:endParaRPr>
          </a:p>
        </p:txBody>
      </p:sp>
    </p:spTree>
    <p:extLst>
      <p:ext uri="{BB962C8B-B14F-4D97-AF65-F5344CB8AC3E}">
        <p14:creationId xmlns:p14="http://schemas.microsoft.com/office/powerpoint/2010/main" val="168486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07F52-ECDC-8092-E618-5A31AE1F323E}"/>
              </a:ext>
            </a:extLst>
          </p:cNvPr>
          <p:cNvSpPr txBox="1"/>
          <p:nvPr/>
        </p:nvSpPr>
        <p:spPr>
          <a:xfrm>
            <a:off x="636494" y="524015"/>
            <a:ext cx="11071412" cy="830997"/>
          </a:xfrm>
          <a:prstGeom prst="rect">
            <a:avLst/>
          </a:prstGeom>
          <a:noFill/>
        </p:spPr>
        <p:txBody>
          <a:bodyPr wrap="square" rtlCol="0">
            <a:spAutoFit/>
          </a:bodyPr>
          <a:lstStyle/>
          <a:p>
            <a:r>
              <a:rPr lang="en-US" sz="2400" dirty="0"/>
              <a:t>To </a:t>
            </a:r>
            <a:r>
              <a:rPr lang="en-US" sz="2400" b="1" dirty="0"/>
              <a:t>check</a:t>
            </a:r>
            <a:r>
              <a:rPr lang="ru-RU" sz="2400" dirty="0"/>
              <a:t> </a:t>
            </a:r>
            <a:r>
              <a:rPr lang="en-US" sz="2400" dirty="0"/>
              <a:t>if there is </a:t>
            </a:r>
            <a:r>
              <a:rPr lang="en-US" sz="2400" b="1" dirty="0"/>
              <a:t>prejudice</a:t>
            </a:r>
            <a:r>
              <a:rPr lang="en-US" sz="2400" dirty="0"/>
              <a:t> in The Company’s decision, we can use the following </a:t>
            </a:r>
            <a:r>
              <a:rPr lang="en-US" sz="2400" u="sng" dirty="0"/>
              <a:t>Statistical Parity</a:t>
            </a:r>
            <a:r>
              <a:rPr lang="en-US" sz="2400" dirty="0"/>
              <a:t> formula:</a:t>
            </a:r>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75EB1D75-11CB-549D-0EA8-D773E34F915C}"/>
                  </a:ext>
                </a:extLst>
              </p:cNvPr>
              <p:cNvSpPr>
                <a:spLocks noGrp="1"/>
              </p:cNvSpPr>
              <p:nvPr>
                <p:ph type="title"/>
              </p:nvPr>
            </p:nvSpPr>
            <p:spPr>
              <a:xfrm>
                <a:off x="-222165" y="2093213"/>
                <a:ext cx="7675639" cy="561725"/>
              </a:xfrm>
            </p:spPr>
            <p:txBody>
              <a:bodyPr/>
              <a:lstStyle/>
              <a:p>
                <a:pPr/>
                <a14:m>
                  <m:oMathPara xmlns:m="http://schemas.openxmlformats.org/officeDocument/2006/math">
                    <m:oMathParaPr>
                      <m:jc m:val="centerGroup"/>
                    </m:oMathParaPr>
                    <m:oMath xmlns:m="http://schemas.openxmlformats.org/officeDocument/2006/math">
                      <m:f>
                        <m:fPr>
                          <m:ctrlPr>
                            <a:rPr lang="en-US" sz="2000" i="1" smtClean="0">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fPr>
                        <m:num>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𝑇𝑃</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𝐹𝑃</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num>
                        <m:den>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𝑇𝑃</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𝐹𝑃</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𝑇𝑁</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𝐹𝑁</m:t>
                              </m:r>
                            </m:e>
                            <m:sub>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den>
                      </m:f>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r>
                        <a:rPr lang="en-US" sz="2000" i="1" smtClean="0">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f>
                        <m:f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fPr>
                        <m:num>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𝑇𝑃</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𝐹𝑃</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num>
                        <m:den>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𝑇𝑃</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𝐹𝑃</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𝑇𝑁</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 </m:t>
                          </m:r>
                          <m:sSub>
                            <m:sSubPr>
                              <m:ctrlP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ctrlPr>
                            </m:sSubPr>
                            <m:e>
                              <m:r>
                                <a:rPr lang="en-US" sz="20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𝐹𝑁</m:t>
                              </m:r>
                            </m:e>
                            <m:sub>
                              <m:r>
                                <a:rPr lang="en-US" sz="2000" i="1">
                                  <a:solidFill>
                                    <a:schemeClr val="tx1"/>
                                  </a:solidFill>
                                  <a:effectLst/>
                                  <a:latin typeface="Cambria Math" panose="02040503050406030204" pitchFamily="18" charset="0"/>
                                  <a:ea typeface="DengXian" panose="02010600030101010101" pitchFamily="2" charset="-122"/>
                                  <a:cs typeface="Cordia New" panose="020B0304020202020204" pitchFamily="34" charset="-34"/>
                                </a:rPr>
                                <m:t>𝑖</m:t>
                              </m:r>
                            </m:sub>
                          </m:sSub>
                        </m:den>
                      </m:f>
                    </m:oMath>
                  </m:oMathPara>
                </a14:m>
                <a:br>
                  <a:rPr lang="en-US" sz="2000" dirty="0">
                    <a:solidFill>
                      <a:schemeClr val="tx1"/>
                    </a:solidFill>
                    <a:effectLst/>
                    <a:latin typeface="Calibri" panose="020F0502020204030204" pitchFamily="34" charset="0"/>
                    <a:ea typeface="DengXian" panose="02010600030101010101" pitchFamily="2" charset="-122"/>
                    <a:cs typeface="Cordia New" panose="020B0304020202020204" pitchFamily="34" charset="-34"/>
                  </a:rPr>
                </a:br>
                <a:endParaRPr lang="en-US" sz="2000" dirty="0">
                  <a:solidFill>
                    <a:schemeClr val="tx1"/>
                  </a:solidFill>
                </a:endParaRPr>
              </a:p>
            </p:txBody>
          </p:sp>
        </mc:Choice>
        <mc:Fallback xmlns="">
          <p:sp>
            <p:nvSpPr>
              <p:cNvPr id="4" name="Title 1">
                <a:extLst>
                  <a:ext uri="{FF2B5EF4-FFF2-40B4-BE49-F238E27FC236}">
                    <a16:creationId xmlns:a16="http://schemas.microsoft.com/office/drawing/2014/main" id="{75EB1D75-11CB-549D-0EA8-D773E34F915C}"/>
                  </a:ext>
                </a:extLst>
              </p:cNvPr>
              <p:cNvSpPr>
                <a:spLocks noGrp="1" noRot="1" noChangeAspect="1" noMove="1" noResize="1" noEditPoints="1" noAdjustHandles="1" noChangeArrowheads="1" noChangeShapeType="1" noTextEdit="1"/>
              </p:cNvSpPr>
              <p:nvPr>
                <p:ph type="title"/>
              </p:nvPr>
            </p:nvSpPr>
            <p:spPr>
              <a:xfrm>
                <a:off x="-222165" y="2093213"/>
                <a:ext cx="7675639" cy="561725"/>
              </a:xfrm>
              <a:blipFill>
                <a:blip r:embed="rId2"/>
                <a:stretch>
                  <a:fillRect t="-3010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C36DF7B-28BF-B4D8-C795-442AC9610FA7}"/>
              </a:ext>
            </a:extLst>
          </p:cNvPr>
          <p:cNvSpPr txBox="1"/>
          <p:nvPr/>
        </p:nvSpPr>
        <p:spPr>
          <a:xfrm>
            <a:off x="651724" y="4113177"/>
            <a:ext cx="3116559" cy="400110"/>
          </a:xfrm>
          <a:prstGeom prst="rect">
            <a:avLst/>
          </a:prstGeom>
          <a:noFill/>
        </p:spPr>
        <p:txBody>
          <a:bodyPr wrap="none" rtlCol="0">
            <a:spAutoFit/>
          </a:bodyPr>
          <a:lstStyle/>
          <a:p>
            <a:r>
              <a:rPr lang="en-US" sz="2000" dirty="0"/>
              <a:t>Therefore, in other words: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FD8CBD-3F54-3208-E093-D6BD8C3D2DF8}"/>
                  </a:ext>
                </a:extLst>
              </p:cNvPr>
              <p:cNvSpPr txBox="1"/>
              <p:nvPr/>
            </p:nvSpPr>
            <p:spPr>
              <a:xfrm>
                <a:off x="3704233" y="3925902"/>
                <a:ext cx="7258249" cy="730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𝐻𝑖𝑟𝑒𝑑</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𝑚𝑎𝑗𝑜𝑟𝑖𝑡𝑦</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𝐺𝑟𝑜𝑢𝑝</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𝑗</m:t>
                          </m:r>
                        </m:num>
                        <m:den>
                          <m:r>
                            <a:rPr lang="en-US" sz="2000" i="1">
                              <a:solidFill>
                                <a:schemeClr val="tx1"/>
                              </a:solidFill>
                              <a:latin typeface="Cambria Math" panose="02040503050406030204" pitchFamily="18" charset="0"/>
                            </a:rPr>
                            <m:t>𝑇𝑜𝑡𝑎𝑙</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𝑚𝑎𝑗𝑜𝑟𝑖𝑡𝑦</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𝐺𝑟𝑜𝑢𝑝</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𝑗</m:t>
                          </m:r>
                        </m:den>
                      </m:f>
                      <m:r>
                        <a:rPr lang="en-US" sz="2000">
                          <a:solidFill>
                            <a:schemeClr val="tx1"/>
                          </a:solidFill>
                          <a:latin typeface="Cambria Math" panose="02040503050406030204" pitchFamily="18" charset="0"/>
                        </a:rPr>
                        <m:t> − </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𝐻𝑖𝑟𝑒𝑑</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𝑚𝑖𝑛𝑜𝑟𝑖𝑡𝑦</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𝐺𝑟𝑜𝑢𝑝</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𝑖</m:t>
                          </m:r>
                        </m:num>
                        <m:den>
                          <m:r>
                            <a:rPr lang="en-US" sz="2000" i="1">
                              <a:solidFill>
                                <a:schemeClr val="tx1"/>
                              </a:solidFill>
                              <a:latin typeface="Cambria Math" panose="02040503050406030204" pitchFamily="18" charset="0"/>
                            </a:rPr>
                            <m:t>𝑇𝑜𝑡𝑎𝑙</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𝑚𝑖𝑛𝑜𝑟𝑖𝑡𝑦</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𝐺𝑟𝑜𝑢𝑝</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𝑖</m:t>
                          </m:r>
                        </m:den>
                      </m:f>
                    </m:oMath>
                  </m:oMathPara>
                </a14:m>
                <a:endParaRPr lang="en-US" sz="2000" dirty="0"/>
              </a:p>
            </p:txBody>
          </p:sp>
        </mc:Choice>
        <mc:Fallback xmlns="">
          <p:sp>
            <p:nvSpPr>
              <p:cNvPr id="6" name="TextBox 5">
                <a:extLst>
                  <a:ext uri="{FF2B5EF4-FFF2-40B4-BE49-F238E27FC236}">
                    <a16:creationId xmlns:a16="http://schemas.microsoft.com/office/drawing/2014/main" id="{DDFD8CBD-3F54-3208-E093-D6BD8C3D2DF8}"/>
                  </a:ext>
                </a:extLst>
              </p:cNvPr>
              <p:cNvSpPr txBox="1">
                <a:spLocks noRot="1" noChangeAspect="1" noMove="1" noResize="1" noEditPoints="1" noAdjustHandles="1" noChangeArrowheads="1" noChangeShapeType="1" noTextEdit="1"/>
              </p:cNvSpPr>
              <p:nvPr/>
            </p:nvSpPr>
            <p:spPr>
              <a:xfrm>
                <a:off x="3704233" y="3925902"/>
                <a:ext cx="7258249" cy="730649"/>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40BFDBA-F9FE-3682-15E1-08F4F3BED078}"/>
              </a:ext>
            </a:extLst>
          </p:cNvPr>
          <p:cNvSpPr txBox="1"/>
          <p:nvPr/>
        </p:nvSpPr>
        <p:spPr>
          <a:xfrm>
            <a:off x="6836047" y="1389529"/>
            <a:ext cx="5355953" cy="1292662"/>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sz="1600" dirty="0"/>
              <a:t>TP – got hired and were actually qualified</a:t>
            </a:r>
          </a:p>
          <a:p>
            <a:pPr marL="285750" indent="-285750">
              <a:buFont typeface="Arial" panose="020B0604020202020204" pitchFamily="34" charset="0"/>
              <a:buChar char="•"/>
            </a:pPr>
            <a:r>
              <a:rPr lang="en-US" sz="1600" dirty="0"/>
              <a:t>FP – got hired, but are not actually qualified</a:t>
            </a:r>
          </a:p>
          <a:p>
            <a:pPr marL="285750" indent="-285750">
              <a:buFont typeface="Arial" panose="020B0604020202020204" pitchFamily="34" charset="0"/>
              <a:buChar char="•"/>
            </a:pPr>
            <a:r>
              <a:rPr lang="en-US" sz="1600" dirty="0"/>
              <a:t>TN – did not get hired, but not qualified</a:t>
            </a:r>
          </a:p>
          <a:p>
            <a:pPr marL="285750" indent="-285750">
              <a:buFont typeface="Arial" panose="020B0604020202020204" pitchFamily="34" charset="0"/>
              <a:buChar char="•"/>
            </a:pPr>
            <a:r>
              <a:rPr lang="en-US" sz="1600" dirty="0"/>
              <a:t>FN - did not get hired, despite of them being qualified </a:t>
            </a:r>
          </a:p>
        </p:txBody>
      </p:sp>
      <p:sp>
        <p:nvSpPr>
          <p:cNvPr id="8" name="TextBox 7">
            <a:extLst>
              <a:ext uri="{FF2B5EF4-FFF2-40B4-BE49-F238E27FC236}">
                <a16:creationId xmlns:a16="http://schemas.microsoft.com/office/drawing/2014/main" id="{9ECEB005-7ADB-5453-F31D-724B4091B1E1}"/>
              </a:ext>
            </a:extLst>
          </p:cNvPr>
          <p:cNvSpPr txBox="1"/>
          <p:nvPr/>
        </p:nvSpPr>
        <p:spPr>
          <a:xfrm>
            <a:off x="636494" y="5530463"/>
            <a:ext cx="8217314" cy="400110"/>
          </a:xfrm>
          <a:prstGeom prst="rect">
            <a:avLst/>
          </a:prstGeom>
          <a:noFill/>
        </p:spPr>
        <p:txBody>
          <a:bodyPr wrap="none" rtlCol="0">
            <a:spAutoFit/>
          </a:bodyPr>
          <a:lstStyle/>
          <a:p>
            <a:r>
              <a:rPr lang="en-US" sz="2000" dirty="0"/>
              <a:t>where having </a:t>
            </a:r>
            <a:r>
              <a:rPr lang="en-US" sz="2000" u="sng" dirty="0"/>
              <a:t>absolute fairness</a:t>
            </a:r>
            <a:r>
              <a:rPr lang="en-US" sz="2000" dirty="0"/>
              <a:t>, the </a:t>
            </a:r>
            <a:r>
              <a:rPr lang="en-US" sz="2000" u="sng" dirty="0"/>
              <a:t>difference</a:t>
            </a:r>
            <a:r>
              <a:rPr lang="en-US" sz="2000" dirty="0"/>
              <a:t> should be equal to </a:t>
            </a:r>
            <a:r>
              <a:rPr lang="en-US" sz="2000" dirty="0">
                <a:solidFill>
                  <a:schemeClr val="tx1"/>
                </a:solidFill>
              </a:rPr>
              <a:t>zero</a:t>
            </a:r>
            <a:r>
              <a:rPr lang="en-US" sz="2000" dirty="0"/>
              <a:t> </a:t>
            </a:r>
          </a:p>
        </p:txBody>
      </p:sp>
      <p:sp>
        <p:nvSpPr>
          <p:cNvPr id="9" name="Rectangle 8">
            <a:extLst>
              <a:ext uri="{FF2B5EF4-FFF2-40B4-BE49-F238E27FC236}">
                <a16:creationId xmlns:a16="http://schemas.microsoft.com/office/drawing/2014/main" id="{3AED369B-550A-982B-527B-82207958A5D6}"/>
              </a:ext>
            </a:extLst>
          </p:cNvPr>
          <p:cNvSpPr/>
          <p:nvPr/>
        </p:nvSpPr>
        <p:spPr>
          <a:xfrm>
            <a:off x="4168817" y="3609500"/>
            <a:ext cx="6329082" cy="14074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8"/>
        <p:cNvGrpSpPr/>
        <p:nvPr/>
      </p:nvGrpSpPr>
      <p:grpSpPr>
        <a:xfrm>
          <a:off x="0" y="0"/>
          <a:ext cx="0" cy="0"/>
          <a:chOff x="0" y="0"/>
          <a:chExt cx="0" cy="0"/>
        </a:xfrm>
      </p:grpSpPr>
      <p:sp>
        <p:nvSpPr>
          <p:cNvPr id="2169" name="Google Shape;2169;p67"/>
          <p:cNvSpPr txBox="1">
            <a:spLocks noGrp="1"/>
          </p:cNvSpPr>
          <p:nvPr>
            <p:ph type="body" idx="2"/>
          </p:nvPr>
        </p:nvSpPr>
        <p:spPr>
          <a:xfrm>
            <a:off x="469728" y="733842"/>
            <a:ext cx="5156544" cy="4266900"/>
          </a:xfrm>
          <a:prstGeom prst="rect">
            <a:avLst/>
          </a:prstGeom>
          <a:noFill/>
          <a:ln>
            <a:noFill/>
          </a:ln>
        </p:spPr>
        <p:txBody>
          <a:bodyPr spcFirstLastPara="1" wrap="square" lIns="121900" tIns="121900" rIns="121900" bIns="121900" anchor="t" anchorCtr="0">
            <a:noAutofit/>
          </a:bodyPr>
          <a:lstStyle/>
          <a:p>
            <a:pPr marL="457200" lvl="0" indent="-355600" algn="l" rtl="0">
              <a:lnSpc>
                <a:spcPct val="300000"/>
              </a:lnSpc>
              <a:spcBef>
                <a:spcPts val="0"/>
              </a:spcBef>
              <a:spcAft>
                <a:spcPts val="0"/>
              </a:spcAft>
              <a:buSzPts val="2000"/>
              <a:buChar char="-"/>
            </a:pPr>
            <a:r>
              <a:rPr lang="en" sz="1600" b="1" dirty="0">
                <a:latin typeface="Corbel Light" panose="020B0303020204020204" pitchFamily="34" charset="0"/>
              </a:rPr>
              <a:t>True/False Positive Ratio</a:t>
            </a:r>
          </a:p>
          <a:p>
            <a:pPr marL="457200" lvl="0" indent="-355600" algn="l" rtl="0">
              <a:lnSpc>
                <a:spcPct val="300000"/>
              </a:lnSpc>
              <a:spcBef>
                <a:spcPts val="0"/>
              </a:spcBef>
              <a:spcAft>
                <a:spcPts val="0"/>
              </a:spcAft>
              <a:buSzPts val="2000"/>
              <a:buChar char="-"/>
            </a:pPr>
            <a:r>
              <a:rPr lang="en" sz="1600" b="1" dirty="0">
                <a:latin typeface="Corbel Light" panose="020B0303020204020204" pitchFamily="34" charset="0"/>
              </a:rPr>
              <a:t>Positive/Negative Predictive Value</a:t>
            </a:r>
            <a:endParaRPr sz="1600" b="1" dirty="0">
              <a:latin typeface="Corbel Light" panose="020B0303020204020204" pitchFamily="34" charset="0"/>
            </a:endParaRPr>
          </a:p>
          <a:p>
            <a:pPr marL="457200" marR="0" lvl="0" indent="-368300" algn="l" rtl="0">
              <a:lnSpc>
                <a:spcPct val="300000"/>
              </a:lnSpc>
              <a:spcBef>
                <a:spcPts val="0"/>
              </a:spcBef>
              <a:spcAft>
                <a:spcPts val="0"/>
              </a:spcAft>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Disparate Impact</a:t>
            </a:r>
          </a:p>
          <a:p>
            <a:pPr marL="457200" marR="0" lvl="0" indent="-368300" algn="l" rtl="0">
              <a:lnSpc>
                <a:spcPct val="300000"/>
              </a:lnSpc>
              <a:spcBef>
                <a:spcPts val="0"/>
              </a:spcBef>
              <a:spcAft>
                <a:spcPts val="0"/>
              </a:spcAft>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Accuracy Equality Ratio/Difference</a:t>
            </a:r>
          </a:p>
          <a:p>
            <a:pPr marL="457200" marR="0" lvl="0" indent="-368300" algn="l" rtl="0">
              <a:lnSpc>
                <a:spcPct val="300000"/>
              </a:lnSpc>
              <a:spcBef>
                <a:spcPts val="0"/>
              </a:spcBef>
              <a:spcAft>
                <a:spcPts val="0"/>
              </a:spcAft>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Equal Opportunity Ratio/Difference</a:t>
            </a:r>
          </a:p>
          <a:p>
            <a:pPr marL="457200" marR="0" lvl="0" indent="-368300" algn="l" rtl="0">
              <a:lnSpc>
                <a:spcPct val="300000"/>
              </a:lnSpc>
              <a:spcBef>
                <a:spcPts val="0"/>
              </a:spcBef>
              <a:spcAft>
                <a:spcPts val="0"/>
              </a:spcAft>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Predictive Equality Ratio/Difference</a:t>
            </a:r>
          </a:p>
          <a:p>
            <a:pPr marL="457200" marR="0" lvl="0" indent="-368300" algn="l" rtl="0">
              <a:lnSpc>
                <a:spcPct val="300000"/>
              </a:lnSpc>
              <a:spcBef>
                <a:spcPts val="0"/>
              </a:spcBef>
              <a:spcAft>
                <a:spcPts val="0"/>
              </a:spcAft>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Positive Predictive Parity Ratio/Difference</a:t>
            </a:r>
          </a:p>
          <a:p>
            <a:pPr indent="-368300">
              <a:lnSpc>
                <a:spcPct val="300000"/>
              </a:lnSpc>
              <a:buClr>
                <a:schemeClr val="dk2"/>
              </a:buClr>
              <a:buSzPts val="2200"/>
              <a:buFont typeface="DM Sans"/>
              <a:buChar char="-"/>
            </a:pPr>
            <a:r>
              <a:rPr lang="en-US" sz="1600" b="1" i="0" u="none" strike="noStrike" cap="none" dirty="0">
                <a:latin typeface="Corbel Light" panose="020B0303020204020204" pitchFamily="34" charset="0"/>
                <a:ea typeface="DM Sans"/>
                <a:cs typeface="DM Sans"/>
                <a:sym typeface="DM Sans"/>
              </a:rPr>
              <a:t>Negative Predictive Parity Ratio/Difference</a:t>
            </a:r>
          </a:p>
          <a:p>
            <a:pPr marL="88900" marR="0" lvl="0" indent="0" algn="l" rtl="0">
              <a:lnSpc>
                <a:spcPct val="300000"/>
              </a:lnSpc>
              <a:spcBef>
                <a:spcPts val="0"/>
              </a:spcBef>
              <a:spcAft>
                <a:spcPts val="0"/>
              </a:spcAft>
              <a:buClr>
                <a:schemeClr val="dk2"/>
              </a:buClr>
              <a:buSzPts val="2200"/>
              <a:buNone/>
            </a:pPr>
            <a:endParaRPr lang="en-US" sz="1600" b="1" i="0" u="none" strike="noStrike" cap="none" dirty="0">
              <a:latin typeface="Corbel Light" panose="020B0303020204020204" pitchFamily="34" charset="0"/>
              <a:ea typeface="DM Sans"/>
              <a:cs typeface="DM Sans"/>
              <a:sym typeface="DM Sans"/>
            </a:endParaRPr>
          </a:p>
          <a:p>
            <a:pPr marL="457200" marR="0" lvl="0" indent="-368300" algn="l" rtl="0">
              <a:lnSpc>
                <a:spcPct val="300000"/>
              </a:lnSpc>
              <a:spcBef>
                <a:spcPts val="0"/>
              </a:spcBef>
              <a:spcAft>
                <a:spcPts val="0"/>
              </a:spcAft>
              <a:buClr>
                <a:schemeClr val="dk2"/>
              </a:buClr>
              <a:buSzPts val="2200"/>
              <a:buFont typeface="DM Sans"/>
              <a:buChar char="-"/>
            </a:pPr>
            <a:endParaRPr lang="en-US" sz="1600" b="1" i="0" u="none" strike="noStrike" cap="none" dirty="0">
              <a:latin typeface="Corbel Light" panose="020B0303020204020204" pitchFamily="34" charset="0"/>
              <a:ea typeface="DM Sans"/>
              <a:cs typeface="DM Sans"/>
              <a:sym typeface="DM Sans"/>
            </a:endParaRPr>
          </a:p>
          <a:p>
            <a:pPr marL="457200" lvl="0" indent="-355600" algn="l" rtl="0">
              <a:lnSpc>
                <a:spcPct val="300000"/>
              </a:lnSpc>
              <a:spcBef>
                <a:spcPts val="0"/>
              </a:spcBef>
              <a:spcAft>
                <a:spcPts val="0"/>
              </a:spcAft>
              <a:buSzPts val="2000"/>
              <a:buChar char="-"/>
            </a:pPr>
            <a:endParaRPr sz="1600" b="1" dirty="0">
              <a:latin typeface="Corbel Light" panose="020B0303020204020204" pitchFamily="34" charset="0"/>
            </a:endParaRPr>
          </a:p>
          <a:p>
            <a:pPr marL="0" lvl="0" indent="0" algn="l" rtl="0">
              <a:lnSpc>
                <a:spcPct val="300000"/>
              </a:lnSpc>
              <a:spcBef>
                <a:spcPts val="0"/>
              </a:spcBef>
              <a:spcAft>
                <a:spcPts val="0"/>
              </a:spcAft>
              <a:buSzPts val="1900"/>
              <a:buNone/>
            </a:pPr>
            <a:endParaRPr sz="1600" b="1" dirty="0">
              <a:latin typeface="Corbel Light" panose="020B0303020204020204" pitchFamily="34" charset="0"/>
            </a:endParaRPr>
          </a:p>
          <a:p>
            <a:pPr marL="0" lvl="0" indent="0" algn="l" rtl="0">
              <a:lnSpc>
                <a:spcPct val="300000"/>
              </a:lnSpc>
              <a:spcBef>
                <a:spcPts val="0"/>
              </a:spcBef>
              <a:spcAft>
                <a:spcPts val="0"/>
              </a:spcAft>
              <a:buSzPts val="1900"/>
              <a:buNone/>
            </a:pPr>
            <a:endParaRPr sz="1600" b="1" dirty="0">
              <a:latin typeface="Corbel Light" panose="020B0303020204020204" pitchFamily="34" charset="0"/>
            </a:endParaRPr>
          </a:p>
        </p:txBody>
      </p:sp>
      <p:sp>
        <p:nvSpPr>
          <p:cNvPr id="2177" name="Google Shape;2177;p67"/>
          <p:cNvSpPr/>
          <p:nvPr/>
        </p:nvSpPr>
        <p:spPr>
          <a:xfrm>
            <a:off x="469728" y="97108"/>
            <a:ext cx="4492762" cy="754500"/>
          </a:xfrm>
          <a:prstGeom prst="roundRect">
            <a:avLst>
              <a:gd name="adj" fmla="val 50000"/>
            </a:avLst>
          </a:prstGeom>
          <a:gradFill>
            <a:gsLst>
              <a:gs pos="0">
                <a:schemeClr val="accent1"/>
              </a:gs>
              <a:gs pos="100000">
                <a:schemeClr val="accent2"/>
              </a:gs>
            </a:gsLst>
            <a:lin ang="2698631" scaled="0"/>
          </a:gradFill>
          <a:ln w="28575">
            <a:solidFill>
              <a:schemeClr val="tx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EDE6A68-76B6-C768-5C09-96D5549190C1}"/>
              </a:ext>
            </a:extLst>
          </p:cNvPr>
          <p:cNvSpPr txBox="1"/>
          <p:nvPr/>
        </p:nvSpPr>
        <p:spPr>
          <a:xfrm>
            <a:off x="622840" y="274303"/>
            <a:ext cx="4339650" cy="400110"/>
          </a:xfrm>
          <a:prstGeom prst="rect">
            <a:avLst/>
          </a:prstGeom>
          <a:noFill/>
        </p:spPr>
        <p:txBody>
          <a:bodyPr wrap="none" rtlCol="0">
            <a:spAutoFit/>
          </a:bodyPr>
          <a:lstStyle/>
          <a:p>
            <a:r>
              <a:rPr lang="en-US" sz="2000" b="1" dirty="0">
                <a:solidFill>
                  <a:schemeClr val="tx1"/>
                </a:solidFill>
              </a:rPr>
              <a:t>Other metrics to measure fairness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03A0DB-90D4-03AD-C517-4569CA1C5D83}"/>
                  </a:ext>
                </a:extLst>
              </p:cNvPr>
              <p:cNvSpPr txBox="1"/>
              <p:nvPr/>
            </p:nvSpPr>
            <p:spPr>
              <a:xfrm>
                <a:off x="3227294" y="1051036"/>
                <a:ext cx="1514100" cy="49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𝑇𝑃𝑅</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0">
                              <a:latin typeface="Cambria Math" panose="02040503050406030204" pitchFamily="18" charset="0"/>
                            </a:rPr>
                            <m:t>+ </m:t>
                          </m:r>
                          <m:r>
                            <m:rPr>
                              <m:sty m:val="p"/>
                            </m:rPr>
                            <a:rPr lang="en-US" i="0">
                              <a:latin typeface="Cambria Math" panose="02040503050406030204" pitchFamily="18" charset="0"/>
                            </a:rPr>
                            <m:t>FN</m:t>
                          </m:r>
                        </m:den>
                      </m:f>
                    </m:oMath>
                  </m:oMathPara>
                </a14:m>
                <a:endParaRPr lang="en-US" dirty="0"/>
              </a:p>
            </p:txBody>
          </p:sp>
        </mc:Choice>
        <mc:Fallback xmlns="">
          <p:sp>
            <p:nvSpPr>
              <p:cNvPr id="7" name="TextBox 6">
                <a:extLst>
                  <a:ext uri="{FF2B5EF4-FFF2-40B4-BE49-F238E27FC236}">
                    <a16:creationId xmlns:a16="http://schemas.microsoft.com/office/drawing/2014/main" id="{D803A0DB-90D4-03AD-C517-4569CA1C5D83}"/>
                  </a:ext>
                </a:extLst>
              </p:cNvPr>
              <p:cNvSpPr txBox="1">
                <a:spLocks noRot="1" noChangeAspect="1" noMove="1" noResize="1" noEditPoints="1" noAdjustHandles="1" noChangeArrowheads="1" noChangeShapeType="1" noTextEdit="1"/>
              </p:cNvSpPr>
              <p:nvPr/>
            </p:nvSpPr>
            <p:spPr>
              <a:xfrm>
                <a:off x="3227294" y="1051036"/>
                <a:ext cx="1514100" cy="49923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667B5B-5FDC-D613-AF95-0776AB591FA1}"/>
                  </a:ext>
                </a:extLst>
              </p:cNvPr>
              <p:cNvSpPr txBox="1"/>
              <p:nvPr/>
            </p:nvSpPr>
            <p:spPr>
              <a:xfrm>
                <a:off x="4932033" y="1060720"/>
                <a:ext cx="1514100" cy="49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𝐹𝑃𝑅</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𝐹𝑃</m:t>
                          </m:r>
                        </m:num>
                        <m:den>
                          <m:r>
                            <a:rPr lang="en-US" i="1">
                              <a:latin typeface="Cambria Math" panose="02040503050406030204" pitchFamily="18" charset="0"/>
                            </a:rPr>
                            <m:t>𝐹𝑃</m:t>
                          </m:r>
                          <m:r>
                            <a:rPr lang="en-US" i="0">
                              <a:latin typeface="Cambria Math" panose="02040503050406030204" pitchFamily="18" charset="0"/>
                            </a:rPr>
                            <m:t>+ </m:t>
                          </m:r>
                          <m:r>
                            <m:rPr>
                              <m:sty m:val="p"/>
                            </m:rPr>
                            <a:rPr lang="en-US" i="0">
                              <a:latin typeface="Cambria Math" panose="02040503050406030204" pitchFamily="18" charset="0"/>
                            </a:rPr>
                            <m:t>TN</m:t>
                          </m:r>
                        </m:den>
                      </m:f>
                    </m:oMath>
                  </m:oMathPara>
                </a14:m>
                <a:endParaRPr lang="en-US" dirty="0"/>
              </a:p>
            </p:txBody>
          </p:sp>
        </mc:Choice>
        <mc:Fallback xmlns="">
          <p:sp>
            <p:nvSpPr>
              <p:cNvPr id="9" name="TextBox 8">
                <a:extLst>
                  <a:ext uri="{FF2B5EF4-FFF2-40B4-BE49-F238E27FC236}">
                    <a16:creationId xmlns:a16="http://schemas.microsoft.com/office/drawing/2014/main" id="{89667B5B-5FDC-D613-AF95-0776AB591FA1}"/>
                  </a:ext>
                </a:extLst>
              </p:cNvPr>
              <p:cNvSpPr txBox="1">
                <a:spLocks noRot="1" noChangeAspect="1" noMove="1" noResize="1" noEditPoints="1" noAdjustHandles="1" noChangeArrowheads="1" noChangeShapeType="1" noTextEdit="1"/>
              </p:cNvSpPr>
              <p:nvPr/>
            </p:nvSpPr>
            <p:spPr>
              <a:xfrm>
                <a:off x="4932033" y="1060720"/>
                <a:ext cx="1514100" cy="499239"/>
              </a:xfrm>
              <a:prstGeom prst="rect">
                <a:avLst/>
              </a:prstGeom>
              <a:blipFill>
                <a:blip r:embed="rId4"/>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24E762E-550C-CF02-9CE7-8F6352362FB6}"/>
                  </a:ext>
                </a:extLst>
              </p:cNvPr>
              <p:cNvSpPr txBox="1"/>
              <p:nvPr/>
            </p:nvSpPr>
            <p:spPr>
              <a:xfrm>
                <a:off x="3827929" y="1818485"/>
                <a:ext cx="1604682" cy="49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𝑃𝑃𝑉</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0">
                              <a:latin typeface="Cambria Math" panose="02040503050406030204" pitchFamily="18" charset="0"/>
                            </a:rPr>
                            <m:t>+ </m:t>
                          </m:r>
                          <m:r>
                            <m:rPr>
                              <m:sty m:val="p"/>
                            </m:rPr>
                            <a:rPr lang="en-US" i="0">
                              <a:latin typeface="Cambria Math" panose="02040503050406030204" pitchFamily="18" charset="0"/>
                            </a:rPr>
                            <m:t>FP</m:t>
                          </m:r>
                        </m:den>
                      </m:f>
                    </m:oMath>
                  </m:oMathPara>
                </a14:m>
                <a:endParaRPr lang="en-US" dirty="0"/>
              </a:p>
            </p:txBody>
          </p:sp>
        </mc:Choice>
        <mc:Fallback xmlns="">
          <p:sp>
            <p:nvSpPr>
              <p:cNvPr id="11" name="TextBox 10">
                <a:extLst>
                  <a:ext uri="{FF2B5EF4-FFF2-40B4-BE49-F238E27FC236}">
                    <a16:creationId xmlns:a16="http://schemas.microsoft.com/office/drawing/2014/main" id="{E24E762E-550C-CF02-9CE7-8F6352362FB6}"/>
                  </a:ext>
                </a:extLst>
              </p:cNvPr>
              <p:cNvSpPr txBox="1">
                <a:spLocks noRot="1" noChangeAspect="1" noMove="1" noResize="1" noEditPoints="1" noAdjustHandles="1" noChangeArrowheads="1" noChangeShapeType="1" noTextEdit="1"/>
              </p:cNvSpPr>
              <p:nvPr/>
            </p:nvSpPr>
            <p:spPr>
              <a:xfrm>
                <a:off x="3827929" y="1818485"/>
                <a:ext cx="1604682" cy="49923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E12767-1617-C14D-C0DB-3D812CC345E2}"/>
                  </a:ext>
                </a:extLst>
              </p:cNvPr>
              <p:cNvSpPr txBox="1"/>
              <p:nvPr/>
            </p:nvSpPr>
            <p:spPr>
              <a:xfrm>
                <a:off x="2198457" y="2503955"/>
                <a:ext cx="5289645" cy="5625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i="1">
                                  <a:latin typeface="Cambria Math" panose="02040503050406030204" pitchFamily="18" charset="0"/>
                                </a:rPr>
                                <m:t>𝑗</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𝐹𝑁</m:t>
                              </m:r>
                            </m:e>
                            <m:sub>
                              <m:r>
                                <a:rPr lang="en-US" i="1">
                                  <a:latin typeface="Cambria Math" panose="02040503050406030204" pitchFamily="18" charset="0"/>
                                </a:rPr>
                                <m:t>𝑗</m:t>
                              </m:r>
                            </m:sub>
                          </m:sSub>
                        </m:den>
                      </m:f>
                      <m:r>
                        <a:rPr lang="en-US" i="1">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b="0" i="1" smtClean="0">
                                  <a:latin typeface="Cambria Math" panose="02040503050406030204" pitchFamily="18" charset="0"/>
                                </a:rPr>
                                <m:t>𝑖</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𝐹𝑁</m:t>
                              </m:r>
                            </m:e>
                            <m:sub>
                              <m:r>
                                <a:rPr lang="en-US" b="0" i="1" smtClean="0">
                                  <a:latin typeface="Cambria Math" panose="02040503050406030204" pitchFamily="18" charset="0"/>
                                </a:rPr>
                                <m:t>𝑖</m:t>
                              </m:r>
                            </m:sub>
                          </m:sSub>
                        </m:den>
                      </m:f>
                    </m:oMath>
                  </m:oMathPara>
                </a14:m>
                <a:endParaRPr lang="en-US" dirty="0"/>
              </a:p>
            </p:txBody>
          </p:sp>
        </mc:Choice>
        <mc:Fallback xmlns="">
          <p:sp>
            <p:nvSpPr>
              <p:cNvPr id="13" name="TextBox 12">
                <a:extLst>
                  <a:ext uri="{FF2B5EF4-FFF2-40B4-BE49-F238E27FC236}">
                    <a16:creationId xmlns:a16="http://schemas.microsoft.com/office/drawing/2014/main" id="{D7E12767-1617-C14D-C0DB-3D812CC345E2}"/>
                  </a:ext>
                </a:extLst>
              </p:cNvPr>
              <p:cNvSpPr txBox="1">
                <a:spLocks noRot="1" noChangeAspect="1" noMove="1" noResize="1" noEditPoints="1" noAdjustHandles="1" noChangeArrowheads="1" noChangeShapeType="1" noTextEdit="1"/>
              </p:cNvSpPr>
              <p:nvPr/>
            </p:nvSpPr>
            <p:spPr>
              <a:xfrm>
                <a:off x="2198457" y="2503955"/>
                <a:ext cx="5289645" cy="562526"/>
              </a:xfrm>
              <a:prstGeom prst="rect">
                <a:avLst/>
              </a:prstGeom>
              <a:blipFill>
                <a:blip r:embed="rId6"/>
                <a:stretch>
                  <a:fillRect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AF64407-8DBB-373A-9E04-90A634D930E8}"/>
                  </a:ext>
                </a:extLst>
              </p:cNvPr>
              <p:cNvSpPr txBox="1"/>
              <p:nvPr/>
            </p:nvSpPr>
            <p:spPr>
              <a:xfrm>
                <a:off x="3048000" y="3252712"/>
                <a:ext cx="6096000" cy="5625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i="1">
                                  <a:latin typeface="Cambria Math" panose="02040503050406030204" pitchFamily="18" charset="0"/>
                                </a:rPr>
                                <m:t>𝑗</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i="1">
                                  <a:latin typeface="Cambria Math" panose="02040503050406030204" pitchFamily="18" charset="0"/>
                                </a:rPr>
                                <m:t>𝑗</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𝐹𝑁</m:t>
                              </m:r>
                            </m:e>
                            <m:sub>
                              <m:r>
                                <a:rPr lang="en-US" i="1">
                                  <a:latin typeface="Cambria Math" panose="02040503050406030204" pitchFamily="18" charset="0"/>
                                </a:rPr>
                                <m:t>𝑗</m:t>
                              </m:r>
                            </m:sub>
                          </m:sSub>
                        </m:den>
                      </m:f>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m:t>
                                </m:r>
                              </m:e>
                            </m:mr>
                            <m:mr>
                              <m:e>
                                <m:r>
                                  <a:rPr lang="en-US" i="0">
                                    <a:latin typeface="Cambria Math" panose="02040503050406030204" pitchFamily="18" charset="0"/>
                                  </a:rPr>
                                  <m:t>÷</m:t>
                                </m:r>
                              </m:e>
                            </m:mr>
                          </m:m>
                        </m:e>
                      </m:d>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b="0" i="1" smtClean="0">
                                  <a:latin typeface="Cambria Math" panose="02040503050406030204" pitchFamily="18" charset="0"/>
                                </a:rPr>
                                <m:t>𝑖</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𝐹𝑃</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𝑇𝑁</m:t>
                              </m:r>
                            </m:e>
                            <m:sub>
                              <m:r>
                                <a:rPr lang="en-US" b="0" i="1" smtClean="0">
                                  <a:latin typeface="Cambria Math" panose="02040503050406030204" pitchFamily="18" charset="0"/>
                                </a:rPr>
                                <m:t>𝑖</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𝐹𝑁</m:t>
                              </m:r>
                            </m:e>
                            <m:sub>
                              <m:r>
                                <a:rPr lang="en-US" b="0" i="1" smtClean="0">
                                  <a:latin typeface="Cambria Math" panose="02040503050406030204" pitchFamily="18" charset="0"/>
                                </a:rPr>
                                <m:t>𝑖</m:t>
                              </m:r>
                            </m:sub>
                          </m:sSub>
                        </m:den>
                      </m:f>
                    </m:oMath>
                  </m:oMathPara>
                </a14:m>
                <a:endParaRPr lang="en-US" dirty="0"/>
              </a:p>
            </p:txBody>
          </p:sp>
        </mc:Choice>
        <mc:Fallback xmlns="">
          <p:sp>
            <p:nvSpPr>
              <p:cNvPr id="15" name="TextBox 14">
                <a:extLst>
                  <a:ext uri="{FF2B5EF4-FFF2-40B4-BE49-F238E27FC236}">
                    <a16:creationId xmlns:a16="http://schemas.microsoft.com/office/drawing/2014/main" id="{5AF64407-8DBB-373A-9E04-90A634D930E8}"/>
                  </a:ext>
                </a:extLst>
              </p:cNvPr>
              <p:cNvSpPr txBox="1">
                <a:spLocks noRot="1" noChangeAspect="1" noMove="1" noResize="1" noEditPoints="1" noAdjustHandles="1" noChangeArrowheads="1" noChangeShapeType="1" noTextEdit="1"/>
              </p:cNvSpPr>
              <p:nvPr/>
            </p:nvSpPr>
            <p:spPr>
              <a:xfrm>
                <a:off x="3048000" y="3252712"/>
                <a:ext cx="6096000" cy="562526"/>
              </a:xfrm>
              <a:prstGeom prst="rect">
                <a:avLst/>
              </a:prstGeom>
              <a:blipFill>
                <a:blip r:embed="rId7"/>
                <a:stretch>
                  <a:fillRect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7E8CCD-6B90-7100-79FC-4B2899F97D0F}"/>
                  </a:ext>
                </a:extLst>
              </p:cNvPr>
              <p:cNvSpPr txBox="1"/>
              <p:nvPr/>
            </p:nvSpPr>
            <p:spPr>
              <a:xfrm>
                <a:off x="1795279" y="4082773"/>
                <a:ext cx="6096000"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𝑇𝑃𝑅</m:t>
                          </m:r>
                        </m:e>
                        <m:sub>
                          <m:r>
                            <a:rPr lang="en-US" i="1">
                              <a:latin typeface="Cambria Math" panose="02040503050406030204" pitchFamily="18" charset="0"/>
                            </a:rPr>
                            <m:t>𝑗</m:t>
                          </m:r>
                        </m:sub>
                      </m:sSub>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m:t>
                                </m:r>
                              </m:e>
                            </m:mr>
                            <m:mr>
                              <m:e>
                                <m:r>
                                  <a:rPr lang="en-US" i="0">
                                    <a:latin typeface="Cambria Math" panose="02040503050406030204" pitchFamily="18" charset="0"/>
                                  </a:rPr>
                                  <m:t>÷</m:t>
                                </m:r>
                              </m:e>
                            </m:mr>
                          </m:m>
                        </m:e>
                      </m:d>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𝑇𝑃𝑅</m:t>
                          </m:r>
                        </m:e>
                        <m:sub>
                          <m:r>
                            <a:rPr lang="en-US" i="1">
                              <a:latin typeface="Cambria Math" panose="02040503050406030204" pitchFamily="18" charset="0"/>
                            </a:rPr>
                            <m:t>𝑖</m:t>
                          </m:r>
                        </m:sub>
                      </m:sSub>
                      <m:r>
                        <a:rPr lang="en-US" i="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77E8CCD-6B90-7100-79FC-4B2899F97D0F}"/>
                  </a:ext>
                </a:extLst>
              </p:cNvPr>
              <p:cNvSpPr txBox="1">
                <a:spLocks noRot="1" noChangeAspect="1" noMove="1" noResize="1" noEditPoints="1" noAdjustHandles="1" noChangeArrowheads="1" noChangeShapeType="1" noTextEdit="1"/>
              </p:cNvSpPr>
              <p:nvPr/>
            </p:nvSpPr>
            <p:spPr>
              <a:xfrm>
                <a:off x="1795279" y="4082773"/>
                <a:ext cx="6096000" cy="41319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4FC059A-4911-05A4-8428-E4A76481C154}"/>
                  </a:ext>
                </a:extLst>
              </p:cNvPr>
              <p:cNvSpPr txBox="1"/>
              <p:nvPr/>
            </p:nvSpPr>
            <p:spPr>
              <a:xfrm>
                <a:off x="1914490" y="4794147"/>
                <a:ext cx="6096000"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𝑗</m:t>
                          </m:r>
                        </m:sub>
                      </m:sSub>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m:t>
                                </m:r>
                              </m:e>
                            </m:mr>
                            <m:mr>
                              <m:e>
                                <m:r>
                                  <a:rPr lang="en-US" i="0">
                                    <a:latin typeface="Cambria Math" panose="02040503050406030204" pitchFamily="18" charset="0"/>
                                  </a:rPr>
                                  <m:t>÷</m:t>
                                </m:r>
                              </m:e>
                            </m:mr>
                          </m:m>
                        </m:e>
                      </m:d>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𝐹𝑃𝑅</m:t>
                          </m:r>
                        </m:e>
                        <m:sub>
                          <m:r>
                            <a:rPr lang="en-US" i="1">
                              <a:latin typeface="Cambria Math" panose="02040503050406030204" pitchFamily="18" charset="0"/>
                            </a:rPr>
                            <m:t>𝑖</m:t>
                          </m:r>
                        </m:sub>
                      </m:sSub>
                    </m:oMath>
                  </m:oMathPara>
                </a14:m>
                <a:endParaRPr lang="en-US" dirty="0"/>
              </a:p>
            </p:txBody>
          </p:sp>
        </mc:Choice>
        <mc:Fallback xmlns="">
          <p:sp>
            <p:nvSpPr>
              <p:cNvPr id="19" name="TextBox 18">
                <a:extLst>
                  <a:ext uri="{FF2B5EF4-FFF2-40B4-BE49-F238E27FC236}">
                    <a16:creationId xmlns:a16="http://schemas.microsoft.com/office/drawing/2014/main" id="{84FC059A-4911-05A4-8428-E4A76481C154}"/>
                  </a:ext>
                </a:extLst>
              </p:cNvPr>
              <p:cNvSpPr txBox="1">
                <a:spLocks noRot="1" noChangeAspect="1" noMove="1" noResize="1" noEditPoints="1" noAdjustHandles="1" noChangeArrowheads="1" noChangeShapeType="1" noTextEdit="1"/>
              </p:cNvSpPr>
              <p:nvPr/>
            </p:nvSpPr>
            <p:spPr>
              <a:xfrm>
                <a:off x="1914490" y="4794147"/>
                <a:ext cx="6096000" cy="41319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822E8F-200E-ED0E-EED9-CED1390A24EF}"/>
                  </a:ext>
                </a:extLst>
              </p:cNvPr>
              <p:cNvSpPr txBox="1"/>
              <p:nvPr/>
            </p:nvSpPr>
            <p:spPr>
              <a:xfrm>
                <a:off x="2198457" y="5541306"/>
                <a:ext cx="6096000"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𝑃𝑃𝑉</m:t>
                          </m:r>
                        </m:e>
                        <m:sub>
                          <m:r>
                            <a:rPr lang="en-US" i="1">
                              <a:latin typeface="Cambria Math" panose="02040503050406030204" pitchFamily="18" charset="0"/>
                            </a:rPr>
                            <m:t>𝑗</m:t>
                          </m:r>
                        </m:sub>
                      </m:sSub>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m:t>
                                </m:r>
                              </m:e>
                            </m:mr>
                            <m:mr>
                              <m:e>
                                <m:r>
                                  <a:rPr lang="en-US" i="0">
                                    <a:latin typeface="Cambria Math" panose="02040503050406030204" pitchFamily="18" charset="0"/>
                                  </a:rPr>
                                  <m:t>÷</m:t>
                                </m:r>
                              </m:e>
                            </m:mr>
                          </m:m>
                        </m:e>
                      </m:d>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𝑃𝑃𝑉</m:t>
                          </m:r>
                        </m:e>
                        <m:sub>
                          <m:r>
                            <a:rPr lang="en-US" i="1">
                              <a:latin typeface="Cambria Math" panose="02040503050406030204" pitchFamily="18" charset="0"/>
                            </a:rPr>
                            <m:t>𝑖</m:t>
                          </m:r>
                        </m:sub>
                      </m:sSub>
                    </m:oMath>
                  </m:oMathPara>
                </a14:m>
                <a:endParaRPr lang="en-US" dirty="0"/>
              </a:p>
            </p:txBody>
          </p:sp>
        </mc:Choice>
        <mc:Fallback xmlns="">
          <p:sp>
            <p:nvSpPr>
              <p:cNvPr id="21" name="TextBox 20">
                <a:extLst>
                  <a:ext uri="{FF2B5EF4-FFF2-40B4-BE49-F238E27FC236}">
                    <a16:creationId xmlns:a16="http://schemas.microsoft.com/office/drawing/2014/main" id="{E3822E8F-200E-ED0E-EED9-CED1390A24EF}"/>
                  </a:ext>
                </a:extLst>
              </p:cNvPr>
              <p:cNvSpPr txBox="1">
                <a:spLocks noRot="1" noChangeAspect="1" noMove="1" noResize="1" noEditPoints="1" noAdjustHandles="1" noChangeArrowheads="1" noChangeShapeType="1" noTextEdit="1"/>
              </p:cNvSpPr>
              <p:nvPr/>
            </p:nvSpPr>
            <p:spPr>
              <a:xfrm>
                <a:off x="2198457" y="5541306"/>
                <a:ext cx="6096000" cy="4131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0CAFBE6-43A2-1256-83BD-E0E78D68E4C9}"/>
                  </a:ext>
                </a:extLst>
              </p:cNvPr>
              <p:cNvSpPr txBox="1"/>
              <p:nvPr/>
            </p:nvSpPr>
            <p:spPr>
              <a:xfrm>
                <a:off x="2198457" y="6265317"/>
                <a:ext cx="6096000"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𝑁𝑃𝑉</m:t>
                          </m:r>
                        </m:e>
                        <m:sub>
                          <m:r>
                            <a:rPr lang="en-US" i="1">
                              <a:latin typeface="Cambria Math" panose="02040503050406030204" pitchFamily="18" charset="0"/>
                            </a:rPr>
                            <m:t>𝑗</m:t>
                          </m:r>
                        </m:sub>
                      </m:sSub>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m:t>
                                </m:r>
                              </m:e>
                            </m:mr>
                            <m:mr>
                              <m:e>
                                <m:r>
                                  <a:rPr lang="en-US" i="0">
                                    <a:latin typeface="Cambria Math" panose="02040503050406030204" pitchFamily="18" charset="0"/>
                                  </a:rPr>
                                  <m:t>÷</m:t>
                                </m:r>
                              </m:e>
                            </m:mr>
                          </m:m>
                        </m:e>
                      </m:d>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𝑁𝑃𝑉</m:t>
                          </m:r>
                        </m:e>
                        <m:sub>
                          <m:r>
                            <a:rPr lang="en-US" i="1">
                              <a:latin typeface="Cambria Math" panose="02040503050406030204" pitchFamily="18" charset="0"/>
                            </a:rPr>
                            <m:t>𝑖</m:t>
                          </m:r>
                        </m:sub>
                      </m:sSub>
                    </m:oMath>
                  </m:oMathPara>
                </a14:m>
                <a:endParaRPr lang="en-US" dirty="0"/>
              </a:p>
            </p:txBody>
          </p:sp>
        </mc:Choice>
        <mc:Fallback xmlns="">
          <p:sp>
            <p:nvSpPr>
              <p:cNvPr id="23" name="TextBox 22">
                <a:extLst>
                  <a:ext uri="{FF2B5EF4-FFF2-40B4-BE49-F238E27FC236}">
                    <a16:creationId xmlns:a16="http://schemas.microsoft.com/office/drawing/2014/main" id="{80CAFBE6-43A2-1256-83BD-E0E78D68E4C9}"/>
                  </a:ext>
                </a:extLst>
              </p:cNvPr>
              <p:cNvSpPr txBox="1">
                <a:spLocks noRot="1" noChangeAspect="1" noMove="1" noResize="1" noEditPoints="1" noAdjustHandles="1" noChangeArrowheads="1" noChangeShapeType="1" noTextEdit="1"/>
              </p:cNvSpPr>
              <p:nvPr/>
            </p:nvSpPr>
            <p:spPr>
              <a:xfrm>
                <a:off x="2198457" y="6265317"/>
                <a:ext cx="6096000" cy="4131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33AD8D-364B-4727-7E1D-9E940C7A7EA3}"/>
                  </a:ext>
                </a:extLst>
              </p:cNvPr>
              <p:cNvSpPr txBox="1"/>
              <p:nvPr/>
            </p:nvSpPr>
            <p:spPr>
              <a:xfrm>
                <a:off x="3227294" y="1816038"/>
                <a:ext cx="6096000" cy="49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𝑁𝑃𝑉</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𝑇𝑁</m:t>
                          </m:r>
                        </m:num>
                        <m:den>
                          <m:r>
                            <a:rPr lang="en-US" i="1">
                              <a:latin typeface="Cambria Math" panose="02040503050406030204" pitchFamily="18" charset="0"/>
                            </a:rPr>
                            <m:t>𝑇𝑁</m:t>
                          </m:r>
                          <m:r>
                            <a:rPr lang="en-US" i="0">
                              <a:latin typeface="Cambria Math" panose="02040503050406030204" pitchFamily="18" charset="0"/>
                            </a:rPr>
                            <m:t>+ </m:t>
                          </m:r>
                          <m:r>
                            <m:rPr>
                              <m:sty m:val="p"/>
                            </m:rPr>
                            <a:rPr lang="en-US" i="0">
                              <a:latin typeface="Cambria Math" panose="02040503050406030204" pitchFamily="18" charset="0"/>
                            </a:rPr>
                            <m:t>FN</m:t>
                          </m:r>
                        </m:den>
                      </m:f>
                    </m:oMath>
                  </m:oMathPara>
                </a14:m>
                <a:endParaRPr lang="en-US" dirty="0"/>
              </a:p>
            </p:txBody>
          </p:sp>
        </mc:Choice>
        <mc:Fallback xmlns="">
          <p:sp>
            <p:nvSpPr>
              <p:cNvPr id="25" name="TextBox 24">
                <a:extLst>
                  <a:ext uri="{FF2B5EF4-FFF2-40B4-BE49-F238E27FC236}">
                    <a16:creationId xmlns:a16="http://schemas.microsoft.com/office/drawing/2014/main" id="{DC33AD8D-364B-4727-7E1D-9E940C7A7EA3}"/>
                  </a:ext>
                </a:extLst>
              </p:cNvPr>
              <p:cNvSpPr txBox="1">
                <a:spLocks noRot="1" noChangeAspect="1" noMove="1" noResize="1" noEditPoints="1" noAdjustHandles="1" noChangeArrowheads="1" noChangeShapeType="1" noTextEdit="1"/>
              </p:cNvSpPr>
              <p:nvPr/>
            </p:nvSpPr>
            <p:spPr>
              <a:xfrm>
                <a:off x="3227294" y="1816038"/>
                <a:ext cx="6096000" cy="499239"/>
              </a:xfrm>
              <a:prstGeom prst="rect">
                <a:avLst/>
              </a:prstGeom>
              <a:blipFill>
                <a:blip r:embed="rId12"/>
                <a:stretch>
                  <a:fillRect b="-1220"/>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sp>
        <p:nvSpPr>
          <p:cNvPr id="2196" name="Google Shape;2196;p69"/>
          <p:cNvSpPr/>
          <p:nvPr/>
        </p:nvSpPr>
        <p:spPr>
          <a:xfrm>
            <a:off x="1212304" y="2107373"/>
            <a:ext cx="4704402" cy="985451"/>
          </a:xfrm>
          <a:prstGeom prst="rect">
            <a:avLst/>
          </a:prstGeom>
        </p:spPr>
        <p:txBody>
          <a:bodyPr>
            <a:prstTxWarp prst="textPlain">
              <a:avLst/>
            </a:prstTxWarp>
          </a:bodyPr>
          <a:lstStyle/>
          <a:p>
            <a:pPr lvl="0" algn="ctr"/>
            <a:r>
              <a:rPr lang="en-US" b="1" i="0" dirty="0">
                <a:ln>
                  <a:noFill/>
                </a:ln>
                <a:solidFill>
                  <a:schemeClr val="tx1"/>
                </a:solidFill>
                <a:latin typeface="DM Sans"/>
              </a:rPr>
              <a:t>Le D</a:t>
            </a:r>
            <a:r>
              <a:rPr b="1" i="0" dirty="0">
                <a:ln>
                  <a:noFill/>
                </a:ln>
                <a:solidFill>
                  <a:schemeClr val="tx1"/>
                </a:solidFill>
                <a:latin typeface="DM Sans"/>
              </a:rPr>
              <a:t>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1329</Words>
  <Application>Microsoft Office PowerPoint</Application>
  <PresentationFormat>Widescreen</PresentationFormat>
  <Paragraphs>224</Paragraphs>
  <Slides>28</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Arial</vt:lpstr>
      <vt:lpstr>Corbel Light</vt:lpstr>
      <vt:lpstr>Dubai</vt:lpstr>
      <vt:lpstr>Calibri Light</vt:lpstr>
      <vt:lpstr>Aldrich</vt:lpstr>
      <vt:lpstr>Courier New</vt:lpstr>
      <vt:lpstr>Calibri</vt:lpstr>
      <vt:lpstr>Griffy</vt:lpstr>
      <vt:lpstr>Abril Fatface</vt:lpstr>
      <vt:lpstr>DM Sans</vt:lpstr>
      <vt:lpstr>Cambria Math</vt:lpstr>
      <vt:lpstr>Office Theme</vt:lpstr>
      <vt:lpstr>1_Office Theme</vt:lpstr>
      <vt:lpstr>PowerPoint Presentation</vt:lpstr>
      <vt:lpstr>PowerPoint Presentation</vt:lpstr>
      <vt:lpstr>PowerPoint Presentation</vt:lpstr>
      <vt:lpstr>Let’s start with an example </vt:lpstr>
      <vt:lpstr>PowerPoint Presentation</vt:lpstr>
      <vt:lpstr>PowerPoint Presentation</vt:lpstr>
      <vt:lpstr>(〖TP〗_j+ 〖FP〗_j)/(〖TP〗_j+ 〖FP〗_j  +〖TN〗_j+ 〖FN〗_j )  -  (〖TP〗_i+ 〖FP〗_i)/(〖TP〗_i+ 〖FP〗_i  +〖TN〗_i+ 〖FN〗_i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have got 4 main types of plots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vt:lpstr>
      <vt:lpstr>PowerPoint Presentation</vt:lpstr>
      <vt:lpstr>PowerPoint Presentation</vt:lpstr>
      <vt:lpstr>PowerPoint Presentation</vt:lpstr>
      <vt:lpstr>Clearly, animals know more than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 Mosek</cp:lastModifiedBy>
  <cp:revision>59</cp:revision>
  <dcterms:modified xsi:type="dcterms:W3CDTF">2022-12-04T13:32:30Z</dcterms:modified>
</cp:coreProperties>
</file>