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93" r:id="rId14"/>
    <p:sldId id="288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2" r:id="rId24"/>
    <p:sldId id="291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4" r:id="rId37"/>
    <p:sldId id="295" r:id="rId3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560D0-8DFD-588A-83B3-2EDE4A398247}">
  <a:tblStyle styleId="{77A560D0-8DFD-588A-83B3-2EDE4A398247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369AF7B-F1FF-F51D-1891-200DF5B776CD}" styleName="No Style, Table Grid">
    <a:wholeTbl>
      <a:tcTxStyle>
        <a:fontRef idx="minor"/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  <a:round/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A30599D6-4DB0-4D70-AD4E-6CF5C6DD93D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18-Jan-23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BFBBF25-A771-40DF-8ED8-54CAA9AC917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aka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24239F32-0E59-462F-B0F4-CF702013B93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18-Jan-23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89D684E-1B5E-4783-ADDD-E6B78519403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 bwMode="auto">
          <a:xfrm>
            <a:off x="3074760" y="1122480"/>
            <a:ext cx="7592760" cy="2848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0" b="0" strike="noStrike" spc="-1" dirty="0">
                <a:solidFill>
                  <a:srgbClr val="000000"/>
                </a:solidFill>
                <a:latin typeface="Bahnschrift SemiBold"/>
              </a:rPr>
              <a:t>Sun </a:t>
            </a:r>
            <a:r>
              <a:rPr lang="en-US" sz="8000" b="0" strike="noStrike" spc="-1" dirty="0" err="1">
                <a:solidFill>
                  <a:srgbClr val="000000"/>
                </a:solidFill>
                <a:latin typeface="Bahnschrift SemiBold"/>
              </a:rPr>
              <a:t>On&amp;Off</a:t>
            </a:r>
            <a:endParaRPr lang="en-US" sz="8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7"/>
          <p:cNvPicPr/>
          <p:nvPr/>
        </p:nvPicPr>
        <p:blipFill>
          <a:blip r:embed="rId2"/>
          <a:stretch/>
        </p:blipFill>
        <p:spPr bwMode="auto">
          <a:xfrm>
            <a:off x="2024280" y="2375640"/>
            <a:ext cx="1906200" cy="190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 bwMode="auto">
          <a:xfrm>
            <a:off x="838080" y="123120"/>
            <a:ext cx="10515240" cy="62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l-PL" sz="36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User Behaviour Analysis</a:t>
            </a:r>
            <a:endParaRPr lang="en-US" sz="3600" b="1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0" name="TextShape 2"/>
          <p:cNvSpPr txBox="1"/>
          <p:nvPr/>
        </p:nvSpPr>
        <p:spPr bwMode="auto">
          <a:xfrm>
            <a:off x="432720" y="960480"/>
            <a:ext cx="5524560" cy="5423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l-PL" sz="2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Status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defRPr/>
            </a:pPr>
            <a:r>
              <a:rPr lang="en-US" sz="1600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Craves constant traveling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No permanent job or place of stay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l-PL" sz="2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Personal traits</a:t>
            </a:r>
            <a:endParaRPr lang="en-US" sz="2000" b="1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743040" lvl="1" indent="-285480">
              <a:lnSpc>
                <a:spcPct val="114999"/>
              </a:lnSpc>
              <a:buClr>
                <a:srgbClr val="000000"/>
              </a:buClr>
              <a:buFont typeface="Arial"/>
              <a:buChar char="○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Adventurous: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1143000" lvl="2" indent="-228240">
              <a:lnSpc>
                <a:spcPct val="114999"/>
              </a:lnSpc>
              <a:buClr>
                <a:srgbClr val="000000"/>
              </a:buClr>
              <a:buFont typeface="Wingdings"/>
              <a:buChar char="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Traveling more often than not involves venturing out into the unknown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1143000" lvl="2" indent="-228240">
              <a:lnSpc>
                <a:spcPct val="114999"/>
              </a:lnSpc>
              <a:buClr>
                <a:srgbClr val="000000"/>
              </a:buClr>
              <a:buFont typeface="Wingdings"/>
              <a:buChar char="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It involves traveling to a new place, meeting new people and engaging in new experiences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743040" lvl="1" indent="-285480">
              <a:lnSpc>
                <a:spcPct val="114999"/>
              </a:lnSpc>
              <a:buClr>
                <a:srgbClr val="000000"/>
              </a:buClr>
              <a:buFont typeface="Arial"/>
              <a:buChar char="○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Empathetic: 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1143000" lvl="2" indent="-228240">
              <a:lnSpc>
                <a:spcPct val="114999"/>
              </a:lnSpc>
              <a:buClr>
                <a:srgbClr val="000000"/>
              </a:buClr>
              <a:buFont typeface="Wingdings"/>
              <a:buChar char="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Willingness to encounter diverse cultures and people, place in memory different stories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743040" lvl="1" indent="-285480">
              <a:lnSpc>
                <a:spcPct val="114999"/>
              </a:lnSpc>
              <a:buClr>
                <a:srgbClr val="000000"/>
              </a:buClr>
              <a:buFont typeface="Arial"/>
              <a:buChar char="○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Welcome to change: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1143000" lvl="2" indent="-228240">
              <a:lnSpc>
                <a:spcPct val="114999"/>
              </a:lnSpc>
              <a:buClr>
                <a:srgbClr val="000000"/>
              </a:buClr>
              <a:buFont typeface="Wingdings"/>
              <a:buChar char="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Being surrounded by new people and new places regularly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743040" lvl="1" indent="-285480">
              <a:lnSpc>
                <a:spcPct val="114999"/>
              </a:lnSpc>
              <a:buClr>
                <a:srgbClr val="000000"/>
              </a:buClr>
              <a:buFont typeface="Arial"/>
              <a:buChar char="○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Independent: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1143000" lvl="2" indent="-228240">
              <a:lnSpc>
                <a:spcPct val="114999"/>
              </a:lnSpc>
              <a:buClr>
                <a:srgbClr val="000000"/>
              </a:buClr>
              <a:buFont typeface="Wingdings"/>
              <a:buChar char="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No need of permanent place of stay, job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114999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Opportunities</a:t>
            </a:r>
            <a:endParaRPr lang="en-US" sz="2000" b="1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743040" lvl="1" indent="-285480">
              <a:lnSpc>
                <a:spcPct val="114999"/>
              </a:lnSpc>
              <a:buClr>
                <a:srgbClr val="000000"/>
              </a:buClr>
              <a:buFont typeface="Arial"/>
              <a:buChar char="○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Comfortable and less limited traveling</a:t>
            </a: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914400">
              <a:lnSpc>
                <a:spcPct val="114999"/>
              </a:lnSpc>
              <a:tabLst>
                <a:tab pos="0" algn="l"/>
              </a:tabLst>
              <a:defRPr/>
            </a:pPr>
            <a:endParaRPr lang="en-US" sz="1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21" name="Picture 2" descr="Viajero - Iconos gratis de personas"/>
          <p:cNvPicPr/>
          <p:nvPr/>
        </p:nvPicPr>
        <p:blipFill>
          <a:blip r:embed="rId2"/>
          <a:stretch/>
        </p:blipFill>
        <p:spPr bwMode="auto">
          <a:xfrm>
            <a:off x="7143343" y="1268760"/>
            <a:ext cx="4576792" cy="4576792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2568F8-98CC-E92F-895B-DB647BDB30FA}"/>
              </a:ext>
            </a:extLst>
          </p:cNvPr>
          <p:cNvSpPr txBox="1"/>
          <p:nvPr/>
        </p:nvSpPr>
        <p:spPr>
          <a:xfrm>
            <a:off x="8400256" y="5961442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" panose="020B0502040204020203" pitchFamily="34" charset="0"/>
              </a:rPr>
              <a:t>Extreme Traveler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 bwMode="auto">
          <a:xfrm>
            <a:off x="335360" y="836712"/>
            <a:ext cx="5524560" cy="542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14999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l-PL" sz="2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Needs</a:t>
            </a:r>
            <a:endParaRPr lang="en-US" sz="2000" b="1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Differences in climates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Organism not being used to specific climates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114999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l-PL" sz="2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Money/Finanse</a:t>
            </a:r>
            <a:endParaRPr lang="en-US" sz="2000" b="1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Total income: ~ 20,000 – 30,000$ / year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Disposable income: ~ 14,000 – 21,000$ / year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Savings assets:  ~ 3,000 – 4,000$ / year (i.e., 20% of disposable income)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Willing to spend: not much…</a:t>
            </a:r>
            <a:r>
              <a:rPr lang="pl-PL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 (</a:t>
            </a: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since the future is unstable while traveling - you do not know how “costly” the next country of choice is</a:t>
            </a:r>
            <a:r>
              <a:rPr lang="pl-PL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)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114999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Degree of influence</a:t>
            </a:r>
            <a:endParaRPr lang="en-US" sz="2000" b="1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In case of the user being travel </a:t>
            </a:r>
            <a:r>
              <a:rPr lang="en-US" sz="1600" b="0" u="sng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blogger</a:t>
            </a: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, their influence on the app recommendation distribution could get to quite high scale (by them sharing their opinion on the app)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In case of a </a:t>
            </a:r>
            <a:r>
              <a:rPr lang="en-US" sz="1600" b="0" u="sng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regular user</a:t>
            </a: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, their influence could stop on recommending the platform to their friends, etc. (that might also be into travelling)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</p:txBody>
      </p:sp>
      <p:sp>
        <p:nvSpPr>
          <p:cNvPr id="123" name="TextShape 2"/>
          <p:cNvSpPr txBox="1"/>
          <p:nvPr/>
        </p:nvSpPr>
        <p:spPr bwMode="auto">
          <a:xfrm>
            <a:off x="838080" y="123120"/>
            <a:ext cx="10515240" cy="62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Extreme Traveler </a:t>
            </a:r>
          </a:p>
        </p:txBody>
      </p:sp>
      <p:pic>
        <p:nvPicPr>
          <p:cNvPr id="124" name="Picture 6" descr="Traveling - Free travel icons"/>
          <p:cNvPicPr/>
          <p:nvPr/>
        </p:nvPicPr>
        <p:blipFill>
          <a:blip r:embed="rId2"/>
          <a:stretch/>
        </p:blipFill>
        <p:spPr bwMode="auto">
          <a:xfrm>
            <a:off x="6477120" y="1195200"/>
            <a:ext cx="487656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 bwMode="auto">
          <a:xfrm>
            <a:off x="838080" y="123120"/>
            <a:ext cx="10515240" cy="62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l-PL" sz="36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User Behaviour Analysis</a:t>
            </a:r>
            <a:endParaRPr lang="en-US" sz="3600" b="1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0" name="TextShape 2"/>
          <p:cNvSpPr txBox="1"/>
          <p:nvPr/>
        </p:nvSpPr>
        <p:spPr bwMode="auto">
          <a:xfrm>
            <a:off x="432720" y="960480"/>
            <a:ext cx="5524560" cy="5423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l-PL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Status</a:t>
            </a:r>
            <a:endParaRPr lang="en-US" sz="2400" b="1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Spends most of their life at work</a:t>
            </a:r>
            <a:endParaRPr lang="en-US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l-PL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Personal traits</a:t>
            </a:r>
            <a:endParaRPr lang="en-US" sz="2400" b="1" strike="noStrike" spc="-1" dirty="0">
              <a:solidFill>
                <a:srgbClr val="000000"/>
              </a:solidFill>
              <a:latin typeface="Bahnschrift Light" panose="020B0502040204020203" pitchFamily="34" charset="0"/>
              <a:ea typeface="Arial"/>
            </a:endParaRP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Hardworking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Prefers to spend their vacations in a warm country, sunbath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Finds excursions an import part of any vacation</a:t>
            </a:r>
          </a:p>
          <a:p>
            <a:pPr marL="228600" indent="-228240">
              <a:lnSpc>
                <a:spcPct val="114999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Opportunities</a:t>
            </a:r>
            <a:endParaRPr lang="en-US" sz="2400" b="1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Comfortable and less limited traveling</a:t>
            </a: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More excursions to pick – ability to check sun position anytime</a:t>
            </a:r>
          </a:p>
          <a:p>
            <a:pPr marL="228600" indent="-228240">
              <a:lnSpc>
                <a:spcPct val="114999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l-PL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Needs</a:t>
            </a:r>
            <a:endParaRPr lang="en-US" sz="2400" b="1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Differences in climates</a:t>
            </a:r>
            <a:endParaRPr lang="en-US" b="0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14999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Organism not being used to specific climates</a:t>
            </a:r>
            <a:endParaRPr lang="en-US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914400">
              <a:lnSpc>
                <a:spcPct val="114999"/>
              </a:lnSpc>
              <a:tabLst>
                <a:tab pos="0" algn="l"/>
              </a:tabLst>
              <a:defRPr/>
            </a:pPr>
            <a:endParaRPr lang="en-US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568F8-98CC-E92F-895B-DB647BDB30FA}"/>
              </a:ext>
            </a:extLst>
          </p:cNvPr>
          <p:cNvSpPr txBox="1"/>
          <p:nvPr/>
        </p:nvSpPr>
        <p:spPr>
          <a:xfrm>
            <a:off x="7172195" y="5885271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" panose="020B0502040204020203" pitchFamily="34" charset="0"/>
              </a:rPr>
              <a:t>Occasional Traveler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C6D19-17F8-6EFC-6C20-D065817D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420888"/>
            <a:ext cx="3312368" cy="3312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C9A30-2DA1-18D0-07A7-7BB44A66B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160" y="960480"/>
            <a:ext cx="2025121" cy="2025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98633-E9CB-34A0-856F-C7FFBCCA0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484784"/>
            <a:ext cx="862046" cy="8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1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FFC-0675-EB35-7349-4335829F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-171400"/>
            <a:ext cx="10515240" cy="1325160"/>
          </a:xfrm>
        </p:spPr>
        <p:txBody>
          <a:bodyPr/>
          <a:lstStyle/>
          <a:p>
            <a:pPr algn="ctr"/>
            <a:r>
              <a:rPr lang="en-US" sz="4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Occasional traveler</a:t>
            </a:r>
            <a:endParaRPr lang="en-US" sz="4000" b="1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7094-11AA-3E65-77BE-E25EE08A5B8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90244" y="1340768"/>
            <a:ext cx="5401936" cy="4350960"/>
          </a:xfrm>
        </p:spPr>
        <p:txBody>
          <a:bodyPr/>
          <a:lstStyle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l-PL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Money/Finanse</a:t>
            </a:r>
            <a:endParaRPr lang="en-US" sz="2400" b="1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Total income: ~ 50,000 – 60,000$ / year</a:t>
            </a:r>
            <a:endParaRPr lang="en-US" sz="1800" b="0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Disposable income: ~ 46,000 – 59,000$ / year</a:t>
            </a:r>
            <a:endParaRPr lang="en-US" sz="1800" b="0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Savings assets:  ~ 10,000 / year </a:t>
            </a:r>
          </a:p>
          <a:p>
            <a:pPr marL="743310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Willing to spend: ready to pay for comfort of vacations that do not happen that often</a:t>
            </a:r>
          </a:p>
          <a:p>
            <a:pPr marL="343260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Degree of influence</a:t>
            </a:r>
            <a:endParaRPr lang="en-US" sz="2400" b="1" strike="noStrike" spc="-1" dirty="0">
              <a:latin typeface="Bahnschrift Light" panose="020B0502040204020203" pitchFamily="34" charset="0"/>
            </a:endParaRPr>
          </a:p>
          <a:p>
            <a:pPr marL="743310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The influence could stop on recommending the platform to their friends, etc</a:t>
            </a:r>
            <a:r>
              <a:rPr lang="en-US" sz="1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Arial"/>
              </a:rPr>
              <a:t>.</a:t>
            </a:r>
            <a:endParaRPr lang="en-US" sz="1600" b="0" strike="noStrike" spc="-1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D7D0B-B324-1ADD-9CF4-DF9C4503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2060848"/>
            <a:ext cx="3384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1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 bwMode="auto">
          <a:xfrm>
            <a:off x="838080" y="144460"/>
            <a:ext cx="10515239" cy="948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sz="4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Product Promotion</a:t>
            </a:r>
            <a:endParaRPr sz="4000" b="1" strike="noStrike" spc="-1" dirty="0">
              <a:solidFill>
                <a:srgbClr val="000000"/>
              </a:solidFill>
              <a:latin typeface="Bahnschrift Light" panose="020B0502040204020203" pitchFamily="34" charset="0"/>
              <a:cs typeface="Bahnschrift SemiLight"/>
            </a:endParaRPr>
          </a:p>
        </p:txBody>
      </p:sp>
      <p:sp>
        <p:nvSpPr>
          <p:cNvPr id="126" name="TextShape 2"/>
          <p:cNvSpPr txBox="1"/>
          <p:nvPr/>
        </p:nvSpPr>
        <p:spPr bwMode="auto">
          <a:xfrm>
            <a:off x="838080" y="1293394"/>
            <a:ext cx="10774800" cy="5133473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 fontScale="95000" lnSpcReduction="1000"/>
          </a:bodyPr>
          <a:lstStyle/>
          <a:p>
            <a:pPr marL="432000" indent="-324000">
              <a:lnSpc>
                <a:spcPct val="114999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Noto Sans CJK SC"/>
                <a:cs typeface="Bahnschrift SemiLight"/>
              </a:rPr>
              <a:t>Introductory Offers                                                  </a:t>
            </a:r>
            <a:endParaRPr sz="2800" b="1" strike="noStrike" spc="-1" dirty="0">
              <a:solidFill>
                <a:srgbClr val="000000"/>
              </a:solidFill>
              <a:latin typeface="Bahnschrift Light" panose="020B0502040204020203" pitchFamily="34" charset="0"/>
              <a:cs typeface="Bahnschrift SemiLight"/>
            </a:endParaRPr>
          </a:p>
          <a:p>
            <a:pPr marL="742950" lvl="4" indent="-342900">
              <a:lnSpc>
                <a:spcPct val="114999"/>
              </a:lnSpc>
              <a:spcBef>
                <a:spcPts val="1134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Low-price subscription                                                                                                                                    </a:t>
            </a:r>
            <a:endParaRPr sz="2000" b="0" strike="noStrike" spc="-1" dirty="0">
              <a:solidFill>
                <a:srgbClr val="000000"/>
              </a:solidFill>
              <a:latin typeface="Bahnschrift Light" panose="020B0502040204020203" pitchFamily="34" charset="0"/>
              <a:cs typeface="Bahnschrift SemiLight"/>
            </a:endParaRPr>
          </a:p>
          <a:p>
            <a:pPr marL="432000" indent="-324000">
              <a:lnSpc>
                <a:spcPct val="114999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Partnership / Guest Blogging</a:t>
            </a:r>
            <a:endParaRPr sz="2800" b="1" strike="noStrike" spc="-1" dirty="0">
              <a:solidFill>
                <a:srgbClr val="000000"/>
              </a:solidFill>
              <a:latin typeface="Bahnschrift Light" panose="020B0502040204020203" pitchFamily="34" charset="0"/>
              <a:cs typeface="Bahnschrift SemiLight"/>
            </a:endParaRPr>
          </a:p>
          <a:p>
            <a:pPr marL="742950" lvl="2" indent="-342900">
              <a:lnSpc>
                <a:spcPct val="114999"/>
              </a:lnSpc>
              <a:spcBef>
                <a:spcPts val="1134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Noto Sans CJK SC"/>
                <a:cs typeface="Bahnschrift SemiLight"/>
              </a:rPr>
              <a:t>Other businesses (e.g., </a:t>
            </a:r>
            <a:r>
              <a:rPr lang="en-US" sz="2000" b="0" strike="noStrike" spc="0" dirty="0">
                <a:solidFill>
                  <a:srgbClr val="000000"/>
                </a:solidFill>
                <a:latin typeface="Bahnschrift Light" panose="020B0502040204020203" pitchFamily="34" charset="0"/>
                <a:ea typeface="Noto Sans CJK SC"/>
                <a:cs typeface="Bahnschrift SemiLight"/>
              </a:rPr>
              <a:t>taxi services</a:t>
            </a: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Noto Sans CJK SC"/>
                <a:cs typeface="Bahnschrift SemiLight"/>
              </a:rPr>
              <a:t>)    </a:t>
            </a: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                                                 </a:t>
            </a:r>
            <a:endParaRPr sz="2000" b="0" strike="noStrike" spc="-1" dirty="0">
              <a:solidFill>
                <a:srgbClr val="000000"/>
              </a:solidFill>
              <a:latin typeface="Bahnschrift Light" panose="020B0502040204020203" pitchFamily="34" charset="0"/>
              <a:cs typeface="Bahnschrift SemiLight"/>
            </a:endParaRPr>
          </a:p>
          <a:p>
            <a:pPr marL="742950" lvl="2" indent="-342900">
              <a:lnSpc>
                <a:spcPct val="114999"/>
              </a:lnSpc>
              <a:spcBef>
                <a:spcPts val="1134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Bloggers (e.g., travel-related ones)                                                      </a:t>
            </a:r>
          </a:p>
          <a:p>
            <a:pPr marL="432000" indent="-324000">
              <a:lnSpc>
                <a:spcPct val="114999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Google Ads</a:t>
            </a:r>
          </a:p>
          <a:p>
            <a:pPr marL="742950" lvl="2" indent="-342900">
              <a:lnSpc>
                <a:spcPct val="114999"/>
              </a:lnSpc>
              <a:spcBef>
                <a:spcPts val="1134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PPC (Pay-Per-Click) Advertising                                                             </a:t>
            </a:r>
            <a:endParaRPr sz="2000" b="0" strike="noStrike" spc="-1" dirty="0">
              <a:solidFill>
                <a:srgbClr val="000000"/>
              </a:solidFill>
              <a:latin typeface="Bahnschrift Light" panose="020B0502040204020203" pitchFamily="34" charset="0"/>
              <a:cs typeface="Bahnschrift SemiLight"/>
            </a:endParaRPr>
          </a:p>
          <a:p>
            <a:pPr marL="742950" lvl="2" indent="-342900">
              <a:lnSpc>
                <a:spcPct val="114999"/>
              </a:lnSpc>
              <a:spcBef>
                <a:spcPts val="1134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Launching a search ads campaign                                                          </a:t>
            </a:r>
          </a:p>
          <a:p>
            <a:pPr marL="432000" indent="-324000">
              <a:lnSpc>
                <a:spcPct val="114999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cs typeface="Bahnschrift SemiLight"/>
              </a:rPr>
              <a:t>Mobile Application Review Site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71719771" name="Picture 1071719770"/>
          <p:cNvPicPr>
            <a:picLocks noChangeAspect="1"/>
          </p:cNvPicPr>
          <p:nvPr/>
        </p:nvPicPr>
        <p:blipFill>
          <a:blip r:embed="rId2"/>
          <a:srcRect t="21164" b="19460"/>
          <a:stretch/>
        </p:blipFill>
        <p:spPr bwMode="auto">
          <a:xfrm>
            <a:off x="0" y="1788367"/>
            <a:ext cx="12185709" cy="4062704"/>
          </a:xfrm>
          <a:prstGeom prst="rect">
            <a:avLst/>
          </a:prstGeom>
        </p:spPr>
      </p:pic>
      <p:sp>
        <p:nvSpPr>
          <p:cNvPr id="625083583" name="TextBox 625083582"/>
          <p:cNvSpPr txBox="1"/>
          <p:nvPr/>
        </p:nvSpPr>
        <p:spPr bwMode="auto">
          <a:xfrm>
            <a:off x="4112295" y="366267"/>
            <a:ext cx="4167166" cy="707951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000" b="1" dirty="0">
                <a:latin typeface="Bahnschrift Light" panose="020B0502040204020203" pitchFamily="34" charset="0"/>
                <a:cs typeface="Bahnschrift SemiBold SemiConden"/>
              </a:rPr>
              <a:t>Product Lifecycle</a:t>
            </a:r>
            <a:endParaRPr sz="4000" b="1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972905" name="PlaceHolder 1"/>
          <p:cNvSpPr>
            <a:spLocks noGrp="1"/>
          </p:cNvSpPr>
          <p:nvPr>
            <p:ph type="title"/>
          </p:nvPr>
        </p:nvSpPr>
        <p:spPr bwMode="auto">
          <a:xfrm>
            <a:off x="1393445" y="455602"/>
            <a:ext cx="9029391" cy="117556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000" b="1" dirty="0">
                <a:latin typeface="Bahnschrift Light" panose="020B0502040204020203" pitchFamily="34" charset="0"/>
              </a:rPr>
              <a:t>Introduction</a:t>
            </a:r>
          </a:p>
        </p:txBody>
      </p:sp>
      <p:sp>
        <p:nvSpPr>
          <p:cNvPr id="531737291" name="PlaceHolder 2"/>
          <p:cNvSpPr>
            <a:spLocks noGrp="1"/>
          </p:cNvSpPr>
          <p:nvPr>
            <p:ph type="body"/>
          </p:nvPr>
        </p:nvSpPr>
        <p:spPr bwMode="auto">
          <a:xfrm>
            <a:off x="546498" y="1582575"/>
            <a:ext cx="8017277" cy="4773904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 fontScale="87500" lnSpcReduction="14000"/>
          </a:bodyPr>
          <a:lstStyle/>
          <a:p>
            <a:pPr>
              <a:lnSpc>
                <a:spcPct val="150000"/>
              </a:lnSpc>
              <a:defRPr/>
            </a:pPr>
            <a:endParaRPr sz="2800" dirty="0">
              <a:latin typeface="Bahnschrift SemiBold SemiConden"/>
              <a:cs typeface="Bahnschrift SemiBold SemiConden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An initial low pricing policy to get into the market</a:t>
            </a:r>
            <a:r>
              <a:rPr sz="2800" dirty="0">
                <a:latin typeface="Bahnschrift Light" panose="020B0502040204020203" pitchFamily="34" charset="0"/>
                <a:cs typeface="Bahnschrift SemiBold SemiConden"/>
              </a:rPr>
              <a:t> is going to be introduced</a:t>
            </a:r>
            <a:endParaRPr dirty="0">
              <a:latin typeface="Bahnschrift Light" panose="020B0502040204020203" pitchFamily="34" charset="0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2800" dirty="0">
                <a:latin typeface="Bahnschrift Light" panose="020B0502040204020203" pitchFamily="34" charset="0"/>
                <a:cs typeface="Bahnschrift SemiBold SemiConden"/>
              </a:rPr>
              <a:t>The product is going to be distributed directly to customers with an automated purchase process via various app store platforms (Play Market, App Store, etc.)</a:t>
            </a:r>
            <a:endParaRPr dirty="0">
              <a:latin typeface="Bahnschrift Light" panose="020B0502040204020203" pitchFamily="34" charset="0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r>
              <a:rPr sz="2800" dirty="0">
                <a:latin typeface="Bahnschrift Light" panose="020B0502040204020203" pitchFamily="34" charset="0"/>
                <a:cs typeface="Bahnschrift SemiBold SemiConden"/>
              </a:rPr>
              <a:t>Product promotion is going to be firstly aimed at taxi services, Google Ads</a:t>
            </a:r>
            <a:endParaRPr dirty="0">
              <a:latin typeface="Bahnschrift Light" panose="020B0502040204020203" pitchFamily="34" charset="0"/>
            </a:endParaRPr>
          </a:p>
          <a:p>
            <a:pPr marL="217793" indent="-217793">
              <a:lnSpc>
                <a:spcPct val="150000"/>
              </a:lnSpc>
              <a:buFont typeface="Arial"/>
              <a:buChar char="•"/>
              <a:defRPr/>
            </a:pPr>
            <a:endParaRPr sz="2800" dirty="0">
              <a:latin typeface="Bahnschrift SemiBold SemiConden"/>
              <a:cs typeface="Bahnschrift SemiBold SemiConden"/>
            </a:endParaRPr>
          </a:p>
        </p:txBody>
      </p:sp>
      <p:pic>
        <p:nvPicPr>
          <p:cNvPr id="1770770147" name="Picture 177077014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9304" y="668120"/>
            <a:ext cx="885825" cy="847724"/>
          </a:xfrm>
          <a:prstGeom prst="rect">
            <a:avLst/>
          </a:prstGeom>
        </p:spPr>
      </p:pic>
      <p:pic>
        <p:nvPicPr>
          <p:cNvPr id="1990582821" name="Picture 199058282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41916" y="1786608"/>
            <a:ext cx="1099285" cy="618227"/>
          </a:xfrm>
          <a:prstGeom prst="rect">
            <a:avLst/>
          </a:prstGeom>
        </p:spPr>
      </p:pic>
      <p:pic>
        <p:nvPicPr>
          <p:cNvPr id="2104894404" name="Picture 210489440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098088" y="4898651"/>
            <a:ext cx="770278" cy="770278"/>
          </a:xfrm>
          <a:prstGeom prst="rect">
            <a:avLst/>
          </a:prstGeom>
        </p:spPr>
      </p:pic>
      <p:pic>
        <p:nvPicPr>
          <p:cNvPr id="1834839501" name="Picture 183483950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481168" y="3006886"/>
            <a:ext cx="616919" cy="770358"/>
          </a:xfrm>
          <a:prstGeom prst="rect">
            <a:avLst/>
          </a:prstGeom>
        </p:spPr>
      </p:pic>
      <p:pic>
        <p:nvPicPr>
          <p:cNvPr id="487047962" name="Picture 48704796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9157321" y="4111712"/>
            <a:ext cx="951836" cy="9518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878847" name="PlaceHolder 1"/>
          <p:cNvSpPr>
            <a:spLocks noGrp="1"/>
          </p:cNvSpPr>
          <p:nvPr>
            <p:ph type="title"/>
          </p:nvPr>
        </p:nvSpPr>
        <p:spPr bwMode="auto">
          <a:xfrm>
            <a:off x="1818417" y="301194"/>
            <a:ext cx="90488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3600" b="1" dirty="0">
                <a:latin typeface="Bahnschrift Light" panose="020B0502040204020203" pitchFamily="34" charset="0"/>
                <a:cs typeface="Bahnschrift SemiBold SemiConden"/>
              </a:rPr>
              <a:t>Growth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2066230729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626354"/>
            <a:ext cx="7327200" cy="4350960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/>
          </a:bodyPr>
          <a:lstStyle/>
          <a:p>
            <a:pPr>
              <a:defRPr/>
            </a:pP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Adding extra services (extensions/features)</a:t>
            </a:r>
            <a:endParaRPr sz="2800" b="0" i="0" u="none" dirty="0">
              <a:solidFill>
                <a:srgbClr val="000000"/>
              </a:solidFill>
              <a:latin typeface="Bahnschrift Light" panose="020B0502040204020203" pitchFamily="34" charset="0"/>
              <a:cs typeface="Bahnschrift SemiBold SemiConden"/>
            </a:endParaRPr>
          </a:p>
          <a:p>
            <a:pPr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 </a:t>
            </a: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Keeping the price at a good level to maintain sales growth</a:t>
            </a:r>
            <a:endParaRPr sz="2800" b="0" i="0" u="none" dirty="0">
              <a:solidFill>
                <a:srgbClr val="000000"/>
              </a:solidFill>
              <a:latin typeface="Bahnschrift Light" panose="020B0502040204020203" pitchFamily="34" charset="0"/>
              <a:cs typeface="Bahnschrift SemiBold SemiConden"/>
            </a:endParaRPr>
          </a:p>
          <a:p>
            <a:pPr>
              <a:defRPr/>
            </a:pP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Marketing campaigns aimed at a broader audience by </a:t>
            </a:r>
            <a:r>
              <a:rPr lang="en-US" sz="2800" b="0" i="0" u="none" strike="noStrike" cap="none" spc="0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travel blogger partnerships, advertising on social networks, </a:t>
            </a:r>
            <a:r>
              <a:rPr lang="en-US" sz="2800" b="0" i="0" u="none" strike="noStrike" cap="none" spc="0" dirty="0">
                <a:solidFill>
                  <a:srgbClr val="000000"/>
                </a:solidFill>
                <a:latin typeface="Bahnschrift Light" panose="020B0502040204020203" pitchFamily="34" charset="0"/>
                <a:ea typeface="Bahnschrift SemiBold SemiConden"/>
                <a:cs typeface="Bahnschrift SemiBold SemiConden"/>
              </a:rPr>
              <a:t>weather forecast applications</a:t>
            </a: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</p:txBody>
      </p:sp>
      <p:pic>
        <p:nvPicPr>
          <p:cNvPr id="1530033070" name="Picture 153003306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080" y="563724"/>
            <a:ext cx="828675" cy="800100"/>
          </a:xfrm>
          <a:prstGeom prst="rect">
            <a:avLst/>
          </a:prstGeom>
        </p:spPr>
      </p:pic>
      <p:pic>
        <p:nvPicPr>
          <p:cNvPr id="63534665" name="Picture 6353466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336071" y="5172246"/>
            <a:ext cx="671632" cy="671632"/>
          </a:xfrm>
          <a:prstGeom prst="rect">
            <a:avLst/>
          </a:prstGeom>
        </p:spPr>
      </p:pic>
      <p:pic>
        <p:nvPicPr>
          <p:cNvPr id="2007269258" name="Picture 200726925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085103" y="3932961"/>
            <a:ext cx="753315" cy="753315"/>
          </a:xfrm>
          <a:prstGeom prst="rect">
            <a:avLst/>
          </a:prstGeom>
        </p:spPr>
      </p:pic>
      <p:pic>
        <p:nvPicPr>
          <p:cNvPr id="593730794" name="Picture 59373079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336071" y="3078064"/>
            <a:ext cx="723769" cy="723769"/>
          </a:xfrm>
          <a:prstGeom prst="rect">
            <a:avLst/>
          </a:prstGeom>
        </p:spPr>
      </p:pic>
      <p:pic>
        <p:nvPicPr>
          <p:cNvPr id="206646314" name="Picture 206646313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844059" y="1924438"/>
            <a:ext cx="903902" cy="903902"/>
          </a:xfrm>
          <a:prstGeom prst="rect">
            <a:avLst/>
          </a:prstGeom>
        </p:spPr>
      </p:pic>
      <p:pic>
        <p:nvPicPr>
          <p:cNvPr id="1727707281" name="Picture 1727707280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564974" y="1255416"/>
            <a:ext cx="741875" cy="741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434201" name="PlaceHolder 1"/>
          <p:cNvSpPr>
            <a:spLocks noGrp="1"/>
          </p:cNvSpPr>
          <p:nvPr>
            <p:ph type="title"/>
          </p:nvPr>
        </p:nvSpPr>
        <p:spPr bwMode="auto">
          <a:xfrm>
            <a:off x="1779642" y="365040"/>
            <a:ext cx="9573676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3600" b="1" dirty="0">
                <a:latin typeface="Bahnschrift Light" panose="020B0502040204020203" pitchFamily="34" charset="0"/>
                <a:cs typeface="Bahnschrift SemiBold SemiConden"/>
              </a:rPr>
              <a:t>Maturity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920306881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582001"/>
            <a:ext cx="6102557" cy="4350960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/>
          </a:bodyPr>
          <a:lstStyle/>
          <a:p>
            <a:pPr>
              <a:defRPr/>
            </a:pP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Adding features that will make the product differ from the inevitable competitors </a:t>
            </a:r>
            <a:r>
              <a:rPr sz="2800" dirty="0">
                <a:latin typeface="Bahnschrift Light" panose="020B0502040204020203" pitchFamily="34" charset="0"/>
                <a:cs typeface="Bahnschrift SemiBold SemiConden"/>
              </a:rPr>
              <a:t>(e.g., taxi service partnership)</a:t>
            </a:r>
            <a:endParaRPr dirty="0">
              <a:latin typeface="Bahnschrift Light" panose="020B0502040204020203" pitchFamily="34" charset="0"/>
            </a:endParaRPr>
          </a:p>
          <a:p>
            <a:pPr>
              <a:defRPr/>
            </a:pP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Cutting price to counter competition</a:t>
            </a: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>
              <a:defRPr/>
            </a:pP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New promotions that aim to show differences between products</a:t>
            </a: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</p:txBody>
      </p:sp>
      <p:pic>
        <p:nvPicPr>
          <p:cNvPr id="909124372" name="Picture 90912437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080" y="627570"/>
            <a:ext cx="828675" cy="800100"/>
          </a:xfrm>
          <a:prstGeom prst="rect">
            <a:avLst/>
          </a:prstGeom>
        </p:spPr>
      </p:pic>
      <p:pic>
        <p:nvPicPr>
          <p:cNvPr id="2119974837" name="Picture 211997483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79910" y="3764061"/>
            <a:ext cx="759106" cy="759106"/>
          </a:xfrm>
          <a:prstGeom prst="rect">
            <a:avLst/>
          </a:prstGeom>
        </p:spPr>
      </p:pic>
      <p:pic>
        <p:nvPicPr>
          <p:cNvPr id="890463024" name="Picture 7"/>
          <p:cNvPicPr/>
          <p:nvPr/>
        </p:nvPicPr>
        <p:blipFill>
          <a:blip r:embed="rId4"/>
          <a:stretch/>
        </p:blipFill>
        <p:spPr bwMode="auto">
          <a:xfrm>
            <a:off x="10541245" y="3757481"/>
            <a:ext cx="772266" cy="772266"/>
          </a:xfrm>
          <a:prstGeom prst="rect">
            <a:avLst/>
          </a:prstGeom>
          <a:ln>
            <a:noFill/>
          </a:ln>
        </p:spPr>
      </p:pic>
      <p:pic>
        <p:nvPicPr>
          <p:cNvPr id="15069426" name="Picture 1506942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993060">
            <a:off x="7892750" y="3170689"/>
            <a:ext cx="1297241" cy="727720"/>
          </a:xfrm>
          <a:prstGeom prst="rect">
            <a:avLst/>
          </a:prstGeom>
        </p:spPr>
      </p:pic>
      <p:sp>
        <p:nvSpPr>
          <p:cNvPr id="40463983" name="TextBox 40463982"/>
          <p:cNvSpPr txBox="1"/>
          <p:nvPr/>
        </p:nvSpPr>
        <p:spPr bwMode="auto">
          <a:xfrm>
            <a:off x="7018444" y="2848574"/>
            <a:ext cx="2893806" cy="307841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u="none" dirty="0">
                <a:latin typeface="Bahnschrift Light" panose="020B0502040204020203" pitchFamily="34" charset="0"/>
              </a:rPr>
              <a:t>NO SUN TRACKING/TAXI SERVISE</a:t>
            </a:r>
            <a:endParaRPr dirty="0">
              <a:latin typeface="Bahnschrift Light" panose="020B0502040204020203" pitchFamily="34" charset="0"/>
            </a:endParaRPr>
          </a:p>
        </p:txBody>
      </p:sp>
      <p:pic>
        <p:nvPicPr>
          <p:cNvPr id="1392298912" name="Picture 139229891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1261575" y="3253581"/>
            <a:ext cx="403062" cy="403062"/>
          </a:xfrm>
          <a:prstGeom prst="rect">
            <a:avLst/>
          </a:prstGeom>
        </p:spPr>
      </p:pic>
      <p:sp>
        <p:nvSpPr>
          <p:cNvPr id="149732244" name="Speech Bubble: Oval 149732243"/>
          <p:cNvSpPr/>
          <p:nvPr/>
        </p:nvSpPr>
        <p:spPr bwMode="auto">
          <a:xfrm>
            <a:off x="11102008" y="3211663"/>
            <a:ext cx="722196" cy="486897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10647" name="Picture 211064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416254" y="3605892"/>
            <a:ext cx="1124991" cy="11249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74242" name="PlaceHolder 1"/>
          <p:cNvSpPr>
            <a:spLocks noGrp="1"/>
          </p:cNvSpPr>
          <p:nvPr>
            <p:ph type="title"/>
          </p:nvPr>
        </p:nvSpPr>
        <p:spPr bwMode="auto">
          <a:xfrm>
            <a:off x="1692168" y="365040"/>
            <a:ext cx="9661151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3600" b="1" dirty="0">
                <a:latin typeface="Bahnschrift Light" panose="020B0502040204020203" pitchFamily="34" charset="0"/>
                <a:cs typeface="Bahnschrift SemiBold SemiConden"/>
              </a:rPr>
              <a:t>Decline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1254749009" name="PlaceHolder 2"/>
          <p:cNvSpPr>
            <a:spLocks noGrp="1"/>
          </p:cNvSpPr>
          <p:nvPr>
            <p:ph type="body"/>
          </p:nvPr>
        </p:nvSpPr>
        <p:spPr bwMode="auto">
          <a:xfrm>
            <a:off x="886676" y="1631172"/>
            <a:ext cx="6812073" cy="4350960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/>
          </a:bodyPr>
          <a:lstStyle/>
          <a:p>
            <a:pPr>
              <a:defRPr/>
            </a:pP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Keeping the product on the market but adding or removing features or finding new uses for it</a:t>
            </a:r>
            <a:r>
              <a:rPr sz="2800" dirty="0">
                <a:latin typeface="Bahnschrift Light" panose="020B0502040204020203" pitchFamily="34" charset="0"/>
                <a:cs typeface="Bahnschrift SemiBold SemiConden"/>
              </a:rPr>
              <a:t> (propagating implemented taxi service)</a:t>
            </a:r>
            <a:endParaRPr dirty="0">
              <a:latin typeface="Bahnschrift Light" panose="020B0502040204020203" pitchFamily="34" charset="0"/>
            </a:endParaRPr>
          </a:p>
          <a:p>
            <a:pPr>
              <a:defRPr/>
            </a:pP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Reducing pricing policy</a:t>
            </a:r>
            <a:endParaRPr sz="2800" b="0" i="0" u="none" dirty="0">
              <a:solidFill>
                <a:srgbClr val="000000"/>
              </a:solidFill>
              <a:latin typeface="Bahnschrift Light" panose="020B0502040204020203" pitchFamily="34" charset="0"/>
              <a:cs typeface="Bahnschrift SemiBold SemiConden"/>
            </a:endParaRPr>
          </a:p>
          <a:p>
            <a:pPr>
              <a:defRPr/>
            </a:pP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800" b="0" i="0" u="none" dirty="0">
                <a:solidFill>
                  <a:srgbClr val="000000"/>
                </a:solidFill>
                <a:latin typeface="Bahnschrift Light" panose="020B0502040204020203" pitchFamily="34" charset="0"/>
                <a:ea typeface="Times New Roman"/>
                <a:cs typeface="Bahnschrift SemiBold SemiConden"/>
              </a:rPr>
              <a:t>Discontinuing the product or selling the production rights to another company</a:t>
            </a:r>
            <a:endParaRPr sz="2800" dirty="0">
              <a:latin typeface="Bahnschrift Light" panose="020B0502040204020203" pitchFamily="34" charset="0"/>
              <a:cs typeface="Bahnschrift SemiBold SemiConden"/>
            </a:endParaRPr>
          </a:p>
        </p:txBody>
      </p:sp>
      <p:pic>
        <p:nvPicPr>
          <p:cNvPr id="99339452" name="Picture 9933945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080" y="656145"/>
            <a:ext cx="723899" cy="742950"/>
          </a:xfrm>
          <a:prstGeom prst="rect">
            <a:avLst/>
          </a:prstGeom>
        </p:spPr>
      </p:pic>
      <p:pic>
        <p:nvPicPr>
          <p:cNvPr id="1955131241" name="Picture 195513124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37729" y="2412983"/>
            <a:ext cx="992372" cy="854674"/>
          </a:xfrm>
          <a:prstGeom prst="rect">
            <a:avLst/>
          </a:prstGeom>
        </p:spPr>
      </p:pic>
      <p:pic>
        <p:nvPicPr>
          <p:cNvPr id="1956643979" name="Picture 195664397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97540" y="3392066"/>
            <a:ext cx="1196388" cy="1031884"/>
          </a:xfrm>
          <a:prstGeom prst="rect">
            <a:avLst/>
          </a:prstGeom>
        </p:spPr>
      </p:pic>
      <p:pic>
        <p:nvPicPr>
          <p:cNvPr id="85811466" name="Picture 8581146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906463" y="4423950"/>
            <a:ext cx="755602" cy="711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 bwMode="auto">
          <a:xfrm>
            <a:off x="838080" y="365040"/>
            <a:ext cx="4912920" cy="604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l-PL" sz="36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Hot? Then it’s the right time to use our shadow maps!</a:t>
            </a:r>
            <a:br>
              <a:rPr dirty="0">
                <a:latin typeface="Bahnschrift Light" panose="020B0502040204020203" pitchFamily="34" charset="0"/>
              </a:rPr>
            </a:br>
            <a:br>
              <a:rPr dirty="0">
                <a:latin typeface="Bahnschrift Light" panose="020B0502040204020203" pitchFamily="34" charset="0"/>
              </a:rPr>
            </a:br>
            <a:r>
              <a:rPr lang="pl-PL" sz="24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Track h</a:t>
            </a:r>
            <a:r>
              <a:rPr lang="en-US" sz="2400" b="0" strike="noStrike" spc="-1" dirty="0">
                <a:solidFill>
                  <a:srgbClr val="2A2A2A"/>
                </a:solidFill>
                <a:latin typeface="Bahnschrift Light" panose="020B0502040204020203" pitchFamily="34" charset="0"/>
              </a:rPr>
              <a:t>ow sun</a:t>
            </a:r>
            <a:r>
              <a:rPr lang="pl-PL" sz="2400" b="0" strike="noStrike" spc="-1" dirty="0">
                <a:solidFill>
                  <a:srgbClr val="2A2A2A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b="0" strike="noStrike" spc="-1" dirty="0">
                <a:solidFill>
                  <a:srgbClr val="2A2A2A"/>
                </a:solidFill>
                <a:latin typeface="Bahnschrift Light" panose="020B0502040204020203" pitchFamily="34" charset="0"/>
              </a:rPr>
              <a:t>affect</a:t>
            </a:r>
            <a:r>
              <a:rPr lang="pl-PL" sz="2400" b="0" strike="noStrike" spc="-1" dirty="0">
                <a:solidFill>
                  <a:srgbClr val="2A2A2A"/>
                </a:solidFill>
                <a:latin typeface="Bahnschrift Light" panose="020B0502040204020203" pitchFamily="34" charset="0"/>
              </a:rPr>
              <a:t>s </a:t>
            </a:r>
            <a:r>
              <a:rPr lang="en-US" sz="2400" b="0" strike="noStrike" spc="-1" dirty="0">
                <a:solidFill>
                  <a:srgbClr val="2A2A2A"/>
                </a:solidFill>
                <a:latin typeface="Bahnschrift Light" panose="020B0502040204020203" pitchFamily="34" charset="0"/>
              </a:rPr>
              <a:t>streets you plan to travel according to the time of day and where you are</a:t>
            </a:r>
            <a:endParaRPr lang="en-US" sz="24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8" name="CustomShape 4"/>
          <p:cNvSpPr/>
          <p:nvPr/>
        </p:nvSpPr>
        <p:spPr bwMode="auto">
          <a:xfrm>
            <a:off x="7814520" y="2083320"/>
            <a:ext cx="358920" cy="376560"/>
          </a:xfrm>
          <a:prstGeom prst="ellipse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0C864-8100-9A46-9C23-FD9859B0C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97" y="201850"/>
            <a:ext cx="3881204" cy="6454300"/>
          </a:xfrm>
          <a:prstGeom prst="rect">
            <a:avLst/>
          </a:prstGeom>
        </p:spPr>
      </p:pic>
      <p:sp>
        <p:nvSpPr>
          <p:cNvPr id="4" name="CustomShape 5">
            <a:extLst>
              <a:ext uri="{FF2B5EF4-FFF2-40B4-BE49-F238E27FC236}">
                <a16:creationId xmlns:a16="http://schemas.microsoft.com/office/drawing/2014/main" id="{CF89E76A-E721-53BF-F6D2-369EA277538D}"/>
              </a:ext>
            </a:extLst>
          </p:cNvPr>
          <p:cNvSpPr/>
          <p:nvPr/>
        </p:nvSpPr>
        <p:spPr bwMode="auto">
          <a:xfrm rot="3372281" flipV="1">
            <a:off x="4768885" y="2857265"/>
            <a:ext cx="4598445" cy="272764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70195D01-7C12-44A1-1D51-30DD0880C701}"/>
              </a:ext>
            </a:extLst>
          </p:cNvPr>
          <p:cNvSpPr/>
          <p:nvPr/>
        </p:nvSpPr>
        <p:spPr bwMode="auto">
          <a:xfrm>
            <a:off x="4655840" y="3068960"/>
            <a:ext cx="4104458" cy="72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266D066E-4DEC-B99B-EBE0-BC7F9F7387AB}"/>
              </a:ext>
            </a:extLst>
          </p:cNvPr>
          <p:cNvSpPr/>
          <p:nvPr/>
        </p:nvSpPr>
        <p:spPr bwMode="auto">
          <a:xfrm>
            <a:off x="8760297" y="3645025"/>
            <a:ext cx="576064" cy="360040"/>
          </a:xfrm>
          <a:prstGeom prst="ellipse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A364D7-45A6-8A89-3A33-8DD828EE5E09}"/>
              </a:ext>
            </a:extLst>
          </p:cNvPr>
          <p:cNvCxnSpPr/>
          <p:nvPr/>
        </p:nvCxnSpPr>
        <p:spPr>
          <a:xfrm>
            <a:off x="9120336" y="573325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1424" y="2492896"/>
            <a:ext cx="10515240" cy="1325160"/>
          </a:xfrm>
        </p:spPr>
        <p:txBody>
          <a:bodyPr/>
          <a:lstStyle/>
          <a:p>
            <a:pPr algn="ctr">
              <a:defRPr/>
            </a:pPr>
            <a:r>
              <a:rPr lang="en-US" sz="5400" b="1" dirty="0">
                <a:latin typeface="Bahnschrift Light" panose="020B0502040204020203" pitchFamily="34" charset="0"/>
              </a:rPr>
              <a:t>App Prototype</a:t>
            </a:r>
            <a:endParaRPr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1344" y="116632"/>
            <a:ext cx="5468926" cy="66247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31732" y="116632"/>
            <a:ext cx="5468926" cy="6624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C4A36-829F-27D1-0CC7-BD9FD5921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63" y="886408"/>
            <a:ext cx="3124004" cy="508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A2422C-F6A9-0890-A4EB-2E4532DE0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86" y="879449"/>
            <a:ext cx="3188037" cy="51864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61537" y="221269"/>
            <a:ext cx="5468926" cy="6624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FF206-51FA-0054-F791-E05289AC56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78" y="1052735"/>
            <a:ext cx="3109992" cy="50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8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1344" y="116632"/>
            <a:ext cx="5468926" cy="66247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32280" y="874989"/>
            <a:ext cx="3187054" cy="51752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31732" y="116632"/>
            <a:ext cx="5468926" cy="66247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668648" y="805215"/>
            <a:ext cx="3195094" cy="5245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8A8A6-20EF-15E1-221C-9B20DA553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805215"/>
            <a:ext cx="2545301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61537" y="221269"/>
            <a:ext cx="5468926" cy="6624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1964" b="1033"/>
          <a:stretch/>
        </p:blipFill>
        <p:spPr bwMode="auto">
          <a:xfrm>
            <a:off x="4504217" y="1052736"/>
            <a:ext cx="3183566" cy="5112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04216" y="908720"/>
            <a:ext cx="3183567" cy="4786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1344" y="116632"/>
            <a:ext cx="5468926" cy="66247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31732" y="116632"/>
            <a:ext cx="5468926" cy="6624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44037" y="798576"/>
            <a:ext cx="3163540" cy="5260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691267" y="841128"/>
            <a:ext cx="3171504" cy="5218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6BC13E-EB3F-062B-45E3-06E55A48B3DA}"/>
              </a:ext>
            </a:extLst>
          </p:cNvPr>
          <p:cNvSpPr txBox="1"/>
          <p:nvPr/>
        </p:nvSpPr>
        <p:spPr>
          <a:xfrm>
            <a:off x="2783632" y="3789040"/>
            <a:ext cx="811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23231"/>
                </a:solidFill>
              </a:rPr>
              <a:t>73%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BE38B-03B4-6EB8-9AD2-01C556521120}"/>
              </a:ext>
            </a:extLst>
          </p:cNvPr>
          <p:cNvSpPr txBox="1"/>
          <p:nvPr/>
        </p:nvSpPr>
        <p:spPr>
          <a:xfrm>
            <a:off x="9266195" y="256490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23231"/>
                </a:solidFill>
              </a:rPr>
              <a:t>89%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380" y="188640"/>
            <a:ext cx="10515240" cy="543680"/>
          </a:xfrm>
        </p:spPr>
        <p:txBody>
          <a:bodyPr/>
          <a:lstStyle/>
          <a:p>
            <a:pPr algn="ctr">
              <a:defRPr/>
            </a:pPr>
            <a:r>
              <a:rPr lang="en-US" sz="4000" b="1" dirty="0">
                <a:latin typeface="Bahnschrift Light" panose="020B0502040204020203" pitchFamily="34" charset="0"/>
              </a:rPr>
              <a:t>Key assumptions</a:t>
            </a:r>
            <a:endParaRPr sz="4000" b="1" dirty="0">
              <a:latin typeface="Bahnschrift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 bwMode="auto">
          <a:xfrm>
            <a:off x="838380" y="967714"/>
            <a:ext cx="10226472" cy="4979768"/>
          </a:xfr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dirty="0">
                <a:latin typeface="Bahnschrift Light" panose="020B0502040204020203" pitchFamily="34" charset="0"/>
              </a:rPr>
              <a:t>Demonstrate the need for our product in the marketplace</a:t>
            </a:r>
            <a:endParaRPr sz="2800" b="1" dirty="0">
              <a:latin typeface="Bahnschrift Light" panose="020B0502040204020203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What are the current options to dealing with the problem?</a:t>
            </a:r>
            <a:endParaRPr sz="2400" dirty="0">
              <a:latin typeface="Bahnschrift Light" panose="020B0502040204020203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Why our product will be chosen over the current solution (what are the benefits for users)?</a:t>
            </a:r>
            <a:endParaRPr sz="24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1" dirty="0">
                <a:latin typeface="Bahnschrift Light" panose="020B0502040204020203" pitchFamily="34" charset="0"/>
              </a:rPr>
              <a:t>Demonstrate Profitability</a:t>
            </a:r>
            <a:endParaRPr sz="2800" b="1" dirty="0">
              <a:latin typeface="Bahnschrift Light" panose="020B0502040204020203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Do we pay off our initial costs to develop the product?</a:t>
            </a:r>
            <a:endParaRPr sz="24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1" dirty="0">
                <a:latin typeface="Bahnschrift Light" panose="020B0502040204020203" pitchFamily="34" charset="0"/>
              </a:rPr>
              <a:t>Management Expertise</a:t>
            </a:r>
            <a:endParaRPr sz="2800" b="1" dirty="0">
              <a:latin typeface="Bahnschrift Light" panose="020B0502040204020203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Are we able to manage all business aspects throughout the phases?</a:t>
            </a:r>
            <a:endParaRPr sz="24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sz="2400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080" y="116632"/>
            <a:ext cx="10515240" cy="792087"/>
          </a:xfrm>
        </p:spPr>
        <p:txBody>
          <a:bodyPr/>
          <a:lstStyle/>
          <a:p>
            <a:pPr algn="ctr">
              <a:defRPr/>
            </a:pPr>
            <a:r>
              <a:rPr lang="en-US" sz="4000" dirty="0">
                <a:latin typeface="Bahnschrift Light" panose="020B0502040204020203" pitchFamily="34" charset="0"/>
              </a:rPr>
              <a:t>Main question</a:t>
            </a:r>
            <a:endParaRPr sz="4000" dirty="0">
              <a:latin typeface="Bahnschrift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 bwMode="auto">
          <a:xfrm>
            <a:off x="838080" y="2060848"/>
            <a:ext cx="10515240" cy="3107560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4000" b="1" dirty="0">
                <a:latin typeface="Bahnschrift Light" panose="020B0502040204020203" pitchFamily="34" charset="0"/>
              </a:rPr>
              <a:t>Would people really like to improve the current situation?</a:t>
            </a:r>
            <a:endParaRPr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080" y="27275"/>
            <a:ext cx="10515240" cy="831712"/>
          </a:xfrm>
        </p:spPr>
        <p:txBody>
          <a:bodyPr/>
          <a:lstStyle/>
          <a:p>
            <a:pPr algn="ctr">
              <a:defRPr/>
            </a:pPr>
            <a:r>
              <a:rPr lang="en-US" sz="4000" b="1" dirty="0">
                <a:latin typeface="Bahnschrift Light" panose="020B0502040204020203" pitchFamily="34" charset="0"/>
              </a:rPr>
              <a:t>Need in the marketplace</a:t>
            </a:r>
            <a:endParaRPr sz="4000" b="1" dirty="0">
              <a:latin typeface="Bahnschrift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 bwMode="auto">
          <a:xfrm>
            <a:off x="694432" y="1268760"/>
            <a:ext cx="10802536" cy="50517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Bahnschrift Light" panose="020B0502040204020203" pitchFamily="34" charset="0"/>
              </a:rPr>
              <a:t>As for now, people deal with the problem by</a:t>
            </a:r>
            <a:endParaRPr b="1" dirty="0">
              <a:latin typeface="Bahnschrift Light" panose="020B050204020402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Finding shadow </a:t>
            </a:r>
            <a:endParaRPr sz="2400" dirty="0">
              <a:latin typeface="Bahnschrift Light" panose="020B050204020402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Using umbrella</a:t>
            </a:r>
            <a:endParaRPr sz="2400" dirty="0">
              <a:latin typeface="Bahnschrift Light" panose="020B050204020402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Staying under tree/other shelter</a:t>
            </a:r>
            <a:endParaRPr sz="2400" dirty="0">
              <a:latin typeface="Bahnschrift Light" panose="020B050204020402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Staying at home</a:t>
            </a:r>
            <a:endParaRPr sz="24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Bahnschrift Light" panose="020B0502040204020203" pitchFamily="34" charset="0"/>
              </a:rPr>
              <a:t>Why our shadow maps is the beneficial to a user</a:t>
            </a:r>
            <a:endParaRPr b="1" dirty="0">
              <a:latin typeface="Bahnschrift Light" panose="020B050204020402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No need of looking for a shadow on your own - may be challenging sometimes</a:t>
            </a:r>
            <a:endParaRPr sz="2400" dirty="0">
              <a:latin typeface="Bahnschrift Light" panose="020B050204020402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User can be sure the sun presence is indeed minimized/maximized throughout the whole path shown in the app - reduces the chances of “losing” shadow on your way</a:t>
            </a:r>
            <a:endParaRPr sz="2400" dirty="0">
              <a:latin typeface="Bahnschrift Light" panose="020B050204020402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Same simple to use as any other regular maps - no need of adapting to a new technology</a:t>
            </a:r>
            <a:endParaRPr sz="2400" dirty="0">
              <a:latin typeface="Bahnschrift Light" panose="020B0502040204020203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App is “All-in-One” – cabin services is available as well, no need of installing any other app</a:t>
            </a:r>
            <a:endParaRPr sz="2400" dirty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dirty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080" y="244512"/>
            <a:ext cx="10515240" cy="664208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Bahnschrift Light" panose="020B0502040204020203" pitchFamily="34" charset="0"/>
              </a:rPr>
              <a:t>Where are the proofs?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 bwMode="auto">
          <a:xfrm>
            <a:off x="623392" y="1556792"/>
            <a:ext cx="9577830" cy="374441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Bahnschrift Light" panose="020B0502040204020203" pitchFamily="34" charset="0"/>
              </a:rPr>
              <a:t>In order to prove the pros for a user to use our app, we have conducted two </a:t>
            </a:r>
            <a:r>
              <a:rPr lang="en-US" sz="2800" b="1" dirty="0">
                <a:latin typeface="Bahnschrift Light" panose="020B0502040204020203" pitchFamily="34" charset="0"/>
              </a:rPr>
              <a:t>surveys</a:t>
            </a:r>
            <a:r>
              <a:rPr lang="en-US" sz="2800" dirty="0">
                <a:latin typeface="Bahnschrift Light" panose="020B0502040204020203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Bahnschrift Light" panose="020B0502040204020203" pitchFamily="34" charset="0"/>
              </a:rPr>
              <a:t>Among average people (from warm/cold regions that have to somehow commute by foot)</a:t>
            </a:r>
            <a:endParaRPr sz="2800" dirty="0">
              <a:latin typeface="Bahnschrift Ligh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Bahnschrift Light" panose="020B0502040204020203" pitchFamily="34" charset="0"/>
              </a:rPr>
              <a:t>Among active travelers</a:t>
            </a:r>
            <a:endParaRPr sz="2800" dirty="0">
              <a:latin typeface="Bahnschrift Light" panose="020B0502040204020203" pitchFamily="34" charset="0"/>
            </a:endParaRPr>
          </a:p>
          <a:p>
            <a:pPr>
              <a:defRPr/>
            </a:pPr>
            <a:endParaRPr lang="en-US" sz="3200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 bwMode="auto">
          <a:xfrm>
            <a:off x="838080" y="365040"/>
            <a:ext cx="5257440" cy="610703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6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Cold? Guess what!</a:t>
            </a:r>
            <a:br>
              <a:rPr dirty="0">
                <a:latin typeface="Bahnschrift Light" panose="020B0502040204020203" pitchFamily="34" charset="0"/>
              </a:rPr>
            </a:br>
            <a:br>
              <a:rPr dirty="0">
                <a:latin typeface="Bahnschrift Light" panose="020B0502040204020203" pitchFamily="34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The feature of constructing the most sunny path is also available</a:t>
            </a:r>
            <a:br>
              <a:rPr dirty="0"/>
            </a:br>
            <a:endParaRPr lang="en-US" sz="2400" b="0" strike="noStrike" spc="-1" dirty="0">
              <a:solidFill>
                <a:srgbClr val="000000"/>
              </a:solidFill>
              <a:latin typeface="aak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DD600-6801-E06E-6C30-86ABDBE79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29" y="226023"/>
            <a:ext cx="3893321" cy="6405954"/>
          </a:xfrm>
          <a:prstGeom prst="rect">
            <a:avLst/>
          </a:prstGeom>
        </p:spPr>
      </p:pic>
      <p:sp>
        <p:nvSpPr>
          <p:cNvPr id="6" name="CustomShape 4">
            <a:extLst>
              <a:ext uri="{FF2B5EF4-FFF2-40B4-BE49-F238E27FC236}">
                <a16:creationId xmlns:a16="http://schemas.microsoft.com/office/drawing/2014/main" id="{1C55F194-A38D-0363-4BAB-234EC86A9698}"/>
              </a:ext>
            </a:extLst>
          </p:cNvPr>
          <p:cNvSpPr/>
          <p:nvPr/>
        </p:nvSpPr>
        <p:spPr bwMode="auto">
          <a:xfrm>
            <a:off x="9048328" y="2564904"/>
            <a:ext cx="432048" cy="432048"/>
          </a:xfrm>
          <a:prstGeom prst="ellipse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7CCA979-32F3-94B4-536B-7FF7847084F4}"/>
              </a:ext>
            </a:extLst>
          </p:cNvPr>
          <p:cNvSpPr/>
          <p:nvPr/>
        </p:nvSpPr>
        <p:spPr bwMode="auto">
          <a:xfrm rot="19830321">
            <a:off x="6142826" y="2664190"/>
            <a:ext cx="2858195" cy="944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FB92F02-725C-2B76-888C-7245DE1AD62F}"/>
              </a:ext>
            </a:extLst>
          </p:cNvPr>
          <p:cNvSpPr/>
          <p:nvPr/>
        </p:nvSpPr>
        <p:spPr bwMode="auto">
          <a:xfrm>
            <a:off x="6095518" y="3418558"/>
            <a:ext cx="3456866" cy="19546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A27CB2-BBC4-43C3-6BB4-4CC08146D751}"/>
              </a:ext>
            </a:extLst>
          </p:cNvPr>
          <p:cNvCxnSpPr/>
          <p:nvPr/>
        </p:nvCxnSpPr>
        <p:spPr>
          <a:xfrm>
            <a:off x="9336360" y="5733256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61102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39" cy="86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000" b="1" dirty="0">
                <a:latin typeface="Bahnschrift Light" panose="020B0502040204020203" pitchFamily="34" charset="0"/>
              </a:rPr>
              <a:t>Survey details</a:t>
            </a:r>
          </a:p>
        </p:txBody>
      </p:sp>
      <p:sp>
        <p:nvSpPr>
          <p:cNvPr id="9738863" name="Text Placeholder 4"/>
          <p:cNvSpPr>
            <a:spLocks noGrp="1"/>
          </p:cNvSpPr>
          <p:nvPr/>
        </p:nvSpPr>
        <p:spPr bwMode="auto">
          <a:xfrm>
            <a:off x="716590" y="1472045"/>
            <a:ext cx="10710348" cy="5180570"/>
          </a:xfr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 fontScale="90000" lnSpcReduction="2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999"/>
              </a:lnSpc>
              <a:buNone/>
              <a:defRPr/>
            </a:pPr>
            <a:r>
              <a:rPr lang="en-US" sz="36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  <a:ea typeface="DejaVu Sans"/>
                <a:cs typeface="DejaVu Sans"/>
              </a:rPr>
              <a:t>The survey was conducted:</a:t>
            </a:r>
            <a:endParaRPr sz="3600" b="0" i="0" u="none" strike="noStrike" cap="none" spc="0" dirty="0">
              <a:solidFill>
                <a:schemeClr val="tx1"/>
              </a:solidFill>
              <a:latin typeface="Bahnschrift Light" panose="020B0502040204020203" pitchFamily="34" charset="0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  <a:defRPr/>
            </a:pPr>
            <a:endParaRPr dirty="0">
              <a:latin typeface="Bahnschrift Light" panose="020B0502040204020203" pitchFamily="34" charset="0"/>
            </a:endParaRPr>
          </a:p>
          <a:p>
            <a:pPr>
              <a:lnSpc>
                <a:spcPct val="114999"/>
              </a:lnSpc>
              <a:defRPr/>
            </a:pPr>
            <a:r>
              <a:rPr lang="en-US" sz="3100" b="1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Among average people </a:t>
            </a:r>
            <a:r>
              <a:rPr lang="en-US" sz="31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- total </a:t>
            </a:r>
            <a:r>
              <a:rPr lang="en-US" sz="3100" b="0" i="0" u="sng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12’518 participants</a:t>
            </a:r>
            <a:r>
              <a:rPr lang="en-US" sz="31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:</a:t>
            </a:r>
            <a:endParaRPr sz="3100" b="0" i="0" u="none" strike="noStrike" cap="none" spc="0" dirty="0">
              <a:solidFill>
                <a:schemeClr val="tx1"/>
              </a:solidFill>
              <a:latin typeface="Bahnschrift Light" panose="020B0502040204020203" pitchFamily="34" charset="0"/>
              <a:cs typeface="Times New Roman"/>
            </a:endParaRPr>
          </a:p>
          <a:p>
            <a:pPr lvl="1">
              <a:lnSpc>
                <a:spcPct val="114999"/>
              </a:lnSpc>
              <a:buFont typeface="Wingdings" panose="05000000000000000000" pitchFamily="2" charset="2"/>
              <a:buChar char="§"/>
              <a:defRPr/>
            </a:pPr>
            <a:r>
              <a:rPr lang="en-US" sz="31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  <a:ea typeface="DejaVu Sans"/>
                <a:cs typeface="DejaVu Sans"/>
              </a:rPr>
              <a:t> 8’104 from Brazil</a:t>
            </a:r>
            <a:endParaRPr sz="3100" b="0" i="0" u="none" strike="noStrike" cap="none" spc="0" dirty="0">
              <a:solidFill>
                <a:schemeClr val="tx1"/>
              </a:solidFill>
              <a:latin typeface="Bahnschrift Light" panose="020B0502040204020203" pitchFamily="34" charset="0"/>
              <a:cs typeface="Times New Roman"/>
            </a:endParaRPr>
          </a:p>
          <a:p>
            <a:pPr lvl="1">
              <a:lnSpc>
                <a:spcPct val="114999"/>
              </a:lnSpc>
              <a:buFont typeface="Wingdings" panose="05000000000000000000" pitchFamily="2" charset="2"/>
              <a:buChar char="§"/>
              <a:defRPr/>
            </a:pPr>
            <a:r>
              <a:rPr lang="en-US" sz="31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  <a:ea typeface="DejaVu Sans"/>
                <a:cs typeface="DejaVu Sans"/>
              </a:rPr>
              <a:t> 4’414 from Iceland</a:t>
            </a:r>
            <a:endParaRPr sz="3100" b="0" i="0" u="none" strike="noStrike" cap="none" spc="0" dirty="0">
              <a:solidFill>
                <a:schemeClr val="tx1"/>
              </a:solidFill>
              <a:latin typeface="Bahnschrift Light" panose="020B0502040204020203" pitchFamily="34" charset="0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3100" b="1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Among travelers </a:t>
            </a:r>
            <a:r>
              <a:rPr lang="en-US" sz="31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- total of </a:t>
            </a:r>
            <a:r>
              <a:rPr lang="en-US" sz="3100" b="0" i="0" u="sng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305’091</a:t>
            </a:r>
            <a:r>
              <a:rPr lang="en-US" sz="31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 participants around the world</a:t>
            </a:r>
            <a:endParaRPr sz="3100" dirty="0">
              <a:latin typeface="Bahnschrift Light" panose="020B0502040204020203" pitchFamily="34" charset="0"/>
            </a:endParaRPr>
          </a:p>
          <a:p>
            <a:pPr>
              <a:defRPr/>
            </a:pPr>
            <a:endParaRPr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379" y="175448"/>
            <a:ext cx="10515240" cy="595328"/>
          </a:xfrm>
        </p:spPr>
        <p:txBody>
          <a:bodyPr/>
          <a:lstStyle/>
          <a:p>
            <a:pPr algn="ctr">
              <a:defRPr/>
            </a:pPr>
            <a:r>
              <a:rPr lang="en-US" sz="4000" b="1" dirty="0">
                <a:latin typeface="Bahnschrift Light" panose="020B0502040204020203" pitchFamily="34" charset="0"/>
              </a:rPr>
              <a:t>Survey results</a:t>
            </a:r>
            <a:endParaRPr sz="4000" b="1" dirty="0">
              <a:latin typeface="Bahnschrift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 bwMode="auto">
          <a:xfrm>
            <a:off x="540723" y="997148"/>
            <a:ext cx="4355721" cy="4688085"/>
          </a:xfr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 fontScale="95000" lnSpcReduction="11000"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lang="en-US" sz="3400" b="1" dirty="0">
                <a:latin typeface="Bahnschrift Light" panose="020B0502040204020203" pitchFamily="34" charset="0"/>
              </a:rPr>
              <a:t>Conclusions</a:t>
            </a:r>
            <a:endParaRPr sz="3400" b="1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1000"/>
              </a:lnSpc>
              <a:buFont typeface="Arial"/>
              <a:buNone/>
              <a:defRPr/>
            </a:pPr>
            <a:endParaRPr sz="2400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1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Among average people:</a:t>
            </a:r>
            <a:endParaRPr sz="2400" dirty="0">
              <a:latin typeface="Bahnschrift Light" panose="020B0502040204020203" pitchFamily="34" charset="0"/>
            </a:endParaRPr>
          </a:p>
          <a:p>
            <a:pPr lvl="6">
              <a:lnSpc>
                <a:spcPct val="151000"/>
              </a:lnSpc>
              <a:defRPr/>
            </a:pPr>
            <a:r>
              <a:rPr lang="en-US" sz="2400" dirty="0">
                <a:latin typeface="Bahnschrift Light" panose="020B0502040204020203" pitchFamily="34" charset="0"/>
              </a:rPr>
              <a:t>    - Cold region (Iceland):</a:t>
            </a:r>
          </a:p>
          <a:p>
            <a:pPr lvl="6">
              <a:lnSpc>
                <a:spcPct val="151000"/>
              </a:lnSpc>
              <a:defRPr/>
            </a:pPr>
            <a:r>
              <a:rPr lang="en-US" sz="2400" dirty="0">
                <a:latin typeface="Bahnschrift Light" panose="020B0502040204020203" pitchFamily="34" charset="0"/>
              </a:rPr>
              <a:t>	</a:t>
            </a:r>
            <a:r>
              <a:rPr lang="en-US" sz="2400" u="sng" dirty="0">
                <a:latin typeface="Bahnschrift Light" panose="020B0502040204020203" pitchFamily="34" charset="0"/>
              </a:rPr>
              <a:t>The </a:t>
            </a:r>
            <a:r>
              <a:rPr lang="en-US" sz="2400" b="1" u="sng" dirty="0">
                <a:latin typeface="Bahnschrift Light" panose="020B0502040204020203" pitchFamily="34" charset="0"/>
              </a:rPr>
              <a:t>need</a:t>
            </a:r>
            <a:r>
              <a:rPr lang="en-US" sz="2400" u="sng" dirty="0">
                <a:latin typeface="Bahnschrift Light" panose="020B0502040204020203" pitchFamily="34" charset="0"/>
              </a:rPr>
              <a:t> is </a:t>
            </a:r>
            <a:r>
              <a:rPr lang="en-US" sz="2400" b="1" u="sng" dirty="0">
                <a:latin typeface="Bahnschrift Light" panose="020B0502040204020203" pitchFamily="34" charset="0"/>
              </a:rPr>
              <a:t>moderate</a:t>
            </a:r>
            <a:r>
              <a:rPr lang="en-US" sz="2400" u="sng" dirty="0">
                <a:latin typeface="Bahnschrift Light" panose="020B0502040204020203" pitchFamily="34" charset="0"/>
              </a:rPr>
              <a:t> </a:t>
            </a:r>
            <a:endParaRPr sz="2400" dirty="0">
              <a:latin typeface="Bahnschrift Light" panose="020B0502040204020203" pitchFamily="34" charset="0"/>
            </a:endParaRPr>
          </a:p>
          <a:p>
            <a:pPr lvl="1">
              <a:lnSpc>
                <a:spcPct val="151000"/>
              </a:lnSpc>
              <a:defRPr/>
            </a:pPr>
            <a:r>
              <a:rPr lang="en-US" sz="2400" b="0" i="0" dirty="0">
                <a:latin typeface="Bahnschrift Light" panose="020B0502040204020203" pitchFamily="34" charset="0"/>
              </a:rPr>
              <a:t>    - Warm region (Brazil): 	</a:t>
            </a:r>
            <a:r>
              <a:rPr lang="en-US" sz="2400" b="1" i="0" u="sng" dirty="0">
                <a:latin typeface="Bahnschrift Light" panose="020B0502040204020203" pitchFamily="34" charset="0"/>
              </a:rPr>
              <a:t>Clear need</a:t>
            </a:r>
            <a:r>
              <a:rPr lang="en-US" sz="2400" b="0" i="0" u="sng" dirty="0">
                <a:latin typeface="Bahnschrift Light" panose="020B0502040204020203" pitchFamily="34" charset="0"/>
              </a:rPr>
              <a:t> of it</a:t>
            </a:r>
            <a:endParaRPr sz="2400" b="1" i="1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1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Among</a:t>
            </a:r>
            <a:r>
              <a:rPr lang="en-US" sz="2400" b="1" i="1" dirty="0">
                <a:latin typeface="Bahnschrift Light" panose="020B0502040204020203" pitchFamily="34" charset="0"/>
              </a:rPr>
              <a:t> </a:t>
            </a:r>
            <a:r>
              <a:rPr lang="en-US" sz="2400" b="0" i="0" dirty="0">
                <a:latin typeface="Bahnschrift Light" panose="020B0502040204020203" pitchFamily="34" charset="0"/>
              </a:rPr>
              <a:t>travelers: </a:t>
            </a:r>
            <a:endParaRPr sz="2400" b="0" i="0" dirty="0">
              <a:latin typeface="Bahnschrift Light" panose="020B0502040204020203" pitchFamily="34" charset="0"/>
            </a:endParaRPr>
          </a:p>
          <a:p>
            <a:pPr lvl="2">
              <a:lnSpc>
                <a:spcPct val="151000"/>
              </a:lnSpc>
              <a:defRPr/>
            </a:pPr>
            <a:r>
              <a:rPr lang="en-US" sz="2400" b="1" i="0" dirty="0">
                <a:latin typeface="Bahnschrift Light" panose="020B0502040204020203" pitchFamily="34" charset="0"/>
              </a:rPr>
              <a:t>	</a:t>
            </a:r>
            <a:r>
              <a:rPr lang="en-US" sz="2400" b="1" i="0" u="sng" dirty="0">
                <a:latin typeface="Bahnschrift Light" panose="020B0502040204020203" pitchFamily="34" charset="0"/>
              </a:rPr>
              <a:t>Strong need</a:t>
            </a:r>
            <a:r>
              <a:rPr lang="en-US" sz="2400" b="0" i="0" u="sng" dirty="0">
                <a:latin typeface="Bahnschrift Light" panose="020B0502040204020203" pitchFamily="34" charset="0"/>
              </a:rPr>
              <a:t> of it</a:t>
            </a:r>
            <a:endParaRPr sz="2400" b="0" i="0" u="sng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244182218" name="Table 12441822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608601"/>
              </p:ext>
            </p:extLst>
          </p:nvPr>
        </p:nvGraphicFramePr>
        <p:xfrm>
          <a:off x="5102765" y="1235789"/>
          <a:ext cx="6815825" cy="4081737"/>
        </p:xfrm>
        <a:graphic>
          <a:graphicData uri="http://schemas.openxmlformats.org/drawingml/2006/table">
            <a:tbl>
              <a:tblPr firstRow="1" firstCol="1" bandRow="1">
                <a:tableStyleId>{77A560D0-8DFD-588A-83B3-2EDE4A398247}</a:tableStyleId>
              </a:tblPr>
              <a:tblGrid>
                <a:gridCol w="2015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453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Average people</a:t>
                      </a:r>
                      <a:endParaRPr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Travelers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0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Options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/>
                        <a:t>Iceland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Around the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02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b="1" i="1"/>
                        <a:t>No strong need on daily basis, but absolutely would be beneficial in some cases</a:t>
                      </a:r>
                      <a:endParaRPr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1" dirty="0"/>
                        <a:t>41</a:t>
                      </a:r>
                      <a:r>
                        <a:rPr sz="16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5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 i="1"/>
                        <a:t>No need at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1" dirty="0"/>
                        <a:t>27</a:t>
                      </a:r>
                      <a:r>
                        <a:rPr sz="16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4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 i="1"/>
                        <a:t>I have a strong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1" dirty="0"/>
                        <a:t>31</a:t>
                      </a:r>
                      <a:r>
                        <a:rPr sz="16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 dirty="0"/>
                        <a:t>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642159" name="PlaceHolder 3"/>
          <p:cNvSpPr>
            <a:spLocks noGrp="1"/>
          </p:cNvSpPr>
          <p:nvPr>
            <p:ph type="body"/>
          </p:nvPr>
        </p:nvSpPr>
        <p:spPr bwMode="auto">
          <a:xfrm>
            <a:off x="662762" y="1719513"/>
            <a:ext cx="5212357" cy="341897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 fontScale="90000" lnSpcReduction="2000"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600" dirty="0">
                <a:latin typeface="Bahnschrift Light" panose="020B0502040204020203" pitchFamily="34" charset="0"/>
              </a:rPr>
              <a:t>Let us reference our </a:t>
            </a:r>
            <a:r>
              <a:rPr sz="2600" b="1" dirty="0">
                <a:latin typeface="Bahnschrift Light" panose="020B0502040204020203" pitchFamily="34" charset="0"/>
              </a:rPr>
              <a:t>Financial Model </a:t>
            </a:r>
            <a:r>
              <a:rPr lang="en-US" sz="26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rPr>
              <a:t>that concerns three following stages:</a:t>
            </a:r>
            <a:endParaRPr sz="2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sz="2600" dirty="0">
              <a:latin typeface="Bahnschrift Light" panose="020B0502040204020203" pitchFamily="34" charset="0"/>
            </a:endParaRPr>
          </a:p>
          <a:p>
            <a:pPr marL="457200" indent="-457200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en-US" sz="26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rPr>
              <a:t>Introduction</a:t>
            </a:r>
            <a:endParaRPr sz="2600" dirty="0">
              <a:latin typeface="Bahnschrift Light" panose="020B0502040204020203" pitchFamily="34" charset="0"/>
            </a:endParaRPr>
          </a:p>
          <a:p>
            <a:pPr marL="457200" indent="-457200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en-US" sz="26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rPr>
              <a:t>Growth</a:t>
            </a:r>
            <a:endParaRPr sz="2600" dirty="0">
              <a:latin typeface="Bahnschrift Light" panose="020B0502040204020203" pitchFamily="34" charset="0"/>
            </a:endParaRPr>
          </a:p>
          <a:p>
            <a:pPr marL="457200" indent="-457200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en-US" sz="2600" b="0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rPr>
              <a:t>Maturity</a:t>
            </a:r>
            <a:endParaRPr sz="2600" dirty="0">
              <a:latin typeface="Bahnschrift Light" panose="020B0502040204020203" pitchFamily="34" charset="0"/>
            </a:endParaRPr>
          </a:p>
          <a:p>
            <a:pPr marL="0" indent="0">
              <a:buFont typeface="Arial"/>
              <a:buNone/>
              <a:defRPr/>
            </a:pPr>
            <a:endParaRPr sz="26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375B0-BD44-6506-1F22-2BD30FF1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83" y="260838"/>
            <a:ext cx="5632286" cy="633632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131444" name="PlaceHolder 1"/>
          <p:cNvSpPr>
            <a:spLocks noGrp="1"/>
          </p:cNvSpPr>
          <p:nvPr>
            <p:ph type="title"/>
          </p:nvPr>
        </p:nvSpPr>
        <p:spPr bwMode="auto">
          <a:xfrm>
            <a:off x="838380" y="347984"/>
            <a:ext cx="10515239" cy="76064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b="1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Demonstrate Profitability</a:t>
            </a:r>
            <a:endParaRPr sz="4000" b="1" dirty="0">
              <a:latin typeface="Bahnschrift Light" panose="020B0502040204020203" pitchFamily="34" charset="0"/>
            </a:endParaRPr>
          </a:p>
          <a:p>
            <a:pPr>
              <a:defRPr/>
            </a:pPr>
            <a:endParaRPr sz="4000" b="1" dirty="0">
              <a:latin typeface="Bahnschrift Light" panose="020B0502040204020203" pitchFamily="34" charset="0"/>
            </a:endParaRPr>
          </a:p>
        </p:txBody>
      </p:sp>
      <p:sp>
        <p:nvSpPr>
          <p:cNvPr id="1291849581" name="PlaceHolder 2"/>
          <p:cNvSpPr>
            <a:spLocks noGrp="1"/>
          </p:cNvSpPr>
          <p:nvPr>
            <p:ph type="body"/>
          </p:nvPr>
        </p:nvSpPr>
        <p:spPr bwMode="auto">
          <a:xfrm>
            <a:off x="672789" y="1577077"/>
            <a:ext cx="4190999" cy="392028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800" dirty="0">
                <a:latin typeface="Bahnschrift Light" panose="020B0502040204020203" pitchFamily="34" charset="0"/>
              </a:rPr>
              <a:t>Resulting plot shows the increase in </a:t>
            </a:r>
            <a:r>
              <a:rPr sz="2800" b="1" dirty="0">
                <a:latin typeface="Bahnschrift Light" panose="020B0502040204020203" pitchFamily="34" charset="0"/>
              </a:rPr>
              <a:t>profit </a:t>
            </a:r>
            <a:r>
              <a:rPr sz="2800" dirty="0">
                <a:latin typeface="Bahnschrift Light" panose="020B0502040204020203" pitchFamily="34" charset="0"/>
              </a:rPr>
              <a:t>from our product</a:t>
            </a: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sz="28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800" dirty="0">
                <a:latin typeface="Bahnschrift Light" panose="020B0502040204020203" pitchFamily="34" charset="0"/>
              </a:rPr>
              <a:t>The gradual increase of it proves the product </a:t>
            </a:r>
            <a:r>
              <a:rPr sz="2800" b="1" dirty="0">
                <a:latin typeface="Bahnschrift Light" panose="020B0502040204020203" pitchFamily="34" charset="0"/>
              </a:rPr>
              <a:t>Profitability</a:t>
            </a:r>
            <a:endParaRPr sz="2800" dirty="0">
              <a:latin typeface="Bahnschrift Light" panose="020B0502040204020203" pitchFamily="34" charset="0"/>
            </a:endParaRPr>
          </a:p>
        </p:txBody>
      </p:sp>
      <p:pic>
        <p:nvPicPr>
          <p:cNvPr id="955056659" name="Picture 95505665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04947" y="1577077"/>
            <a:ext cx="6581751" cy="41472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292593" name="PlaceHolder 1"/>
          <p:cNvSpPr>
            <a:spLocks noGrp="1"/>
          </p:cNvSpPr>
          <p:nvPr>
            <p:ph type="title"/>
          </p:nvPr>
        </p:nvSpPr>
        <p:spPr bwMode="auto">
          <a:xfrm>
            <a:off x="838079" y="342633"/>
            <a:ext cx="10515239" cy="67769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b="1" i="0" u="none" strike="noStrike" cap="none" spc="0" dirty="0">
                <a:solidFill>
                  <a:schemeClr val="tx1"/>
                </a:solidFill>
                <a:latin typeface="Bahnschrift Light" panose="020B0502040204020203" pitchFamily="34" charset="0"/>
              </a:rPr>
              <a:t>Management Expertise</a:t>
            </a:r>
            <a:endParaRPr sz="4000" b="1" dirty="0">
              <a:latin typeface="Bahnschrift Light" panose="020B0502040204020203" pitchFamily="34" charset="0"/>
            </a:endParaRPr>
          </a:p>
          <a:p>
            <a:pPr algn="ctr">
              <a:defRPr/>
            </a:pPr>
            <a:endParaRPr sz="4000" b="1" dirty="0">
              <a:latin typeface="Bahnschrift Light" panose="020B0502040204020203" pitchFamily="34" charset="0"/>
            </a:endParaRPr>
          </a:p>
        </p:txBody>
      </p:sp>
      <p:sp>
        <p:nvSpPr>
          <p:cNvPr id="39671219" name="PlaceHolder 2"/>
          <p:cNvSpPr>
            <a:spLocks noGrp="1"/>
          </p:cNvSpPr>
          <p:nvPr>
            <p:ph type="body"/>
          </p:nvPr>
        </p:nvSpPr>
        <p:spPr bwMode="auto">
          <a:xfrm>
            <a:off x="838079" y="1263315"/>
            <a:ext cx="10803498" cy="4913204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 fontScale="80000" lnSpcReduction="10000"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3600" dirty="0">
                <a:latin typeface="Bahnschrift Light" panose="020B0502040204020203" pitchFamily="34" charset="0"/>
              </a:rPr>
              <a:t>The preceding Financial Model also considers all the needed</a:t>
            </a:r>
          </a:p>
          <a:p>
            <a:pPr lvl="1">
              <a:lnSpc>
                <a:spcPct val="114999"/>
              </a:lnSpc>
              <a:defRPr/>
            </a:pPr>
            <a:r>
              <a:rPr sz="3600" dirty="0">
                <a:latin typeface="Bahnschrift Light" panose="020B0502040204020203" pitchFamily="34" charset="0"/>
              </a:rPr>
              <a:t>personnel / employees</a:t>
            </a:r>
          </a:p>
          <a:p>
            <a:pPr marL="571500" lvl="1" indent="-571500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sz="3600" dirty="0">
                <a:latin typeface="Bahnschrift Light" panose="020B0502040204020203" pitchFamily="34" charset="0"/>
              </a:rPr>
              <a:t>partnerships</a:t>
            </a:r>
          </a:p>
          <a:p>
            <a:pPr marL="571500" lvl="1" indent="-571500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sz="3600" dirty="0">
                <a:latin typeface="Bahnschrift Light" panose="020B0502040204020203" pitchFamily="34" charset="0"/>
              </a:rPr>
              <a:t>promotion</a:t>
            </a:r>
          </a:p>
          <a:p>
            <a:pPr marL="571500" lvl="1" indent="-571500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sz="3600" dirty="0">
                <a:latin typeface="Bahnschrift Light" panose="020B0502040204020203" pitchFamily="34" charset="0"/>
              </a:rPr>
              <a:t>organizational</a:t>
            </a: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3600" dirty="0">
                <a:latin typeface="Bahnschrift Light" panose="020B0502040204020203" pitchFamily="34" charset="0"/>
              </a:rPr>
              <a:t>aspects, as well as amount of each of the units</a:t>
            </a: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sz="3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3600" dirty="0">
                <a:latin typeface="Bahnschrift Light" panose="020B0502040204020203" pitchFamily="34" charset="0"/>
              </a:rPr>
              <a:t>The product Profitability, proved on the previous slide, encounters these aspects, meaning that </a:t>
            </a:r>
            <a:r>
              <a:rPr sz="3600" b="1" i="0" u="none" dirty="0">
                <a:latin typeface="Bahnschrift Light" panose="020B0502040204020203" pitchFamily="34" charset="0"/>
              </a:rPr>
              <a:t>all the required resources will be satisfied throughout whole product lifecycle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E5F4-C233-A07F-D28F-263BF590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188640"/>
            <a:ext cx="10515240" cy="1325160"/>
          </a:xfrm>
        </p:spPr>
        <p:txBody>
          <a:bodyPr/>
          <a:lstStyle/>
          <a:p>
            <a:pPr algn="ctr"/>
            <a:r>
              <a:rPr lang="en-US" sz="4000" b="1" dirty="0">
                <a:latin typeface="Bahnschrift Light" panose="020B0502040204020203" pitchFamily="34" charset="0"/>
              </a:rPr>
              <a:t>Therefore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EDB6-A9A4-5183-5DD4-879C09FBC7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25560"/>
            <a:ext cx="10586512" cy="43509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Bahnschrift Light" panose="020B0502040204020203" pitchFamily="34" charset="0"/>
              </a:rPr>
              <a:t>Our </a:t>
            </a:r>
            <a:r>
              <a:rPr lang="en-US" sz="4000" b="1" dirty="0">
                <a:latin typeface="Bahnschrift Light" panose="020B0502040204020203" pitchFamily="34" charset="0"/>
              </a:rPr>
              <a:t>Sun </a:t>
            </a:r>
            <a:r>
              <a:rPr lang="en-US" sz="4000" b="1" dirty="0" err="1">
                <a:latin typeface="Bahnschrift Light" panose="020B0502040204020203" pitchFamily="34" charset="0"/>
              </a:rPr>
              <a:t>On&amp;Off</a:t>
            </a:r>
            <a:r>
              <a:rPr lang="en-US" sz="4000" dirty="0">
                <a:latin typeface="Bahnschrift Light" panose="020B0502040204020203" pitchFamily="34" charset="0"/>
              </a:rPr>
              <a:t> Maps were found: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Bahnschrift Light" panose="020B0502040204020203" pitchFamily="34" charset="0"/>
              </a:rPr>
              <a:t>Profitable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Bahnschrift Light" panose="020B0502040204020203" pitchFamily="34" charset="0"/>
              </a:rPr>
              <a:t>Needed in market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Bahnschrift Light" panose="020B0502040204020203" pitchFamily="34" charset="0"/>
              </a:rPr>
              <a:t>Manageable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Bahnschrift Light" panose="020B05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>
                <a:latin typeface="Bahnschrift Light" panose="020B0502040204020203" pitchFamily="34" charset="0"/>
              </a:rPr>
              <a:t>So… </a:t>
            </a:r>
            <a:r>
              <a:rPr lang="en-US" sz="4800" b="1" dirty="0">
                <a:latin typeface="Bahnschrift Light" panose="020B0502040204020203" pitchFamily="34" charset="0"/>
              </a:rPr>
              <a:t>Are you interested?</a:t>
            </a:r>
          </a:p>
        </p:txBody>
      </p:sp>
    </p:spTree>
    <p:extLst>
      <p:ext uri="{BB962C8B-B14F-4D97-AF65-F5344CB8AC3E}">
        <p14:creationId xmlns:p14="http://schemas.microsoft.com/office/powerpoint/2010/main" val="760149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EFE1-C62B-1375-BF4E-C7567F08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0" y="2492896"/>
            <a:ext cx="10515240" cy="1325160"/>
          </a:xfrm>
        </p:spPr>
        <p:txBody>
          <a:bodyPr/>
          <a:lstStyle/>
          <a:p>
            <a:pPr algn="ctr"/>
            <a:r>
              <a:rPr lang="en-US" sz="5400" b="1" dirty="0">
                <a:latin typeface="Bahnschrift Light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259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l-PL" sz="6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Features</a:t>
            </a:r>
            <a:endParaRPr lang="en-US" sz="6000" b="1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TextShape 2"/>
          <p:cNvSpPr txBox="1"/>
          <p:nvPr/>
        </p:nvSpPr>
        <p:spPr bwMode="auto">
          <a:xfrm>
            <a:off x="838080" y="2089800"/>
            <a:ext cx="10515240" cy="396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l-PL" sz="3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Online sun position checking</a:t>
            </a:r>
            <a:endParaRPr lang="en-US" sz="3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l-PL" sz="3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Hourly updatable global </a:t>
            </a:r>
            <a:r>
              <a:rPr lang="en-US" sz="3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sun/</a:t>
            </a:r>
            <a:r>
              <a:rPr lang="pl-PL" sz="3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shadow forecast within a day</a:t>
            </a:r>
            <a:endParaRPr lang="en-US" sz="3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l-PL" sz="3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Shortest path as well as </a:t>
            </a:r>
            <a:r>
              <a:rPr lang="en-US" sz="3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most/</a:t>
            </a:r>
            <a:r>
              <a:rPr lang="pl-PL" sz="3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least sunny path around your current location</a:t>
            </a:r>
            <a:endParaRPr lang="en-US" sz="36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36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Cabin service supply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 bwMode="auto">
          <a:xfrm>
            <a:off x="1582759" y="151920"/>
            <a:ext cx="8616960" cy="629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Lean Canvas</a:t>
            </a:r>
          </a:p>
        </p:txBody>
      </p:sp>
      <p:pic>
        <p:nvPicPr>
          <p:cNvPr id="98" name="Picture 5"/>
          <p:cNvPicPr/>
          <p:nvPr/>
        </p:nvPicPr>
        <p:blipFill>
          <a:blip r:embed="rId2"/>
          <a:stretch/>
        </p:blipFill>
        <p:spPr bwMode="auto">
          <a:xfrm>
            <a:off x="1713079" y="1026720"/>
            <a:ext cx="8486640" cy="567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 bwMode="auto">
          <a:xfrm>
            <a:off x="294480" y="1017720"/>
            <a:ext cx="8869320" cy="988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4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Our product is </a:t>
            </a: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based</a:t>
            </a:r>
            <a:r>
              <a:rPr lang="en-US" sz="24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 on:</a:t>
            </a:r>
            <a:endParaRPr lang="en-US" sz="24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Geographic segmentation (seasonal segmentation)</a:t>
            </a:r>
            <a:endParaRPr lang="en-US" sz="20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0" name="CustomShape 2"/>
          <p:cNvSpPr/>
          <p:nvPr/>
        </p:nvSpPr>
        <p:spPr bwMode="auto">
          <a:xfrm>
            <a:off x="1881360" y="230040"/>
            <a:ext cx="8029080" cy="98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4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Market Segmentation </a:t>
            </a:r>
            <a:endParaRPr lang="en-US" sz="4000" b="0" strike="noStrike" spc="-1" dirty="0">
              <a:latin typeface="Bahnschrift Light" panose="020B0502040204020203" pitchFamily="34" charset="0"/>
            </a:endParaRPr>
          </a:p>
        </p:txBody>
      </p:sp>
      <p:sp>
        <p:nvSpPr>
          <p:cNvPr id="101" name="CustomShape 3"/>
          <p:cNvSpPr/>
          <p:nvPr/>
        </p:nvSpPr>
        <p:spPr bwMode="auto">
          <a:xfrm>
            <a:off x="294480" y="3182400"/>
            <a:ext cx="7231320" cy="98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fontScale="9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1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Estimated</a:t>
            </a:r>
            <a:r>
              <a:rPr lang="en-US" sz="21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 value </a:t>
            </a:r>
            <a:r>
              <a:rPr lang="en-US" sz="21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of</a:t>
            </a:r>
            <a:r>
              <a:rPr lang="en-US" sz="21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 </a:t>
            </a:r>
            <a:r>
              <a:rPr lang="en-US" sz="21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our</a:t>
            </a:r>
            <a:r>
              <a:rPr lang="en-US" sz="21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 end user :</a:t>
            </a:r>
            <a:endParaRPr lang="en-US" sz="2100" b="0" strike="noStrike" spc="-1" dirty="0"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App price + ads/subscription + extended features </a:t>
            </a:r>
            <a:r>
              <a:rPr lang="en-US" sz="2000" dirty="0"/>
              <a:t>≈</a:t>
            </a: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 $20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</p:txBody>
      </p:sp>
      <p:sp>
        <p:nvSpPr>
          <p:cNvPr id="102" name="CustomShape 4"/>
          <p:cNvSpPr/>
          <p:nvPr/>
        </p:nvSpPr>
        <p:spPr bwMode="auto">
          <a:xfrm>
            <a:off x="294480" y="2099880"/>
            <a:ext cx="6719039" cy="98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fontScale="9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1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Frequency of buying </a:t>
            </a:r>
            <a:r>
              <a:rPr lang="en-US" sz="21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our product</a:t>
            </a:r>
            <a:r>
              <a:rPr lang="en-US" sz="21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:</a:t>
            </a:r>
            <a:endParaRPr lang="en-US" sz="2100" b="0" strike="noStrike" spc="-1" dirty="0"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Purchase app -&gt; Subscription -&gt; Upgrade some features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</p:txBody>
      </p:sp>
      <p:sp>
        <p:nvSpPr>
          <p:cNvPr id="103" name="CustomShape 5"/>
          <p:cNvSpPr/>
          <p:nvPr/>
        </p:nvSpPr>
        <p:spPr bwMode="auto">
          <a:xfrm>
            <a:off x="294480" y="4246200"/>
            <a:ext cx="10607400" cy="98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Concentration of Buyers</a:t>
            </a:r>
            <a:r>
              <a:rPr lang="ru-RU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in this market segment</a:t>
            </a: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:</a:t>
            </a:r>
            <a:endParaRPr lang="en-US" sz="2400" b="0" strike="noStrike" spc="-1" dirty="0"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Oligopoly (there is not that many of good competitors, especially considering our main feature)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</p:txBody>
      </p:sp>
      <p:sp>
        <p:nvSpPr>
          <p:cNvPr id="104" name="CustomShape 6"/>
          <p:cNvSpPr/>
          <p:nvPr/>
        </p:nvSpPr>
        <p:spPr bwMode="auto">
          <a:xfrm>
            <a:off x="294480" y="5346720"/>
            <a:ext cx="4845960" cy="98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4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Approximate </a:t>
            </a: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Size of Market :</a:t>
            </a:r>
            <a:endParaRPr lang="en-US" sz="2400" b="0" strike="noStrike" spc="-1" dirty="0">
              <a:latin typeface="Bahnschrift Light" panose="020B0502040204020203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Over 1M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 bwMode="auto">
          <a:xfrm>
            <a:off x="286920" y="620688"/>
            <a:ext cx="11617560" cy="563503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anchor="ctr">
            <a:noAutofit/>
          </a:bodyPr>
          <a:lstStyle/>
          <a:p>
            <a:pPr>
              <a:spcAft>
                <a:spcPts val="799"/>
              </a:spcAft>
              <a:defRPr/>
            </a:pP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Beachhead market</a:t>
            </a:r>
            <a:endParaRPr lang="en-US" sz="2400" b="1" strike="noStrike" spc="-1" dirty="0">
              <a:latin typeface="Bahnschrift Light" panose="020B0502040204020203" pitchFamily="34" charset="0"/>
            </a:endParaRPr>
          </a:p>
          <a:p>
            <a:pPr marL="286110" indent="-285750"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Geographic location: A deliberate area may define who a product should be sold to specific regions, such as warm/cold countries/regions</a:t>
            </a:r>
            <a:endParaRPr lang="en-US" sz="2000" spc="-1" dirty="0">
              <a:latin typeface="Bahnschrift Light" panose="020B0502040204020203" pitchFamily="34" charset="0"/>
            </a:endParaRPr>
          </a:p>
          <a:p>
            <a:pPr marL="286110" indent="-285750"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Customer need: There is a gap in the market, the beachhead strategy encourages businesses to research this hole and find a way to fill it based on customer needs (i.e., tracking how sun affects streets you plan to travel according to the time of day and location of a user, in our case)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  <a:p>
            <a:pPr>
              <a:spcAft>
                <a:spcPts val="799"/>
              </a:spcAft>
              <a:defRPr/>
            </a:pP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Early adopters</a:t>
            </a:r>
            <a:endParaRPr lang="en-US" sz="2400" b="1" strike="noStrike" spc="-1" dirty="0">
              <a:latin typeface="Bahnschrift Light" panose="020B0502040204020203" pitchFamily="34" charset="0"/>
            </a:endParaRPr>
          </a:p>
          <a:p>
            <a:pPr marL="285840" indent="-285480"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people from warm/cold countries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  <a:p>
            <a:pPr marL="285840" indent="-285480"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travelers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  <a:p>
            <a:pPr marL="285840" indent="-285480"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people that regularly travel by foot or are into outdoor activities (e.g., sports, walking, camping).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  <a:p>
            <a:pPr marL="285840" indent="-285480"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underaged people (no driver license leads to commuting by foot more often) (e.g., pupils, teenagers)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  <a:p>
            <a:pPr marL="285840" indent="-285480"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people that do not own a car</a:t>
            </a:r>
            <a:endParaRPr lang="en-US" sz="2000" b="0" strike="noStrike" spc="-1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 bwMode="auto">
          <a:xfrm>
            <a:off x="287220" y="476157"/>
            <a:ext cx="11617560" cy="84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799"/>
              </a:spcAft>
              <a:defRPr/>
            </a:pPr>
            <a:r>
              <a:rPr lang="en-US" sz="4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Persona</a:t>
            </a:r>
            <a:br>
              <a:rPr dirty="0"/>
            </a:b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7" name="CustomShape 2"/>
          <p:cNvSpPr/>
          <p:nvPr/>
        </p:nvSpPr>
        <p:spPr bwMode="auto">
          <a:xfrm>
            <a:off x="444960" y="1846800"/>
            <a:ext cx="5946480" cy="332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The humanistic persona in our case, since is a people centered, solving problem a lot of people deal with on daily basis.</a:t>
            </a:r>
            <a:br>
              <a:rPr dirty="0">
                <a:latin typeface="Bahnschrift Light" panose="020B0502040204020203" pitchFamily="34" charset="0"/>
              </a:rPr>
            </a:b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The potential buyer could be someone into outdoor activities, people that have to commute by foot, travelers and people from warm/cold regions.</a:t>
            </a:r>
            <a:endParaRPr lang="en-US" sz="1800" b="0" strike="noStrike" spc="-1" dirty="0">
              <a:latin typeface="Bahnschrift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defRPr/>
            </a:pP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Example</a:t>
            </a:r>
          </a:p>
          <a:p>
            <a:pPr>
              <a:lnSpc>
                <a:spcPct val="107000"/>
              </a:lnSpc>
              <a:spcAft>
                <a:spcPts val="799"/>
              </a:spcAft>
              <a:defRPr/>
            </a:pP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Young traveler Barbara from Poland aims to discover Thailand this time. She faces the problem of not being used to such a hot weather, which becomes a major problem for her to wander as much as she wants to. This way Barbara notices </a:t>
            </a:r>
            <a:r>
              <a:rPr lang="en-US" sz="18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Sun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On&amp;Off</a:t>
            </a:r>
            <a:r>
              <a:rPr lang="en-US" sz="1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 Maps Ads taking a cabin from one of her journeys once. That was the point she started looking at experiencing warm countries in a new and better way!</a:t>
            </a:r>
            <a:endParaRPr lang="en-US" sz="1800" b="0" strike="noStrike" spc="-1" dirty="0">
              <a:latin typeface="Bahnschrift Light" panose="020B0502040204020203" pitchFamily="34" charset="0"/>
            </a:endParaRPr>
          </a:p>
        </p:txBody>
      </p:sp>
      <p:pic>
        <p:nvPicPr>
          <p:cNvPr id="108" name="Picture 2" descr="Traveller - Free people icons"/>
          <p:cNvPicPr/>
          <p:nvPr/>
        </p:nvPicPr>
        <p:blipFill>
          <a:blip r:embed="rId2"/>
          <a:stretch/>
        </p:blipFill>
        <p:spPr bwMode="auto">
          <a:xfrm>
            <a:off x="7440840" y="1721160"/>
            <a:ext cx="3778200" cy="377820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 bwMode="auto">
          <a:xfrm>
            <a:off x="8159039" y="5466240"/>
            <a:ext cx="2092474" cy="460211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</a:rPr>
              <a:t>Barbara, 23yo</a:t>
            </a:r>
            <a:endParaRPr lang="en-US" sz="2400" b="1" strike="noStrike" spc="-1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 bwMode="auto">
          <a:xfrm>
            <a:off x="838080" y="426240"/>
            <a:ext cx="10515240" cy="826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000" b="1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Usage scenarios</a:t>
            </a:r>
            <a:endParaRPr lang="en-US" sz="40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1" name="TextShape 2"/>
          <p:cNvSpPr txBox="1"/>
          <p:nvPr/>
        </p:nvSpPr>
        <p:spPr bwMode="auto">
          <a:xfrm>
            <a:off x="838080" y="1253160"/>
            <a:ext cx="10515240" cy="5066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500" lnSpcReduction="20000"/>
          </a:bodyPr>
          <a:lstStyle/>
          <a:p>
            <a:pPr>
              <a:lnSpc>
                <a:spcPct val="170000"/>
              </a:lnSpc>
              <a:spcAft>
                <a:spcPts val="799"/>
              </a:spcAft>
              <a:defRPr/>
            </a:pPr>
            <a:endParaRPr lang="en-US" sz="28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85840" indent="-285480">
              <a:lnSpc>
                <a:spcPct val="17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The app provides new features in form of additional sun position tracking as well as using this data to show a user the most/least sunny path in comparison to existing map applications</a:t>
            </a:r>
            <a:endParaRPr lang="en-US" sz="28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85840" indent="-285480">
              <a:lnSpc>
                <a:spcPct val="17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The value of such an app is planned to only increase with the time, due to raising global warming issues. Therefore, the rise of app users is expected</a:t>
            </a:r>
            <a:endParaRPr lang="en-US" sz="28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85840" indent="-285480">
              <a:lnSpc>
                <a:spcPct val="17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To achieve it, the essential aspects are to manage to cooperate with respectable platforms both – for software development and its further propagation</a:t>
            </a:r>
            <a:endParaRPr lang="en-US" sz="28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285840" indent="-285480">
              <a:lnSpc>
                <a:spcPct val="17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To attract new users or keep existing users there are several points to be considered: regular new feature announcements; ads helping making users interested in upgrading; promotion of new ext</a:t>
            </a:r>
            <a:r>
              <a:rPr lang="en-US" sz="2800" spc="-1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</a:rPr>
              <a:t>ensions</a:t>
            </a:r>
            <a:endParaRPr lang="en-US" sz="28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defRPr/>
            </a:pPr>
            <a:endParaRPr lang="en-US" sz="2800" b="0" strike="noStrike" spc="-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1678</Words>
  <Application>Microsoft Office PowerPoint</Application>
  <DocSecurity>0</DocSecurity>
  <PresentationFormat>Widescreen</PresentationFormat>
  <Paragraphs>217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aakar</vt:lpstr>
      <vt:lpstr>Arial</vt:lpstr>
      <vt:lpstr>Bahnschrift Light</vt:lpstr>
      <vt:lpstr>Bahnschrift SemiBold</vt:lpstr>
      <vt:lpstr>Bahnschrift SemiBold SemiConden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Occasional traveler</vt:lpstr>
      <vt:lpstr>PowerPoint Presentation</vt:lpstr>
      <vt:lpstr>PowerPoint Presentation</vt:lpstr>
      <vt:lpstr>Introduction</vt:lpstr>
      <vt:lpstr>Growth</vt:lpstr>
      <vt:lpstr>Maturity</vt:lpstr>
      <vt:lpstr>Decline</vt:lpstr>
      <vt:lpstr>App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assumptions</vt:lpstr>
      <vt:lpstr>Main question</vt:lpstr>
      <vt:lpstr>Need in the marketplace</vt:lpstr>
      <vt:lpstr>Where are the proofs?</vt:lpstr>
      <vt:lpstr>Survey details</vt:lpstr>
      <vt:lpstr>Survey results</vt:lpstr>
      <vt:lpstr>PowerPoint Presentation</vt:lpstr>
      <vt:lpstr>Demonstrate Profitability </vt:lpstr>
      <vt:lpstr>Management Expertise </vt:lpstr>
      <vt:lpstr>Therefore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Not Hot</dc:title>
  <dc:subject/>
  <dc:creator>Sonya Axe</dc:creator>
  <cp:keywords/>
  <dc:description/>
  <cp:lastModifiedBy>Go Mosek</cp:lastModifiedBy>
  <cp:revision>149</cp:revision>
  <dcterms:created xsi:type="dcterms:W3CDTF">2022-10-12T16:03:16Z</dcterms:created>
  <dcterms:modified xsi:type="dcterms:W3CDTF">2023-01-18T21:14:28Z</dcterms:modified>
  <cp:category/>
  <dc:identifier/>
  <cp:contentStatus/>
  <dc:language>en-US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