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9144000" cy="5143500"/>
  <p:embeddedFontLst>
    <p:embeddedFont>
      <p:font typeface="VPAETM+ArialMT"/>
      <p:regular r:id="rId36"/>
    </p:embeddedFont>
    <p:embeddedFont>
      <p:font typeface="IHCOFK+Arial-BoldMT"/>
      <p:regular r:id="rId37"/>
    </p:embeddedFont>
    <p:embeddedFont>
      <p:font typeface="EQBANA+Wingdings-Regular"/>
      <p:regular r:id="rId3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font" Target="fonts/font1.fntdata" /><Relationship Id="rId37" Type="http://schemas.openxmlformats.org/officeDocument/2006/relationships/font" Target="fonts/font2.fntdata" /><Relationship Id="rId38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4621" y="597406"/>
            <a:ext cx="86386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Full_stay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7671" y="597406"/>
            <a:ext cx="4199520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134f5c"/>
                </a:solidFill>
                <a:latin typeface="VPAETM+ArialMT"/>
                <a:cs typeface="VPAETM+ArialMT"/>
              </a:rPr>
              <a:t>ꢀ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Numberꢀofꢀstays_in_weekend_nightsꢀ+ꢀNumberꢀofꢀ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stays_in_week_nights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25" y="1840472"/>
            <a:ext cx="400635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Analysisꢀ&amp;ꢀObservations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725" y="2919290"/>
            <a:ext cx="8191078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f5fd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Hereꢀweꢀpresentꢀsomeꢀofꢀtheꢀbasicꢀasꢀwellꢀasꢀsomeꢀadvancedꢀobservationsꢀ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retrievedꢀfromꢀtheꢀdataꢀsheet.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3647070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1.ꢀHotelꢀtypeꢀPercentage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3675" y="1596715"/>
            <a:ext cx="3780532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Weꢀobservedꢀ</a:t>
            </a:r>
            <a:r>
              <a:rPr dirty="0" sz="1800" b="1">
                <a:solidFill>
                  <a:srgbClr val="000000"/>
                </a:solidFill>
                <a:latin typeface="IHCOFK+Arial-BoldMT"/>
                <a:cs typeface="IHCOFK+Arial-BoldMT"/>
              </a:rPr>
              <a:t>CityꢀHotel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ꢀsharesꢀ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HCOFK+Arial-BoldMT"/>
                <a:cs typeface="IHCOFK+Arial-BoldMT"/>
              </a:rPr>
              <a:t>61%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ꢀoutꢀofꢀ100ꢀthanꢀ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6575" y="2145355"/>
            <a:ext cx="148638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ResortꢀHotel.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5700" y="249365"/>
            <a:ext cx="7059618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cc0000"/>
                </a:solidFill>
                <a:latin typeface="VPAETM+ArialMT"/>
                <a:cs typeface="VPAETM+ArialMT"/>
              </a:rPr>
              <a:t>2.</a:t>
            </a: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HotelꢀWiseꢀBookingsꢀbasedꢀonꢀMonthꢀandꢀY</a:t>
            </a:r>
            <a:r>
              <a:rPr dirty="0" sz="2400">
                <a:solidFill>
                  <a:srgbClr val="cc0000"/>
                </a:solidFill>
                <a:latin typeface="VPAETM+ArialMT"/>
                <a:cs typeface="VPAETM+ArialMT"/>
              </a:rPr>
              <a:t>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026089"/>
            <a:ext cx="4609603" cy="1116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BookingsꢀforꢀCityꢀhotelsꢀareꢀhigherꢀthanꢀ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Resortꢀhotelsꢀoverꢀtheꢀyearsꢀandꢀinꢀyearꢀ</a:t>
            </a:r>
          </a:p>
          <a:p>
            <a:pPr marL="34290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2016ꢀtheꢀbookingsꢀforꢀbothꢀtheꢀhotelsꢀ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wereꢀmaximum.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1724" y="4071815"/>
            <a:ext cx="2641357" cy="1116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Mostꢀbookingsꢀwereꢀ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doneꢀinꢀtheꢀmonthꢀofꢀ</a:t>
            </a:r>
          </a:p>
          <a:p>
            <a:pPr marL="34290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May,June,ꢀJuly,ꢀ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August.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49480"/>
            <a:ext cx="4229050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3.Favoriteꢀmealꢀbyꢀhotelꢀtype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699" y="1135345"/>
            <a:ext cx="1978290" cy="72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BB-Bed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Breakfast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HB-Half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Board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FB-Full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6699" y="1866865"/>
            <a:ext cx="148338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SC-Self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12121"/>
                </a:solidFill>
                <a:latin typeface="Calibri"/>
                <a:cs typeface="Calibri"/>
              </a:rPr>
              <a:t>Catering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06699" y="2720305"/>
            <a:ext cx="2430381" cy="48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observed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78%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people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prefer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'BB'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000000"/>
                </a:solidFill>
                <a:latin typeface="Calibri"/>
                <a:cs typeface="Calibri"/>
              </a:rPr>
              <a:t>meal.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41512"/>
            <a:ext cx="802596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4.</a:t>
            </a:r>
            <a:r>
              <a:rPr dirty="0" sz="2600">
                <a:solidFill>
                  <a:srgbClr val="cc0000"/>
                </a:solidFill>
                <a:latin typeface="VPAETM+ArialMT"/>
                <a:cs typeface="VPAETM+ArialMT"/>
              </a:rPr>
              <a:t>Fromꢀwhich</a:t>
            </a: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ꢀcountryꢀguestsꢀareꢀvisitingꢀtheꢀhotel?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5837" y="4460885"/>
            <a:ext cx="7888631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Weꢀ</a:t>
            </a:r>
            <a:r>
              <a:rPr dirty="0" sz="1800" spc="3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observedꢀ</a:t>
            </a:r>
            <a:r>
              <a:rPr dirty="0"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mostꢀ</a:t>
            </a:r>
            <a:r>
              <a:rPr dirty="0" sz="1800" spc="3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guestsꢀ</a:t>
            </a:r>
            <a:r>
              <a:rPr dirty="0" sz="1800" spc="3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visitedꢀ</a:t>
            </a:r>
            <a:r>
              <a:rPr dirty="0" sz="1800" spc="3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theꢀ</a:t>
            </a:r>
            <a:r>
              <a:rPr dirty="0" sz="1800" spc="3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hotelsꢀ</a:t>
            </a:r>
            <a:r>
              <a:rPr dirty="0" sz="1800" spc="3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whereꢀ</a:t>
            </a:r>
            <a:r>
              <a:rPr dirty="0" sz="1800" spc="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from</a:t>
            </a:r>
            <a:r>
              <a:rPr dirty="0" sz="1800" b="1">
                <a:solidFill>
                  <a:srgbClr val="000000"/>
                </a:solidFill>
                <a:latin typeface="IHCOFK+Arial-BoldMT"/>
                <a:cs typeface="IHCOFK+Arial-BoldMT"/>
              </a:rPr>
              <a:t>ꢀ</a:t>
            </a:r>
            <a:r>
              <a:rPr dirty="0" sz="1800" spc="37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HCOFK+Arial-BoldMT"/>
                <a:cs typeface="IHCOFK+Arial-BoldMT"/>
              </a:rPr>
              <a:t>Europeanꢀ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HCOFK+Arial-BoldMT"/>
                <a:cs typeface="IHCOFK+Arial-BoldMT"/>
              </a:rPr>
              <a:t>countriesꢀandꢀmostꢀofꢀthemꢀfromꢀPortugalꢀ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313433"/>
            <a:ext cx="6851525" cy="406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cc0000"/>
                </a:solidFill>
                <a:latin typeface="VPAETM+ArialMT"/>
                <a:cs typeface="VPAETM+ArialMT"/>
              </a:rPr>
              <a:t>5.Whichꢀagentꢀmadeꢀtheꢀmaximumꢀbookings?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3085" y="4558207"/>
            <a:ext cx="472849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PAETM+ArialMT"/>
                <a:cs typeface="VPAETM+ArialMT"/>
              </a:rPr>
              <a:t>WeꢀobservedꢀAgentꢀno.ꢀ9ꢀhasꢀmadeꢀmostꢀno.ꢀofꢀbookings.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59981"/>
            <a:ext cx="3469871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6.PreferredꢀRoomꢀType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7245" y="4092293"/>
            <a:ext cx="6963252" cy="889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VPAETM+ArialMT"/>
                <a:cs typeface="VPAETM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It's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clearly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seen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most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people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preferred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Type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A,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type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room.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Also,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average</a:t>
            </a:r>
          </a:p>
          <a:p>
            <a:pPr marL="285750" marR="0">
              <a:lnSpc>
                <a:spcPts val="14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daily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rate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type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rooms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seems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less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1619"/>
              </a:lnSpc>
              <a:spcBef>
                <a:spcPts val="17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VPAETM+ArialMT"/>
                <a:cs typeface="VPAETM+ArialMT"/>
              </a:rPr>
              <a:t>•</a:t>
            </a:r>
            <a:r>
              <a:rPr dirty="0" sz="1450" spc="13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Also,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those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whose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average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daily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rate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higher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i.e.(Type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C,G,F,H)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it's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seen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preference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is</a:t>
            </a:r>
          </a:p>
          <a:p>
            <a:pPr marL="28575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also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less.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735366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7.Percentageꢀofꢀguestsꢀvisitingꢀtheꢀhotelꢀrepeatedly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2025" y="1283607"/>
            <a:ext cx="841076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f5fd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6450" y="1777157"/>
            <a:ext cx="2590837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Weꢀobservedꢀnearlyꢀ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 b="1">
                <a:solidFill>
                  <a:srgbClr val="212121"/>
                </a:solidFill>
                <a:latin typeface="IHCOFK+Arial-BoldMT"/>
                <a:cs typeface="IHCOFK+Arial-BoldMT"/>
              </a:rPr>
              <a:t>4%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ꢀpeopleꢀareꢀ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6450" y="2408093"/>
            <a:ext cx="2742653" cy="1239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repeatedꢀguests.ꢀ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Theꢀguestsꢀ</a:t>
            </a:r>
            <a:r>
              <a:rPr dirty="0" sz="1800" b="1">
                <a:solidFill>
                  <a:srgbClr val="212121"/>
                </a:solidFill>
                <a:latin typeface="IHCOFK+Arial-BoldMT"/>
                <a:cs typeface="IHCOFK+Arial-BoldMT"/>
              </a:rPr>
              <a:t>retentionꢀ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 b="1">
                <a:solidFill>
                  <a:srgbClr val="212121"/>
                </a:solidFill>
                <a:latin typeface="IHCOFK+Arial-BoldMT"/>
                <a:cs typeface="IHCOFK+Arial-BoldMT"/>
              </a:rPr>
              <a:t>rate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ꢀisꢀlow,ꢀwhichꢀisꢀaꢀ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concern.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4158512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8.ꢀDistributionꢀChannelꢀType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3958" y="1148857"/>
            <a:ext cx="288343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ꢀꢀꢀꢀꢀꢀꢀꢀꢀꢀꢀꢀꢀꢀꢀꢀꢀꢀꢀꢀꢀꢀꢀꢀꢀꢀꢀꢀꢀꢀꢀꢀꢀꢀꢀꢀꢀꢀꢀꢀꢀꢀꢀ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510" y="1779738"/>
            <a:ext cx="2377578" cy="825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VPAETM+ArialMT"/>
                <a:cs typeface="VPAETM+ArialMT"/>
              </a:rPr>
              <a:t>Weꢀobservedꢀ</a:t>
            </a:r>
            <a:r>
              <a:rPr dirty="0" sz="1600" b="1">
                <a:solidFill>
                  <a:srgbClr val="212121"/>
                </a:solidFill>
                <a:latin typeface="IHCOFK+Arial-BoldMT"/>
                <a:cs typeface="IHCOFK+Arial-BoldMT"/>
              </a:rPr>
              <a:t>81.98%</a:t>
            </a:r>
            <a:r>
              <a:rPr dirty="0" sz="1600">
                <a:solidFill>
                  <a:srgbClr val="212121"/>
                </a:solidFill>
                <a:latin typeface="VPAETM+ArialMT"/>
                <a:cs typeface="VPAETM+ArialMT"/>
              </a:rPr>
              <a:t>ꢀofꢀ</a:t>
            </a:r>
          </a:p>
          <a:p>
            <a:pPr marL="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VPAETM+ArialMT"/>
                <a:cs typeface="VPAETM+ArialMT"/>
              </a:rPr>
              <a:t>shareꢀisꢀoccupiedꢀbyꢀ</a:t>
            </a:r>
          </a:p>
          <a:p>
            <a:pPr marL="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 b="1">
                <a:solidFill>
                  <a:srgbClr val="212121"/>
                </a:solidFill>
                <a:latin typeface="IHCOFK+Arial-BoldMT"/>
                <a:cs typeface="IHCOFK+Arial-BoldMT"/>
              </a:rPr>
              <a:t>TA/TO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510" y="2901402"/>
            <a:ext cx="2309217" cy="825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12121"/>
                </a:solidFill>
                <a:latin typeface="VPAETM+ArialMT"/>
                <a:cs typeface="VPAETM+ArialMT"/>
              </a:rPr>
              <a:t>WhereꢀTA/TOꢀstandꢀforꢀ</a:t>
            </a:r>
          </a:p>
          <a:p>
            <a:pPr marL="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 b="1">
                <a:solidFill>
                  <a:srgbClr val="4d5156"/>
                </a:solidFill>
                <a:latin typeface="IHCOFK+Arial-BoldMT"/>
                <a:cs typeface="IHCOFK+Arial-BoldMT"/>
              </a:rPr>
              <a:t>TravelꢀAgent/Travelꢀ</a:t>
            </a:r>
          </a:p>
          <a:p>
            <a:pPr marL="0" marR="0">
              <a:lnSpc>
                <a:spcPts val="1787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600" b="1">
                <a:solidFill>
                  <a:srgbClr val="4d5156"/>
                </a:solidFill>
                <a:latin typeface="IHCOFK+Arial-BoldMT"/>
                <a:cs typeface="IHCOFK+Arial-BoldMT"/>
              </a:rPr>
              <a:t>organisation.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112731"/>
            <a:ext cx="5641212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9.ꢀBookingsꢀpreferredꢀwithꢀdepositꢀtype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122819"/>
            <a:ext cx="7413838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Asꢀexpectedꢀ,ꢀMostꢀBookingsꢀareꢀdoneꢀwithꢀ'Noꢀdeposit'ꢀandꢀmostꢀ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cancellationsꢀareꢀalsoꢀinꢀ'noꢀdeposit'ꢀbookings.ꢀItꢀisꢀaꢀsurpriseꢀtoꢀseeꢀ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cancellationsꢀwithꢀ'Non-refundable'ꢀbookings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674" y="217905"/>
            <a:ext cx="7547142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10.Cancellationꢀratesꢀinꢀhotelꢀandꢀyear-wiseꢀanalysis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122819"/>
            <a:ext cx="6069442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WeꢀobservedꢀrateꢀofꢀcancellationꢀisꢀhigherꢀinꢀCityꢀhotel.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Inꢀyearꢀ2015ꢀrateꢀofꢀcancellationꢀwasꢀꢀlow.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49480"/>
            <a:ext cx="5463858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11.Day-wiseꢀanalysisꢀofꢀguestsꢀarrival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7525" y="4697307"/>
            <a:ext cx="632727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Weꢀobservedꢀeverydayꢀtheꢀguestꢀarrivalꢀisꢀmoreꢀinꢀcityꢀhotelꢀ.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525" y="207405"/>
            <a:ext cx="661200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12.Figuringꢀoutꢀtheꢀbusiestꢀmonthsꢀofꢀtheꢀyear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438287"/>
            <a:ext cx="7732734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WeꢀobservedꢀthatꢀtheꢀbusiestꢀmonthsꢀforꢀbothꢀtheꢀhotelsꢀareꢀMay,Juneꢀ,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July,August.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375" y="155139"/>
            <a:ext cx="416940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13.Analysingꢀtheꢀcorrelation</a:t>
            </a: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900" y="662068"/>
            <a:ext cx="2878853" cy="16162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550" spc="125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ꢀFull_stayꢀlengthꢀandꢀleadꢀ</a:t>
            </a:r>
          </a:p>
          <a:p>
            <a:pPr marL="327025" marR="0">
              <a:lnSpc>
                <a:spcPts val="1731"/>
              </a:lnSpc>
              <a:spcBef>
                <a:spcPts val="457"/>
              </a:spcBef>
              <a:spcAft>
                <a:spcPts val="0"/>
              </a:spcAft>
            </a:pPr>
            <a:r>
              <a:rPr dirty="0" sz="1250">
                <a:solidFill>
                  <a:srgbClr val="212121"/>
                </a:solidFill>
                <a:latin typeface="VPAETM+ArialMT"/>
                <a:cs typeface="VPAETM+ArialMT"/>
              </a:rPr>
              <a:t>ti</a:t>
            </a: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meꢀhaveꢀslightꢀcorrelatio</a:t>
            </a:r>
            <a:r>
              <a:rPr dirty="0" sz="1250">
                <a:solidFill>
                  <a:srgbClr val="212121"/>
                </a:solidFill>
                <a:latin typeface="VPAETM+ArialMT"/>
                <a:cs typeface="VPAETM+ArialMT"/>
              </a:rPr>
              <a:t>n.</a:t>
            </a: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ꢀ</a:t>
            </a:r>
          </a:p>
          <a:p>
            <a:pPr marL="32702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Thisꢀmayꢀmeansꢀthatꢀforꢀ</a:t>
            </a:r>
          </a:p>
          <a:p>
            <a:pPr marL="32702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longerꢀhotelꢀstaysꢀpeopleꢀ</a:t>
            </a:r>
          </a:p>
          <a:p>
            <a:pPr marL="327025" marR="0">
              <a:lnSpc>
                <a:spcPts val="1731"/>
              </a:lnSpc>
              <a:spcBef>
                <a:spcPts val="45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generallyꢀplanꢀlittleꢀbeforeꢀ</a:t>
            </a:r>
          </a:p>
          <a:p>
            <a:pPr marL="32702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theꢀtheꢀactualꢀarrival.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8250" y="2563638"/>
            <a:ext cx="2780517" cy="188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450" spc="1286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12121"/>
                </a:solidFill>
                <a:latin typeface="VPAETM+ArialMT"/>
                <a:cs typeface="VPAETM+ArialMT"/>
              </a:rPr>
              <a:t>ꢀ</a:t>
            </a: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Average_daily_rateꢀisꢀ</a:t>
            </a:r>
          </a:p>
          <a:p>
            <a:pPr marL="320675" marR="0">
              <a:lnSpc>
                <a:spcPts val="1731"/>
              </a:lnSpc>
              <a:spcBef>
                <a:spcPts val="45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slightlyꢀcorrelatedꢀwithꢀ</a:t>
            </a:r>
          </a:p>
          <a:p>
            <a:pPr marL="32067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Total_members,ꢀwhichꢀ</a:t>
            </a:r>
          </a:p>
          <a:p>
            <a:pPr marL="32067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makesꢀsenseꢀasꢀmoreꢀno.ꢀ</a:t>
            </a:r>
          </a:p>
          <a:p>
            <a:pPr marL="320675" marR="0">
              <a:lnSpc>
                <a:spcPts val="1731"/>
              </a:lnSpc>
              <a:spcBef>
                <a:spcPts val="45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ofꢀpeopleꢀmeansꢀmoreꢀ</a:t>
            </a:r>
          </a:p>
          <a:p>
            <a:pPr marL="320675" marR="0">
              <a:lnSpc>
                <a:spcPts val="1731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revenue,ꢀthereforeꢀmoreꢀ</a:t>
            </a:r>
          </a:p>
          <a:p>
            <a:pPr marL="320675" marR="0">
              <a:lnSpc>
                <a:spcPts val="1731"/>
              </a:lnSpc>
              <a:spcBef>
                <a:spcPts val="457"/>
              </a:spcBef>
              <a:spcAft>
                <a:spcPts val="0"/>
              </a:spcAft>
            </a:pPr>
            <a:r>
              <a:rPr dirty="0" sz="1550">
                <a:solidFill>
                  <a:srgbClr val="212121"/>
                </a:solidFill>
                <a:latin typeface="VPAETM+ArialMT"/>
                <a:cs typeface="VPAETM+ArialMT"/>
              </a:rPr>
              <a:t>Average_daily_rate.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179080"/>
            <a:ext cx="6029250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14.Customerꢀtypeꢀandꢀꢀcarꢀparkingꢀdetails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446" y="4052064"/>
            <a:ext cx="5928623" cy="842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Thereꢀareꢀ4ꢀtypesꢀofꢀCustomer.ꢀOutꢀofꢀthemꢀmostꢀareꢀ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'TransientꢀType"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VPAETM+ArialMT"/>
                <a:cs typeface="VPAETM+ArialMT"/>
              </a:rPr>
              <a:t>onlyꢀ8%ꢀpeopleꢀrequireꢀparkingꢀspaces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8450" y="189605"/>
            <a:ext cx="5977160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15.Bookingsꢀonꢀweekendsꢀandꢀweekdays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438288"/>
            <a:ext cx="8354755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Weꢀobserved:-ꢀCityꢀhotelsꢀhaveꢀmoreꢀnumberꢀofꢀstaysꢀirrespectiveꢀofꢀweekꢀorꢀ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weekendꢀstays.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400" y="200130"/>
            <a:ext cx="6470618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16.Specialꢀrequestsꢀserviceꢀofferedꢀbyꢀhotels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438287"/>
            <a:ext cx="8392704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WeꢀobservedꢀCityꢀhotelsꢀhaveꢀmoreꢀno.ꢀofꢀspecialꢀrequests.ꢀMostꢀofꢀthemꢀaskꢀ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forꢀonlyꢀ1ꢀspecialꢀrequest.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025" y="210630"/>
            <a:ext cx="512930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17.ꢀAverage_daily_rateꢀmonth-wise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325" y="3807352"/>
            <a:ext cx="7919587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f5fd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Weꢀobserved:</a:t>
            </a: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ꢀ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Forꢀresortꢀhotels,ꢀtheꢀaverageꢀdailyꢀrateꢀisꢀmoreꢀexpensiveꢀ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duringꢀAugust,JulyꢀandꢀSeptember.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325" y="4438288"/>
            <a:ext cx="8278632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Forꢀcityꢀhotels,ꢀtheꢀaverageꢀdailyꢀrateꢀisꢀmoreꢀexpensiveꢀduringꢀAugust,ꢀJuly,ꢀ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JuneꢀandꢀMay.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6900" y="202687"/>
            <a:ext cx="509793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1</a:t>
            </a: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8.Average_daily_priceꢀperꢀperson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4122819"/>
            <a:ext cx="5546862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f5fd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ꢀꢀꢀꢀꢀꢀꢀ</a:t>
            </a: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Pricesꢀofꢀresortꢀhotelꢀareꢀmuchꢀhigher.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12121"/>
                </a:solidFill>
                <a:latin typeface="VPAETM+ArialMT"/>
                <a:cs typeface="VPAETM+ArialMT"/>
              </a:rPr>
              <a:t>ꢀꢀꢀꢀꢀꢀꢀPricesꢀofꢀcityꢀhotelꢀdoꢀnotꢀfluctuateꢀthatꢀmuch.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201197"/>
            <a:ext cx="1723156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cc0000"/>
                </a:solidFill>
                <a:latin typeface="VPAETM+ArialMT"/>
                <a:cs typeface="VPAETM+Arial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687" y="1035904"/>
            <a:ext cx="818146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spc="14" b="1">
                <a:solidFill>
                  <a:srgbClr val="24292f"/>
                </a:solidFill>
                <a:latin typeface="IHCOFK+Arial-BoldMT"/>
                <a:cs typeface="IHCOFK+Arial-BoldMT"/>
              </a:rPr>
              <a:t>Aroundꢀ61%ꢀbookingsꢀareꢀforꢀCityꢀhotelꢀandꢀ39%ꢀbookingsꢀareꢀforꢀResortꢀhotel,ꢀthereforeꢀ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8187" y="1345276"/>
            <a:ext cx="334342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CityꢀHotelꢀisꢀbusierꢀthanꢀResortꢀHotel.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687" y="1654648"/>
            <a:ext cx="5651851" cy="5461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TheꢀmajorityꢀofꢀguestsꢀcomeꢀfromꢀwesternꢀEuropeꢀcountries.ꢀ</a:t>
            </a:r>
          </a:p>
          <a:p>
            <a:pPr marL="317500" marR="0">
              <a:lnSpc>
                <a:spcPts val="1564"/>
              </a:lnSpc>
              <a:spcBef>
                <a:spcPts val="821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significantꢀamountꢀofꢀourꢀbudgetꢀonꢀthoseꢀarea.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8787" y="1654648"/>
            <a:ext cx="182187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Weꢀshouldꢀspendꢀa</a:t>
            </a:r>
            <a:r>
              <a:rPr dirty="0" sz="1400" b="1">
                <a:solidFill>
                  <a:srgbClr val="f5fdff"/>
                </a:solidFill>
                <a:latin typeface="IHCOFK+Arial-BoldMT"/>
                <a:cs typeface="IHCOFK+Arial-BoldMT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687" y="2273392"/>
            <a:ext cx="632144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July-ꢀAugustꢀareꢀtheꢀbusiestꢀandꢀprofitableꢀmonthsꢀforꢀbothꢀofꢀhotels.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0687" y="2582764"/>
            <a:ext cx="818153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Couplesꢀ</a:t>
            </a:r>
            <a:r>
              <a:rPr dirty="0" sz="1400" spc="216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areꢀ</a:t>
            </a:r>
            <a:r>
              <a:rPr dirty="0" sz="1400" spc="230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theꢀ</a:t>
            </a:r>
            <a:r>
              <a:rPr dirty="0" sz="1400" spc="222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mostꢀ</a:t>
            </a:r>
            <a:r>
              <a:rPr dirty="0" sz="1400" spc="226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commonꢀ</a:t>
            </a:r>
            <a:r>
              <a:rPr dirty="0" sz="1400" spc="227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guestsꢀ</a:t>
            </a:r>
            <a:r>
              <a:rPr dirty="0" sz="1400" spc="210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forꢀ</a:t>
            </a:r>
            <a:r>
              <a:rPr dirty="0" sz="1400" spc="229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hotels,ꢀ</a:t>
            </a:r>
            <a:r>
              <a:rPr dirty="0" sz="1400" spc="214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henceꢀ</a:t>
            </a:r>
            <a:r>
              <a:rPr dirty="0" sz="1400" spc="215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hotelsꢀ</a:t>
            </a:r>
            <a:r>
              <a:rPr dirty="0" sz="1400" spc="214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canꢀ</a:t>
            </a:r>
            <a:r>
              <a:rPr dirty="0" sz="1400" spc="222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planꢀ</a:t>
            </a:r>
            <a:r>
              <a:rPr dirty="0" sz="1400" spc="221" b="1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servicesꢀ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187" y="2892136"/>
            <a:ext cx="427279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4292f"/>
                </a:solidFill>
                <a:latin typeface="IHCOFK+Arial-BoldMT"/>
                <a:cs typeface="IHCOFK+Arial-BoldMT"/>
              </a:rPr>
              <a:t>accordingꢀtoꢀcouplesꢀneedsꢀtoꢀincreaseꢀrevenue.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0687" y="3201508"/>
            <a:ext cx="8286875" cy="739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JulyꢀandꢀAugustꢀmonthꢀhaveꢀhighꢀAverageꢀdailyꢀpriceꢀperꢀpersonꢀforꢀresortꢀhotel.</a:t>
            </a:r>
          </a:p>
          <a:p>
            <a:pPr marL="0" marR="0">
              <a:lnSpc>
                <a:spcPts val="1564"/>
              </a:lnSpc>
              <a:spcBef>
                <a:spcPts val="413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Mostꢀcommonꢀstayꢀlengthꢀisꢀlessꢀthanꢀ4ꢀdaysꢀandꢀgenerallyꢀpeopleꢀpreferꢀCityꢀhotelꢀforꢀshort</a:t>
            </a:r>
          </a:p>
          <a:p>
            <a:pPr marL="31750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ꢀstay,ꢀbutꢀforꢀlongꢀstays,ꢀResortꢀHotelꢀisꢀpreferred.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0687" y="3949741"/>
            <a:ext cx="8287791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4292f"/>
                </a:solidFill>
                <a:latin typeface="VPAETM+ArialMT"/>
                <a:cs typeface="VPAETM+ArialMT"/>
              </a:rPr>
              <a:t>●</a:t>
            </a:r>
            <a:r>
              <a:rPr dirty="0" sz="1400" spc="1303">
                <a:solidFill>
                  <a:srgbClr val="24292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November,December,ꢀFebruaryꢀAndꢀJanuaryꢀareꢀtheꢀmonthsꢀwhichꢀhasꢀlessꢀbookingꢀthisꢀper</a:t>
            </a:r>
          </a:p>
          <a:p>
            <a:pPr marL="31750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IHCOFK+Arial-BoldMT"/>
                <a:cs typeface="IHCOFK+Arial-BoldMT"/>
              </a:rPr>
              <a:t>iodꢀyouꢀcanꢀgetꢀroomsꢀwithꢀlessꢀaverageꢀdailyꢀrate.ꢀ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5287" y="4766755"/>
            <a:ext cx="5714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f5fd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2352438"/>
            <a:ext cx="29047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5fdff"/>
                </a:solidFill>
                <a:latin typeface="VPAETM+ArialMT"/>
                <a:cs typeface="VPAETM+ArialMT"/>
              </a:rPr>
              <a:t>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325" y="1455674"/>
            <a:ext cx="7265193" cy="140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725"/>
              </a:lnSpc>
              <a:spcBef>
                <a:spcPts val="0"/>
              </a:spcBef>
              <a:spcAft>
                <a:spcPts val="0"/>
              </a:spcAft>
            </a:pPr>
            <a:r>
              <a:rPr dirty="0" sz="9600">
                <a:solidFill>
                  <a:srgbClr val="ff0000"/>
                </a:solidFill>
                <a:latin typeface="VPAETM+ArialMT"/>
                <a:cs typeface="VPAETM+ArialMT"/>
              </a:rPr>
              <a:t>THANKꢀYOU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60312"/>
            <a:ext cx="416470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Algorithm/Stepsꢀfollowedꢀ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413207"/>
            <a:ext cx="5155271" cy="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Importingꢀnecessaryꢀpackagesꢀandꢀlibraries.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Mountꢀtheꢀdriveꢀinꢀcolabꢀandꢀreadꢀtheꢀ.csvꢀfile.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Analysingꢀtheꢀdataꢀsheet.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2359612"/>
            <a:ext cx="407628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Removingꢀnull/NAN/duplicateꢀrows.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425" y="2675080"/>
            <a:ext cx="234897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Fixingꢀtheꢀoutliers.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425" y="2990548"/>
            <a:ext cx="8292349" cy="608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Dropꢀcertainꢀcolumns/combinedꢀcertainꢀcolumnsꢀtoꢀmakeꢀourꢀdataꢀsheetꢀfreeꢀ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Avoidꢀofꢀanyꢀirrelevantꢀdata.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7425" y="3621484"/>
            <a:ext cx="8253715" cy="608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●</a:t>
            </a:r>
            <a:r>
              <a:rPr dirty="0" sz="1800" spc="116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ApplyingꢀtheꢀconceptꢀofꢀDataꢀWranglingꢀandꢀDataꢀVisualizationꢀsuchꢀthatꢀweꢀ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canꢀanalyseꢀtheꢀdataꢀsheetꢀandꢀretrieveꢀrequiredꢀinformation.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60312"/>
            <a:ext cx="319618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ProblemꢀStatement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283607"/>
            <a:ext cx="8439820" cy="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1">
                <a:solidFill>
                  <a:srgbClr val="134f5c"/>
                </a:solidFill>
                <a:latin typeface="VPAETM+ArialMT"/>
                <a:cs typeface="VPAETM+ArialMT"/>
              </a:rPr>
              <a:t>Haveꢀyouꢀeverꢀwonderedꢀwhenꢀtheꢀbestꢀtimeꢀofꢀyearꢀtoꢀbookꢀaꢀhotelꢀroomꢀis?ꢀOrꢀ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theꢀ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optimalꢀ</a:t>
            </a:r>
            <a:r>
              <a:rPr dirty="0" sz="1800" spc="-29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lengthꢀ</a:t>
            </a:r>
            <a:r>
              <a:rPr dirty="0" sz="1800" spc="-29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ofꢀ</a:t>
            </a:r>
            <a:r>
              <a:rPr dirty="0" sz="1800" spc="-29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stayꢀ</a:t>
            </a:r>
            <a:r>
              <a:rPr dirty="0" sz="1800" spc="-29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inꢀ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orderꢀ</a:t>
            </a:r>
            <a:r>
              <a:rPr dirty="0" sz="1800" spc="-29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toꢀ</a:t>
            </a:r>
            <a:r>
              <a:rPr dirty="0" sz="1800" spc="-29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getꢀ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theꢀ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bestꢀ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dailyꢀ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rate?ꢀ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Thisꢀ</a:t>
            </a:r>
            <a:r>
              <a:rPr dirty="0" sz="1800" spc="-29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hotelꢀ</a:t>
            </a:r>
            <a:r>
              <a:rPr dirty="0" sz="1800" spc="-29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bookingꢀ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datasetꢀcanꢀhelpꢀyouꢀexploreꢀthoseꢀquestions!ꢀ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2230011"/>
            <a:ext cx="8439718" cy="1870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01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Thisꢀ</a:t>
            </a:r>
            <a:r>
              <a:rPr dirty="0" sz="1800" spc="-2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dataꢀ</a:t>
            </a:r>
            <a:r>
              <a:rPr dirty="0" sz="1800" spc="-20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setꢀ</a:t>
            </a:r>
            <a:r>
              <a:rPr dirty="0" sz="1800" spc="-20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containsꢀ</a:t>
            </a:r>
            <a:r>
              <a:rPr dirty="0" sz="1800" spc="-20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bookingꢀ</a:t>
            </a:r>
            <a:r>
              <a:rPr dirty="0" sz="1800" spc="-207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informationꢀ</a:t>
            </a:r>
            <a:r>
              <a:rPr dirty="0" sz="1800" spc="-2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forꢀ</a:t>
            </a:r>
            <a:r>
              <a:rPr dirty="0" sz="1800" spc="-2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aꢀ</a:t>
            </a:r>
            <a:r>
              <a:rPr dirty="0" sz="1800" spc="-20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cityꢀ</a:t>
            </a:r>
            <a:r>
              <a:rPr dirty="0" sz="1800" spc="-2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hotelꢀ</a:t>
            </a:r>
            <a:r>
              <a:rPr dirty="0" sz="1800" spc="-20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andꢀ</a:t>
            </a:r>
            <a:r>
              <a:rPr dirty="0" sz="1800" spc="-206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aꢀ</a:t>
            </a:r>
            <a:r>
              <a:rPr dirty="0" sz="1800" spc="-204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resortꢀ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hotel,ꢀ</a:t>
            </a:r>
            <a:r>
              <a:rPr dirty="0" sz="1800" spc="-24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andꢀ</a:t>
            </a:r>
            <a:r>
              <a:rPr dirty="0" sz="1800" spc="-248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includesꢀ</a:t>
            </a:r>
            <a:r>
              <a:rPr dirty="0" sz="1800" spc="-248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informationꢀ</a:t>
            </a:r>
            <a:r>
              <a:rPr dirty="0" sz="1800" spc="-245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suchꢀ</a:t>
            </a:r>
            <a:r>
              <a:rPr dirty="0" sz="1800" spc="-247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asꢀ</a:t>
            </a:r>
            <a:r>
              <a:rPr dirty="0" sz="1800" spc="-247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whenꢀ</a:t>
            </a:r>
            <a:r>
              <a:rPr dirty="0" sz="1800" spc="-248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theꢀ</a:t>
            </a:r>
            <a:r>
              <a:rPr dirty="0" sz="1800" spc="-246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bookingꢀ</a:t>
            </a:r>
            <a:r>
              <a:rPr dirty="0" sz="1800" spc="-249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wasꢀ</a:t>
            </a:r>
            <a:r>
              <a:rPr dirty="0" sz="1800" spc="-246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made,ꢀ</a:t>
            </a:r>
            <a:r>
              <a:rPr dirty="0" sz="1800" spc="-246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lengthꢀ</a:t>
            </a:r>
            <a:r>
              <a:rPr dirty="0" sz="1800" spc="-247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ofꢀ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stay,ꢀtheꢀ</a:t>
            </a:r>
            <a:r>
              <a:rPr dirty="0" sz="1800" spc="-3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numberꢀ</a:t>
            </a:r>
            <a:r>
              <a:rPr dirty="0" sz="1800" spc="-3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ofꢀ</a:t>
            </a:r>
            <a:r>
              <a:rPr dirty="0" sz="1800" spc="-30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adults,ꢀ</a:t>
            </a:r>
            <a:r>
              <a:rPr dirty="0" sz="1800" spc="-30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children,ꢀ</a:t>
            </a:r>
            <a:r>
              <a:rPr dirty="0" sz="1800" spc="-3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and/orꢀ</a:t>
            </a:r>
            <a:r>
              <a:rPr dirty="0" sz="1800" spc="-3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babies,ꢀ</a:t>
            </a:r>
            <a:r>
              <a:rPr dirty="0" sz="1800" spc="-3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andꢀ</a:t>
            </a:r>
            <a:r>
              <a:rPr dirty="0" sz="1800" spc="-303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theꢀ</a:t>
            </a:r>
            <a:r>
              <a:rPr dirty="0" sz="1800" spc="-3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numberꢀ</a:t>
            </a:r>
            <a:r>
              <a:rPr dirty="0" sz="1800" spc="-302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ofꢀ</a:t>
            </a:r>
            <a:r>
              <a:rPr dirty="0" sz="1800" spc="-30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availableꢀ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parkingꢀ</a:t>
            </a:r>
            <a:r>
              <a:rPr dirty="0" sz="1800" spc="-1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spaces,ꢀ</a:t>
            </a:r>
            <a:r>
              <a:rPr dirty="0" sz="1800" spc="-10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amongꢀ</a:t>
            </a:r>
            <a:r>
              <a:rPr dirty="0" sz="1800" spc="-1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otherꢀ</a:t>
            </a:r>
            <a:r>
              <a:rPr dirty="0" sz="1800" spc="-10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things.ꢀ</a:t>
            </a:r>
            <a:r>
              <a:rPr dirty="0" sz="1800" spc="-99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Allꢀ</a:t>
            </a:r>
            <a:r>
              <a:rPr dirty="0" sz="1800" spc="-97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personallyꢀ</a:t>
            </a:r>
            <a:r>
              <a:rPr dirty="0" sz="1800" spc="-101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identifyingꢀ</a:t>
            </a:r>
            <a:r>
              <a:rPr dirty="0" sz="1800" spc="-99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informationꢀ</a:t>
            </a:r>
            <a:r>
              <a:rPr dirty="0" sz="1800" spc="-99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hasꢀ</a:t>
            </a:r>
          </a:p>
          <a:p>
            <a:pPr marL="0" marR="0">
              <a:lnSpc>
                <a:spcPts val="2010"/>
              </a:lnSpc>
              <a:spcBef>
                <a:spcPts val="42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beenꢀremovedꢀfromꢀtheꢀdata.ꢀExploreꢀandꢀanalyzeꢀtheꢀdataꢀtoꢀdiscoverꢀimportantꢀ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134f5c"/>
                </a:solidFill>
                <a:latin typeface="VPAETM+ArialMT"/>
                <a:cs typeface="VPAETM+ArialMT"/>
              </a:rPr>
              <a:t>factorsꢀthatꢀꢀgovernꢀtheꢀbookings.</a:t>
            </a:r>
            <a:r>
              <a:rPr dirty="0" sz="1800" b="1">
                <a:solidFill>
                  <a:srgbClr val="f5fdff"/>
                </a:solidFill>
                <a:latin typeface="IHCOFK+Arial-BoldMT"/>
                <a:cs typeface="IHCOFK+Arial-BoldMT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60312"/>
            <a:ext cx="374937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cc0000"/>
                </a:solidFill>
                <a:latin typeface="VPAETM+ArialMT"/>
                <a:cs typeface="VPAETM+ArialMT"/>
              </a:rPr>
              <a:t>Descriptionꢀofꢀcolumns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2676" y="1255834"/>
            <a:ext cx="1377466" cy="6868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134f5c"/>
                </a:solidFill>
                <a:latin typeface="IHCOFK+Arial-BoldMT"/>
                <a:cs typeface="IHCOFK+Arial-BoldMT"/>
              </a:rPr>
              <a:t>Column_name</a:t>
            </a:r>
          </a:p>
          <a:p>
            <a:pPr marL="0" marR="0">
              <a:lnSpc>
                <a:spcPts val="1564"/>
              </a:lnSpc>
              <a:spcBef>
                <a:spcPts val="193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Hotel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8326" y="1255834"/>
            <a:ext cx="187127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134f5c"/>
                </a:solidFill>
                <a:latin typeface="IHCOFK+Arial-BoldMT"/>
                <a:cs typeface="IHCOFK+Arial-BoldMT"/>
              </a:rPr>
              <a:t>Column_description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28326" y="1705960"/>
            <a:ext cx="318645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ContainꢀdataꢀvaluesꢀꢀhotelꢀCityꢀ,Resort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2676" y="2156085"/>
            <a:ext cx="1091406" cy="68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is_canceled</a:t>
            </a:r>
          </a:p>
          <a:p>
            <a:pPr marL="0" marR="0">
              <a:lnSpc>
                <a:spcPts val="1564"/>
              </a:lnSpc>
              <a:spcBef>
                <a:spcPts val="193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lead_time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8326" y="2156005"/>
            <a:ext cx="495890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Containsꢀꢀbooleanꢀdataꢀvaluesꢀ0</a:t>
            </a:r>
            <a:r>
              <a:rPr dirty="0" sz="1400">
                <a:solidFill>
                  <a:srgbClr val="cc0000"/>
                </a:solidFill>
                <a:latin typeface="EQBANA+Wingdings-Regular"/>
                <a:cs typeface="EQBANA+Wingdings-Regular"/>
              </a:rPr>
              <a:t>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not_canceledꢀ1</a:t>
            </a:r>
            <a:r>
              <a:rPr dirty="0" sz="1400">
                <a:solidFill>
                  <a:srgbClr val="cc0000"/>
                </a:solidFill>
                <a:latin typeface="EQBANA+Wingdings-Regular"/>
                <a:cs typeface="EQBANA+Wingdings-Regular"/>
              </a:rPr>
              <a:t>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canceled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8326" y="2606210"/>
            <a:ext cx="531181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Numberꢀofꢀdaysꢀbetweenꢀtheꢀenteringꢀdateꢀofꢀbookingꢀandꢀarrivalꢀ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date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2676" y="3124379"/>
            <a:ext cx="15261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arrival_date_year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8326" y="3124379"/>
            <a:ext cx="277147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Yearꢀofꢀtheꢀarrivalꢀꢀdateꢀofꢀguests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2676" y="3574505"/>
            <a:ext cx="167446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arrival_date_month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28326" y="3574505"/>
            <a:ext cx="28406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Monthꢀofꢀtheꢀarrivalꢀdateꢀofꢀguests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2676" y="4092674"/>
            <a:ext cx="2307183" cy="754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arrival_date_week_number</a:t>
            </a:r>
          </a:p>
          <a:p>
            <a:pPr marL="0" marR="0">
              <a:lnSpc>
                <a:spcPts val="1564"/>
              </a:lnSpc>
              <a:spcBef>
                <a:spcPts val="2466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arrival_date_day_of_month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28326" y="4092674"/>
            <a:ext cx="2978708" cy="754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Weekꢀnumberꢀofꢀyearꢀofꢀarrivalꢀdate</a:t>
            </a:r>
          </a:p>
          <a:p>
            <a:pPr marL="0" marR="0">
              <a:lnSpc>
                <a:spcPts val="1564"/>
              </a:lnSpc>
              <a:spcBef>
                <a:spcPts val="2466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Dayꢀofꢀtheꢀarrivalꢀofꢀguests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034" y="497014"/>
            <a:ext cx="1733934" cy="9188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distribution_channel</a:t>
            </a:r>
          </a:p>
          <a:p>
            <a:pPr marL="0" marR="0">
              <a:lnSpc>
                <a:spcPts val="1564"/>
              </a:lnSpc>
              <a:spcBef>
                <a:spcPts val="3756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is_repeated_guest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2834" y="497014"/>
            <a:ext cx="68571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c0000"/>
                </a:solidFill>
                <a:latin typeface="IHCOFK+Arial-BoldMT"/>
                <a:cs typeface="IHCOFK+Arial-BoldMT"/>
              </a:rPr>
              <a:t>TA/TO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2834" y="1179090"/>
            <a:ext cx="3122215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Havingꢀvaluesꢀ1-&gt;repeatedꢀguests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ꢀꢀꢀꢀꢀꢀꢀꢀꢀꢀꢀꢀꢀꢀꢀꢀꢀꢀꢀꢀꢀꢀꢀꢀ0-&gt;noꢀrepeatedꢀguests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8034" y="1910620"/>
            <a:ext cx="19512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previous_cancellations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02834" y="1910620"/>
            <a:ext cx="520277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Numberꢀofꢀpreviousꢀbookingsꢀthatꢀwereꢀcancelledꢀbyꢀtheꢀguestsꢀ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priorꢀtoꢀtheꢀcurrentꢀbooking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034" y="2428790"/>
            <a:ext cx="805715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Previous_booking_not_cancellations</a:t>
            </a:r>
            <a:r>
              <a:rPr dirty="0" sz="1400" spc="1222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Numberꢀofꢀpreviousꢀbookingsꢀthatꢀwereꢀꢀnotꢀcancelledꢀbyꢀtheꢀ</a:t>
            </a:r>
          </a:p>
          <a:p>
            <a:pPr marL="3084799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guestsꢀpriorꢀtoꢀtheꢀcurrentꢀbooking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8034" y="2946960"/>
            <a:ext cx="178307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reserved_room_type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2834" y="2946960"/>
            <a:ext cx="192111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Roomꢀtypeꢀ--ꢀreserved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034" y="3461525"/>
            <a:ext cx="154632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booking_changes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02834" y="3461525"/>
            <a:ext cx="5252082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Numberꢀofꢀchangesꢀmadeꢀtoꢀtheꢀbookingꢀfromꢀtheꢀmomentꢀtheꢀ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bookingꢀwasꢀenteredꢀonꢀtheꢀpmsꢀuntilꢀtheꢀmomentꢀofꢀcheck-inꢀorꢀ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cancellation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8034" y="4193056"/>
            <a:ext cx="1160685" cy="652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deposit_type</a:t>
            </a:r>
          </a:p>
          <a:p>
            <a:pPr marL="0" marR="0">
              <a:lnSpc>
                <a:spcPts val="1564"/>
              </a:lnSpc>
              <a:spcBef>
                <a:spcPts val="1658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agent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02834" y="4193056"/>
            <a:ext cx="435275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Categoricalꢀvalues—Noꢀdepositꢀ,ꢀRefund,ꢀNon-refund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02834" y="4608623"/>
            <a:ext cx="33942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IDꢀofꢀtheꢀtravelꢀagencyꢀmadeꢀtheꢀbooking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145" y="534984"/>
            <a:ext cx="221828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Stays_in_weekend_nights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8721" y="534984"/>
            <a:ext cx="348302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Numberꢀofꢀdaysꢀforꢀstayꢀonꢀweekendꢀnight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145" y="1230848"/>
            <a:ext cx="1921631" cy="737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Stays_in_week_nights</a:t>
            </a:r>
          </a:p>
          <a:p>
            <a:pPr marL="0" marR="0">
              <a:lnSpc>
                <a:spcPts val="1564"/>
              </a:lnSpc>
              <a:spcBef>
                <a:spcPts val="2326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adults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8721" y="1230848"/>
            <a:ext cx="3186286" cy="737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Numberꢀofꢀꢀdaysꢀforꢀstayꢀonꢀweekꢀdayꢀ</a:t>
            </a:r>
          </a:p>
          <a:p>
            <a:pPr marL="0" marR="0">
              <a:lnSpc>
                <a:spcPts val="1564"/>
              </a:lnSpc>
              <a:spcBef>
                <a:spcPts val="2326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Numberꢀofꢀadults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145" y="2231692"/>
            <a:ext cx="77504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children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18721" y="2231692"/>
            <a:ext cx="165449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Numberꢀofꢀchildren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145" y="2732114"/>
            <a:ext cx="67633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babies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18721" y="2732114"/>
            <a:ext cx="155578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Numberꢀofꢀbabies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1145" y="3232536"/>
            <a:ext cx="53777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meal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18721" y="3232536"/>
            <a:ext cx="178307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Typeꢀofꢀmealꢀoffered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1145" y="3732957"/>
            <a:ext cx="7354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country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18721" y="3732957"/>
            <a:ext cx="5194523" cy="7370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Countriesꢀfromꢀwhereꢀguestsꢀarrived</a:t>
            </a:r>
          </a:p>
          <a:p>
            <a:pPr marL="0" marR="0">
              <a:lnSpc>
                <a:spcPts val="1564"/>
              </a:lnSpc>
              <a:spcBef>
                <a:spcPts val="23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CategoricalꢀvaluesꢀlikeꢀꢀTA</a:t>
            </a:r>
            <a:r>
              <a:rPr dirty="0" sz="1400">
                <a:solidFill>
                  <a:srgbClr val="cc0000"/>
                </a:solidFill>
                <a:latin typeface="EQBANA+Wingdings-Regular"/>
                <a:cs typeface="EQBANA+Wingdings-Regular"/>
              </a:rPr>
              <a:t>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TravelꢀagentꢀꢀTO</a:t>
            </a:r>
            <a:r>
              <a:rPr dirty="0" sz="1400">
                <a:solidFill>
                  <a:srgbClr val="cc0000"/>
                </a:solidFill>
                <a:latin typeface="EQBANA+Wingdings-Regular"/>
                <a:cs typeface="EQBANA+Wingdings-Regular"/>
              </a:rPr>
              <a:t>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ꢀTourꢀOperators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1145" y="4233379"/>
            <a:ext cx="147661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market_segment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49" y="502681"/>
            <a:ext cx="8738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7203" y="502681"/>
            <a:ext cx="35622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IDꢀofꢀtheꢀcompanyꢀwhichꢀmadeꢀtheꢀbooking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49" y="1047447"/>
            <a:ext cx="1733760" cy="781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days_in_waiting_list</a:t>
            </a:r>
          </a:p>
          <a:p>
            <a:pPr marL="0" marR="0">
              <a:lnSpc>
                <a:spcPts val="1564"/>
              </a:lnSpc>
              <a:spcBef>
                <a:spcPts val="27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customer_type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7203" y="1047447"/>
            <a:ext cx="5202510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Numberꢀofꢀdaysꢀtheꢀbookingꢀwasꢀinꢀtheꢀwaitingꢀlistꢀbeforeꢀitꢀwasꢀ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confirmed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17203" y="1592133"/>
            <a:ext cx="42400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Categoricalꢀvalues</a:t>
            </a:r>
            <a:r>
              <a:rPr dirty="0" sz="1400">
                <a:solidFill>
                  <a:srgbClr val="cc0000"/>
                </a:solidFill>
                <a:latin typeface="EQBANA+Wingdings-Regular"/>
                <a:cs typeface="EQBANA+Wingdings-Regular"/>
              </a:rPr>
              <a:t></a:t>
            </a: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ꢀcontractꢀgroup,ꢀtrasisent,ꢀparty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149" y="2136978"/>
            <a:ext cx="2494880" cy="2415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Average_daily_rate</a:t>
            </a:r>
          </a:p>
          <a:p>
            <a:pPr marL="0" marR="0">
              <a:lnSpc>
                <a:spcPts val="1564"/>
              </a:lnSpc>
              <a:spcBef>
                <a:spcPts val="27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required_car_parking_spaces</a:t>
            </a:r>
          </a:p>
          <a:p>
            <a:pPr marL="0" marR="0">
              <a:lnSpc>
                <a:spcPts val="1564"/>
              </a:lnSpc>
              <a:spcBef>
                <a:spcPts val="267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total_of_special_requests</a:t>
            </a:r>
          </a:p>
          <a:p>
            <a:pPr marL="0" marR="0">
              <a:lnSpc>
                <a:spcPts val="1564"/>
              </a:lnSpc>
              <a:spcBef>
                <a:spcPts val="27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reservation_status</a:t>
            </a:r>
          </a:p>
          <a:p>
            <a:pPr marL="0" marR="0">
              <a:lnSpc>
                <a:spcPts val="1564"/>
              </a:lnSpc>
              <a:spcBef>
                <a:spcPts val="27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total_members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17203" y="2136978"/>
            <a:ext cx="538091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Obtainedꢀbyꢀdividingꢀtheꢀsumꢀofꢀallꢀlodgingꢀtransactionꢀbyꢀtheꢀtotalꢀ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numberꢀofꢀstayingꢀnights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17203" y="2681745"/>
            <a:ext cx="5222304" cy="1326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Numberꢀofꢀcarꢀparkingꢀspacesꢀusedꢀbyꢀguests</a:t>
            </a:r>
          </a:p>
          <a:p>
            <a:pPr marL="0" marR="0">
              <a:lnSpc>
                <a:spcPts val="1564"/>
              </a:lnSpc>
              <a:spcBef>
                <a:spcPts val="272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Numberꢀofꢀspecialꢀrequestsꢀꢀmadeꢀbyꢀguests(eg-extraꢀbedsheet)</a:t>
            </a:r>
          </a:p>
          <a:p>
            <a:pPr marL="0" marR="0">
              <a:lnSpc>
                <a:spcPts val="1564"/>
              </a:lnSpc>
              <a:spcBef>
                <a:spcPts val="2675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Containsꢀtheꢀcurrentꢀstatus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17203" y="4316042"/>
            <a:ext cx="481704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c0000"/>
                </a:solidFill>
                <a:latin typeface="VPAETM+ArialMT"/>
                <a:cs typeface="VPAETM+ArialMT"/>
              </a:rPr>
              <a:t>Numberꢀofꢀadultsꢀ+ꢀNumberꢀofꢀchildrenꢀ+ꢀNumberꢀofꢀbabies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2022-07-27T03:04:56-05:00</dcterms:modified>
</cp:coreProperties>
</file>