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07" r:id="rId14"/>
    <p:sldId id="308" r:id="rId15"/>
    <p:sldId id="314" r:id="rId16"/>
    <p:sldId id="316" r:id="rId17"/>
    <p:sldId id="31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1EAE-6317-4C0C-AAD8-CE3A8E4B3A57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EAC4-254F-4174-8D72-89ACF732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2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C3D5-B0CB-4EE4-B05B-21DDFA5429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0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3B29-F129-451D-8197-6D47D752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76917-E383-4C2D-A120-A7B1A492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369A-24A0-4E18-BA71-49BAEF11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0B2B-AAC0-4519-9D19-6BCB8115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E18E-0A6A-4AED-83A1-A2E53067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1C14-86E9-44A6-BACB-2DE59A23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47AEF-F028-4929-A42D-897662E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4FE2-B411-45DE-9EC8-F0907A67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09C4-C618-4C6C-8CC6-376ABC4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7E94-6650-4183-B670-B404F10A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2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64B4F-912A-478E-AC4B-024552B44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ECCC-9879-4356-9762-D97C5F6B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930A-5FAE-4E32-9AC7-F1C596C7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F525-62C0-444C-B607-0C4443FB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B619-D26D-4C19-BD91-CFBBF916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D32C-C9D1-4A5E-95AE-07E49922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72A4-0AA8-4E47-ABF9-4ADC15C2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1FE9-EF2F-4AC6-92C6-4B9A51D2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BC54-8FD4-407A-ADBD-820E2AB7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2A2D-E92C-47E9-9818-3FE4509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BDCE-133D-4F27-BD7B-601C5799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F27-6DF7-4396-9566-619173C9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1B23-EB64-4525-8265-476B6B15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E388-2920-4635-A3F4-24D30B0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DD9A-D204-43C1-A379-0519FFEB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2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06E-B283-4F21-A8BA-5F6BDE7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F835-84E0-4443-93FF-04DCF8888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F26C-FFEC-4B8E-88EB-0AEFC36B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E9D9-B316-4D53-A28F-E6F359CE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09CF-C41A-46F8-A6BA-FDB9E15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65C0-094A-4A30-9FEF-1F9D9944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26FC-C6BC-41EE-B668-D1319AA1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D1A7B-6846-441F-A215-89222E54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F7DA-9E8C-4086-9FED-4ACBDD2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A77C-8747-4BDC-8BDD-2363E40DB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0AED-827F-4FA4-AD81-FB4EF3BD1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4BF6-D847-4B1A-B7F0-46578ECE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B618-173C-4872-8D80-03904A6F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D4C4D-B42B-4595-BED1-DE586F98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0570-E13C-46EC-85A8-69560810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33485-2F5F-4C19-B9BA-E2E88C2B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E5B37-A127-4855-BA20-401655F2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C305-5F10-4993-A2AF-4BFB7F5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759B2-6F1C-490E-9865-71D27609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E4E34-4CD4-4DF1-AC08-6B4A6F6C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1289-833A-48E4-917A-7FE794F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022E-FE56-4597-9118-67A26813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95FB-473B-4CE1-9825-84D754BB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A118-11ED-472A-AC43-D954F1E5D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A9734-49BF-46AC-AD16-16A2B555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8DD7-4BF0-4093-9FB0-0EF4820D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AD34-51AC-4822-ADA0-B6A3BDC9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AED-BC12-42F3-9AAF-3101C5B8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719AC-B1B8-49CB-9FFF-B01F027A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728C2-2D48-423B-B3ED-A561CB1E6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E1964-504D-4085-A5B3-AC159020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10A90-1D5B-4E84-BCE0-1D2F118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C88F-18A5-4A10-8553-C097EB0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2A618-31D6-4D9E-9D52-74BEC3CA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00CBB-B092-4DB6-9C7B-11315C5C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6D0E-2BF4-45E4-89BD-81C952F3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5342-CA69-4899-BEFB-0474F76FA20D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809D-E76A-4867-BE8B-4C624DAC4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1B67-5B8E-4442-AB22-4F48605C7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179A-FC33-417D-A08C-9864793D5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7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A1EC4-C186-40DE-95B2-AB70B43690CA}"/>
              </a:ext>
            </a:extLst>
          </p:cNvPr>
          <p:cNvSpPr txBox="1"/>
          <p:nvPr/>
        </p:nvSpPr>
        <p:spPr>
          <a:xfrm>
            <a:off x="3714044" y="2862916"/>
            <a:ext cx="50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Demystifying Deep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93124-C1C7-442D-84B6-032FD2591003}"/>
              </a:ext>
            </a:extLst>
          </p:cNvPr>
          <p:cNvCxnSpPr/>
          <p:nvPr/>
        </p:nvCxnSpPr>
        <p:spPr>
          <a:xfrm>
            <a:off x="4118995" y="3429000"/>
            <a:ext cx="4263081" cy="0"/>
          </a:xfrm>
          <a:prstGeom prst="line">
            <a:avLst/>
          </a:prstGeom>
          <a:ln>
            <a:solidFill>
              <a:srgbClr val="FFFFFF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69C4AD-A7B2-4CEB-B52C-19872331E279}"/>
              </a:ext>
            </a:extLst>
          </p:cNvPr>
          <p:cNvSpPr txBox="1"/>
          <p:nvPr/>
        </p:nvSpPr>
        <p:spPr>
          <a:xfrm>
            <a:off x="4118995" y="3485291"/>
            <a:ext cx="426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Webinar Session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C47F0-2BEB-4017-94BE-DA797E63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0" y="6263074"/>
            <a:ext cx="2052251" cy="446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2426E-C139-4966-8347-48C3C6D48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3" y="6065681"/>
            <a:ext cx="2641255" cy="6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858624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MNIST Pre-Processing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Normalization is a feature scaling technique used in Image Processing. 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75C1-450B-45A6-BE59-2403EEFB1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t="46786" r="81362" b="23041"/>
          <a:stretch/>
        </p:blipFill>
        <p:spPr>
          <a:xfrm>
            <a:off x="2498629" y="4378629"/>
            <a:ext cx="1521942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DD6A34-FAE0-4034-97B8-0A3AB9D05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8" t="46094" r="4101" b="22057"/>
          <a:stretch/>
        </p:blipFill>
        <p:spPr>
          <a:xfrm>
            <a:off x="8339963" y="4378628"/>
            <a:ext cx="1559791" cy="132556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431A27-B2A6-4D47-B66C-07499FBACE85}"/>
              </a:ext>
            </a:extLst>
          </p:cNvPr>
          <p:cNvSpPr/>
          <p:nvPr/>
        </p:nvSpPr>
        <p:spPr>
          <a:xfrm>
            <a:off x="4841797" y="4439477"/>
            <a:ext cx="2676940" cy="120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 = (X – Min. Pixel) / </a:t>
            </a:r>
          </a:p>
          <a:p>
            <a:pPr algn="ctr"/>
            <a:r>
              <a:rPr lang="en-IN" sz="1600" dirty="0"/>
              <a:t>(Max. Pixel – Min. Pixel)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E85540-7EC6-4FE5-B0FB-F1515826A04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020571" y="5041411"/>
            <a:ext cx="821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B694A4-D4AE-422C-BE8E-7A0084948B21}"/>
              </a:ext>
            </a:extLst>
          </p:cNvPr>
          <p:cNvCxnSpPr/>
          <p:nvPr/>
        </p:nvCxnSpPr>
        <p:spPr>
          <a:xfrm>
            <a:off x="7518737" y="5041408"/>
            <a:ext cx="821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AB576D-2AEA-4500-9535-722D459D278D}"/>
              </a:ext>
            </a:extLst>
          </p:cNvPr>
          <p:cNvSpPr txBox="1"/>
          <p:nvPr/>
        </p:nvSpPr>
        <p:spPr>
          <a:xfrm>
            <a:off x="4996066" y="6096000"/>
            <a:ext cx="22793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Ranges from 0 to 1</a:t>
            </a:r>
          </a:p>
        </p:txBody>
      </p:sp>
    </p:spTree>
    <p:extLst>
      <p:ext uri="{BB962C8B-B14F-4D97-AF65-F5344CB8AC3E}">
        <p14:creationId xmlns:p14="http://schemas.microsoft.com/office/powerpoint/2010/main" val="35581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858624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MNIST Pre-Processing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Standardizing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Standardization is a feature scaling technique used in Image Processing. 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431A27-B2A6-4D47-B66C-07499FBACE85}"/>
              </a:ext>
            </a:extLst>
          </p:cNvPr>
          <p:cNvSpPr/>
          <p:nvPr/>
        </p:nvSpPr>
        <p:spPr>
          <a:xfrm>
            <a:off x="4735788" y="4267201"/>
            <a:ext cx="2676940" cy="120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X = (X – Mean) / Std. Dev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87C01-05BE-4220-B334-A3ABF1E0242A}"/>
              </a:ext>
            </a:extLst>
          </p:cNvPr>
          <p:cNvSpPr txBox="1"/>
          <p:nvPr/>
        </p:nvSpPr>
        <p:spPr>
          <a:xfrm>
            <a:off x="4890057" y="5923724"/>
            <a:ext cx="227937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Ranges from -1 to 1</a:t>
            </a:r>
          </a:p>
        </p:txBody>
      </p:sp>
    </p:spTree>
    <p:extLst>
      <p:ext uri="{BB962C8B-B14F-4D97-AF65-F5344CB8AC3E}">
        <p14:creationId xmlns:p14="http://schemas.microsoft.com/office/powerpoint/2010/main" val="180056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858624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9F09-8DC7-456C-AED4-6FA5DB1934CB}"/>
              </a:ext>
            </a:extLst>
          </p:cNvPr>
          <p:cNvSpPr txBox="1"/>
          <p:nvPr/>
        </p:nvSpPr>
        <p:spPr>
          <a:xfrm>
            <a:off x="2027583" y="3869638"/>
            <a:ext cx="96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DF7E1-7EFA-482F-8B4E-A99BE58E012B}"/>
              </a:ext>
            </a:extLst>
          </p:cNvPr>
          <p:cNvSpPr txBox="1"/>
          <p:nvPr/>
        </p:nvSpPr>
        <p:spPr>
          <a:xfrm>
            <a:off x="5612296" y="3869637"/>
            <a:ext cx="96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CF53C-D705-42FC-BADC-FC09A83D2E43}"/>
              </a:ext>
            </a:extLst>
          </p:cNvPr>
          <p:cNvSpPr txBox="1"/>
          <p:nvPr/>
        </p:nvSpPr>
        <p:spPr>
          <a:xfrm>
            <a:off x="9197009" y="3869636"/>
            <a:ext cx="96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B63D8-3AB9-49E5-B8B5-378CBABA82FC}"/>
              </a:ext>
            </a:extLst>
          </p:cNvPr>
          <p:cNvSpPr txBox="1"/>
          <p:nvPr/>
        </p:nvSpPr>
        <p:spPr>
          <a:xfrm>
            <a:off x="3551584" y="3905894"/>
            <a:ext cx="147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ReLU</a:t>
            </a:r>
            <a:r>
              <a:rPr lang="en-IN" dirty="0"/>
              <a:t> or Leaky </a:t>
            </a:r>
            <a:r>
              <a:rPr lang="en-IN" dirty="0" err="1"/>
              <a:t>ReLU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B568C-67AC-4BDD-A38A-39918543ADDE}"/>
              </a:ext>
            </a:extLst>
          </p:cNvPr>
          <p:cNvSpPr txBox="1"/>
          <p:nvPr/>
        </p:nvSpPr>
        <p:spPr>
          <a:xfrm>
            <a:off x="7169426" y="3905893"/>
            <a:ext cx="147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ReLU</a:t>
            </a:r>
            <a:r>
              <a:rPr lang="en-IN" dirty="0"/>
              <a:t> or Leaky </a:t>
            </a:r>
            <a:r>
              <a:rPr lang="en-IN" dirty="0" err="1"/>
              <a:t>ReLU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294CE-6968-424E-9AC2-BE8FFBFEAA22}"/>
              </a:ext>
            </a:extLst>
          </p:cNvPr>
          <p:cNvSpPr txBox="1"/>
          <p:nvPr/>
        </p:nvSpPr>
        <p:spPr>
          <a:xfrm>
            <a:off x="1808922" y="4902081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(784, 256)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502B3-F22F-4612-9970-E417524023CD}"/>
              </a:ext>
            </a:extLst>
          </p:cNvPr>
          <p:cNvSpPr txBox="1"/>
          <p:nvPr/>
        </p:nvSpPr>
        <p:spPr>
          <a:xfrm>
            <a:off x="3584714" y="4902081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(784, 256)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FA4E7-D70B-4BB4-BF31-E47611F7EF63}"/>
              </a:ext>
            </a:extLst>
          </p:cNvPr>
          <p:cNvSpPr txBox="1"/>
          <p:nvPr/>
        </p:nvSpPr>
        <p:spPr>
          <a:xfrm>
            <a:off x="5380385" y="4902081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(256, 512)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CFCD8-1816-4340-8E75-C9EB6C84B44D}"/>
              </a:ext>
            </a:extLst>
          </p:cNvPr>
          <p:cNvSpPr txBox="1"/>
          <p:nvPr/>
        </p:nvSpPr>
        <p:spPr>
          <a:xfrm>
            <a:off x="7202556" y="4902081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(256, 512)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305CB-976B-4342-BF9B-8AA666038206}"/>
              </a:ext>
            </a:extLst>
          </p:cNvPr>
          <p:cNvSpPr txBox="1"/>
          <p:nvPr/>
        </p:nvSpPr>
        <p:spPr>
          <a:xfrm>
            <a:off x="8978348" y="4902081"/>
            <a:ext cx="140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(512, 10)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8B9FC-9428-4E2D-8872-C892D8FBEDD9}"/>
              </a:ext>
            </a:extLst>
          </p:cNvPr>
          <p:cNvSpPr txBox="1"/>
          <p:nvPr/>
        </p:nvSpPr>
        <p:spPr>
          <a:xfrm>
            <a:off x="1916811" y="3253911"/>
            <a:ext cx="8358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 -&gt; Activation -&gt; Linear -&gt; Activation -&gt; Linear</a:t>
            </a:r>
          </a:p>
          <a:p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4599A-A84C-4064-8E5E-4E1F169756AA}"/>
              </a:ext>
            </a:extLst>
          </p:cNvPr>
          <p:cNvSpPr txBox="1"/>
          <p:nvPr/>
        </p:nvSpPr>
        <p:spPr>
          <a:xfrm>
            <a:off x="734282" y="3343955"/>
            <a:ext cx="9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9409E-98C1-4A07-9AB8-44B57208D586}"/>
              </a:ext>
            </a:extLst>
          </p:cNvPr>
          <p:cNvSpPr txBox="1"/>
          <p:nvPr/>
        </p:nvSpPr>
        <p:spPr>
          <a:xfrm>
            <a:off x="10448488" y="3346190"/>
            <a:ext cx="90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E27269-C5CC-467E-8548-131DF452613B}"/>
              </a:ext>
            </a:extLst>
          </p:cNvPr>
          <p:cNvCxnSpPr/>
          <p:nvPr/>
        </p:nvCxnSpPr>
        <p:spPr>
          <a:xfrm>
            <a:off x="1617800" y="3545399"/>
            <a:ext cx="299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73CB1C-9FB5-4836-BED2-5DF551C705A0}"/>
              </a:ext>
            </a:extLst>
          </p:cNvPr>
          <p:cNvCxnSpPr/>
          <p:nvPr/>
        </p:nvCxnSpPr>
        <p:spPr>
          <a:xfrm>
            <a:off x="10149477" y="3543771"/>
            <a:ext cx="299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7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/>
          <a:lstStyle/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Form:  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W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Also called as Dense / Fully Connected / Linear layer.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Direct connection between one neuron and another.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W1 * X1 + W2 * X2 + … +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Wn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Xn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b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4C2E8-FE0B-4B22-B160-93EA195B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37" y="1787075"/>
            <a:ext cx="3669806" cy="3958633"/>
          </a:xfrm>
          <a:prstGeom prst="rect">
            <a:avLst/>
          </a:prstGeom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2BDEF8F2-F2D4-4A1B-B1F7-C1E77A57931D}"/>
              </a:ext>
            </a:extLst>
          </p:cNvPr>
          <p:cNvSpPr/>
          <p:nvPr/>
        </p:nvSpPr>
        <p:spPr>
          <a:xfrm>
            <a:off x="1667897" y="3766391"/>
            <a:ext cx="1262413" cy="5849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B0A6E-C699-463A-A1A0-E9D07F490733}"/>
              </a:ext>
            </a:extLst>
          </p:cNvPr>
          <p:cNvSpPr txBox="1"/>
          <p:nvPr/>
        </p:nvSpPr>
        <p:spPr>
          <a:xfrm>
            <a:off x="1744535" y="388961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98480C8D-5E49-4245-8F1D-254CB19A83F0}"/>
              </a:ext>
            </a:extLst>
          </p:cNvPr>
          <p:cNvSpPr/>
          <p:nvPr/>
        </p:nvSpPr>
        <p:spPr>
          <a:xfrm>
            <a:off x="3150161" y="3768663"/>
            <a:ext cx="1318640" cy="5849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BB023-CCD5-46A6-B2E6-13C3527E4CFC}"/>
              </a:ext>
            </a:extLst>
          </p:cNvPr>
          <p:cNvSpPr txBox="1"/>
          <p:nvPr/>
        </p:nvSpPr>
        <p:spPr>
          <a:xfrm>
            <a:off x="3208279" y="3877619"/>
            <a:ext cx="126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33653D7E-F384-405C-A805-99EF7E3FCAE0}"/>
              </a:ext>
            </a:extLst>
          </p:cNvPr>
          <p:cNvSpPr/>
          <p:nvPr/>
        </p:nvSpPr>
        <p:spPr>
          <a:xfrm>
            <a:off x="5164893" y="3768663"/>
            <a:ext cx="1262413" cy="587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A2557-E25A-4AF7-8E74-019739044201}"/>
              </a:ext>
            </a:extLst>
          </p:cNvPr>
          <p:cNvSpPr txBox="1"/>
          <p:nvPr/>
        </p:nvSpPr>
        <p:spPr>
          <a:xfrm>
            <a:off x="5223012" y="387761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17F3-9089-4F57-8571-5E908885E56E}"/>
              </a:ext>
            </a:extLst>
          </p:cNvPr>
          <p:cNvSpPr txBox="1"/>
          <p:nvPr/>
        </p:nvSpPr>
        <p:spPr>
          <a:xfrm>
            <a:off x="2637127" y="4599296"/>
            <a:ext cx="25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Relationship = Addition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463EB-22FF-4DF1-A394-5973B04C43DB}"/>
              </a:ext>
            </a:extLst>
          </p:cNvPr>
          <p:cNvSpPr txBox="1"/>
          <p:nvPr/>
        </p:nvSpPr>
        <p:spPr>
          <a:xfrm>
            <a:off x="1422476" y="5088637"/>
            <a:ext cx="50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 of Multi-Variate Linear Regression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112C70-7767-4E98-98C5-3DB024C0E084}"/>
              </a:ext>
            </a:extLst>
          </p:cNvPr>
          <p:cNvSpPr txBox="1">
            <a:spLocks/>
          </p:cNvSpPr>
          <p:nvPr/>
        </p:nvSpPr>
        <p:spPr>
          <a:xfrm>
            <a:off x="239576" y="150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</p:spTree>
    <p:extLst>
      <p:ext uri="{BB962C8B-B14F-4D97-AF65-F5344CB8AC3E}">
        <p14:creationId xmlns:p14="http://schemas.microsoft.com/office/powerpoint/2010/main" val="265009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</a:t>
            </a:r>
          </a:p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Contents:</a:t>
            </a: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Tensor of shape (input features, output features), Xavier Initialization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 -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Tensor of shape (output features), Xavier Initialization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forward()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Calculate </a:t>
            </a:r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</a:t>
            </a:r>
            <a:r>
              <a:rPr lang="en-IN" b="1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return it.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backward()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 Optimize layer weights &amp; biases by using incoming gradient loss &amp; input used for forward.</a:t>
            </a:r>
          </a:p>
          <a:p>
            <a:pPr lvl="2"/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Grad Loss = Grad Loss . Weights</a:t>
            </a:r>
          </a:p>
          <a:p>
            <a:pPr lvl="2"/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 Inputs . Grad Loss</a:t>
            </a: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Db = Mean(Grad Loss)</a:t>
            </a: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 = Weights – Learning Rate *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 = Bias – Learning Rate * Db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914400" lvl="2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2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Return New Grad Loss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E5924-209B-40A1-81CF-4D30F01F0EA4}"/>
              </a:ext>
            </a:extLst>
          </p:cNvPr>
          <p:cNvSpPr txBox="1">
            <a:spLocks/>
          </p:cNvSpPr>
          <p:nvPr/>
        </p:nvSpPr>
        <p:spPr>
          <a:xfrm>
            <a:off x="239576" y="1506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</p:spTree>
    <p:extLst>
      <p:ext uri="{BB962C8B-B14F-4D97-AF65-F5344CB8AC3E}">
        <p14:creationId xmlns:p14="http://schemas.microsoft.com/office/powerpoint/2010/main" val="230374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max(0, x)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z = inputs &gt; 0.0</a:t>
            </a:r>
            <a:endParaRPr lang="en-IN" baseline="30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z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F755-C520-4A8A-90B1-052520E2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89" y="654840"/>
            <a:ext cx="2781201" cy="277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B64E0-E3B3-44C2-AE2D-EF38653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89" y="3609706"/>
            <a:ext cx="2781202" cy="27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 with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Dying neurons/Dying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problem</a:t>
            </a:r>
          </a:p>
          <a:p>
            <a:pPr lvl="2"/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discards a neuron if it is zero or close to zero.</a:t>
            </a:r>
          </a:p>
          <a:p>
            <a:pPr lvl="2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is known as Dying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problem.</a:t>
            </a:r>
          </a:p>
          <a:p>
            <a:pPr lvl="2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can also be considered as a Vanishing Gradients problem and Range problem.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CDB6C-3479-4D5A-9E04-FFCF15753C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889613"/>
            <a:ext cx="4762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90712-EA35-4F12-B45E-F989EE3104F2}"/>
              </a:ext>
            </a:extLst>
          </p:cNvPr>
          <p:cNvSpPr txBox="1"/>
          <p:nvPr/>
        </p:nvSpPr>
        <p:spPr>
          <a:xfrm>
            <a:off x="6970643" y="5474071"/>
            <a:ext cx="119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*Neuron</a:t>
            </a:r>
          </a:p>
        </p:txBody>
      </p:sp>
    </p:spTree>
    <p:extLst>
      <p:ext uri="{BB962C8B-B14F-4D97-AF65-F5344CB8AC3E}">
        <p14:creationId xmlns:p14="http://schemas.microsoft.com/office/powerpoint/2010/main" val="161443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LeakyReLU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forward(x, alpha=0.2):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max(x, x*alpha)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x[x &lt;= 0] = alpha</a:t>
            </a:r>
            <a:endParaRPr lang="en-IN" baseline="30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x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D4189-CF6D-4437-B850-6864E379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0" y="915734"/>
            <a:ext cx="2606027" cy="2606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2A667-C7B6-4BF4-A521-84931153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538" y="3769412"/>
            <a:ext cx="2606026" cy="26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Softmax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Categorical Cross-Entropy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Apply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Activation to output neurons to get the probabilities of each neuron’s class.</a:t>
            </a:r>
          </a:p>
          <a:p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Categorical Cross-Entropy loss function for it to calculate the loss.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4B3C6-CD34-43F1-81E3-A1CA19F4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65" y="3111500"/>
            <a:ext cx="18669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C86C2-59B3-42DA-BD08-4D2316E84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5195411"/>
            <a:ext cx="6159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858624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Architecture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A7406-63AA-4002-96A1-436CA30367E8}"/>
              </a:ext>
            </a:extLst>
          </p:cNvPr>
          <p:cNvSpPr/>
          <p:nvPr/>
        </p:nvSpPr>
        <p:spPr>
          <a:xfrm>
            <a:off x="4756558" y="2516697"/>
            <a:ext cx="2231471" cy="5956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Linear (784, 256)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9DF74-80A7-43BD-88E2-5FE707BBE0E7}"/>
              </a:ext>
            </a:extLst>
          </p:cNvPr>
          <p:cNvSpPr/>
          <p:nvPr/>
        </p:nvSpPr>
        <p:spPr>
          <a:xfrm>
            <a:off x="4756557" y="3151464"/>
            <a:ext cx="2231471" cy="595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LeakyReLU</a:t>
            </a:r>
            <a:r>
              <a:rPr lang="en-IN" dirty="0"/>
              <a:t> (</a:t>
            </a:r>
            <a:r>
              <a:rPr lang="el-GR" dirty="0"/>
              <a:t>α</a:t>
            </a:r>
            <a:r>
              <a:rPr lang="en-IN" dirty="0"/>
              <a:t>=0.2)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8612A5-7ACA-4235-809E-54FDEE222D89}"/>
              </a:ext>
            </a:extLst>
          </p:cNvPr>
          <p:cNvSpPr/>
          <p:nvPr/>
        </p:nvSpPr>
        <p:spPr>
          <a:xfrm>
            <a:off x="4756556" y="3786231"/>
            <a:ext cx="2231471" cy="5956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Linear (256, 512)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B1E40-94DF-440B-B4A7-521AD48D697F}"/>
              </a:ext>
            </a:extLst>
          </p:cNvPr>
          <p:cNvSpPr/>
          <p:nvPr/>
        </p:nvSpPr>
        <p:spPr>
          <a:xfrm>
            <a:off x="4756555" y="4418901"/>
            <a:ext cx="2231471" cy="5956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LeakyReLU</a:t>
            </a:r>
            <a:r>
              <a:rPr lang="en-IN" dirty="0"/>
              <a:t> (</a:t>
            </a:r>
            <a:r>
              <a:rPr lang="el-GR" dirty="0"/>
              <a:t>α</a:t>
            </a:r>
            <a:r>
              <a:rPr lang="en-IN" dirty="0"/>
              <a:t>=0.2)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83E510-D801-4BF4-8FAC-14F041B2DBFA}"/>
              </a:ext>
            </a:extLst>
          </p:cNvPr>
          <p:cNvSpPr/>
          <p:nvPr/>
        </p:nvSpPr>
        <p:spPr>
          <a:xfrm>
            <a:off x="4756555" y="5047729"/>
            <a:ext cx="2231471" cy="5956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Linear (512, 10)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DCCA0-CBF6-408A-9A94-6A58E1120008}"/>
              </a:ext>
            </a:extLst>
          </p:cNvPr>
          <p:cNvSpPr txBox="1"/>
          <p:nvPr/>
        </p:nvSpPr>
        <p:spPr>
          <a:xfrm>
            <a:off x="5444451" y="2048657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45B29-918D-4C64-9014-BEE5DA96BF9A}"/>
              </a:ext>
            </a:extLst>
          </p:cNvPr>
          <p:cNvSpPr txBox="1"/>
          <p:nvPr/>
        </p:nvSpPr>
        <p:spPr>
          <a:xfrm>
            <a:off x="4609747" y="6154378"/>
            <a:ext cx="252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Outputs</a:t>
            </a:r>
          </a:p>
          <a:p>
            <a:pPr algn="ctr"/>
            <a:r>
              <a:rPr lang="en-IN" dirty="0"/>
              <a:t>(Each class’s probability)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41C66-791F-44FF-A95F-446E8F074023}"/>
              </a:ext>
            </a:extLst>
          </p:cNvPr>
          <p:cNvSpPr/>
          <p:nvPr/>
        </p:nvSpPr>
        <p:spPr>
          <a:xfrm>
            <a:off x="5066950" y="5686338"/>
            <a:ext cx="1619072" cy="3774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D23841-D8E9-42FF-A7A6-DD38E4CE00E4}"/>
              </a:ext>
            </a:extLst>
          </p:cNvPr>
          <p:cNvSpPr/>
          <p:nvPr/>
        </p:nvSpPr>
        <p:spPr>
          <a:xfrm>
            <a:off x="8011486" y="5686338"/>
            <a:ext cx="2147582" cy="3774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Categorical Cross-Entropy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865E48-5286-424C-9D13-470F18C01A9C}"/>
              </a:ext>
            </a:extLst>
          </p:cNvPr>
          <p:cNvSpPr txBox="1"/>
          <p:nvPr/>
        </p:nvSpPr>
        <p:spPr>
          <a:xfrm>
            <a:off x="7822735" y="6154378"/>
            <a:ext cx="252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C2061-9ACF-49BE-88E9-30ED16158355}"/>
              </a:ext>
            </a:extLst>
          </p:cNvPr>
          <p:cNvSpPr txBox="1"/>
          <p:nvPr/>
        </p:nvSpPr>
        <p:spPr>
          <a:xfrm>
            <a:off x="7568967" y="5072310"/>
            <a:ext cx="9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Grad Loss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D61DD-A851-46B5-846E-4B120DF51019}"/>
              </a:ext>
            </a:extLst>
          </p:cNvPr>
          <p:cNvCxnSpPr>
            <a:cxnSpLocks/>
          </p:cNvCxnSpPr>
          <p:nvPr/>
        </p:nvCxnSpPr>
        <p:spPr>
          <a:xfrm flipH="1">
            <a:off x="5889067" y="5996716"/>
            <a:ext cx="4197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F18AEE-45F2-4713-BE66-047B6C761B8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686022" y="5875083"/>
            <a:ext cx="132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35B509-9D97-4BDD-AE66-858016C14F50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085277" y="6063828"/>
            <a:ext cx="0" cy="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26A115-F90C-49C4-A449-5D2E27804587}"/>
              </a:ext>
            </a:extLst>
          </p:cNvPr>
          <p:cNvCxnSpPr>
            <a:stCxn id="27" idx="0"/>
            <a:endCxn id="24" idx="3"/>
          </p:cNvCxnSpPr>
          <p:nvPr/>
        </p:nvCxnSpPr>
        <p:spPr>
          <a:xfrm rot="16200000" flipV="1">
            <a:off x="7866253" y="4467313"/>
            <a:ext cx="340799" cy="209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48937B9-EAC6-46BB-B33E-A5931CE4B043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>
            <a:off x="4756555" y="4716711"/>
            <a:ext cx="12700" cy="6288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846660-E8AC-4C38-B539-1B4B647B6D8F}"/>
              </a:ext>
            </a:extLst>
          </p:cNvPr>
          <p:cNvCxnSpPr>
            <a:stCxn id="23" idx="3"/>
            <a:endCxn id="22" idx="3"/>
          </p:cNvCxnSpPr>
          <p:nvPr/>
        </p:nvCxnSpPr>
        <p:spPr>
          <a:xfrm flipV="1">
            <a:off x="6988026" y="4084041"/>
            <a:ext cx="1" cy="63267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D2C96E9-3CDA-415F-A081-66C68CC28B55}"/>
              </a:ext>
            </a:extLst>
          </p:cNvPr>
          <p:cNvCxnSpPr>
            <a:stCxn id="22" idx="1"/>
            <a:endCxn id="21" idx="1"/>
          </p:cNvCxnSpPr>
          <p:nvPr/>
        </p:nvCxnSpPr>
        <p:spPr>
          <a:xfrm rot="10800000" flipH="1">
            <a:off x="4756555" y="3449275"/>
            <a:ext cx="1" cy="63476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DC3807-475F-45ED-874F-941600E99531}"/>
              </a:ext>
            </a:extLst>
          </p:cNvPr>
          <p:cNvCxnSpPr>
            <a:stCxn id="21" idx="3"/>
            <a:endCxn id="6" idx="3"/>
          </p:cNvCxnSpPr>
          <p:nvPr/>
        </p:nvCxnSpPr>
        <p:spPr>
          <a:xfrm flipV="1">
            <a:off x="6988028" y="2814507"/>
            <a:ext cx="1" cy="63476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2C600E-6492-4CEC-9953-76F2FC388164}"/>
              </a:ext>
            </a:extLst>
          </p:cNvPr>
          <p:cNvSpPr txBox="1"/>
          <p:nvPr/>
        </p:nvSpPr>
        <p:spPr>
          <a:xfrm>
            <a:off x="3580307" y="4876020"/>
            <a:ext cx="9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Grad Loss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45F7E2-A9ED-4810-AAC3-9A76FDA1F92C}"/>
              </a:ext>
            </a:extLst>
          </p:cNvPr>
          <p:cNvSpPr txBox="1"/>
          <p:nvPr/>
        </p:nvSpPr>
        <p:spPr>
          <a:xfrm>
            <a:off x="7227110" y="4240608"/>
            <a:ext cx="9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Grad Loss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2BE2E-9547-49A9-BDA1-B6816A35AD29}"/>
              </a:ext>
            </a:extLst>
          </p:cNvPr>
          <p:cNvSpPr txBox="1"/>
          <p:nvPr/>
        </p:nvSpPr>
        <p:spPr>
          <a:xfrm>
            <a:off x="3580306" y="3647731"/>
            <a:ext cx="9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Grad 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39F92-B4D9-440C-A60F-91C2479EF387}"/>
              </a:ext>
            </a:extLst>
          </p:cNvPr>
          <p:cNvSpPr txBox="1"/>
          <p:nvPr/>
        </p:nvSpPr>
        <p:spPr>
          <a:xfrm>
            <a:off x="7227110" y="3012964"/>
            <a:ext cx="93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Grad Loss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17046B-720A-485C-A1DD-2C4FAF68621E}"/>
              </a:ext>
            </a:extLst>
          </p:cNvPr>
          <p:cNvCxnSpPr>
            <a:cxnSpLocks/>
          </p:cNvCxnSpPr>
          <p:nvPr/>
        </p:nvCxnSpPr>
        <p:spPr>
          <a:xfrm>
            <a:off x="5872289" y="2979488"/>
            <a:ext cx="1" cy="3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A55A0-2144-4A6E-87CF-E671B3921E7C}"/>
              </a:ext>
            </a:extLst>
          </p:cNvPr>
          <p:cNvCxnSpPr>
            <a:cxnSpLocks/>
          </p:cNvCxnSpPr>
          <p:nvPr/>
        </p:nvCxnSpPr>
        <p:spPr>
          <a:xfrm>
            <a:off x="5882076" y="3618450"/>
            <a:ext cx="1" cy="3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746178-A8FB-44CB-88F9-D901BF0DD99B}"/>
              </a:ext>
            </a:extLst>
          </p:cNvPr>
          <p:cNvCxnSpPr>
            <a:cxnSpLocks/>
          </p:cNvCxnSpPr>
          <p:nvPr/>
        </p:nvCxnSpPr>
        <p:spPr>
          <a:xfrm>
            <a:off x="5891863" y="4249023"/>
            <a:ext cx="1" cy="3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265E00-5CC9-4CCA-9451-3EF988463525}"/>
              </a:ext>
            </a:extLst>
          </p:cNvPr>
          <p:cNvCxnSpPr>
            <a:cxnSpLocks/>
          </p:cNvCxnSpPr>
          <p:nvPr/>
        </p:nvCxnSpPr>
        <p:spPr>
          <a:xfrm>
            <a:off x="5893261" y="4879596"/>
            <a:ext cx="1" cy="3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4E99D-BEB5-4948-880B-F9DE4B555506}"/>
              </a:ext>
            </a:extLst>
          </p:cNvPr>
          <p:cNvCxnSpPr>
            <a:cxnSpLocks/>
          </p:cNvCxnSpPr>
          <p:nvPr/>
        </p:nvCxnSpPr>
        <p:spPr>
          <a:xfrm>
            <a:off x="5882076" y="5485826"/>
            <a:ext cx="4195" cy="31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385D5E-6D2C-4FE2-8CED-31F8F3C3D26A}"/>
              </a:ext>
            </a:extLst>
          </p:cNvPr>
          <p:cNvCxnSpPr>
            <a:cxnSpLocks/>
          </p:cNvCxnSpPr>
          <p:nvPr/>
        </p:nvCxnSpPr>
        <p:spPr>
          <a:xfrm>
            <a:off x="5865298" y="2360100"/>
            <a:ext cx="1" cy="31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97C2-678B-4E89-8088-B5EDC61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" y="365125"/>
            <a:ext cx="11535507" cy="81656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EB3A-41C4-4604-8983-65F283D1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1308295"/>
            <a:ext cx="11535507" cy="5184580"/>
          </a:xfrm>
        </p:spPr>
        <p:txBody>
          <a:bodyPr/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Neural Network – Revision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 up environment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Writing modules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layers.py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losses.py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nn.py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 Project – Hand-Written Digits Classifier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Prerequisites – Dataset, Pre-Processing, NN (Layers, and Loss Functions)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 Scratch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Assignment – Hand-Written Digits Classifier</a:t>
            </a:r>
          </a:p>
        </p:txBody>
      </p:sp>
    </p:spTree>
    <p:extLst>
      <p:ext uri="{BB962C8B-B14F-4D97-AF65-F5344CB8AC3E}">
        <p14:creationId xmlns:p14="http://schemas.microsoft.com/office/powerpoint/2010/main" val="166415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2C193-D2EA-4910-B7EB-C0CFBC4FABA9}"/>
              </a:ext>
            </a:extLst>
          </p:cNvPr>
          <p:cNvSpPr txBox="1"/>
          <p:nvPr/>
        </p:nvSpPr>
        <p:spPr>
          <a:xfrm>
            <a:off x="2736056" y="2844225"/>
            <a:ext cx="671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try coding this simple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6547-FEB2-4E30-A35C-4EC337B4D36E}"/>
              </a:ext>
            </a:extLst>
          </p:cNvPr>
          <p:cNvSpPr txBox="1"/>
          <p:nvPr/>
        </p:nvSpPr>
        <p:spPr>
          <a:xfrm>
            <a:off x="4851952" y="3670852"/>
            <a:ext cx="2488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 Scratch</a:t>
            </a:r>
          </a:p>
        </p:txBody>
      </p:sp>
    </p:spTree>
    <p:extLst>
      <p:ext uri="{BB962C8B-B14F-4D97-AF65-F5344CB8AC3E}">
        <p14:creationId xmlns:p14="http://schemas.microsoft.com/office/powerpoint/2010/main" val="1680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97C2-678B-4E89-8088-B5EDC61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" y="365125"/>
            <a:ext cx="11535507" cy="81656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EB3A-41C4-4604-8983-65F283D1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1308295"/>
            <a:ext cx="11535507" cy="5184580"/>
          </a:xfrm>
        </p:spPr>
        <p:txBody>
          <a:bodyPr/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Comprises of 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Data-fitting Layers – Weights &amp; Biases (ANN, RNN, RTNN)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Activation Layers – Introduce Non-Linearity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Regularization Layers – Apply modifications to prevent Overfitting/underfitting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Neural Network: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Layers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Forward Pass</a:t>
            </a: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Forward Propagation of Input through layers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Backward Pass</a:t>
            </a: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 function &amp; Derivative</a:t>
            </a:r>
          </a:p>
          <a:p>
            <a:pPr lvl="2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Back-propagation of gradient loss through layers in reverse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Requirements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3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 Studio Code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Setup a virtual environment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pip install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virtualenv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–m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venv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[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name_of_your_environment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.\[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name_of_your_environment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]\Scripts\activate 			==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Prompt</a:t>
            </a:r>
          </a:p>
          <a:p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-&gt; .\[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name_of_your_environment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]\Scripts\activate 	==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Powershell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Dependencies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Libraries:	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Numpy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Tensorflow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Matplotlib		</a:t>
            </a:r>
          </a:p>
        </p:txBody>
      </p:sp>
    </p:spTree>
    <p:extLst>
      <p:ext uri="{BB962C8B-B14F-4D97-AF65-F5344CB8AC3E}">
        <p14:creationId xmlns:p14="http://schemas.microsoft.com/office/powerpoint/2010/main" val="233654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Structure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MNIST/				-  Virtual Environment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models/				-  To store trained NN model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layers.py				-  Neural Network layers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losses.py				-  Loss functions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nn.py					-  Module to Train, Validate, Save &amp; Load NN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train.py				-  Train hand-written digits classifier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test.py					-  Test hand-written digits classifier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dev-requirements.txt		-  Development Dependencies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deploy-requirements.txt		-  Deployment Dependencies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README.md				-  README file for project documentation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.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gitignore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	-  Files/Folders to be ignored for Git uploads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1765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layers.py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</a:t>
            </a:r>
          </a:p>
          <a:p>
            <a:pPr lvl="1">
              <a:lnSpc>
                <a:spcPct val="120000"/>
              </a:lnSpc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LeakyReLU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losses.py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MSE &amp; Derivative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Binary Cross-entropy &amp; Derivative</a:t>
            </a:r>
          </a:p>
          <a:p>
            <a:pPr lvl="1">
              <a:lnSpc>
                <a:spcPct val="120000"/>
              </a:lnSpc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Softmax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/Categorical Cross-entropy &amp; Derivative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nn.py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364138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9" y="1214652"/>
            <a:ext cx="7638841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MNIST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MNIST database of handwritten digits, available from this page, has a training set of 60,000 examples, and a test set of 10,000 examples. It is a subset of a larger set available from NIST. The digits have been size-normalized and centered in a fixed-size image.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Grayscale Images of resolution 28x28</a:t>
            </a:r>
            <a:endParaRPr lang="en-IN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E5FC2-B8AA-409F-8525-D1F673B9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27" y="3889613"/>
            <a:ext cx="4109362" cy="230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644E4-4519-42FE-8825-13A99A459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57" y="1376839"/>
            <a:ext cx="3433501" cy="2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9" y="1214652"/>
            <a:ext cx="8139984" cy="534992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MNIST Pre-Processing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single MNIST Image is a tensor of shape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1x 28 x 28 x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[ N x H x W x C 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 =  Number of Samples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 = Height of the Image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 = Width of the Image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 = Number of Colour channels in the image (R, G, 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2B4FF-0FE5-4BCD-B02B-C607AEB3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3" y="2040834"/>
            <a:ext cx="3322088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Hand-written Digits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9" y="1214652"/>
            <a:ext cx="8447224" cy="534992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MNIST Pre-Processing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single MNIST Image is a tensor of shape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1x 28 x 28 x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Reshape the image into a 2-Dimensional matrix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x 784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we get a 2-Dimensional Matrix containing one sample with 784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2B4FF-0FE5-4BCD-B02B-C607AEB3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1" y="2466114"/>
            <a:ext cx="2524516" cy="25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1099</Words>
  <Application>Microsoft Office PowerPoint</Application>
  <PresentationFormat>Widescreen</PresentationFormat>
  <Paragraphs>204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AGENDA</vt:lpstr>
      <vt:lpstr>Neural Network</vt:lpstr>
      <vt:lpstr>Setting up environment</vt:lpstr>
      <vt:lpstr>Setting up environment</vt:lpstr>
      <vt:lpstr>Modules</vt:lpstr>
      <vt:lpstr>Hand-written Digits Classifier</vt:lpstr>
      <vt:lpstr>Hand-written Digits Classifier</vt:lpstr>
      <vt:lpstr>Hand-written Digits Classifier</vt:lpstr>
      <vt:lpstr>Hand-written Digits Classifier</vt:lpstr>
      <vt:lpstr>Hand-written Digits Classifier</vt:lpstr>
      <vt:lpstr>Hand-written Digits Classifier</vt:lpstr>
      <vt:lpstr>PowerPoint Presentation</vt:lpstr>
      <vt:lpstr>PowerPoint Presentation</vt:lpstr>
      <vt:lpstr>Hand-written Digits Classifier</vt:lpstr>
      <vt:lpstr>Hand-written Digits Classifier</vt:lpstr>
      <vt:lpstr>Hand-written Digits Classifier</vt:lpstr>
      <vt:lpstr>Hand-written Digits Classifier</vt:lpstr>
      <vt:lpstr>Hand-written Digits Classifier</vt:lpstr>
      <vt:lpstr>Hand-written Digits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akki</dc:creator>
  <cp:lastModifiedBy>akki</cp:lastModifiedBy>
  <cp:revision>51</cp:revision>
  <dcterms:created xsi:type="dcterms:W3CDTF">2020-05-20T13:45:20Z</dcterms:created>
  <dcterms:modified xsi:type="dcterms:W3CDTF">2020-05-22T05:25:27Z</dcterms:modified>
</cp:coreProperties>
</file>