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3" r:id="rId2"/>
    <p:sldId id="257" r:id="rId3"/>
    <p:sldId id="287" r:id="rId4"/>
    <p:sldId id="258" r:id="rId5"/>
    <p:sldId id="294" r:id="rId6"/>
    <p:sldId id="295" r:id="rId7"/>
    <p:sldId id="296" r:id="rId8"/>
    <p:sldId id="297" r:id="rId9"/>
    <p:sldId id="298" r:id="rId10"/>
    <p:sldId id="299" r:id="rId11"/>
    <p:sldId id="301" r:id="rId12"/>
    <p:sldId id="302" r:id="rId13"/>
    <p:sldId id="303" r:id="rId14"/>
    <p:sldId id="300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0" r:id="rId31"/>
    <p:sldId id="321" r:id="rId32"/>
    <p:sldId id="322" r:id="rId33"/>
    <p:sldId id="3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6FC3C-414D-498E-9D07-1FCE731BD4B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0AA14-4E6C-4388-BF39-F135E7667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0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DC3D5-B0CB-4EE4-B05B-21DDFA5429C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8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E358-318A-4190-90C1-73CB73275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DB812-CCA8-442D-AF85-F6ACDBA8E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9B85-7D29-4108-B238-2318D5F4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0B-D018-426A-8F6E-509B44FBF537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1EEF-8D99-4246-9985-AB4E0601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6B3C-37FA-47FE-A102-B5C1EA54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6E87-E10F-4850-BE9F-29D1E14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1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F471-0A56-48D2-A2D7-21B9B226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F165-3F88-4761-A981-D6A3F99A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D7D0-572A-41B1-8AFB-0618F394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0B-D018-426A-8F6E-509B44FBF537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95628-C7FC-47B4-AA72-62DAECFF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9C953-3E57-4131-AC94-89CD47D2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6E87-E10F-4850-BE9F-29D1E14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7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F8120-A799-4FA3-AA6A-A8B15B11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11191-69A6-4901-9D13-0B2B05416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DF25-B041-48FC-8E3A-688CD426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0B-D018-426A-8F6E-509B44FBF537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3DFC-3636-4565-B392-E601C8D3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655C1-0CB2-436B-9489-91D48B05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6E87-E10F-4850-BE9F-29D1E14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07D7-2BB9-46B8-8301-7FF1E1A0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8FC0-3DBA-455D-A8ED-DFE989E8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C097-07B7-44F6-9622-3B32B7F7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0B-D018-426A-8F6E-509B44FBF537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11651-D88A-44FB-8F45-BCA8530E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7836-B68E-44EC-BE38-DD0C1ADD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6E87-E10F-4850-BE9F-29D1E14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1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A2E2-82F7-41E8-8A77-80C76D05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6CFE3-06C6-4A3A-8450-128CA7AF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5CB76-66BD-424B-B7CE-8E44033C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0B-D018-426A-8F6E-509B44FBF537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21542-AA26-4C09-9A75-5711D8AD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FC3C1-97B9-4F21-9FCE-8561E3AD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6E87-E10F-4850-BE9F-29D1E14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07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69F8-8684-4B48-958B-53791554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3AB2-2A0E-4364-A1DD-F7C2C208D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438A1-0034-4522-A776-A1118BD5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44443-D6C4-4308-89C9-C630B5E0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0B-D018-426A-8F6E-509B44FBF537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843DE-9562-4882-8B7C-9C1B3F90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11045-C1E9-40C5-9BDA-3770A1E7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6E87-E10F-4850-BE9F-29D1E14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6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21C3-A853-4A4C-A030-9A35E6A7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FB216-F83E-425E-A442-3D373A228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0E38A-7446-4493-968F-BFE45AC27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06BAB-D455-4599-9C4E-8B344189A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0C46E-BE70-4507-91B6-9960145E2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EB2C5-EA60-4A39-B57D-EAB37D14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0B-D018-426A-8F6E-509B44FBF537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8F22C-5A4F-4398-92AF-68069D35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3ACFD-3AB7-487F-9204-D5D7891A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6E87-E10F-4850-BE9F-29D1E14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8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87F7-6D9F-4FA0-92E5-47F76C9E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0729A-6D99-4687-9A23-DAB4FB1E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0B-D018-426A-8F6E-509B44FBF537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E00AD-7726-4798-B531-A7435D8F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F5135-3808-49D0-9AAD-EEDA5669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6E87-E10F-4850-BE9F-29D1E14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6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76140-B89F-411D-AEDE-6466B8A2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0B-D018-426A-8F6E-509B44FBF537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16345-AA93-436B-9949-231462D0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DFB36-1415-4C84-A2EF-B4BA3B83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6E87-E10F-4850-BE9F-29D1E14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6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1DB4-5E38-4E0B-82AC-39B22715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D9C6-7CD8-42F2-A750-6EE88A3C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61EF-41D6-4AB4-9E06-76F202A2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FE711-5549-482A-9168-7C94DC47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0B-D018-426A-8F6E-509B44FBF537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CC440-9972-4C63-8E4D-3803109D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D983A-1471-41BA-808D-A2157D3E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6E87-E10F-4850-BE9F-29D1E14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8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F278-DEDD-4B1D-9246-4E1D0CFD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21D9D-C6A1-462B-A6EB-E66B94D44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3E38F-FF0D-4605-901B-6DA7C94EF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5ADCB-EE90-4EBC-B0BD-494D8A17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30B-D018-426A-8F6E-509B44FBF537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6143-3C1A-4104-BEFD-6D051E53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E1FFB-02AC-4DC6-8DE2-FFC1FD67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6E87-E10F-4850-BE9F-29D1E14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8262-66BF-4C13-8484-DBDAF27B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7E2B-A07A-4255-8207-A5753ADF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0021-26E3-4D47-BF9A-277ED20CE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A30B-D018-426A-8F6E-509B44FBF537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07B0-0D30-42A0-9135-3A34CBE20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E0FA-BFEF-41BC-89E1-DA9FFCE9E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6E87-E10F-4850-BE9F-29D1E14D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7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A1EC4-C186-40DE-95B2-AB70B43690CA}"/>
              </a:ext>
            </a:extLst>
          </p:cNvPr>
          <p:cNvSpPr txBox="1"/>
          <p:nvPr/>
        </p:nvSpPr>
        <p:spPr>
          <a:xfrm>
            <a:off x="3714044" y="2862916"/>
            <a:ext cx="502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Demystifying Deep Learning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F93124-C1C7-442D-84B6-032FD2591003}"/>
              </a:ext>
            </a:extLst>
          </p:cNvPr>
          <p:cNvCxnSpPr/>
          <p:nvPr/>
        </p:nvCxnSpPr>
        <p:spPr>
          <a:xfrm>
            <a:off x="4118995" y="3429000"/>
            <a:ext cx="4263081" cy="0"/>
          </a:xfrm>
          <a:prstGeom prst="line">
            <a:avLst/>
          </a:prstGeom>
          <a:ln>
            <a:solidFill>
              <a:srgbClr val="FFFFFF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69C4AD-A7B2-4CEB-B52C-19872331E279}"/>
              </a:ext>
            </a:extLst>
          </p:cNvPr>
          <p:cNvSpPr txBox="1"/>
          <p:nvPr/>
        </p:nvSpPr>
        <p:spPr>
          <a:xfrm>
            <a:off x="4118995" y="3485291"/>
            <a:ext cx="426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Webinar Session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7C47F0-2BEB-4017-94BE-DA797E63C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0" y="6263074"/>
            <a:ext cx="2052251" cy="446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72426E-C139-4966-8347-48C3C6D48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23" y="6065681"/>
            <a:ext cx="2641255" cy="6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4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128319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 – Understanding 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7" y="1376838"/>
            <a:ext cx="7678540" cy="51432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network with 3 layers and 3 activation functions.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Layer_1 {Weights, Bias} – L1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Activation_1 – A1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Layer_2 {Weights, Bias} – L2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Activation_2 – A2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Layer_3 {Weights, Bias} – L3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Activation_3 – A3</a:t>
            </a:r>
          </a:p>
          <a:p>
            <a:pPr lvl="2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output by performing forward pass</a:t>
            </a:r>
          </a:p>
          <a:p>
            <a:pPr lvl="1"/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 = </a:t>
            </a:r>
            <a:r>
              <a:rPr lang="en-US" sz="2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A3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L3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</a:t>
            </a:r>
            <a:r>
              <a:rPr lang="en-US" sz="2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A2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</a:t>
            </a:r>
            <a:r>
              <a:rPr lang="en-US" sz="2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A1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 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L1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) ) ) ) )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= loss(Output,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y_true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 Loss =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derivative_loss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(Output,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y_true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F7D8D-2D28-4FD0-970A-3E353388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37" y="2018439"/>
            <a:ext cx="3867708" cy="32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3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" y="51276"/>
            <a:ext cx="11773521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 – Understanding Back Propagation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705579-F1FA-482E-880F-A8B08272B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7" y="1376839"/>
            <a:ext cx="5875014" cy="361847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94078A-7CE0-4638-9C9A-A5DE27AA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7" y="5217690"/>
            <a:ext cx="3357966" cy="859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6517C-37FC-4113-9450-0348C77CA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42" y="2764099"/>
            <a:ext cx="4612131" cy="24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" y="51276"/>
            <a:ext cx="11747017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 – Understanding 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49EF-E9AD-41AB-A9CD-69FEDE73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139686"/>
            <a:ext cx="11858624" cy="5565913"/>
          </a:xfrm>
        </p:spPr>
        <p:txBody>
          <a:bodyPr/>
          <a:lstStyle/>
          <a:p>
            <a:endParaRPr lang="en-US" b="1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C5007-6EE1-4B6E-88C1-95692A4A4082}"/>
              </a:ext>
            </a:extLst>
          </p:cNvPr>
          <p:cNvSpPr txBox="1"/>
          <p:nvPr/>
        </p:nvSpPr>
        <p:spPr>
          <a:xfrm>
            <a:off x="9786636" y="3677866"/>
            <a:ext cx="107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&amp;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B32E1-B31E-421A-84C5-6E25B3A9635C}"/>
              </a:ext>
            </a:extLst>
          </p:cNvPr>
          <p:cNvSpPr txBox="1"/>
          <p:nvPr/>
        </p:nvSpPr>
        <p:spPr>
          <a:xfrm>
            <a:off x="8410566" y="3604306"/>
            <a:ext cx="1297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Non-Linearity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AB8C4-CB89-4A75-B591-2350B07D50F9}"/>
              </a:ext>
            </a:extLst>
          </p:cNvPr>
          <p:cNvSpPr txBox="1"/>
          <p:nvPr/>
        </p:nvSpPr>
        <p:spPr>
          <a:xfrm>
            <a:off x="7160510" y="3686242"/>
            <a:ext cx="107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&amp;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9EF94-1CD1-44F1-9A2B-A3CB48FF16CD}"/>
              </a:ext>
            </a:extLst>
          </p:cNvPr>
          <p:cNvSpPr txBox="1"/>
          <p:nvPr/>
        </p:nvSpPr>
        <p:spPr>
          <a:xfrm>
            <a:off x="6031169" y="3675949"/>
            <a:ext cx="1297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Non-Linearity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311FD-3380-4491-B316-E15BF54EEAC3}"/>
              </a:ext>
            </a:extLst>
          </p:cNvPr>
          <p:cNvSpPr txBox="1"/>
          <p:nvPr/>
        </p:nvSpPr>
        <p:spPr>
          <a:xfrm>
            <a:off x="4833432" y="3675949"/>
            <a:ext cx="107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&amp;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FC9CE-7697-4648-B6CB-ED0867301126}"/>
              </a:ext>
            </a:extLst>
          </p:cNvPr>
          <p:cNvSpPr txBox="1"/>
          <p:nvPr/>
        </p:nvSpPr>
        <p:spPr>
          <a:xfrm>
            <a:off x="3570765" y="3675949"/>
            <a:ext cx="1297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Non-Linearity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BD07F-2440-4AE5-8549-6A9081FDDDE5}"/>
              </a:ext>
            </a:extLst>
          </p:cNvPr>
          <p:cNvSpPr txBox="1"/>
          <p:nvPr/>
        </p:nvSpPr>
        <p:spPr>
          <a:xfrm>
            <a:off x="119311" y="2884570"/>
            <a:ext cx="1595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Causes significant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20E6F-9485-48C6-8B8C-32F5ADCD8573}"/>
              </a:ext>
            </a:extLst>
          </p:cNvPr>
          <p:cNvSpPr txBox="1"/>
          <p:nvPr/>
        </p:nvSpPr>
        <p:spPr>
          <a:xfrm>
            <a:off x="9509605" y="2365081"/>
            <a:ext cx="146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 -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8DFE6-0AF9-4193-A3E9-600F9C52662F}"/>
              </a:ext>
            </a:extLst>
          </p:cNvPr>
          <p:cNvSpPr txBox="1"/>
          <p:nvPr/>
        </p:nvSpPr>
        <p:spPr>
          <a:xfrm>
            <a:off x="8627963" y="2385136"/>
            <a:ext cx="79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B0370-4DCD-484E-ACA8-A8076859E205}"/>
              </a:ext>
            </a:extLst>
          </p:cNvPr>
          <p:cNvSpPr txBox="1"/>
          <p:nvPr/>
        </p:nvSpPr>
        <p:spPr>
          <a:xfrm>
            <a:off x="7300381" y="2371539"/>
            <a:ext cx="79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E2649-9271-4B9E-848F-5311799DE645}"/>
              </a:ext>
            </a:extLst>
          </p:cNvPr>
          <p:cNvSpPr txBox="1"/>
          <p:nvPr/>
        </p:nvSpPr>
        <p:spPr>
          <a:xfrm>
            <a:off x="6214759" y="2371539"/>
            <a:ext cx="79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52517-C59F-4D8A-B27F-C481E05C0C00}"/>
              </a:ext>
            </a:extLst>
          </p:cNvPr>
          <p:cNvSpPr txBox="1"/>
          <p:nvPr/>
        </p:nvSpPr>
        <p:spPr>
          <a:xfrm>
            <a:off x="4871622" y="2398647"/>
            <a:ext cx="79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10512E-F4C7-48C3-BDE8-E8E4F497AC7F}"/>
              </a:ext>
            </a:extLst>
          </p:cNvPr>
          <p:cNvSpPr txBox="1"/>
          <p:nvPr/>
        </p:nvSpPr>
        <p:spPr>
          <a:xfrm>
            <a:off x="3723709" y="2380620"/>
            <a:ext cx="79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8C752-8DD4-4840-B2AE-E095B7AFDD33}"/>
              </a:ext>
            </a:extLst>
          </p:cNvPr>
          <p:cNvSpPr txBox="1"/>
          <p:nvPr/>
        </p:nvSpPr>
        <p:spPr>
          <a:xfrm>
            <a:off x="2437889" y="4990652"/>
            <a:ext cx="7553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 Loss =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derivative_loss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(Output,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y_true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loss to be minimized, can be negative or positive</a:t>
            </a:r>
          </a:p>
          <a:p>
            <a:pPr algn="ctr"/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C47634-9B91-4959-81F7-F70BEB12951D}"/>
              </a:ext>
            </a:extLst>
          </p:cNvPr>
          <p:cNvSpPr txBox="1"/>
          <p:nvPr/>
        </p:nvSpPr>
        <p:spPr>
          <a:xfrm>
            <a:off x="1762193" y="2978851"/>
            <a:ext cx="9940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 = A3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&lt;- 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L3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&lt;- </a:t>
            </a:r>
            <a:r>
              <a:rPr lang="en-US" sz="3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A2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&lt;- 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&lt;- </a:t>
            </a:r>
            <a:r>
              <a:rPr lang="en-US" sz="3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A1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 &lt;- 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L1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) ) ) ) )</a:t>
            </a:r>
          </a:p>
          <a:p>
            <a:endParaRPr lang="en-IN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2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" y="51276"/>
            <a:ext cx="11661753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 – Understanding 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49EF-E9AD-41AB-A9CD-69FEDE73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139686"/>
            <a:ext cx="11858624" cy="5565913"/>
          </a:xfrm>
        </p:spPr>
        <p:txBody>
          <a:bodyPr/>
          <a:lstStyle/>
          <a:p>
            <a:endParaRPr lang="en-US" b="1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487010-899C-4E1C-83BE-226A675EA4BA}"/>
              </a:ext>
            </a:extLst>
          </p:cNvPr>
          <p:cNvSpPr txBox="1"/>
          <p:nvPr/>
        </p:nvSpPr>
        <p:spPr>
          <a:xfrm>
            <a:off x="1880776" y="1427356"/>
            <a:ext cx="34354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 A3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 Loss = d A3(ln5) * Grad Loss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A23ACC-A5F3-4C3B-A5A0-5711B3732804}"/>
              </a:ext>
            </a:extLst>
          </p:cNvPr>
          <p:cNvSpPr txBox="1"/>
          <p:nvPr/>
        </p:nvSpPr>
        <p:spPr>
          <a:xfrm>
            <a:off x="5774097" y="1086678"/>
            <a:ext cx="368757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L3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 Loss = Weights * Grad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Dw</a:t>
            </a: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Db for ln4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Gradient Descent once to optimize W, b with calculated </a:t>
            </a:r>
            <a:r>
              <a:rPr lang="en-IN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Dw</a:t>
            </a: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Db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09DB5B-BD13-4F1D-9836-3BCBFD60B71A}"/>
              </a:ext>
            </a:extLst>
          </p:cNvPr>
          <p:cNvSpPr txBox="1"/>
          <p:nvPr/>
        </p:nvSpPr>
        <p:spPr>
          <a:xfrm>
            <a:off x="5900147" y="3375992"/>
            <a:ext cx="34354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 A2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 Loss = d A2(ln3) * Grad 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8C9143-8398-4566-93A5-6CF4FFD58878}"/>
              </a:ext>
            </a:extLst>
          </p:cNvPr>
          <p:cNvSpPr txBox="1"/>
          <p:nvPr/>
        </p:nvSpPr>
        <p:spPr>
          <a:xfrm>
            <a:off x="1880776" y="3002632"/>
            <a:ext cx="368757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 Loss = Weights * Grad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Dw</a:t>
            </a: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Db for ln2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Gradient Descent once to optimize W, b with calculated </a:t>
            </a:r>
            <a:r>
              <a:rPr lang="en-IN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Dw</a:t>
            </a: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FD098C-5788-4212-BA9D-D7EA0BB4774F}"/>
              </a:ext>
            </a:extLst>
          </p:cNvPr>
          <p:cNvSpPr txBox="1"/>
          <p:nvPr/>
        </p:nvSpPr>
        <p:spPr>
          <a:xfrm>
            <a:off x="1880776" y="5172863"/>
            <a:ext cx="34354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 A1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 Loss = d A1(ln1) * Grad Loss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6703F-EBFD-422B-AAA5-EDE1B89E70C5}"/>
              </a:ext>
            </a:extLst>
          </p:cNvPr>
          <p:cNvSpPr txBox="1"/>
          <p:nvPr/>
        </p:nvSpPr>
        <p:spPr>
          <a:xfrm>
            <a:off x="5900147" y="4750904"/>
            <a:ext cx="368757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L1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 Loss = Weights * Grad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Dw</a:t>
            </a: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Db for 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Gradient Descent once to optimize W, b with calculated </a:t>
            </a:r>
            <a:r>
              <a:rPr lang="en-IN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Dw</a:t>
            </a: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62C35-DDEC-43CA-9117-5886EC085857}"/>
              </a:ext>
            </a:extLst>
          </p:cNvPr>
          <p:cNvSpPr txBox="1"/>
          <p:nvPr/>
        </p:nvSpPr>
        <p:spPr>
          <a:xfrm>
            <a:off x="166688" y="1762539"/>
            <a:ext cx="15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 Loss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E137C1-C660-416A-B0D5-2D7D12E5B950}"/>
              </a:ext>
            </a:extLst>
          </p:cNvPr>
          <p:cNvCxnSpPr/>
          <p:nvPr/>
        </p:nvCxnSpPr>
        <p:spPr>
          <a:xfrm>
            <a:off x="1378227" y="1934817"/>
            <a:ext cx="4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23D6AB-C2BA-463F-ADE8-1637482C913B}"/>
              </a:ext>
            </a:extLst>
          </p:cNvPr>
          <p:cNvCxnSpPr/>
          <p:nvPr/>
        </p:nvCxnSpPr>
        <p:spPr>
          <a:xfrm>
            <a:off x="5214732" y="1914938"/>
            <a:ext cx="4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D5EFA0-5746-4E92-A790-724D104463F3}"/>
              </a:ext>
            </a:extLst>
          </p:cNvPr>
          <p:cNvCxnSpPr>
            <a:cxnSpLocks/>
          </p:cNvCxnSpPr>
          <p:nvPr/>
        </p:nvCxnSpPr>
        <p:spPr>
          <a:xfrm>
            <a:off x="7726018" y="3003440"/>
            <a:ext cx="0" cy="37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CE166A-B224-4B6C-854E-1354B40917ED}"/>
              </a:ext>
            </a:extLst>
          </p:cNvPr>
          <p:cNvCxnSpPr>
            <a:cxnSpLocks/>
          </p:cNvCxnSpPr>
          <p:nvPr/>
        </p:nvCxnSpPr>
        <p:spPr>
          <a:xfrm flipH="1">
            <a:off x="5289744" y="3988903"/>
            <a:ext cx="484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ABDFB7-5183-4265-B71C-F6C8C0036248}"/>
              </a:ext>
            </a:extLst>
          </p:cNvPr>
          <p:cNvCxnSpPr>
            <a:cxnSpLocks/>
          </p:cNvCxnSpPr>
          <p:nvPr/>
        </p:nvCxnSpPr>
        <p:spPr>
          <a:xfrm>
            <a:off x="3505200" y="4800311"/>
            <a:ext cx="0" cy="37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7D1CE-02AE-470B-AA48-5F631299AD26}"/>
              </a:ext>
            </a:extLst>
          </p:cNvPr>
          <p:cNvCxnSpPr/>
          <p:nvPr/>
        </p:nvCxnSpPr>
        <p:spPr>
          <a:xfrm>
            <a:off x="5336951" y="5685181"/>
            <a:ext cx="4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4BD3307-98BB-4242-8FB0-0E9E94E41A7B}"/>
              </a:ext>
            </a:extLst>
          </p:cNvPr>
          <p:cNvSpPr txBox="1"/>
          <p:nvPr/>
        </p:nvSpPr>
        <p:spPr>
          <a:xfrm>
            <a:off x="9699088" y="3117889"/>
            <a:ext cx="2129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layers optimized based on calculated loss</a:t>
            </a:r>
          </a:p>
        </p:txBody>
      </p:sp>
    </p:spTree>
    <p:extLst>
      <p:ext uri="{BB962C8B-B14F-4D97-AF65-F5344CB8AC3E}">
        <p14:creationId xmlns:p14="http://schemas.microsoft.com/office/powerpoint/2010/main" val="427628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" y="51276"/>
            <a:ext cx="11747015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 – Understanding 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7" y="1376838"/>
            <a:ext cx="10954562" cy="5143232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Output = </a:t>
            </a:r>
            <a:r>
              <a:rPr lang="en-US" sz="2600" b="1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A3</a:t>
            </a:r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 </a:t>
            </a:r>
            <a:r>
              <a:rPr lang="en-US" sz="2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L3</a:t>
            </a:r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 </a:t>
            </a:r>
            <a:r>
              <a:rPr lang="en-US" sz="2600" b="1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A2</a:t>
            </a:r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 </a:t>
            </a:r>
            <a:r>
              <a:rPr lang="en-US" sz="2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L2</a:t>
            </a:r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 </a:t>
            </a:r>
            <a:r>
              <a:rPr lang="en-US" sz="2600" b="1" dirty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A1 </a:t>
            </a:r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 </a:t>
            </a:r>
            <a:r>
              <a:rPr lang="en-US" sz="2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L1</a:t>
            </a:r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) ) ) ) ) </a:t>
            </a:r>
          </a:p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Grad Loss = </a:t>
            </a:r>
            <a:r>
              <a:rPr lang="en-US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derivative_loss</a:t>
            </a: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(Output, </a:t>
            </a:r>
            <a:r>
              <a:rPr lang="en-US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y_true</a:t>
            </a: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layer in layers:</a:t>
            </a:r>
          </a:p>
          <a:p>
            <a:pPr marL="457200" lvl="1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Grad Loss =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layer.backward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Input_for_layer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Grad Loss, Learning Rate)</a:t>
            </a:r>
          </a:p>
          <a:p>
            <a:pPr marL="457200" lvl="1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backward(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Input_for_layer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Grad Loss, Learning Rate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):</a:t>
            </a:r>
          </a:p>
          <a:p>
            <a:pPr marL="457200" lvl="1" indent="0">
              <a:buNone/>
            </a:pP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New_grad_loss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dot(Grad Loss, Weights)</a:t>
            </a:r>
          </a:p>
          <a:p>
            <a:pPr marL="457200" lvl="1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lvl="1" indent="0">
              <a:buNone/>
            </a:pP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Dw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dot(Input, Grad Loss)</a:t>
            </a:r>
          </a:p>
          <a:p>
            <a:pPr marL="457200" lvl="1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Db = mean(Grad Loss)</a:t>
            </a:r>
          </a:p>
          <a:p>
            <a:pPr marL="457200" lvl="1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lvl="1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Weights -= Learning Rate *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Dw</a:t>
            </a: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lvl="1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Bias -= Learning Rate * Db</a:t>
            </a:r>
          </a:p>
          <a:p>
            <a:pPr marL="457200" lvl="1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lvl="1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Return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New_grad_loss</a:t>
            </a: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 –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185770"/>
            <a:ext cx="11622551" cy="5447042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Overfitting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 the algorithm/network starts to learn undesirable patterns/noise present in the data.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Loss &lt;&lt;&lt; Validation Loss   &amp;   Accuracy  &gt;&gt;&gt;  Validation Accuracy</a:t>
            </a:r>
          </a:p>
          <a:p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Underfitting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 the algorithm/network doesn’t learn desirable patterns present in the data properly.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Loss  &gt;&gt;&gt; Validation Loss   &amp;   Accuracy  &lt;&lt;&lt;  Validation Accuracy</a:t>
            </a:r>
          </a:p>
          <a:p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Vanishing Gradients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layers are chained in NNs and gradients are calculated by applying chain rule for reducing loss. 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 we use lot of layers, we’ll get a huge chained function where the gradient may become zero after undergoing differentiation under a particular point during back propagation.</a:t>
            </a:r>
          </a:p>
        </p:txBody>
      </p:sp>
    </p:spTree>
    <p:extLst>
      <p:ext uri="{BB962C8B-B14F-4D97-AF65-F5344CB8AC3E}">
        <p14:creationId xmlns:p14="http://schemas.microsoft.com/office/powerpoint/2010/main" val="422170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Product Sans Light" panose="020B0303030502040203" pitchFamily="34" charset="0"/>
              </a:rPr>
              <a:t>Neural Network –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C093B-6983-4416-8FB4-2870B8EED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83" y="1376839"/>
            <a:ext cx="10079633" cy="30450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D73BD-D37B-48A5-A8BA-0B943FA50E38}"/>
              </a:ext>
            </a:extLst>
          </p:cNvPr>
          <p:cNvSpPr txBox="1"/>
          <p:nvPr/>
        </p:nvSpPr>
        <p:spPr>
          <a:xfrm>
            <a:off x="7607109" y="4408228"/>
            <a:ext cx="3679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1600" dirty="0">
                <a:latin typeface="Product Sans Light" panose="020B0303030502040203" pitchFamily="34" charset="0"/>
              </a:rPr>
              <a:t>Loss &lt;&lt;&lt; Validation Loss   </a:t>
            </a:r>
          </a:p>
          <a:p>
            <a:pPr lvl="1" algn="ctr"/>
            <a:r>
              <a:rPr lang="en-IN" sz="1600" dirty="0">
                <a:latin typeface="Product Sans Light" panose="020B0303030502040203" pitchFamily="34" charset="0"/>
              </a:rPr>
              <a:t>&amp;   </a:t>
            </a:r>
          </a:p>
          <a:p>
            <a:pPr lvl="1" algn="ctr"/>
            <a:r>
              <a:rPr lang="en-IN" sz="1600" dirty="0">
                <a:latin typeface="Product Sans Light" panose="020B0303030502040203" pitchFamily="34" charset="0"/>
              </a:rPr>
              <a:t>Accuracy  &gt;&gt;&gt;  Validation 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68539-CED7-4D45-9154-EC0A13EDB534}"/>
              </a:ext>
            </a:extLst>
          </p:cNvPr>
          <p:cNvSpPr txBox="1"/>
          <p:nvPr/>
        </p:nvSpPr>
        <p:spPr>
          <a:xfrm>
            <a:off x="783228" y="4437253"/>
            <a:ext cx="3679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1600" dirty="0">
                <a:latin typeface="Product Sans Light" panose="020B0303030502040203" pitchFamily="34" charset="0"/>
              </a:rPr>
              <a:t>Loss &gt;&gt;&gt; Validation Loss   </a:t>
            </a:r>
          </a:p>
          <a:p>
            <a:pPr lvl="1" algn="ctr"/>
            <a:r>
              <a:rPr lang="en-IN" sz="1600" dirty="0">
                <a:latin typeface="Product Sans Light" panose="020B0303030502040203" pitchFamily="34" charset="0"/>
              </a:rPr>
              <a:t>&amp;   </a:t>
            </a:r>
          </a:p>
          <a:p>
            <a:pPr lvl="1" algn="ctr"/>
            <a:r>
              <a:rPr lang="en-IN" sz="1600" dirty="0">
                <a:latin typeface="Product Sans Light" panose="020B0303030502040203" pitchFamily="34" charset="0"/>
              </a:rPr>
              <a:t>Accuracy  &lt;&lt;&lt;  Validation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174D0-D4CA-421C-A45F-789430801EBE}"/>
              </a:ext>
            </a:extLst>
          </p:cNvPr>
          <p:cNvSpPr txBox="1"/>
          <p:nvPr/>
        </p:nvSpPr>
        <p:spPr>
          <a:xfrm>
            <a:off x="4151192" y="4415052"/>
            <a:ext cx="388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1600" dirty="0">
                <a:latin typeface="Product Sans Light" panose="020B0303030502040203" pitchFamily="34" charset="0"/>
              </a:rPr>
              <a:t>Loss &lt;=/&gt;= Validation Loss   </a:t>
            </a:r>
          </a:p>
          <a:p>
            <a:pPr lvl="1" algn="ctr"/>
            <a:r>
              <a:rPr lang="en-IN" sz="1600" dirty="0">
                <a:latin typeface="Product Sans Light" panose="020B0303030502040203" pitchFamily="34" charset="0"/>
              </a:rPr>
              <a:t>&amp;   </a:t>
            </a:r>
          </a:p>
          <a:p>
            <a:pPr lvl="1" algn="ctr"/>
            <a:r>
              <a:rPr lang="en-IN" sz="1600" dirty="0">
                <a:latin typeface="Product Sans Light" panose="020B0303030502040203" pitchFamily="34" charset="0"/>
              </a:rPr>
              <a:t>Accuracy &lt;=/&gt;=  Validation 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C1DE9-FD87-4C3F-9FA4-07D50920A871}"/>
              </a:ext>
            </a:extLst>
          </p:cNvPr>
          <p:cNvSpPr txBox="1"/>
          <p:nvPr/>
        </p:nvSpPr>
        <p:spPr>
          <a:xfrm>
            <a:off x="2033516" y="5747438"/>
            <a:ext cx="851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Product Sans Light" panose="020B0303030502040203" pitchFamily="34" charset="0"/>
              </a:rPr>
              <a:t>Identifying / Debugging Overfitting &amp; Underfitting</a:t>
            </a:r>
          </a:p>
        </p:txBody>
      </p:sp>
    </p:spTree>
    <p:extLst>
      <p:ext uri="{BB962C8B-B14F-4D97-AF65-F5344CB8AC3E}">
        <p14:creationId xmlns:p14="http://schemas.microsoft.com/office/powerpoint/2010/main" val="101857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 – Issues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C1DE9-FD87-4C3F-9FA4-07D50920A871}"/>
              </a:ext>
            </a:extLst>
          </p:cNvPr>
          <p:cNvSpPr txBox="1"/>
          <p:nvPr/>
        </p:nvSpPr>
        <p:spPr>
          <a:xfrm>
            <a:off x="2033516" y="5747438"/>
            <a:ext cx="851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Identifying / Debugging Vanishing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04D57-6EE8-49E6-881A-A3F29D917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884" y="1666851"/>
                <a:ext cx="4858604" cy="352429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F(x) = 4x</a:t>
                </a:r>
                <a:r>
                  <a:rPr lang="en-IN" baseline="30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</a:t>
                </a:r>
                <a:r>
                  <a:rPr lang="en-IN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- 3x</a:t>
                </a:r>
                <a:r>
                  <a:rPr lang="en-IN" baseline="30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IN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-2</a:t>
                </a:r>
              </a:p>
              <a:p>
                <a:r>
                  <a:rPr lang="en-IN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(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IN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lvl="1"/>
                <a:endParaRPr lang="en-IN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1)  8x – 9x</a:t>
                </a:r>
                <a:r>
                  <a:rPr lang="en-IN" baseline="30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</a:t>
                </a:r>
                <a:r>
                  <a:rPr lang="en-IN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– 0</a:t>
                </a:r>
              </a:p>
              <a:p>
                <a:pPr marL="457200" lvl="1" indent="0">
                  <a:buNone/>
                </a:pPr>
                <a:r>
                  <a:rPr lang="en-IN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2)  8 – 18x</a:t>
                </a:r>
              </a:p>
              <a:p>
                <a:pPr marL="457200" lvl="1" indent="0">
                  <a:buNone/>
                </a:pPr>
                <a:r>
                  <a:rPr lang="en-IN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3)  0 – 18</a:t>
                </a:r>
              </a:p>
              <a:p>
                <a:pPr marL="457200" lvl="1" indent="0">
                  <a:buNone/>
                </a:pPr>
                <a:r>
                  <a:rPr lang="en-IN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4)  0</a:t>
                </a:r>
              </a:p>
              <a:p>
                <a:pPr marL="457200" lvl="1" indent="0">
                  <a:buNone/>
                </a:pPr>
                <a:endParaRPr lang="en-IN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IN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G(x)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04D57-6EE8-49E6-881A-A3F29D917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884" y="1666851"/>
                <a:ext cx="4858604" cy="3524297"/>
              </a:xfrm>
              <a:blipFill>
                <a:blip r:embed="rId2"/>
                <a:stretch>
                  <a:fillRect l="-2008" t="-3627" b="-34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8030ADB-1D8A-40B9-B03D-5048A27430A5}"/>
              </a:ext>
            </a:extLst>
          </p:cNvPr>
          <p:cNvSpPr txBox="1"/>
          <p:nvPr/>
        </p:nvSpPr>
        <p:spPr>
          <a:xfrm>
            <a:off x="6305266" y="1130113"/>
            <a:ext cx="53208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Solution:</a:t>
            </a:r>
          </a:p>
          <a:p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activation functions that cause better non-linearity.</a:t>
            </a:r>
          </a:p>
          <a:p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Leaky </a:t>
            </a:r>
            <a:r>
              <a:rPr lang="en-I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SoftPlus</a:t>
            </a:r>
            <a:endParaRPr lang="en-I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BRU</a:t>
            </a:r>
          </a:p>
        </p:txBody>
      </p:sp>
    </p:spTree>
    <p:extLst>
      <p:ext uri="{BB962C8B-B14F-4D97-AF65-F5344CB8AC3E}">
        <p14:creationId xmlns:p14="http://schemas.microsoft.com/office/powerpoint/2010/main" val="76613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/>
          <a:lstStyle/>
          <a:p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Building our ANN layer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Form:  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y_hat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W</a:t>
            </a:r>
            <a:r>
              <a:rPr lang="en-IN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* X + b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Also called as Dense / Fully Connected / Linear layer.</a:t>
            </a:r>
          </a:p>
          <a:p>
            <a:pPr lvl="1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Direct connection between one neuron and another.</a:t>
            </a:r>
          </a:p>
          <a:p>
            <a:pPr lvl="1"/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lvl="1" indent="0">
              <a:buNone/>
            </a:pP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Y_hat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W1 * X1 + W2 * X2 + … +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Wn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*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Xn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+ b</a:t>
            </a:r>
          </a:p>
          <a:p>
            <a:pPr lvl="1"/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4C2E8-FE0B-4B22-B160-93EA195B1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37" y="1787075"/>
            <a:ext cx="3669806" cy="3958633"/>
          </a:xfrm>
          <a:prstGeom prst="rect">
            <a:avLst/>
          </a:prstGeom>
        </p:spPr>
      </p:pic>
      <p:sp>
        <p:nvSpPr>
          <p:cNvPr id="6" name="Double Brace 5">
            <a:extLst>
              <a:ext uri="{FF2B5EF4-FFF2-40B4-BE49-F238E27FC236}">
                <a16:creationId xmlns:a16="http://schemas.microsoft.com/office/drawing/2014/main" id="{2BDEF8F2-F2D4-4A1B-B1F7-C1E77A57931D}"/>
              </a:ext>
            </a:extLst>
          </p:cNvPr>
          <p:cNvSpPr/>
          <p:nvPr/>
        </p:nvSpPr>
        <p:spPr>
          <a:xfrm>
            <a:off x="1667897" y="3766391"/>
            <a:ext cx="1262413" cy="5849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B0A6E-C699-463A-A1A0-E9D07F490733}"/>
              </a:ext>
            </a:extLst>
          </p:cNvPr>
          <p:cNvSpPr txBox="1"/>
          <p:nvPr/>
        </p:nvSpPr>
        <p:spPr>
          <a:xfrm>
            <a:off x="1744535" y="388961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 Neuron</a:t>
            </a:r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98480C8D-5E49-4245-8F1D-254CB19A83F0}"/>
              </a:ext>
            </a:extLst>
          </p:cNvPr>
          <p:cNvSpPr/>
          <p:nvPr/>
        </p:nvSpPr>
        <p:spPr>
          <a:xfrm>
            <a:off x="3150161" y="3768663"/>
            <a:ext cx="1318640" cy="5849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BB023-CCD5-46A6-B2E6-13C3527E4CFC}"/>
              </a:ext>
            </a:extLst>
          </p:cNvPr>
          <p:cNvSpPr txBox="1"/>
          <p:nvPr/>
        </p:nvSpPr>
        <p:spPr>
          <a:xfrm>
            <a:off x="3208279" y="3877619"/>
            <a:ext cx="126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 Neuron</a:t>
            </a:r>
          </a:p>
        </p:txBody>
      </p:sp>
      <p:sp>
        <p:nvSpPr>
          <p:cNvPr id="12" name="Double Brace 11">
            <a:extLst>
              <a:ext uri="{FF2B5EF4-FFF2-40B4-BE49-F238E27FC236}">
                <a16:creationId xmlns:a16="http://schemas.microsoft.com/office/drawing/2014/main" id="{33653D7E-F384-405C-A805-99EF7E3FCAE0}"/>
              </a:ext>
            </a:extLst>
          </p:cNvPr>
          <p:cNvSpPr/>
          <p:nvPr/>
        </p:nvSpPr>
        <p:spPr>
          <a:xfrm>
            <a:off x="5164893" y="3768663"/>
            <a:ext cx="1262413" cy="58724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A2557-E25A-4AF7-8E74-019739044201}"/>
              </a:ext>
            </a:extLst>
          </p:cNvPr>
          <p:cNvSpPr txBox="1"/>
          <p:nvPr/>
        </p:nvSpPr>
        <p:spPr>
          <a:xfrm>
            <a:off x="5223012" y="387761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 Neuron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517F3-9089-4F57-8571-5E908885E56E}"/>
              </a:ext>
            </a:extLst>
          </p:cNvPr>
          <p:cNvSpPr txBox="1"/>
          <p:nvPr/>
        </p:nvSpPr>
        <p:spPr>
          <a:xfrm>
            <a:off x="2637127" y="4599296"/>
            <a:ext cx="25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Relationship = Addition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6463EB-22FF-4DF1-A394-5973B04C43DB}"/>
              </a:ext>
            </a:extLst>
          </p:cNvPr>
          <p:cNvSpPr txBox="1"/>
          <p:nvPr/>
        </p:nvSpPr>
        <p:spPr>
          <a:xfrm>
            <a:off x="1422476" y="5088637"/>
            <a:ext cx="50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 of Multi-Variate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5009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Building our ANN layer</a:t>
            </a:r>
          </a:p>
          <a:p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Contents:</a:t>
            </a:r>
          </a:p>
          <a:p>
            <a:pPr lvl="1"/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Weights 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Tensor of shape (input features, output features), Xavier Initialization</a:t>
            </a:r>
            <a:endParaRPr lang="en-IN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Bias - 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Tensor of shape (output features), Xavier Initialization</a:t>
            </a:r>
            <a:endParaRPr lang="en-IN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forward()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Calculate </a:t>
            </a:r>
            <a:r>
              <a:rPr lang="en-IN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y_hat</a:t>
            </a: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</a:t>
            </a:r>
            <a:r>
              <a:rPr lang="en-IN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Weights</a:t>
            </a:r>
            <a:r>
              <a:rPr lang="en-IN" b="1" baseline="30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* X + b 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 return it.</a:t>
            </a:r>
            <a:endParaRPr lang="en-IN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backward()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-  Optimize layer weights &amp; biases by using incoming gradient loss &amp; input used for forward.</a:t>
            </a:r>
          </a:p>
          <a:p>
            <a:pPr lvl="2"/>
            <a:endParaRPr lang="en-IN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 Grad Loss = Grad Loss . Weights</a:t>
            </a:r>
          </a:p>
          <a:p>
            <a:pPr lvl="2"/>
            <a:r>
              <a:rPr lang="en-IN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Dw</a:t>
            </a: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 Inputs . Grad Loss</a:t>
            </a:r>
          </a:p>
          <a:p>
            <a:pPr lvl="2"/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Db = Mean(Grad Loss)</a:t>
            </a:r>
          </a:p>
          <a:p>
            <a:pPr lvl="2"/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Weights = Weights – Learning Rate * </a:t>
            </a:r>
            <a:r>
              <a:rPr lang="en-IN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Dw</a:t>
            </a:r>
            <a:endParaRPr lang="en-IN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Bias = Bias – Learning Rate * Db	</a:t>
            </a:r>
          </a:p>
          <a:p>
            <a:pPr marL="914400" lvl="2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2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Return New Grad Loss</a:t>
            </a:r>
          </a:p>
        </p:txBody>
      </p:sp>
    </p:spTree>
    <p:extLst>
      <p:ext uri="{BB962C8B-B14F-4D97-AF65-F5344CB8AC3E}">
        <p14:creationId xmlns:p14="http://schemas.microsoft.com/office/powerpoint/2010/main" val="230374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5A26-8958-4192-9A37-67EC71BB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0" y="168178"/>
            <a:ext cx="11563643" cy="64774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F5BFD-0904-43A2-A465-47D405F73C66}"/>
              </a:ext>
            </a:extLst>
          </p:cNvPr>
          <p:cNvSpPr txBox="1"/>
          <p:nvPr/>
        </p:nvSpPr>
        <p:spPr>
          <a:xfrm>
            <a:off x="229771" y="815926"/>
            <a:ext cx="117324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 Regression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happening? – Simplifying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Networks – Theory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of a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 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Back-Propagation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Networks – Practical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 our ANN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 to basics – Linear Regression &amp; 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layers &amp; building other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Performing forward pass through a Multi-Layered Neural Network</a:t>
            </a:r>
          </a:p>
          <a:p>
            <a:pPr lvl="1"/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 Pass &amp; Back-Propagation for custom network	</a:t>
            </a: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4047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 – Back to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1"/>
            <a:ext cx="11858623" cy="54591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IN" sz="4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 us build our ANN Layer</a:t>
            </a:r>
          </a:p>
          <a:p>
            <a:pPr marL="0" indent="0" algn="ctr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it for:</a:t>
            </a:r>
          </a:p>
          <a:p>
            <a:pPr algn="ctr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Linear Regression</a:t>
            </a:r>
          </a:p>
          <a:p>
            <a:pPr algn="ctr"/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48433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Layers</a:t>
            </a:r>
          </a:p>
          <a:p>
            <a:pPr>
              <a:spcAft>
                <a:spcPts val="75"/>
              </a:spcAft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Fitting Layer</a:t>
            </a:r>
          </a:p>
          <a:p>
            <a:pPr lvl="1">
              <a:spcAft>
                <a:spcPts val="75"/>
              </a:spcAft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is used to learn the pattern in data by optimizing Weights &amp; Biases of that layer.</a:t>
            </a:r>
          </a:p>
          <a:p>
            <a:pPr lvl="1">
              <a:spcAft>
                <a:spcPts val="75"/>
              </a:spcAft>
            </a:pP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Example: 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ANN, RNN</a:t>
            </a:r>
          </a:p>
          <a:p>
            <a:pPr>
              <a:spcAft>
                <a:spcPts val="75"/>
              </a:spcAft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 Extraction Layer</a:t>
            </a:r>
          </a:p>
          <a:p>
            <a:pPr lvl="1">
              <a:spcAft>
                <a:spcPts val="75"/>
              </a:spcAft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is used to extract features from data for the data fitting layer to learn better.</a:t>
            </a:r>
          </a:p>
          <a:p>
            <a:pPr lvl="1">
              <a:spcAft>
                <a:spcPts val="75"/>
              </a:spcAft>
            </a:pP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Example: 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CNN, Embedding, etc.</a:t>
            </a:r>
          </a:p>
          <a:p>
            <a:pPr>
              <a:spcAft>
                <a:spcPts val="75"/>
              </a:spcAft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 Layer</a:t>
            </a:r>
          </a:p>
          <a:p>
            <a:pPr lvl="1">
              <a:spcAft>
                <a:spcPts val="75"/>
              </a:spcAft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is used to introduce non-linearity to data in neuron that comes from its preceding layer.</a:t>
            </a:r>
          </a:p>
          <a:p>
            <a:pPr lvl="1">
              <a:spcAft>
                <a:spcPts val="75"/>
              </a:spcAft>
            </a:pP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Example: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ReLU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Sigmoid,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TanH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etc.</a:t>
            </a:r>
          </a:p>
          <a:p>
            <a:pPr>
              <a:spcAft>
                <a:spcPts val="75"/>
              </a:spcAft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 Layer</a:t>
            </a:r>
          </a:p>
          <a:p>
            <a:pPr lvl="1">
              <a:spcAft>
                <a:spcPts val="75"/>
              </a:spcAft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This is used to prevent overfitting / underfitting in the network thus helping the network to learn better.</a:t>
            </a:r>
          </a:p>
          <a:p>
            <a:pPr lvl="1">
              <a:spcAft>
                <a:spcPts val="75"/>
              </a:spcAft>
            </a:pP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Example: 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Dropout, Batch Normalization, etc.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68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 other Layers</a:t>
            </a: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 Layers</a:t>
            </a:r>
          </a:p>
          <a:p>
            <a:pPr lvl="1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forward():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Apply non-linearity function</a:t>
            </a:r>
          </a:p>
          <a:p>
            <a:pPr lvl="1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backward():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Apply derivative of non-linearity function for input and return dot product of gradient loss and derivative applied input.</a:t>
            </a:r>
          </a:p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 Layers</a:t>
            </a:r>
          </a:p>
          <a:p>
            <a:pPr lvl="1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forward():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Perform modification of Input Neuron</a:t>
            </a:r>
          </a:p>
          <a:p>
            <a:pPr lvl="1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backward():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Perform modification of Gradient loss neuron the same way it was done for input neuron and return it.</a:t>
            </a:r>
          </a:p>
          <a:p>
            <a:pPr lvl="1"/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 us see about few Activation layers &amp; Regularization layers</a:t>
            </a:r>
          </a:p>
        </p:txBody>
      </p:sp>
    </p:spTree>
    <p:extLst>
      <p:ext uri="{BB962C8B-B14F-4D97-AF65-F5344CB8AC3E}">
        <p14:creationId xmlns:p14="http://schemas.microsoft.com/office/powerpoint/2010/main" val="80434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 Layers</a:t>
            </a:r>
          </a:p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Sigmoid: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forward(x):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1.0 / (1.0 / exp</a:t>
            </a:r>
            <a:r>
              <a:rPr lang="en-IN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-x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backward(x, grad):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z = forward(x) * forward(1 - x)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grad * z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938DD-1ADF-498D-A275-09CD56540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62" y="945401"/>
            <a:ext cx="4045981" cy="2694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2A909-FFCA-4DAC-AADF-8E96966AB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75" y="3792649"/>
            <a:ext cx="2834790" cy="26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67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 Layers</a:t>
            </a:r>
          </a:p>
          <a:p>
            <a:pPr marL="0" indent="0">
              <a:buNone/>
            </a:pPr>
            <a:r>
              <a:rPr lang="en-IN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TanH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forward(x):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(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</a:t>
            </a:r>
            <a:r>
              <a:rPr lang="en-IN" baseline="30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exp</a:t>
            </a:r>
            <a:r>
              <a:rPr lang="en-IN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-x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)/ (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</a:t>
            </a:r>
            <a:r>
              <a:rPr lang="en-IN" baseline="30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+ exp</a:t>
            </a:r>
            <a:r>
              <a:rPr lang="en-IN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-x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backward(x, grad):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z = (1 – forward(x))</a:t>
            </a:r>
            <a:r>
              <a:rPr lang="en-IN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grad * z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1B9AA-74B9-493D-A187-8E78C97F8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308" y="599695"/>
            <a:ext cx="2801241" cy="2801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C3C251-DF1E-45C8-B757-ED9DC5E99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308" y="3524953"/>
            <a:ext cx="2915604" cy="29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7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 Layers</a:t>
            </a:r>
          </a:p>
          <a:p>
            <a:pPr marL="0" indent="0">
              <a:buNone/>
            </a:pPr>
            <a:r>
              <a:rPr lang="en-IN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forward(x):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max(0, x)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backward(x, grad):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z = inputs &gt; 0.0</a:t>
            </a:r>
            <a:endParaRPr lang="en-IN" baseline="30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grad * z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4F755-C520-4A8A-90B1-052520E2F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89" y="654840"/>
            <a:ext cx="2781201" cy="2774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B64E0-E3B3-44C2-AE2D-EF3865301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89" y="3609706"/>
            <a:ext cx="2781202" cy="27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9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 Layers</a:t>
            </a:r>
          </a:p>
          <a:p>
            <a:pPr marL="0" indent="0">
              <a:buNone/>
            </a:pPr>
            <a:r>
              <a:rPr lang="en-IN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LeakyReLU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forward(x, alpha=0.2):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max(x, x*alpha)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backward(x, grad):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x[x &lt;= 0] = alpha</a:t>
            </a:r>
            <a:endParaRPr lang="en-IN" baseline="30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grad * x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D4189-CF6D-4437-B850-6864E3794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09" y="482560"/>
            <a:ext cx="2774161" cy="2774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82A667-C7B6-4BF4-A521-84931153A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09" y="3429001"/>
            <a:ext cx="2774161" cy="27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27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 Layers</a:t>
            </a:r>
          </a:p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ELU: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forward(x, alpha=0.2):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max(x, alpha * (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</a:t>
            </a:r>
            <a:r>
              <a:rPr lang="en-IN" baseline="30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</a:t>
            </a:r>
            <a:r>
              <a:rPr lang="en-IN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- 1))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backward(x, grad):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x[x &lt;= 0] = alpha *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</a:t>
            </a:r>
            <a:r>
              <a:rPr lang="en-IN" baseline="30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inputs</a:t>
            </a:r>
            <a:endParaRPr lang="en-IN" baseline="30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grad * x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DA091-3E73-4019-87A9-F5981C48C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88" y="469116"/>
            <a:ext cx="3379528" cy="2959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60C98F-965A-4AEE-953E-94499FBB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88" y="3516845"/>
            <a:ext cx="3238069" cy="295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84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 Layers</a:t>
            </a:r>
          </a:p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Dropout:</a:t>
            </a:r>
          </a:p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 is a regularization technique, where randomly selected neurons are discarded / set to zero to avoid overfitting.</a:t>
            </a:r>
          </a:p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 weight updates are performed on this layer, and can be removed during the process of prediction.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5A76E5-17B2-4D49-A7D5-28D37588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56" y="4333117"/>
            <a:ext cx="4000058" cy="199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88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 Layers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Normalization:</a:t>
            </a:r>
          </a:p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process of performing normalization on the data received from previous layer in a network (which is a batch).</a:t>
            </a:r>
          </a:p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Commonly used as a regularization technique to avoid overfitting in CNNs.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C3A22-050F-484D-BDDB-2118A1F7D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16" y="4080013"/>
            <a:ext cx="2895767" cy="234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9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A98691-0602-4C23-910B-2DB79A2E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F7BBE-952B-4261-98A1-D5F0E8109AFF}"/>
              </a:ext>
            </a:extLst>
          </p:cNvPr>
          <p:cNvSpPr txBox="1"/>
          <p:nvPr/>
        </p:nvSpPr>
        <p:spPr>
          <a:xfrm>
            <a:off x="315685" y="1341782"/>
            <a:ext cx="11560629" cy="5483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Weights</a:t>
            </a: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A tensor of shape (N, 1), containing values drawn from Uniform/Normal Distribution (N = Number of Feature Columns)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Bias</a:t>
            </a: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- 1 floating point value drawn from Uniform/Normal Distribution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fitting equation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Slope formula:       y = </a:t>
            </a:r>
            <a:r>
              <a:rPr lang="en-IN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</a:t>
            </a:r>
            <a:r>
              <a:rPr lang="en-IN" sz="2400" baseline="30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* x + b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Activation function:  	</a:t>
            </a:r>
          </a:p>
          <a:p>
            <a:pPr lvl="1">
              <a:spcBef>
                <a:spcPts val="200"/>
              </a:spcBef>
            </a:pPr>
            <a:r>
              <a:rPr lang="en-IN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		</a:t>
            </a: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f(z)</a:t>
            </a:r>
            <a:r>
              <a:rPr lang="en-IN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</a:t>
            </a: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sigmoid(z) = 1 / (1 + e^-z)</a:t>
            </a:r>
          </a:p>
          <a:p>
            <a:pPr>
              <a:spcBef>
                <a:spcPts val="200"/>
              </a:spcBef>
            </a:pP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		f(y) = sigmoid(y) = 1 /( 1 + e^-(</a:t>
            </a:r>
            <a:r>
              <a:rPr lang="en-IN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</a:t>
            </a:r>
            <a:r>
              <a:rPr lang="en-IN" sz="2400" baseline="30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* x + b))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Loss/Cost function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Binary Cross-Entropy:   	</a:t>
            </a:r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loss = 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Differentiated Loss function 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Optimization Algorithm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Gradient Descent</a:t>
            </a:r>
          </a:p>
          <a:p>
            <a:endParaRPr lang="en-IN" sz="20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FD24A-BDA1-442B-A191-C4685F721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3"/>
          <a:stretch/>
        </p:blipFill>
        <p:spPr>
          <a:xfrm>
            <a:off x="5738189" y="4782187"/>
            <a:ext cx="3684106" cy="6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90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 Pass in a Neural Network</a:t>
            </a:r>
          </a:p>
          <a:p>
            <a:pPr marL="0" indent="0" algn="ctr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             </a:t>
            </a:r>
            <a:r>
              <a:rPr lang="en-IN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In, Out</a:t>
            </a:r>
          </a:p>
          <a:p>
            <a:pPr marL="0" indent="0" algn="ctr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layer1 = Linear(784, 256)   </a:t>
            </a:r>
          </a:p>
          <a:p>
            <a:pPr marL="0" indent="0" algn="ctr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layer2 = Linear(256, 512)</a:t>
            </a:r>
          </a:p>
          <a:p>
            <a:pPr marL="0" indent="0" algn="ctr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layer3 = Linear(512, 10)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Number of Output features from one layer &amp; Number of Input features of succeeding layer should be equal.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layers = [layer1, layer2, layer3]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them to a list or call forward method of each layer distinctively. </a:t>
            </a:r>
          </a:p>
        </p:txBody>
      </p:sp>
    </p:spTree>
    <p:extLst>
      <p:ext uri="{BB962C8B-B14F-4D97-AF65-F5344CB8AC3E}">
        <p14:creationId xmlns:p14="http://schemas.microsoft.com/office/powerpoint/2010/main" val="3973889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214652"/>
            <a:ext cx="11761455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 Pass in a Neural Network</a:t>
            </a:r>
          </a:p>
          <a:p>
            <a:pPr marL="0" indent="0" algn="ctr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      </a:t>
            </a:r>
          </a:p>
          <a:p>
            <a:pPr marL="0" indent="0" algn="ctr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layers = [layer1, layer2, layer3]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	       X = inputs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	       for layer in layers:</a:t>
            </a: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	       	   X = </a:t>
            </a:r>
            <a:r>
              <a:rPr lang="en-IN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layer.forward</a:t>
            </a: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(X)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 now contains the output tensor</a:t>
            </a:r>
          </a:p>
          <a:p>
            <a:pPr marL="0" indent="0">
              <a:buNone/>
            </a:pPr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(or) You can build a class</a:t>
            </a:r>
          </a:p>
        </p:txBody>
      </p:sp>
    </p:spTree>
    <p:extLst>
      <p:ext uri="{BB962C8B-B14F-4D97-AF65-F5344CB8AC3E}">
        <p14:creationId xmlns:p14="http://schemas.microsoft.com/office/powerpoint/2010/main" val="932257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10" y="1188147"/>
            <a:ext cx="5796790" cy="53499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 Pass in a Neural Network</a:t>
            </a:r>
          </a:p>
          <a:p>
            <a:pPr marL="0" indent="0">
              <a:buNone/>
            </a:pPr>
            <a:endParaRPr lang="en-IN" sz="2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sz="2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class ANN:</a:t>
            </a:r>
          </a:p>
          <a:p>
            <a:pPr marL="0" indent="0">
              <a:buNone/>
            </a:pPr>
            <a:r>
              <a:rPr lang="en-IN" sz="2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def __</a:t>
            </a:r>
            <a:r>
              <a:rPr lang="en-IN" sz="2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init</a:t>
            </a:r>
            <a:r>
              <a:rPr lang="en-IN" sz="2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__(self):</a:t>
            </a:r>
          </a:p>
          <a:p>
            <a:pPr marL="0" indent="0">
              <a:buNone/>
            </a:pPr>
            <a:r>
              <a:rPr lang="en-IN" sz="2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self.fc1 = Linear(784, 256)</a:t>
            </a:r>
          </a:p>
          <a:p>
            <a:pPr marL="0" indent="0">
              <a:buNone/>
            </a:pPr>
            <a:r>
              <a:rPr lang="en-IN" sz="2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self.fc2 = Linear(256, 512)</a:t>
            </a:r>
          </a:p>
          <a:p>
            <a:pPr marL="0" indent="0">
              <a:buNone/>
            </a:pPr>
            <a:r>
              <a:rPr lang="en-IN" sz="2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self.fc3 = Linear(512, 10)</a:t>
            </a:r>
          </a:p>
          <a:p>
            <a:pPr marL="0" indent="0">
              <a:buNone/>
            </a:pPr>
            <a:endParaRPr lang="en-IN" sz="2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sz="2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def forward(self, X):</a:t>
            </a:r>
          </a:p>
          <a:p>
            <a:pPr marL="0" indent="0">
              <a:buNone/>
            </a:pPr>
            <a:r>
              <a:rPr lang="en-IN" sz="2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X = self.fc1.forward(X)</a:t>
            </a:r>
          </a:p>
          <a:p>
            <a:pPr marL="0" indent="0">
              <a:buNone/>
            </a:pPr>
            <a:r>
              <a:rPr lang="en-IN" sz="2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X = self.fc2.forward(X)</a:t>
            </a:r>
          </a:p>
          <a:p>
            <a:pPr marL="0" indent="0">
              <a:buNone/>
            </a:pPr>
            <a:r>
              <a:rPr lang="en-IN" sz="2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X = self.fc3.forward(X)</a:t>
            </a:r>
          </a:p>
          <a:p>
            <a:pPr marL="0" indent="0">
              <a:buNone/>
            </a:pPr>
            <a:r>
              <a:rPr lang="en-IN" sz="2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AD17B-5859-4C0C-A406-FBD8560E50F6}"/>
              </a:ext>
            </a:extLst>
          </p:cNvPr>
          <p:cNvSpPr txBox="1"/>
          <p:nvPr/>
        </p:nvSpPr>
        <p:spPr>
          <a:xfrm>
            <a:off x="5605670" y="2027582"/>
            <a:ext cx="6287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class ANN:</a:t>
            </a:r>
          </a:p>
          <a:p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def __</a:t>
            </a:r>
            <a:r>
              <a:rPr lang="en-IN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init</a:t>
            </a:r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__(self):</a:t>
            </a:r>
          </a:p>
          <a:p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self.fc1 = Linear(784, 256)</a:t>
            </a:r>
          </a:p>
          <a:p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self.fc2 = Linear(256, 512)</a:t>
            </a:r>
          </a:p>
          <a:p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self.fc3 = Linear(512, 10)</a:t>
            </a:r>
          </a:p>
          <a:p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</a:t>
            </a:r>
          </a:p>
          <a:p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</a:t>
            </a:r>
            <a:r>
              <a:rPr lang="en-IN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self.layers</a:t>
            </a:r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[self.fc1, self.fc2, self.fc3]</a:t>
            </a:r>
          </a:p>
          <a:p>
            <a:endParaRPr lang="en-IN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def forward(self, X):</a:t>
            </a:r>
          </a:p>
          <a:p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for layer in </a:t>
            </a:r>
            <a:r>
              <a:rPr lang="en-IN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self.layers</a:t>
            </a:r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</a:t>
            </a:r>
          </a:p>
          <a:p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      X = </a:t>
            </a:r>
            <a:r>
              <a:rPr lang="en-IN" sz="20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layer.forward</a:t>
            </a:r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(X)	</a:t>
            </a:r>
          </a:p>
          <a:p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</a:t>
            </a:r>
          </a:p>
          <a:p>
            <a:r>
              <a:rPr lang="en-IN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return X</a:t>
            </a:r>
          </a:p>
          <a:p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9B182D-35AE-46E4-8F93-6A828C5357A6}"/>
              </a:ext>
            </a:extLst>
          </p:cNvPr>
          <p:cNvCxnSpPr/>
          <p:nvPr/>
        </p:nvCxnSpPr>
        <p:spPr>
          <a:xfrm>
            <a:off x="5490748" y="1921565"/>
            <a:ext cx="0" cy="4616504"/>
          </a:xfrm>
          <a:prstGeom prst="line">
            <a:avLst/>
          </a:prstGeom>
          <a:ln w="3175">
            <a:solidFill>
              <a:srgbClr val="000000">
                <a:alpha val="8902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73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 propagation for Custom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09" y="1188147"/>
            <a:ext cx="11508477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Network = [	Linear(10, 64),</a:t>
            </a:r>
          </a:p>
          <a:p>
            <a:pPr marL="0" indent="0">
              <a:buNone/>
            </a:pP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</a:t>
            </a:r>
            <a:r>
              <a:rPr lang="en-IN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ReLU</a:t>
            </a: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(),</a:t>
            </a:r>
          </a:p>
          <a:p>
            <a:pPr marL="0" indent="0">
              <a:buNone/>
            </a:pP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Linear(64, 128),</a:t>
            </a:r>
          </a:p>
          <a:p>
            <a:pPr marL="0" indent="0">
              <a:buNone/>
            </a:pP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</a:t>
            </a:r>
            <a:r>
              <a:rPr lang="en-IN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ReLU</a:t>
            </a: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(),</a:t>
            </a:r>
          </a:p>
          <a:p>
            <a:pPr marL="0" indent="0">
              <a:buNone/>
            </a:pP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Linear(128, 1),</a:t>
            </a:r>
          </a:p>
          <a:p>
            <a:pPr marL="0" indent="0">
              <a:buNone/>
            </a:pP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</a:t>
            </a:r>
            <a:r>
              <a:rPr lang="en-IN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TanH</a:t>
            </a: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</a:t>
            </a:r>
          </a:p>
          <a:p>
            <a:pPr marL="0" indent="0">
              <a:buNone/>
            </a:pPr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       ]</a:t>
            </a:r>
          </a:p>
          <a:p>
            <a:pPr marL="0" indent="0">
              <a:buNone/>
            </a:pPr>
            <a:endParaRPr lang="en-IN" sz="2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Assignment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Write forward passing chained function and simulate it using Python</a:t>
            </a:r>
          </a:p>
          <a:p>
            <a:r>
              <a:rPr lang="en-IN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Write backward passing procedure</a:t>
            </a:r>
          </a:p>
          <a:p>
            <a:pPr marL="0" indent="0">
              <a:buNone/>
            </a:pPr>
            <a:endParaRPr lang="en-IN" sz="2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BEA514-5DB5-471A-BA79-CD739B32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happening? – Simplifying things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3A01-FDD2-43DB-8D22-7171552DAEA0}"/>
              </a:ext>
            </a:extLst>
          </p:cNvPr>
          <p:cNvSpPr txBox="1"/>
          <p:nvPr/>
        </p:nvSpPr>
        <p:spPr>
          <a:xfrm>
            <a:off x="309489" y="1237957"/>
            <a:ext cx="1171582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 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in range(0, samples):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     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dw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+=  - (2 * (y[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 - 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self.__slope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(x[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], w, b)[0]) * x[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 / samples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     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+= - (2 * (y[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 - 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self.__slope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(x[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], w, b)[0])) / 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 wise, we’re calculating: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Error / Gradient loss = - (2 * (y[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 - 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self.__slope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(x[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], w, b)[0])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Dw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( Error * Input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 = Mean ( Error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called as dot product / Hadamard product / element wise multiplication.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786F5-20E0-41D5-9FE8-9BD0C4E52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6" y="4796130"/>
            <a:ext cx="6219825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39B2F-BDC3-4597-8FA9-48576F879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27" y="3066202"/>
            <a:ext cx="3017331" cy="83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8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955F-33F3-4E20-8BD0-C4350F52C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1111348"/>
            <a:ext cx="11858624" cy="5528603"/>
          </a:xfrm>
        </p:spPr>
        <p:txBody>
          <a:bodyPr>
            <a:normAutofit/>
          </a:bodyPr>
          <a:lstStyle/>
          <a:p>
            <a:r>
              <a:rPr lang="en-IN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Neural Networks are basically networks of neurons that is present in our brain. </a:t>
            </a:r>
          </a:p>
          <a:p>
            <a:r>
              <a:rPr lang="en-IN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These neurons get fired up based on information received through the thalamus and sends signals to various networks of nerves based on action decided to perform.</a:t>
            </a:r>
          </a:p>
          <a:p>
            <a:r>
              <a:rPr lang="en-IN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Neural Networks in Deep Learning are for the same purposes which allows our algorithm to perform some action by learning, which mimics the working of the brain.</a:t>
            </a:r>
          </a:p>
          <a:p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MADALINE was the first neural network to be applied to a real world problem. It is an adaptive filter which eliminates echoes on phone lines. This neural network is still in commercial use.</a:t>
            </a:r>
          </a:p>
          <a:p>
            <a:r>
              <a:rPr lang="en-US" sz="2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More applications: Image Classification, Object Detection, Self-Driving cars, Voice assistant, etc.</a:t>
            </a:r>
            <a:endParaRPr lang="en-IN" sz="2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IN" sz="2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8688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459A3-0DDF-4312-AF2C-9478C9AFE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447006"/>
            <a:ext cx="8096250" cy="485775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5364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39"/>
            <a:ext cx="10515600" cy="4351338"/>
          </a:xfrm>
        </p:spPr>
        <p:txBody>
          <a:bodyPr/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neural network layer consists of</a:t>
            </a:r>
          </a:p>
          <a:p>
            <a:pPr lvl="1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Neurons –&gt; </a:t>
            </a:r>
            <a:r>
              <a:rPr lang="en-IN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y_hat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W</a:t>
            </a:r>
            <a:r>
              <a:rPr lang="en-IN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 X + b</a:t>
            </a:r>
          </a:p>
          <a:p>
            <a:pPr lvl="1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Activation function (or followed by an activation layer)</a:t>
            </a:r>
          </a:p>
          <a:p>
            <a:pPr lvl="2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</a:t>
            </a:r>
            <a:r>
              <a:rPr lang="en-IN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ELU, Sigmoid, </a:t>
            </a:r>
            <a:r>
              <a:rPr lang="en-IN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TanH</a:t>
            </a: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F28BF-35E6-4080-ABE7-D0E3FD873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69" y="3462437"/>
            <a:ext cx="5171662" cy="24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39"/>
            <a:ext cx="10515600" cy="4351338"/>
          </a:xfrm>
        </p:spPr>
        <p:txBody>
          <a:bodyPr/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 Layer Perceptron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46F0D0-2B00-4120-A734-3DF894493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t="8552" r="2615" b="3433"/>
          <a:stretch/>
        </p:blipFill>
        <p:spPr>
          <a:xfrm>
            <a:off x="3028121" y="2107095"/>
            <a:ext cx="6135758" cy="38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9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38203B-B6BB-4B48-B0A0-B7BFA464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512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 – Types of 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F38C-1368-45CA-BEF6-49074932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7" y="1376838"/>
            <a:ext cx="11529390" cy="514323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Artificial Neural Network (ANN)</a:t>
            </a:r>
          </a:p>
          <a:p>
            <a:pPr lvl="1"/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Multiple layers of Linear equations with Probabilistic output equation that simulates a neural network.</a:t>
            </a:r>
          </a:p>
          <a:p>
            <a:pPr lvl="1"/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Most basic type of Neural Network</a:t>
            </a:r>
          </a:p>
          <a:p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Convolutional Neural Network (CNN)</a:t>
            </a:r>
          </a:p>
          <a:p>
            <a:pPr lvl="1"/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Multiple layers of equations that perform Convolutions on the image to find patterns and learn them.</a:t>
            </a:r>
          </a:p>
          <a:p>
            <a:pPr lvl="1"/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Based on Image Processing concepts.</a:t>
            </a:r>
          </a:p>
          <a:p>
            <a:pPr lvl="1"/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Used in Computer Vision. </a:t>
            </a:r>
          </a:p>
          <a:p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Recurrent Neural Network (RNN)</a:t>
            </a:r>
          </a:p>
          <a:p>
            <a:pPr lvl="1"/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Advanced Neural Networks that is actually based on the working of human brain.</a:t>
            </a:r>
          </a:p>
          <a:p>
            <a:pPr lvl="1"/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Output of one Neural Network can be Input to another or the same.</a:t>
            </a:r>
          </a:p>
          <a:p>
            <a:pPr lvl="1"/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Used for complex numerical data, Computer Vision, Time Series data (like weather, music), Stock Returns and Predictions, and much more.</a:t>
            </a: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IN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0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2475</Words>
  <Application>Microsoft Office PowerPoint</Application>
  <PresentationFormat>Widescreen</PresentationFormat>
  <Paragraphs>377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Open Sans</vt:lpstr>
      <vt:lpstr>Open Sans Light</vt:lpstr>
      <vt:lpstr>Product Sans Light</vt:lpstr>
      <vt:lpstr>Office Theme</vt:lpstr>
      <vt:lpstr>PowerPoint Presentation</vt:lpstr>
      <vt:lpstr>AGENDA</vt:lpstr>
      <vt:lpstr>Logistic Regression</vt:lpstr>
      <vt:lpstr>What’s happening? – Simplifying things</vt:lpstr>
      <vt:lpstr>Neural Network</vt:lpstr>
      <vt:lpstr>Neural Network</vt:lpstr>
      <vt:lpstr>Neural Network</vt:lpstr>
      <vt:lpstr>Neural Network</vt:lpstr>
      <vt:lpstr>Neural Network – Types of NNs</vt:lpstr>
      <vt:lpstr>Neural Network – Understanding Back Propagation</vt:lpstr>
      <vt:lpstr>Neural Network – Understanding Back Propagation</vt:lpstr>
      <vt:lpstr>Neural Network – Understanding Back Propagation</vt:lpstr>
      <vt:lpstr>Neural Network – Understanding Back Propagation</vt:lpstr>
      <vt:lpstr>Neural Network – Understanding Back Propagation</vt:lpstr>
      <vt:lpstr>Neural Network – Issues</vt:lpstr>
      <vt:lpstr>Neural Network – Issues</vt:lpstr>
      <vt:lpstr>Neural Network – Issues</vt:lpstr>
      <vt:lpstr>Neural Network</vt:lpstr>
      <vt:lpstr>Neural Network</vt:lpstr>
      <vt:lpstr>Neural Network – Back to Basics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Back propagation for Custom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akki</dc:creator>
  <cp:lastModifiedBy>akki</cp:lastModifiedBy>
  <cp:revision>131</cp:revision>
  <dcterms:created xsi:type="dcterms:W3CDTF">2020-05-13T12:23:27Z</dcterms:created>
  <dcterms:modified xsi:type="dcterms:W3CDTF">2020-05-16T07:09:13Z</dcterms:modified>
</cp:coreProperties>
</file>