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27"/>
  </p:notesMasterIdLst>
  <p:handoutMasterIdLst>
    <p:handoutMasterId r:id="rId28"/>
  </p:handoutMasterIdLst>
  <p:sldIdLst>
    <p:sldId id="290" r:id="rId2"/>
    <p:sldId id="358" r:id="rId3"/>
    <p:sldId id="291" r:id="rId4"/>
    <p:sldId id="359" r:id="rId5"/>
    <p:sldId id="360" r:id="rId6"/>
    <p:sldId id="292" r:id="rId7"/>
    <p:sldId id="293" r:id="rId8"/>
    <p:sldId id="361" r:id="rId9"/>
    <p:sldId id="362" r:id="rId10"/>
    <p:sldId id="294" r:id="rId11"/>
    <p:sldId id="376" r:id="rId12"/>
    <p:sldId id="373" r:id="rId13"/>
    <p:sldId id="375" r:id="rId14"/>
    <p:sldId id="296" r:id="rId15"/>
    <p:sldId id="363" r:id="rId16"/>
    <p:sldId id="364" r:id="rId17"/>
    <p:sldId id="416" r:id="rId18"/>
    <p:sldId id="297" r:id="rId19"/>
    <p:sldId id="417" r:id="rId20"/>
    <p:sldId id="365" r:id="rId21"/>
    <p:sldId id="378" r:id="rId22"/>
    <p:sldId id="418" r:id="rId23"/>
    <p:sldId id="366" r:id="rId24"/>
    <p:sldId id="419" r:id="rId25"/>
    <p:sldId id="377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CD3"/>
    <a:srgbClr val="000000"/>
    <a:srgbClr val="33CC33"/>
    <a:srgbClr val="9933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126" autoAdjust="0"/>
    <p:restoredTop sz="90252" autoAdjust="0"/>
  </p:normalViewPr>
  <p:slideViewPr>
    <p:cSldViewPr>
      <p:cViewPr varScale="1">
        <p:scale>
          <a:sx n="78" d="100"/>
          <a:sy n="78" d="100"/>
        </p:scale>
        <p:origin x="184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6"/>
    </p:cViewPr>
  </p:sorterViewPr>
  <p:notesViewPr>
    <p:cSldViewPr>
      <p:cViewPr varScale="1">
        <p:scale>
          <a:sx n="54" d="100"/>
          <a:sy n="54" d="100"/>
        </p:scale>
        <p:origin x="-1788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0FDD56A-8BA7-45F0-A811-89A7310E4814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6F14DB-5E11-4644-A125-AB4CF192B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DBB1F61-0F03-4792-9025-B45F9E537D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4E970E-5530-438B-BF61-7F28A1C35031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4E970E-5530-438B-BF61-7F28A1C35031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64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8763000" cy="18288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43ECD-0B42-4C16-9C62-0D7EBB862472}" type="datetimeFigureOut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81DA420-16A1-4C84-BCAB-246559FB67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7DB2F-606A-41F7-8D69-DDE73240ADF0}" type="datetimeFigureOut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B0B5E-C76D-4FE3-8662-25DC3D54FF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3FEE9-D8CF-43DF-9987-AB3BB1555BAD}" type="datetimeFigureOut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E31B9-9094-4921-9BEC-2C7A2E7851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7199" y="263858"/>
            <a:ext cx="6492548" cy="3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400" b="1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+mj-ea"/>
                <a:cs typeface="+mj-cs"/>
              </a:rPr>
              <a:t>Economics of Natural 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8753A-2D90-4BAF-8C50-966A5405FB68}" type="datetimeFigureOut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83171-9FE5-440A-ABD2-C06B210062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8532-477B-45B1-82BC-82969EB26838}" type="datetimeFigureOut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35C6E-130F-4F6D-A746-F815B28C4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CC1EDE2-085C-4CEB-BD06-A0F254E2DB63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633EFB-92C2-49D3-B054-BB98E07B83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10B32-A6A3-43BC-9E20-820A5707A059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D2D56-AD30-403A-BB33-6606862E0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DB161-1DCA-41AD-8C0C-866E725B6D9A}" type="datetimeFigureOut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5E1B-BDB5-4115-8E4D-286F54BB7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52F3F-2445-43D0-988B-E51C17C4A130}" type="datetimeFigureOut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8A4D-8603-4A1C-903E-738DFA9F54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85673-0DD9-489F-8168-AF831E654C89}" type="datetimeFigureOut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3A1BB-1B52-418B-BADE-9CB8722807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258763"/>
            <a:ext cx="9144000" cy="3508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161925"/>
            <a:ext cx="9144000" cy="952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FAFD64C4-1C8A-4DA1-8D35-D2244EED7458}" type="datetimeFigureOut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AC4379-AAFE-4CE5-AA65-30E5D05A9F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73" r:id="rId3"/>
    <p:sldLayoutId id="2147484374" r:id="rId4"/>
    <p:sldLayoutId id="2147484382" r:id="rId5"/>
    <p:sldLayoutId id="2147484383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ransition>
    <p:split orient="vert"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hilloi.iitg.ernet.in/~intracc/utilities/logo/iitg_web_mid.gif" TargetMode="External"/><Relationship Id="rId2" Type="http://schemas.openxmlformats.org/officeDocument/2006/relationships/hyperlink" Target="mailto:mkdutta@iitg.ac.i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/>
          <p:cNvSpPr txBox="1">
            <a:spLocks noChangeArrowheads="1"/>
          </p:cNvSpPr>
          <p:nvPr/>
        </p:nvSpPr>
        <p:spPr bwMode="auto">
          <a:xfrm>
            <a:off x="762000" y="914400"/>
            <a:ext cx="77724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Arial Black" pitchFamily="34" charset="0"/>
              </a:rPr>
              <a:t>ENVIRONMENTAL ECONOMICS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Mrinal</a:t>
            </a:r>
            <a:r>
              <a:rPr lang="en-US" dirty="0" smtClean="0"/>
              <a:t> </a:t>
            </a:r>
            <a:r>
              <a:rPr lang="en-US" dirty="0" err="1"/>
              <a:t>Kanti</a:t>
            </a:r>
            <a:r>
              <a:rPr lang="en-US" dirty="0"/>
              <a:t> Dutta</a:t>
            </a:r>
          </a:p>
          <a:p>
            <a:pPr algn="ctr"/>
            <a:r>
              <a:rPr lang="en-US" dirty="0" smtClean="0">
                <a:hlinkClick r:id="rId2"/>
              </a:rPr>
              <a:t>mkdutta@iitg.ac.in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Arial Black" pitchFamily="34" charset="0"/>
              </a:rPr>
              <a:t>Department of Humanities and Social Sciences</a:t>
            </a:r>
          </a:p>
          <a:p>
            <a:pPr algn="ctr"/>
            <a:r>
              <a:rPr lang="en-US" dirty="0">
                <a:latin typeface="Arial Black" pitchFamily="34" charset="0"/>
              </a:rPr>
              <a:t>Indian Institute of Technology Guwahati</a:t>
            </a:r>
          </a:p>
          <a:p>
            <a:pPr algn="ctr"/>
            <a:r>
              <a:rPr lang="en-US" dirty="0" smtClean="0">
                <a:latin typeface="Arial Black" pitchFamily="34" charset="0"/>
              </a:rPr>
              <a:t>Guwahati </a:t>
            </a:r>
            <a:r>
              <a:rPr lang="en-US" dirty="0">
                <a:latin typeface="Arial Black" pitchFamily="34" charset="0"/>
              </a:rPr>
              <a:t>– 781039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147" name="Picture 7" descr="Use for web pag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600200"/>
            <a:ext cx="8667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8C5FC8-B342-4813-86CD-AEE1B409D4A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482702" y="1219200"/>
            <a:ext cx="8077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i="1" dirty="0"/>
              <a:t>Resource endowment:</a:t>
            </a:r>
            <a:r>
              <a:rPr lang="en-US" sz="2800" i="1" dirty="0"/>
              <a:t> </a:t>
            </a:r>
            <a:r>
              <a:rPr lang="en-US" sz="2800" dirty="0" smtClean="0"/>
              <a:t>represents </a:t>
            </a:r>
            <a:r>
              <a:rPr lang="en-US" sz="2800" dirty="0"/>
              <a:t>the natural occurrence of resources in the earth’s crust and independent of prices.  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This concept is more geological rather than the </a:t>
            </a:r>
            <a:r>
              <a:rPr lang="en-US" sz="2800" dirty="0" smtClean="0"/>
              <a:t>economic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This </a:t>
            </a:r>
            <a:r>
              <a:rPr lang="en-US" sz="2800" dirty="0"/>
              <a:t>concept is important because it places an upper limit on the availability of terrestrial resources.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895190A-1FC2-4E11-8451-3AAB650714A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763000" cy="56324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 dirty="0"/>
              <a:t>Meaning the terms used in the Figure-1: </a:t>
            </a:r>
          </a:p>
          <a:p>
            <a:pPr algn="just">
              <a:defRPr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US" sz="2800" i="1" dirty="0"/>
              <a:t>Identified resources</a:t>
            </a:r>
            <a:r>
              <a:rPr lang="en-US" sz="2800" dirty="0"/>
              <a:t>: </a:t>
            </a:r>
          </a:p>
          <a:p>
            <a:pPr algn="just">
              <a:defRPr/>
            </a:pPr>
            <a:r>
              <a:rPr lang="en-US" sz="2800" dirty="0"/>
              <a:t>	specific bodies of </a:t>
            </a:r>
            <a:r>
              <a:rPr lang="en-US" sz="2800" dirty="0" smtClean="0"/>
              <a:t>mineral–bearing </a:t>
            </a:r>
            <a:r>
              <a:rPr lang="en-US" sz="2800" dirty="0"/>
              <a:t>material 	whose location, quality and quantity are known 	from geological evidence and supported by 	engineering </a:t>
            </a:r>
            <a:r>
              <a:rPr lang="en-US" sz="2800" dirty="0" smtClean="0"/>
              <a:t>measurements</a:t>
            </a:r>
            <a:endParaRPr lang="en-US" sz="2800" dirty="0"/>
          </a:p>
          <a:p>
            <a:pPr algn="just">
              <a:defRPr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US" sz="2800" i="1" dirty="0"/>
              <a:t>Measured resources</a:t>
            </a:r>
            <a:r>
              <a:rPr lang="en-US" sz="2800" dirty="0"/>
              <a:t>: </a:t>
            </a:r>
          </a:p>
          <a:p>
            <a:pPr algn="just">
              <a:defRPr/>
            </a:pPr>
            <a:r>
              <a:rPr lang="en-US" sz="2800" dirty="0"/>
              <a:t>	material for which quantity and quality estimated 	are within a margin of error less than 20 percent, 	from geologically well known sample sites</a:t>
            </a:r>
          </a:p>
          <a:p>
            <a:pPr algn="just">
              <a:defRPr/>
            </a:pPr>
            <a:endParaRPr lang="en-US" sz="24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B9A8EB-BC00-4D8E-83DA-8CB69AD569C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401638" y="794802"/>
            <a:ext cx="8153400" cy="56938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US" sz="2800" i="1" dirty="0" smtClean="0"/>
              <a:t>Indicated </a:t>
            </a:r>
            <a:r>
              <a:rPr lang="en-US" sz="2800" i="1" dirty="0"/>
              <a:t>resources</a:t>
            </a:r>
            <a:r>
              <a:rPr lang="en-US" sz="2800" dirty="0"/>
              <a:t>: </a:t>
            </a:r>
            <a:r>
              <a:rPr lang="en-US" sz="2800" dirty="0" smtClean="0"/>
              <a:t>material </a:t>
            </a:r>
            <a:r>
              <a:rPr lang="en-US" sz="2800" dirty="0"/>
              <a:t>of which quantity and quality have been </a:t>
            </a:r>
            <a:r>
              <a:rPr lang="en-US" sz="2800" dirty="0" smtClean="0"/>
              <a:t>estimated </a:t>
            </a:r>
            <a:r>
              <a:rPr lang="en-US" sz="2800" dirty="0"/>
              <a:t>partly from sample analyses </a:t>
            </a:r>
            <a:r>
              <a:rPr lang="en-US" sz="2800" dirty="0" smtClean="0"/>
              <a:t>and partly </a:t>
            </a:r>
            <a:r>
              <a:rPr lang="en-US" sz="2800" dirty="0"/>
              <a:t>from reasonable geological </a:t>
            </a:r>
            <a:r>
              <a:rPr lang="en-US" sz="2800" dirty="0" smtClean="0"/>
              <a:t>projections</a:t>
            </a:r>
            <a:endParaRPr lang="en-US" sz="2800" dirty="0"/>
          </a:p>
          <a:p>
            <a:pPr algn="just">
              <a:defRPr/>
            </a:pPr>
            <a:endParaRPr lang="en-US" sz="2800" dirty="0" smtClean="0"/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US" sz="2800" i="1" dirty="0" smtClean="0"/>
              <a:t>Inferred resources</a:t>
            </a:r>
            <a:r>
              <a:rPr lang="en-US" sz="2800" dirty="0"/>
              <a:t>: material </a:t>
            </a:r>
            <a:r>
              <a:rPr lang="en-US" sz="2800" dirty="0" smtClean="0"/>
              <a:t>in unexplored extensions of demonstrated resources based on geological projections </a:t>
            </a:r>
          </a:p>
          <a:p>
            <a:pPr algn="just">
              <a:defRPr/>
            </a:pPr>
            <a:endParaRPr lang="en-US" sz="2800" dirty="0" smtClean="0"/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US" sz="2800" i="1" dirty="0" smtClean="0"/>
              <a:t>Undiscovered </a:t>
            </a:r>
            <a:r>
              <a:rPr lang="en-US" sz="2800" i="1" dirty="0"/>
              <a:t>resources</a:t>
            </a:r>
            <a:r>
              <a:rPr lang="en-US" sz="2800" dirty="0"/>
              <a:t>: </a:t>
            </a:r>
            <a:r>
              <a:rPr lang="en-US" sz="2800" dirty="0" smtClean="0"/>
              <a:t>unspecified </a:t>
            </a:r>
            <a:r>
              <a:rPr lang="en-US" sz="2800" dirty="0"/>
              <a:t>bodies of mineral  bearing material 	surmised to exist on the basis of broad </a:t>
            </a:r>
            <a:r>
              <a:rPr lang="en-US" sz="2800" dirty="0" smtClean="0"/>
              <a:t>geological </a:t>
            </a:r>
            <a:r>
              <a:rPr lang="en-US" sz="2800" dirty="0"/>
              <a:t>knowledge and </a:t>
            </a:r>
            <a:r>
              <a:rPr lang="en-US" sz="2800" dirty="0" smtClean="0"/>
              <a:t>theory</a:t>
            </a:r>
            <a:endParaRPr lang="en-US" sz="24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AE3E16A-F60A-4C7B-B97B-531A284EC80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7837690" cy="4832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US" sz="2800" i="1" dirty="0" smtClean="0"/>
              <a:t>Hypothetical </a:t>
            </a:r>
            <a:r>
              <a:rPr lang="en-US" sz="2800" i="1" dirty="0"/>
              <a:t>resources</a:t>
            </a:r>
            <a:r>
              <a:rPr lang="en-US" sz="2800" dirty="0"/>
              <a:t>: </a:t>
            </a:r>
            <a:r>
              <a:rPr lang="en-US" sz="2800" dirty="0" smtClean="0"/>
              <a:t>undiscovered </a:t>
            </a:r>
            <a:r>
              <a:rPr lang="en-US" sz="2800" dirty="0"/>
              <a:t>materials reasonably expected </a:t>
            </a:r>
            <a:r>
              <a:rPr lang="en-US" sz="2800" dirty="0" smtClean="0"/>
              <a:t>to exist </a:t>
            </a:r>
            <a:r>
              <a:rPr lang="en-US" sz="2800" dirty="0"/>
              <a:t>in a known mining district under known </a:t>
            </a:r>
            <a:r>
              <a:rPr lang="en-US" sz="2800" dirty="0" smtClean="0"/>
              <a:t>geological </a:t>
            </a:r>
            <a:r>
              <a:rPr lang="en-US" sz="2800" dirty="0"/>
              <a:t>conditions.</a:t>
            </a:r>
          </a:p>
          <a:p>
            <a:pPr algn="just">
              <a:defRPr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US" sz="2800" i="1" dirty="0" smtClean="0"/>
              <a:t>Speculative resources</a:t>
            </a:r>
            <a:r>
              <a:rPr lang="en-US" sz="2800" dirty="0"/>
              <a:t>: </a:t>
            </a:r>
            <a:r>
              <a:rPr lang="en-US" sz="2800" dirty="0" smtClean="0"/>
              <a:t>undiscovered </a:t>
            </a:r>
            <a:r>
              <a:rPr lang="en-US" sz="2800" dirty="0"/>
              <a:t>materials that may occur in either </a:t>
            </a:r>
            <a:r>
              <a:rPr lang="en-US" sz="2800" dirty="0" smtClean="0"/>
              <a:t>known </a:t>
            </a:r>
            <a:r>
              <a:rPr lang="en-US" sz="2800" dirty="0"/>
              <a:t>types of deposits in favorable geological </a:t>
            </a:r>
            <a:r>
              <a:rPr lang="en-US" sz="2800" dirty="0" smtClean="0"/>
              <a:t>settings </a:t>
            </a:r>
            <a:r>
              <a:rPr lang="en-US" sz="2800" dirty="0"/>
              <a:t>where no discoveries have been </a:t>
            </a:r>
            <a:r>
              <a:rPr lang="en-US" sz="2800" dirty="0" smtClean="0"/>
              <a:t>made or </a:t>
            </a:r>
            <a:r>
              <a:rPr lang="en-US" sz="2800" dirty="0"/>
              <a:t>in yet unknown types of deposits that remain </a:t>
            </a:r>
            <a:r>
              <a:rPr lang="en-US" sz="2800" dirty="0" smtClean="0"/>
              <a:t>to </a:t>
            </a:r>
            <a:r>
              <a:rPr lang="en-US" sz="2800" dirty="0"/>
              <a:t>be </a:t>
            </a:r>
            <a:r>
              <a:rPr lang="en-US" sz="2800" dirty="0" smtClean="0"/>
              <a:t>recognized</a:t>
            </a:r>
            <a:endParaRPr lang="en-US" sz="28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4038" y="0"/>
            <a:ext cx="762000" cy="381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C289BB2-91B6-4394-AE52-3B3C6B2B3BB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533400" y="762000"/>
            <a:ext cx="815340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Distinction between two categories of resources: 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The first category of resources includes all </a:t>
            </a:r>
            <a:r>
              <a:rPr lang="en-US" sz="2800" dirty="0" err="1"/>
              <a:t>depletable</a:t>
            </a:r>
            <a:r>
              <a:rPr lang="en-US" sz="2800" dirty="0"/>
              <a:t>, recyclable resources, such as </a:t>
            </a:r>
            <a:r>
              <a:rPr lang="en-US" sz="2800" dirty="0" smtClean="0"/>
              <a:t>copper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A </a:t>
            </a:r>
            <a:r>
              <a:rPr lang="en-US" sz="2800" dirty="0" err="1"/>
              <a:t>depletable</a:t>
            </a:r>
            <a:r>
              <a:rPr lang="en-US" sz="2800" dirty="0"/>
              <a:t> resource is one for which the natural replenishment feedback loop can be safely </a:t>
            </a:r>
            <a:r>
              <a:rPr lang="en-US" sz="2800" dirty="0" smtClean="0"/>
              <a:t>ignored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rate of replenishment </a:t>
            </a:r>
            <a:r>
              <a:rPr lang="en-US" sz="2800" dirty="0" smtClean="0"/>
              <a:t>for these </a:t>
            </a:r>
            <a:r>
              <a:rPr lang="en-US" sz="2800" dirty="0"/>
              <a:t>resources is so low that it does not offer a potential for augmenting the stock in any reasonable time </a:t>
            </a:r>
            <a:r>
              <a:rPr lang="en-US" sz="2800" dirty="0" smtClean="0"/>
              <a:t>frame</a:t>
            </a:r>
            <a:endParaRPr lang="en-US" sz="28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55060" y="533400"/>
            <a:ext cx="8763000" cy="9144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Arial" charset="0"/>
              </a:rPr>
              <a:t>Distinction between two categories of resources: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355060" y="1445909"/>
            <a:ext cx="8296072" cy="49403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  <a:buClr>
                <a:srgbClr val="99336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A recyclable resource is one which although currently being used for some particular purpose, exists in a form allowing its mass to be recovered once that purpose is no longer necessary or desirable</a:t>
            </a:r>
          </a:p>
          <a:p>
            <a:pPr marL="109537" indent="0" algn="just" eaLnBrk="1" hangingPunct="1">
              <a:lnSpc>
                <a:spcPct val="90000"/>
              </a:lnSpc>
              <a:spcBef>
                <a:spcPts val="600"/>
              </a:spcBef>
              <a:buClr>
                <a:srgbClr val="993366"/>
              </a:buClr>
              <a:buNone/>
            </a:pPr>
            <a:endParaRPr lang="en-US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>
                <a:srgbClr val="99336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The current reserves of a </a:t>
            </a:r>
            <a:r>
              <a:rPr lang="en-US" dirty="0" err="1" smtClean="0">
                <a:latin typeface="Arial" charset="0"/>
              </a:rPr>
              <a:t>depletable</a:t>
            </a:r>
            <a:r>
              <a:rPr lang="en-US" dirty="0" smtClean="0">
                <a:latin typeface="Arial" charset="0"/>
              </a:rPr>
              <a:t>, recyclable resource can be augmented by economic replenishment as well as by recycling</a:t>
            </a:r>
          </a:p>
          <a:p>
            <a:pPr marL="109537" indent="0" algn="just" eaLnBrk="1" hangingPunct="1">
              <a:lnSpc>
                <a:spcPct val="90000"/>
              </a:lnSpc>
              <a:spcBef>
                <a:spcPts val="600"/>
              </a:spcBef>
              <a:buClr>
                <a:srgbClr val="993366"/>
              </a:buClr>
              <a:buNone/>
            </a:pPr>
            <a:endParaRPr lang="en-US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>
                <a:srgbClr val="99336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Stimulant of economic replenishment  includes: price and technological progress. 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</p:txBody>
      </p:sp>
      <p:sp>
        <p:nvSpPr>
          <p:cNvPr id="20484" name="Slide Number Placeholder 4"/>
          <p:cNvSpPr txBox="1">
            <a:spLocks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3EE289A-BA24-426F-A30F-C7523779C4DC}" type="slidenum">
              <a:rPr lang="en-US">
                <a:solidFill>
                  <a:srgbClr val="FFFFFF"/>
                </a:solidFill>
              </a:rPr>
              <a:pPr algn="r"/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686800" cy="9144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Arial" charset="0"/>
              </a:rPr>
              <a:t>Distinction between two categories of resources: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532106"/>
            <a:ext cx="8229600" cy="502109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Another side of the </a:t>
            </a:r>
            <a:r>
              <a:rPr lang="en-US" dirty="0" err="1" smtClean="0">
                <a:latin typeface="Arial" charset="0"/>
              </a:rPr>
              <a:t>depletable</a:t>
            </a:r>
            <a:r>
              <a:rPr lang="en-US" dirty="0" smtClean="0">
                <a:latin typeface="Arial" charset="0"/>
              </a:rPr>
              <a:t> resources is that their potential reserves can be exhausted owing to demand for and durability of the products built with the resource, and the ability to reuse the products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Higher prices tend to reduce demand for the product (except for price inelastic products)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Durable products last longer, reducing the need for newer ones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Reusable products provide a substitute for new products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 smtClean="0">
              <a:latin typeface="Arial" charset="0"/>
            </a:endParaRPr>
          </a:p>
          <a:p>
            <a:pPr algn="just"/>
            <a:endParaRPr lang="en-US" dirty="0" smtClean="0">
              <a:latin typeface="Arial" charset="0"/>
            </a:endParaRPr>
          </a:p>
        </p:txBody>
      </p:sp>
      <p:sp>
        <p:nvSpPr>
          <p:cNvPr id="21508" name="Slide Number Placeholder 4"/>
          <p:cNvSpPr txBox="1">
            <a:spLocks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92A59E7-342A-44BE-9044-DB6815DF6978}" type="slidenum">
              <a:rPr lang="en-US">
                <a:solidFill>
                  <a:srgbClr val="FFFFFF"/>
                </a:solidFill>
              </a:rPr>
              <a:pPr algn="r"/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686800" cy="9144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Arial" charset="0"/>
              </a:rPr>
              <a:t>Distinction between two categories of resources: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532106"/>
            <a:ext cx="8229600" cy="502109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For some resources, the size of potential reserve depends explicitly on our ability to store the resource.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e.g. helium.</a:t>
            </a:r>
          </a:p>
          <a:p>
            <a:pPr algn="just"/>
            <a:endParaRPr lang="en-US" dirty="0" smtClean="0">
              <a:latin typeface="Arial" charset="0"/>
            </a:endParaRPr>
          </a:p>
        </p:txBody>
      </p:sp>
      <p:sp>
        <p:nvSpPr>
          <p:cNvPr id="21508" name="Slide Number Placeholder 4"/>
          <p:cNvSpPr txBox="1">
            <a:spLocks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92A59E7-342A-44BE-9044-DB6815DF6978}" type="slidenum">
              <a:rPr lang="en-US">
                <a:solidFill>
                  <a:srgbClr val="FFFFFF"/>
                </a:solidFill>
              </a:rPr>
              <a:pPr algn="r"/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5605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C37C60A-31EE-4E87-A2CC-259577952B9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2531" name="TextBox 7"/>
          <p:cNvSpPr txBox="1">
            <a:spLocks noChangeArrowheads="1"/>
          </p:cNvSpPr>
          <p:nvPr/>
        </p:nvSpPr>
        <p:spPr bwMode="auto">
          <a:xfrm>
            <a:off x="685800" y="1219200"/>
            <a:ext cx="78486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Not all </a:t>
            </a:r>
            <a:r>
              <a:rPr lang="en-US" sz="2800" dirty="0" err="1"/>
              <a:t>depletable</a:t>
            </a:r>
            <a:r>
              <a:rPr lang="en-US" sz="2800" dirty="0"/>
              <a:t> resources permit recycling or reuse </a:t>
            </a:r>
            <a:endParaRPr lang="en-US" sz="2800" dirty="0" smtClean="0"/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e</a:t>
            </a:r>
            <a:r>
              <a:rPr lang="en-US" sz="2800" dirty="0" smtClean="0"/>
              <a:t>.g. coal</a:t>
            </a:r>
            <a:r>
              <a:rPr lang="en-US" sz="2800" dirty="0"/>
              <a:t>, oil and gas </a:t>
            </a:r>
            <a:r>
              <a:rPr lang="en-US" sz="2800" dirty="0" smtClean="0"/>
              <a:t>are consumed as they are used</a:t>
            </a:r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Once </a:t>
            </a:r>
            <a:r>
              <a:rPr lang="en-US" sz="2800" dirty="0"/>
              <a:t>combusted </a:t>
            </a:r>
            <a:r>
              <a:rPr lang="en-US" sz="2800" dirty="0" smtClean="0"/>
              <a:t>and turned into </a:t>
            </a:r>
            <a:r>
              <a:rPr lang="en-US" sz="2800" dirty="0"/>
              <a:t>heat </a:t>
            </a:r>
            <a:r>
              <a:rPr lang="en-US" sz="2800" dirty="0" smtClean="0"/>
              <a:t>energy, the </a:t>
            </a:r>
            <a:r>
              <a:rPr lang="en-US" sz="2800" dirty="0"/>
              <a:t>heat </a:t>
            </a:r>
            <a:r>
              <a:rPr lang="en-US" sz="2800" dirty="0" smtClean="0"/>
              <a:t>dissipates </a:t>
            </a:r>
            <a:r>
              <a:rPr lang="en-US" sz="2800" dirty="0"/>
              <a:t>in to the atmosphere and becomes </a:t>
            </a:r>
            <a:r>
              <a:rPr lang="en-US" sz="2800" dirty="0" smtClean="0"/>
              <a:t>non-recoverable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C37C60A-31EE-4E87-A2CC-259577952B9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2531" name="TextBox 7"/>
          <p:cNvSpPr txBox="1">
            <a:spLocks noChangeArrowheads="1"/>
          </p:cNvSpPr>
          <p:nvPr/>
        </p:nvSpPr>
        <p:spPr bwMode="auto">
          <a:xfrm>
            <a:off x="685361" y="990600"/>
            <a:ext cx="7848600" cy="5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Endowment of </a:t>
            </a:r>
            <a:r>
              <a:rPr lang="en-US" sz="2800" dirty="0" err="1" smtClean="0"/>
              <a:t>depletable</a:t>
            </a:r>
            <a:r>
              <a:rPr lang="en-US" sz="2800" dirty="0" smtClean="0"/>
              <a:t> resource is of finite size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Current use of </a:t>
            </a:r>
            <a:r>
              <a:rPr lang="en-US" sz="2800" dirty="0" err="1" smtClean="0"/>
              <a:t>depletable</a:t>
            </a:r>
            <a:r>
              <a:rPr lang="en-US" sz="2800" dirty="0" smtClean="0"/>
              <a:t>, non-recyclable resources preclude future use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Recycling and reuse make the useful stock last longer, all other things being equal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100% recycling of recyclable resources is not possible</a:t>
            </a:r>
          </a:p>
          <a:p>
            <a:pPr lvl="1" indent="-4572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Even if most of them are recyclable (e.g. copper) the theoretical upper limit on recycling is less than 100 percent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1961667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762000" y="2667000"/>
            <a:ext cx="7696200" cy="129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ea typeface="+mj-ea"/>
                <a:cs typeface="+mj-cs"/>
              </a:rPr>
              <a:t>Economics of Natural Resources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054EF02-2CDA-4A52-86F7-403762124DE2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534400" cy="4724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Arial" charset="0"/>
                <a:cs typeface="Arial" charset="0"/>
              </a:rPr>
              <a:t>Renewable Resources </a:t>
            </a:r>
            <a:r>
              <a:rPr lang="en-US" dirty="0" smtClean="0">
                <a:latin typeface="Arial" charset="0"/>
                <a:cs typeface="Arial" charset="0"/>
              </a:rPr>
              <a:t>are differentiated from </a:t>
            </a:r>
            <a:r>
              <a:rPr lang="en-US" dirty="0" err="1" smtClean="0">
                <a:latin typeface="Arial" charset="0"/>
                <a:cs typeface="Arial" charset="0"/>
              </a:rPr>
              <a:t>depletable</a:t>
            </a:r>
            <a:r>
              <a:rPr lang="en-US" dirty="0" smtClean="0">
                <a:latin typeface="Arial" charset="0"/>
                <a:cs typeface="Arial" charset="0"/>
              </a:rPr>
              <a:t> resources primarily by the fact that natural 	replenishment augments the flow of renewable resources at a non-negligible rate</a:t>
            </a:r>
          </a:p>
          <a:p>
            <a:pPr marL="109537" indent="0" algn="just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  <a:cs typeface="Arial" charset="0"/>
              </a:rPr>
              <a:t>Examples: solar energy, water, cereal grains, forest, fish, animals etc. </a:t>
            </a:r>
          </a:p>
          <a:p>
            <a:pPr marL="109537" indent="0" algn="just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  <a:cs typeface="Arial" charset="0"/>
              </a:rPr>
              <a:t>Flow of these resources can be maintained perpetually</a:t>
            </a:r>
          </a:p>
          <a:p>
            <a:pPr algn="just">
              <a:buFont typeface="Georgia" pitchFamily="18" charset="0"/>
              <a:buNone/>
            </a:pPr>
            <a:endParaRPr lang="en-US" sz="2400" dirty="0" smtClean="0"/>
          </a:p>
        </p:txBody>
      </p:sp>
      <p:sp>
        <p:nvSpPr>
          <p:cNvPr id="23555" name="Slide Number Placeholder 4"/>
          <p:cNvSpPr txBox="1">
            <a:spLocks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FAD0488-34AC-4111-9F39-186C12435EE5}" type="slidenum">
              <a:rPr lang="en-US">
                <a:solidFill>
                  <a:srgbClr val="FFFFFF"/>
                </a:solidFill>
              </a:rPr>
              <a:pPr algn="r"/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49736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  <a:cs typeface="Arial" charset="0"/>
              </a:rPr>
              <a:t>For some renewable resources, the continuation and volume of their flow depend crucially on humans</a:t>
            </a:r>
          </a:p>
          <a:p>
            <a:pPr marL="109537" indent="0" algn="just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  <a:cs typeface="Arial" charset="0"/>
              </a:rPr>
              <a:t>For example: soil erosion and nutrient depletion reduce the flow of food</a:t>
            </a:r>
          </a:p>
          <a:p>
            <a:pPr marL="109537" indent="0" algn="just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  <a:cs typeface="Arial" charset="0"/>
              </a:rPr>
              <a:t>Excessive fishing reduces the stock of fish which in turn reduces the rate of natural increase of the fish population</a:t>
            </a:r>
          </a:p>
          <a:p>
            <a:endParaRPr lang="en-US" sz="2400" dirty="0" smtClean="0"/>
          </a:p>
        </p:txBody>
      </p:sp>
      <p:sp>
        <p:nvSpPr>
          <p:cNvPr id="24579" name="Slide Number Placeholder 4"/>
          <p:cNvSpPr txBox="1">
            <a:spLocks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224A2FE-5C15-4458-8C39-1AF25C475F32}" type="slidenum">
              <a:rPr lang="en-US">
                <a:solidFill>
                  <a:srgbClr val="FFFFFF"/>
                </a:solidFill>
              </a:rPr>
              <a:pPr algn="r"/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8001000" cy="4648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  <a:cs typeface="Arial" charset="0"/>
              </a:rPr>
              <a:t>For other renewable resources, the flow is independent of humans</a:t>
            </a:r>
          </a:p>
          <a:p>
            <a:pPr marL="109537" indent="0" algn="just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  <a:cs typeface="Arial" charset="0"/>
              </a:rPr>
              <a:t>For example: solar energy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  <a:cs typeface="Arial" charset="0"/>
              </a:rPr>
              <a:t>Same amount is available across generations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  <a:cs typeface="Arial" charset="0"/>
              </a:rPr>
              <a:t>The amount consumed by one generation does not reduce the amount that can be consumed by subsequent generations</a:t>
            </a:r>
          </a:p>
          <a:p>
            <a:endParaRPr lang="en-US" sz="2400" dirty="0" smtClean="0"/>
          </a:p>
        </p:txBody>
      </p:sp>
      <p:sp>
        <p:nvSpPr>
          <p:cNvPr id="24579" name="Slide Number Placeholder 4"/>
          <p:cNvSpPr txBox="1">
            <a:spLocks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224A2FE-5C15-4458-8C39-1AF25C475F32}" type="slidenum">
              <a:rPr lang="en-US">
                <a:solidFill>
                  <a:srgbClr val="FFFFFF"/>
                </a:solidFill>
              </a:rPr>
              <a:pPr algn="r"/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6411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077200" cy="5334000"/>
          </a:xfrm>
        </p:spPr>
        <p:txBody>
          <a:bodyPr/>
          <a:lstStyle/>
          <a:p>
            <a:pPr marL="566738" indent="-457200" algn="just">
              <a:buFont typeface="Wingdings" panose="05000000000000000000" pitchFamily="2" charset="2"/>
              <a:buChar char="§"/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Some renewable resources can be stored </a:t>
            </a:r>
            <a:r>
              <a:rPr lang="en-US" dirty="0" smtClean="0">
                <a:latin typeface="Arial" charset="0"/>
                <a:cs typeface="Arial" charset="0"/>
              </a:rPr>
              <a:t>and hence provides a valuable way to manage the allocation the resource over time. </a:t>
            </a:r>
          </a:p>
          <a:p>
            <a:pPr marL="566738" indent="-457200" algn="just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Arial" charset="0"/>
                <a:cs typeface="Arial" charset="0"/>
              </a:rPr>
              <a:t>For example, food with proper storage can help overcome the problem of hunger (cold storage)</a:t>
            </a:r>
          </a:p>
          <a:p>
            <a:pPr marL="109538" indent="0" algn="just"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marL="566738" indent="-457200" algn="just"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latin typeface="Arial" charset="0"/>
                <a:cs typeface="Arial" charset="0"/>
              </a:rPr>
              <a:t>Unstored</a:t>
            </a:r>
            <a:r>
              <a:rPr lang="en-US" dirty="0" smtClean="0">
                <a:latin typeface="Arial" charset="0"/>
                <a:cs typeface="Arial" charset="0"/>
              </a:rPr>
              <a:t> solar energy</a:t>
            </a:r>
          </a:p>
          <a:p>
            <a:pPr marL="109538" indent="0" algn="just"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marL="566738" indent="-457200" algn="just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Arial" charset="0"/>
                <a:cs typeface="Arial" charset="0"/>
              </a:rPr>
              <a:t>Storage of renewable resources usually performs a different service from storage of </a:t>
            </a:r>
            <a:r>
              <a:rPr lang="en-US" dirty="0" err="1" smtClean="0">
                <a:latin typeface="Arial" charset="0"/>
                <a:cs typeface="Arial" charset="0"/>
              </a:rPr>
              <a:t>depletable</a:t>
            </a:r>
            <a:r>
              <a:rPr lang="en-US" dirty="0" smtClean="0">
                <a:latin typeface="Arial" charset="0"/>
                <a:cs typeface="Arial" charset="0"/>
              </a:rPr>
              <a:t> resources</a:t>
            </a:r>
          </a:p>
        </p:txBody>
      </p:sp>
      <p:sp>
        <p:nvSpPr>
          <p:cNvPr id="2" name="Slide Number Placeholder 4"/>
          <p:cNvSpPr txBox="1">
            <a:spLocks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C6F998-304C-42F4-AEE0-FD7F9208DA7F}" type="slidenum">
              <a:rPr lang="en-US">
                <a:solidFill>
                  <a:srgbClr val="FFFFFF"/>
                </a:solidFill>
              </a:rPr>
              <a:pPr algn="r"/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7924800" cy="4495800"/>
          </a:xfrm>
        </p:spPr>
        <p:txBody>
          <a:bodyPr/>
          <a:lstStyle/>
          <a:p>
            <a:pPr marL="566738" indent="-457200" algn="just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Arial" charset="0"/>
                <a:cs typeface="Arial" charset="0"/>
              </a:rPr>
              <a:t>Storing depletable resources extends their economic life, on the other hand storing renewable resources can serve as a means of smoothing out the cyclical imbalances of supply and demand</a:t>
            </a:r>
            <a:endParaRPr lang="en-US" dirty="0">
              <a:latin typeface="Arial" charset="0"/>
              <a:cs typeface="Arial" charset="0"/>
            </a:endParaRPr>
          </a:p>
          <a:p>
            <a:pPr marL="566738" indent="-457200" algn="just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Arial" charset="0"/>
                <a:cs typeface="Arial" charset="0"/>
              </a:rPr>
              <a:t>Surpluses are stored for periods when  deficits may occur</a:t>
            </a:r>
          </a:p>
          <a:p>
            <a:pPr marL="858838" lvl="1" indent="-457200" algn="just"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charset="0"/>
                <a:cs typeface="Arial" charset="0"/>
              </a:rPr>
              <a:t>e</a:t>
            </a:r>
            <a:r>
              <a:rPr lang="en-US" dirty="0" smtClean="0">
                <a:latin typeface="Arial" charset="0"/>
                <a:cs typeface="Arial" charset="0"/>
              </a:rPr>
              <a:t>.g. food stockpiles, use of dams to store hydro-power</a:t>
            </a:r>
          </a:p>
          <a:p>
            <a:pPr algn="just">
              <a:defRPr/>
            </a:pPr>
            <a:endParaRPr lang="en-US" dirty="0" smtClean="0"/>
          </a:p>
        </p:txBody>
      </p:sp>
      <p:sp>
        <p:nvSpPr>
          <p:cNvPr id="2" name="Slide Number Placeholder 4"/>
          <p:cNvSpPr txBox="1">
            <a:spLocks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C6F998-304C-42F4-AEE0-FD7F9208DA7F}" type="slidenum">
              <a:rPr lang="en-US">
                <a:solidFill>
                  <a:srgbClr val="FFFFFF"/>
                </a:solidFill>
              </a:rPr>
              <a:pPr algn="r"/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0166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097B5B-0691-43E3-851B-06C7751EB92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609600" y="914400"/>
            <a:ext cx="76962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challenge for management of renewable resources is different from the </a:t>
            </a:r>
            <a:r>
              <a:rPr lang="en-US" sz="2800" dirty="0" smtClean="0"/>
              <a:t>challenge for </a:t>
            </a:r>
            <a:r>
              <a:rPr lang="en-US" sz="2800" dirty="0"/>
              <a:t>managing depletable resources </a:t>
            </a:r>
          </a:p>
          <a:p>
            <a:pPr algn="just">
              <a:defRPr/>
            </a:pPr>
            <a:endParaRPr lang="en-US" sz="2800" b="1" i="1" dirty="0"/>
          </a:p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n-US" sz="2800" b="1" i="1" dirty="0">
                <a:latin typeface="+mj-lt"/>
              </a:rPr>
              <a:t>The challenge  for depletable resources involves </a:t>
            </a:r>
            <a:r>
              <a:rPr lang="en-US" sz="2800" b="1" i="1" dirty="0" smtClean="0">
                <a:latin typeface="+mj-lt"/>
              </a:rPr>
              <a:t>allocation of </a:t>
            </a:r>
            <a:r>
              <a:rPr lang="en-US" sz="2800" b="1" i="1" dirty="0">
                <a:latin typeface="+mj-lt"/>
              </a:rPr>
              <a:t>dwindling stock among generations while meeting the ultimate transition to renewable resources. In contrast, the challenge for managing renewable resources involves the maintenance of an efficient sustainable flow. </a:t>
            </a:r>
            <a:endParaRPr lang="en-US" sz="28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F5E5D43-2248-4C44-8FC9-02158C4504C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5" name="TextBox 7"/>
          <p:cNvSpPr txBox="1">
            <a:spLocks noChangeArrowheads="1"/>
          </p:cNvSpPr>
          <p:nvPr/>
        </p:nvSpPr>
        <p:spPr bwMode="auto">
          <a:xfrm>
            <a:off x="304800" y="838200"/>
            <a:ext cx="8382000" cy="5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Resources are broadly classified under two categories: </a:t>
            </a:r>
          </a:p>
          <a:p>
            <a:pPr algn="just">
              <a:spcBef>
                <a:spcPts val="600"/>
              </a:spcBef>
            </a:pPr>
            <a:r>
              <a:rPr lang="en-US" sz="2800" dirty="0">
                <a:solidFill>
                  <a:srgbClr val="000000"/>
                </a:solidFill>
              </a:rPr>
              <a:t>	Renewable and Non- Renewable (</a:t>
            </a:r>
            <a:r>
              <a:rPr lang="en-US" sz="2800" dirty="0" err="1">
                <a:solidFill>
                  <a:srgbClr val="000000"/>
                </a:solidFill>
              </a:rPr>
              <a:t>depletable</a:t>
            </a:r>
            <a:r>
              <a:rPr lang="en-US" sz="2800" dirty="0">
                <a:solidFill>
                  <a:srgbClr val="000000"/>
                </a:solidFill>
              </a:rPr>
              <a:t>) 	</a:t>
            </a:r>
            <a:r>
              <a:rPr lang="en-US" sz="2800" dirty="0" smtClean="0">
                <a:solidFill>
                  <a:srgbClr val="000000"/>
                </a:solidFill>
              </a:rPr>
              <a:t>Resources</a:t>
            </a:r>
            <a:endParaRPr lang="en-US" sz="2800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800" dirty="0">
                <a:solidFill>
                  <a:srgbClr val="000000"/>
                </a:solidFill>
              </a:rPr>
              <a:t>  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Non-renewable resources are</a:t>
            </a:r>
            <a:r>
              <a:rPr lang="en-US" dirty="0"/>
              <a:t> </a:t>
            </a:r>
            <a:r>
              <a:rPr lang="en-US" sz="2800" dirty="0"/>
              <a:t>those</a:t>
            </a:r>
            <a:r>
              <a:rPr lang="en-US" dirty="0"/>
              <a:t> </a:t>
            </a:r>
            <a:r>
              <a:rPr lang="en-US" sz="2800" dirty="0">
                <a:solidFill>
                  <a:srgbClr val="000000"/>
                </a:solidFill>
              </a:rPr>
              <a:t>which remain on the earth in different form after use and can not be reconstituted in to their original form after </a:t>
            </a:r>
            <a:r>
              <a:rPr lang="en-US" sz="2800" dirty="0" smtClean="0">
                <a:solidFill>
                  <a:srgbClr val="000000"/>
                </a:solidFill>
              </a:rPr>
              <a:t>use</a:t>
            </a:r>
            <a:endParaRPr lang="en-US" sz="2800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endParaRPr lang="en-US" sz="2800" dirty="0">
              <a:solidFill>
                <a:srgbClr val="000000"/>
              </a:solidFill>
            </a:endParaRP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These resources, after use if not recycled properly become a waste </a:t>
            </a:r>
            <a:r>
              <a:rPr lang="en-US" sz="2800" dirty="0" smtClean="0">
                <a:solidFill>
                  <a:srgbClr val="000000"/>
                </a:solidFill>
              </a:rPr>
              <a:t>material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382000" cy="478313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On the other hand, resources are renewable when they can be replenished after use and can be sustained if natural flow of the resources is maintained</a:t>
            </a:r>
          </a:p>
          <a:p>
            <a:pPr marL="109537" indent="0" algn="just" eaLnBrk="1" hangingPunct="1">
              <a:lnSpc>
                <a:spcPct val="80000"/>
              </a:lnSpc>
              <a:spcBef>
                <a:spcPts val="600"/>
              </a:spcBef>
              <a:buClrTx/>
              <a:buNone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Discussion of resources and their use is important because in the pursuit of development available resources are nearly over exploited</a:t>
            </a:r>
          </a:p>
          <a:p>
            <a:pPr marL="109537" indent="0" algn="just" eaLnBrk="1" hangingPunct="1">
              <a:lnSpc>
                <a:spcPct val="80000"/>
              </a:lnSpc>
              <a:spcBef>
                <a:spcPts val="600"/>
              </a:spcBef>
              <a:buClrTx/>
              <a:buNone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Therefore, their efficient use and allocation is highly significant for attaining sustainable development</a:t>
            </a:r>
          </a:p>
          <a:p>
            <a:pPr algn="just">
              <a:lnSpc>
                <a:spcPct val="80000"/>
              </a:lnSpc>
            </a:pPr>
            <a:endParaRPr lang="en-US" dirty="0" smtClean="0">
              <a:latin typeface="Arial" charset="0"/>
            </a:endParaRPr>
          </a:p>
        </p:txBody>
      </p:sp>
      <p:sp>
        <p:nvSpPr>
          <p:cNvPr id="9219" name="Slide Number Placeholder 4"/>
          <p:cNvSpPr txBox="1">
            <a:spLocks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9AA08E3-7F3F-46AE-8351-837A26EB58F1}" type="slidenum">
              <a:rPr lang="en-US">
                <a:solidFill>
                  <a:srgbClr val="FFFFFF"/>
                </a:solidFill>
              </a:rPr>
              <a:pPr algn="r"/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type="body" idx="1"/>
          </p:nvPr>
        </p:nvSpPr>
        <p:spPr>
          <a:xfrm>
            <a:off x="369888" y="1912938"/>
            <a:ext cx="8229600" cy="30480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pc="30" dirty="0" smtClean="0">
                <a:solidFill>
                  <a:srgbClr val="000000"/>
                </a:solidFill>
                <a:latin typeface="Arial" charset="0"/>
              </a:rPr>
              <a:t>However, understanding the conditions of efficient allocation of both the types of resources requires understanding of resource taxonomy and the distinction between categories of resources - depletable and renewable and issues emerging from these distinction</a:t>
            </a:r>
            <a:endParaRPr lang="en-US" spc="30" dirty="0" smtClean="0">
              <a:latin typeface="Arial" charset="0"/>
            </a:endParaRPr>
          </a:p>
        </p:txBody>
      </p:sp>
      <p:sp>
        <p:nvSpPr>
          <p:cNvPr id="10243" name="Slide Number Placeholder 4"/>
          <p:cNvSpPr txBox="1">
            <a:spLocks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27A8DA-20B7-4CE9-B802-408797F32A2A}" type="slidenum">
              <a:rPr lang="en-US">
                <a:solidFill>
                  <a:srgbClr val="FFFFFF"/>
                </a:solidFill>
              </a:rPr>
              <a:pPr algn="r"/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80D3D63-198B-4C0F-A843-397DFD2FA1D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67" name="TextBox 7"/>
          <p:cNvSpPr txBox="1">
            <a:spLocks noChangeArrowheads="1"/>
          </p:cNvSpPr>
          <p:nvPr/>
        </p:nvSpPr>
        <p:spPr bwMode="auto">
          <a:xfrm>
            <a:off x="533400" y="1183735"/>
            <a:ext cx="7848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sz="3200" b="1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Three separate concepts are used to classify the stock of </a:t>
            </a:r>
            <a:r>
              <a:rPr lang="en-US" sz="2800" dirty="0" err="1"/>
              <a:t>depletable</a:t>
            </a:r>
            <a:r>
              <a:rPr lang="en-US" sz="2800" dirty="0"/>
              <a:t> resources: </a:t>
            </a:r>
            <a:endParaRPr lang="en-US" sz="2800" dirty="0" smtClean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current </a:t>
            </a:r>
            <a:r>
              <a:rPr lang="en-US" sz="2800" dirty="0"/>
              <a:t>reserves, </a:t>
            </a:r>
            <a:endParaRPr lang="en-US" sz="2800" dirty="0" smtClean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potential reserves, </a:t>
            </a:r>
            <a:r>
              <a:rPr lang="en-US" sz="2800" dirty="0"/>
              <a:t>and </a:t>
            </a:r>
            <a:endParaRPr lang="en-US" sz="2800" dirty="0" smtClean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resource endowment</a:t>
            </a:r>
            <a:endParaRPr lang="en-US" sz="2800" dirty="0"/>
          </a:p>
          <a:p>
            <a:pPr algn="just"/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The US Geological Survey (USGS) has developed a classification system of resources </a:t>
            </a:r>
            <a:r>
              <a:rPr lang="en-US" sz="2800" dirty="0" smtClean="0"/>
              <a:t>which </a:t>
            </a:r>
            <a:r>
              <a:rPr lang="en-US" sz="2800" dirty="0"/>
              <a:t>has two </a:t>
            </a:r>
            <a:r>
              <a:rPr lang="en-US" sz="2800" dirty="0" smtClean="0"/>
              <a:t>dimensions, namely, </a:t>
            </a:r>
            <a:r>
              <a:rPr lang="en-US" sz="2800" dirty="0"/>
              <a:t>economic and </a:t>
            </a:r>
            <a:r>
              <a:rPr lang="en-US" sz="2800" dirty="0" smtClean="0"/>
              <a:t>geological</a:t>
            </a:r>
            <a:r>
              <a:rPr lang="en-US" sz="2800" dirty="0"/>
              <a:t>.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533400" y="674451"/>
            <a:ext cx="518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b="1" dirty="0"/>
              <a:t>Resource Taxonomy: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0959B2B-AC21-421D-A5F2-F803E4A9A6A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0" y="762000"/>
            <a:ext cx="8991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/>
              <a:t>A Categorization of Resource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-636587" y="4005262"/>
            <a:ext cx="5105400" cy="222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90713" y="1905000"/>
            <a:ext cx="6553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5893594" y="3983831"/>
            <a:ext cx="5106988" cy="222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-1035843" y="4617243"/>
            <a:ext cx="3810000" cy="619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81063" y="6553200"/>
            <a:ext cx="757713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5000" y="2724150"/>
            <a:ext cx="3733800" cy="14763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b="1" dirty="0"/>
              <a:t>Reserves</a:t>
            </a:r>
          </a:p>
          <a:p>
            <a:pPr algn="ctr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52488" y="4198938"/>
            <a:ext cx="1066800" cy="1587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92088" y="5372100"/>
            <a:ext cx="2360612" cy="1588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71600" y="5353050"/>
            <a:ext cx="533400" cy="1588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9" name="TextBox 37"/>
          <p:cNvSpPr txBox="1">
            <a:spLocks noChangeArrowheads="1"/>
          </p:cNvSpPr>
          <p:nvPr/>
        </p:nvSpPr>
        <p:spPr bwMode="auto">
          <a:xfrm>
            <a:off x="4038600" y="10668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Total Resources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4982369" y="2096294"/>
            <a:ext cx="1295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1" name="TextBox 41"/>
          <p:cNvSpPr txBox="1">
            <a:spLocks noChangeArrowheads="1"/>
          </p:cNvSpPr>
          <p:nvPr/>
        </p:nvSpPr>
        <p:spPr bwMode="auto">
          <a:xfrm>
            <a:off x="2667000" y="1482725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Identified</a:t>
            </a:r>
          </a:p>
        </p:txBody>
      </p:sp>
      <p:sp>
        <p:nvSpPr>
          <p:cNvPr id="14352" name="TextBox 42"/>
          <p:cNvSpPr txBox="1">
            <a:spLocks noChangeArrowheads="1"/>
          </p:cNvSpPr>
          <p:nvPr/>
        </p:nvSpPr>
        <p:spPr bwMode="auto">
          <a:xfrm>
            <a:off x="5791200" y="15240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Undiscovered</a:t>
            </a:r>
          </a:p>
        </p:txBody>
      </p:sp>
      <p:sp>
        <p:nvSpPr>
          <p:cNvPr id="14353" name="TextBox 43"/>
          <p:cNvSpPr txBox="1">
            <a:spLocks noChangeArrowheads="1"/>
          </p:cNvSpPr>
          <p:nvPr/>
        </p:nvSpPr>
        <p:spPr bwMode="auto">
          <a:xfrm>
            <a:off x="1981200" y="1905000"/>
            <a:ext cx="228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/>
              <a:t>Demonstrated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4001294" y="2324894"/>
            <a:ext cx="838200" cy="1588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986087" y="2500313"/>
            <a:ext cx="430213" cy="1588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6" name="TextBox 49"/>
          <p:cNvSpPr txBox="1">
            <a:spLocks noChangeArrowheads="1"/>
          </p:cNvSpPr>
          <p:nvPr/>
        </p:nvSpPr>
        <p:spPr bwMode="auto">
          <a:xfrm>
            <a:off x="1905000" y="2362200"/>
            <a:ext cx="1143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/>
              <a:t>Measured</a:t>
            </a:r>
          </a:p>
        </p:txBody>
      </p:sp>
      <p:sp>
        <p:nvSpPr>
          <p:cNvPr id="14357" name="TextBox 50"/>
          <p:cNvSpPr txBox="1">
            <a:spLocks noChangeArrowheads="1"/>
          </p:cNvSpPr>
          <p:nvPr/>
        </p:nvSpPr>
        <p:spPr bwMode="auto">
          <a:xfrm>
            <a:off x="3200400" y="2362200"/>
            <a:ext cx="1143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/>
              <a:t>Indicated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905000" y="2286000"/>
            <a:ext cx="2514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6594475" y="2320925"/>
            <a:ext cx="838200" cy="63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0" name="TextBox 61"/>
          <p:cNvSpPr txBox="1">
            <a:spLocks noChangeArrowheads="1"/>
          </p:cNvSpPr>
          <p:nvPr/>
        </p:nvSpPr>
        <p:spPr bwMode="auto">
          <a:xfrm>
            <a:off x="4468813" y="2133600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 smtClean="0"/>
              <a:t>Inferred</a:t>
            </a:r>
            <a:endParaRPr lang="en-US" sz="1600" b="1" dirty="0"/>
          </a:p>
        </p:txBody>
      </p:sp>
      <p:sp>
        <p:nvSpPr>
          <p:cNvPr id="14361" name="TextBox 70"/>
          <p:cNvSpPr txBox="1">
            <a:spLocks noChangeArrowheads="1"/>
          </p:cNvSpPr>
          <p:nvPr/>
        </p:nvSpPr>
        <p:spPr bwMode="auto">
          <a:xfrm>
            <a:off x="5638800" y="2182813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Hypothetical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1893888" y="1457325"/>
            <a:ext cx="6553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23913" y="2735263"/>
            <a:ext cx="762000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4" name="TextBox 85"/>
          <p:cNvSpPr txBox="1">
            <a:spLocks noChangeArrowheads="1"/>
          </p:cNvSpPr>
          <p:nvPr/>
        </p:nvSpPr>
        <p:spPr bwMode="auto">
          <a:xfrm>
            <a:off x="7018338" y="220980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Speculative</a:t>
            </a:r>
          </a:p>
        </p:txBody>
      </p:sp>
      <p:sp>
        <p:nvSpPr>
          <p:cNvPr id="14365" name="TextBox 86"/>
          <p:cNvSpPr txBox="1">
            <a:spLocks noChangeArrowheads="1"/>
          </p:cNvSpPr>
          <p:nvPr/>
        </p:nvSpPr>
        <p:spPr bwMode="auto">
          <a:xfrm rot="-5400000">
            <a:off x="751682" y="3282156"/>
            <a:ext cx="1219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/>
              <a:t>Economic</a:t>
            </a:r>
          </a:p>
        </p:txBody>
      </p:sp>
      <p:sp>
        <p:nvSpPr>
          <p:cNvPr id="14366" name="TextBox 87"/>
          <p:cNvSpPr txBox="1">
            <a:spLocks noChangeArrowheads="1"/>
          </p:cNvSpPr>
          <p:nvPr/>
        </p:nvSpPr>
        <p:spPr bwMode="auto">
          <a:xfrm rot="-5400000">
            <a:off x="92869" y="5164931"/>
            <a:ext cx="1981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/>
              <a:t>Sub - economic</a:t>
            </a:r>
          </a:p>
        </p:txBody>
      </p:sp>
      <p:sp>
        <p:nvSpPr>
          <p:cNvPr id="14367" name="TextBox 88"/>
          <p:cNvSpPr txBox="1">
            <a:spLocks noChangeArrowheads="1"/>
          </p:cNvSpPr>
          <p:nvPr/>
        </p:nvSpPr>
        <p:spPr bwMode="auto">
          <a:xfrm rot="-5400000">
            <a:off x="1042988" y="5840412"/>
            <a:ext cx="1219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/>
              <a:t>Sub-Marginal</a:t>
            </a:r>
          </a:p>
        </p:txBody>
      </p:sp>
      <p:sp>
        <p:nvSpPr>
          <p:cNvPr id="14368" name="TextBox 89"/>
          <p:cNvSpPr txBox="1">
            <a:spLocks noChangeArrowheads="1"/>
          </p:cNvSpPr>
          <p:nvPr/>
        </p:nvSpPr>
        <p:spPr bwMode="auto">
          <a:xfrm rot="-5400000">
            <a:off x="1143001" y="4532312"/>
            <a:ext cx="990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/>
              <a:t>Para-Marginal</a:t>
            </a:r>
          </a:p>
        </p:txBody>
      </p:sp>
      <p:sp>
        <p:nvSpPr>
          <p:cNvPr id="14369" name="TextBox 34"/>
          <p:cNvSpPr txBox="1">
            <a:spLocks noChangeArrowheads="1"/>
          </p:cNvSpPr>
          <p:nvPr/>
        </p:nvSpPr>
        <p:spPr bwMode="auto">
          <a:xfrm>
            <a:off x="4071938" y="651986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Figure 1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762000" y="762000"/>
            <a:ext cx="8890000" cy="7620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latin typeface="Arial" charset="0"/>
                <a:cs typeface="Arial" charset="0"/>
              </a:rPr>
              <a:t>Resource Taxonomy</a:t>
            </a:r>
            <a:r>
              <a:rPr lang="en-US" sz="3600" b="1" dirty="0" smtClean="0"/>
              <a:t> </a:t>
            </a:r>
            <a:br>
              <a:rPr lang="en-US" sz="3600" b="1" dirty="0" smtClean="0"/>
            </a:b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7696200" cy="36576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Clr>
                <a:srgbClr val="99336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A movement, in the figure 1 from top to bottom represents movement from cheaply extractable resources to those extracted at substantially higher prices</a:t>
            </a:r>
          </a:p>
          <a:p>
            <a:pPr marL="109537" indent="0" algn="just" eaLnBrk="1" hangingPunct="1">
              <a:spcBef>
                <a:spcPct val="0"/>
              </a:spcBef>
              <a:buClr>
                <a:srgbClr val="993366"/>
              </a:buClr>
              <a:buNone/>
            </a:pPr>
            <a:endParaRPr lang="en-US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99336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charset="0"/>
              </a:rPr>
              <a:t>By contrast, a movement from left to right represents increasing geological uncertainty about the size of the resource base</a:t>
            </a:r>
          </a:p>
        </p:txBody>
      </p:sp>
      <p:sp>
        <p:nvSpPr>
          <p:cNvPr id="12292" name="Slide Number Placeholder 4"/>
          <p:cNvSpPr txBox="1">
            <a:spLocks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B0AA29F-4F0F-40AE-9179-354C4D65B675}" type="slidenum">
              <a:rPr lang="en-US">
                <a:solidFill>
                  <a:srgbClr val="FFFFFF"/>
                </a:solidFill>
              </a:rPr>
              <a:pPr algn="r"/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57200" y="722414"/>
            <a:ext cx="8229600" cy="762000"/>
          </a:xfrm>
        </p:spPr>
        <p:txBody>
          <a:bodyPr/>
          <a:lstStyle/>
          <a:p>
            <a:r>
              <a:rPr lang="en-US" sz="2800" b="1" dirty="0" smtClean="0">
                <a:latin typeface="Arial" charset="0"/>
                <a:cs typeface="Arial" charset="0"/>
              </a:rPr>
              <a:t>Resource Taxonomy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algn="just"/>
            <a:r>
              <a:rPr lang="en-US" b="1" i="1" dirty="0" smtClean="0"/>
              <a:t>Current reserves: </a:t>
            </a:r>
            <a:r>
              <a:rPr lang="en-US" dirty="0" smtClean="0"/>
              <a:t>(shaded area in the figure -1) known resources that can profitably be extracted at current prices. Magnitude of current reserve can be expressed as a number</a:t>
            </a:r>
          </a:p>
          <a:p>
            <a:pPr>
              <a:buFont typeface="Georgia" pitchFamily="18" charset="0"/>
              <a:buNone/>
            </a:pPr>
            <a:endParaRPr lang="en-US" dirty="0" smtClean="0"/>
          </a:p>
          <a:p>
            <a:pPr algn="just"/>
            <a:r>
              <a:rPr lang="en-US" b="1" i="1" dirty="0" smtClean="0"/>
              <a:t>Potential reserves: </a:t>
            </a:r>
            <a:r>
              <a:rPr lang="en-US" dirty="0" smtClean="0"/>
              <a:t>resources that can be extracted at the prices people are willing to pay for these resources – the higher the price higher is the potential reserves</a:t>
            </a:r>
          </a:p>
          <a:p>
            <a:endParaRPr lang="en-US" dirty="0" smtClean="0"/>
          </a:p>
        </p:txBody>
      </p:sp>
      <p:sp>
        <p:nvSpPr>
          <p:cNvPr id="13316" name="Slide Number Placeholder 4"/>
          <p:cNvSpPr txBox="1">
            <a:spLocks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99749DB-1753-4033-A276-1F74B37AB0DC}" type="slidenum">
              <a:rPr lang="en-US">
                <a:solidFill>
                  <a:srgbClr val="FFFFFF"/>
                </a:solidFill>
              </a:rPr>
              <a:pPr algn="r"/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9538</TotalTime>
  <Words>1101</Words>
  <Application>Microsoft Office PowerPoint</Application>
  <PresentationFormat>On-screen Show (4:3)</PresentationFormat>
  <Paragraphs>164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Resource Taxonomy  </vt:lpstr>
      <vt:lpstr>Resource Taxonomy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Distinction between two categories of resources:</vt:lpstr>
      <vt:lpstr>Distinction between two categories of resources:</vt:lpstr>
      <vt:lpstr>Distinction between two categories of resources: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WTO INTEGRATION OF MARKETS OF FARM PRODUCTS: IMPACT ON AND RESPONSE OF ARECANUT GROWERS OF ASSAM</dc:title>
  <dc:creator>CC</dc:creator>
  <cp:lastModifiedBy>Mrinal Kanti Dutta</cp:lastModifiedBy>
  <cp:revision>818</cp:revision>
  <cp:lastPrinted>2009-03-13T10:56:27Z</cp:lastPrinted>
  <dcterms:created xsi:type="dcterms:W3CDTF">2004-08-10T04:21:03Z</dcterms:created>
  <dcterms:modified xsi:type="dcterms:W3CDTF">2023-08-29T01:09:06Z</dcterms:modified>
</cp:coreProperties>
</file>