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6" r:id="rId2"/>
    <p:sldId id="372" r:id="rId3"/>
    <p:sldId id="373" r:id="rId4"/>
    <p:sldId id="297" r:id="rId5"/>
    <p:sldId id="298" r:id="rId6"/>
    <p:sldId id="345" r:id="rId7"/>
    <p:sldId id="299" r:id="rId8"/>
    <p:sldId id="368" r:id="rId9"/>
    <p:sldId id="300" r:id="rId10"/>
    <p:sldId id="369" r:id="rId11"/>
    <p:sldId id="301" r:id="rId12"/>
    <p:sldId id="370" r:id="rId13"/>
    <p:sldId id="302" r:id="rId14"/>
    <p:sldId id="371" r:id="rId15"/>
    <p:sldId id="303" r:id="rId16"/>
    <p:sldId id="351" r:id="rId17"/>
    <p:sldId id="304" r:id="rId18"/>
    <p:sldId id="305" r:id="rId19"/>
    <p:sldId id="306" r:id="rId20"/>
    <p:sldId id="307" r:id="rId21"/>
    <p:sldId id="308" r:id="rId22"/>
    <p:sldId id="3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35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2:06:14.6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311 339 24575,'0'304'0,"2"-407"0,-4-122 0,-2 199 0,-8-34 0,2 12 0,8 35 0,0 1 0,-1-1 0,-1 1 0,-8-19 0,9 25 0,-1 0 0,1 0 0,-1 1 0,0-1 0,-1 1 0,1 0 0,-1 1 0,0-1 0,0 1 0,-8-6 0,4 5 0,0 0 0,0 0 0,-1 1 0,0 0 0,0 0 0,-16-3 0,20 6 0,0 0 0,-1 0 0,1 0 0,0 1 0,-1 0 0,1 1 0,0-1 0,-1 1 0,1 0 0,0 1 0,0-1 0,-7 4 0,11-4 0,-1 1 0,1-1 0,-1 1 0,1 0 0,0 0 0,0 0 0,-1 0 0,2 1 0,-1-1 0,0 1 0,0-1 0,1 1 0,-1-1 0,1 1 0,0 0 0,0 0 0,0 0 0,0 0 0,1-1 0,-1 1 0,1 0 0,-1 0 0,1 0 0,1 6 0,-1 5 0,1 0 0,1 0 0,6 25 0,16 53 0,-12-53 0,-2 0 0,-2 1 0,-1-1 0,2 55 0,-10-90 0,1-1 0,0 1 0,0-1 0,1 1 0,-1-1 0,1 1 0,-1-1 0,1 1 0,0-1 0,1 0 0,-1 1 0,0-1 0,1 0 0,0 0 0,0 0 0,0 0 0,0 0 0,0 0 0,0-1 0,1 1 0,-1-1 0,1 0 0,0 1 0,0-1 0,0 0 0,0-1 0,0 1 0,0 0 0,0-1 0,1 0 0,-1 0 0,0 0 0,1 0 0,3 0 0,22 4 0,0-2 0,0 0 0,0-2 0,0-2 0,36-4 0,-57 4 0,-1-1 0,0 0 0,0 0 0,0-1 0,0 0 0,0 0 0,0 0 0,-1-1 0,1 0 0,-1 0 0,0-1 0,0 1 0,8-10 0,4-7 0,0 0 0,19-30 0,-31 42 0,-5 8 0,5-6 0,0-1 0,-1 0 0,1 0 0,-2 0 0,1-1 0,-1 1 0,-1-1 0,1 0 0,-2 0 0,1 0 0,-1-1 0,1-17 0,-1 4 0,-1 9 0,0-1 0,-1 1 0,0-1 0,-1 1 0,0-1 0,-7-25 0,7 38 17,0 0-1,-1-1 0,1 1 0,0 1 1,-1-1-1,1 0 0,-1 0 0,0 0 1,1 1-1,-1-1 0,0 1 0,0 0 1,0-1-1,0 1 0,0 0 0,0 0 1,-1 0-1,1 0 0,0 1 0,-4-2 1,-4 0-434,1 1 0,-1 0 0,-15 1 1,25 0 376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25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16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30BB2C-FC83-4324-B4EC-228960E53B0F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79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F5F0248-FF20-4473-B5B5-AAD3422F0972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39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22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02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*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BF6AFEC-473F-4B55-B51C-6711CC5253FA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84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824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D51836-1521-4C82-A27E-55A6D5E5A6CB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64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55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8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15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661B11-2247-4B34-9002-6BB00135444E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8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661B11-2247-4B34-9002-6BB00135444E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77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8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76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3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3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30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638" y="1402079"/>
            <a:ext cx="9144000" cy="1075131"/>
          </a:xfrm>
        </p:spPr>
        <p:txBody>
          <a:bodyPr>
            <a:normAutofit/>
          </a:bodyPr>
          <a:lstStyle/>
          <a:p>
            <a:r>
              <a:rPr lang="en-IN" dirty="0"/>
              <a:t>Clustering Coefficient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50571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coefficient in social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52" y="1870075"/>
            <a:ext cx="7951788" cy="408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1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Local clustering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As we said clustering coefficient can be defined for a single vertex as well: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sz="1700" dirty="0"/>
              <a:t>That is, to calculate Ci we go through all distinct pairs of vertices that are neighbors of </a:t>
            </a:r>
            <a:r>
              <a:rPr lang="en-US" sz="1700" dirty="0" err="1"/>
              <a:t>i</a:t>
            </a:r>
            <a:r>
              <a:rPr lang="en-US" sz="1700" dirty="0"/>
              <a:t> in the network, count the number of such pairs that are connected to each other, and divide by the total number of pairs, which is (½)ki*(ki-1) where ki is the degree of </a:t>
            </a:r>
            <a:r>
              <a:rPr lang="en-US" sz="1700" dirty="0" err="1"/>
              <a:t>i</a:t>
            </a:r>
            <a:r>
              <a:rPr lang="en-US" sz="1700" dirty="0"/>
              <a:t>,. Ci is sometimes called the local clustering coefficient and it represents the average probability that a pair of i′s friends are friends of one another.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If we find the average clustering coefficient from all vertices of a network, we practically have the clustering coefficient of the network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Clustering coefficient is closely related with “structural holes”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436C7D-B03D-45FD-822B-95BC24ADC8FC}" type="slidenum">
              <a:rPr lang="en-US" altLang="en-US" sz="1000">
                <a:solidFill>
                  <a:srgbClr val="161616"/>
                </a:solidFill>
              </a:rPr>
              <a:pPr/>
              <a:t>11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481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307190"/>
              </p:ext>
            </p:extLst>
          </p:nvPr>
        </p:nvGraphicFramePr>
        <p:xfrm>
          <a:off x="1665288" y="2695575"/>
          <a:ext cx="83343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08360" imgH="419040" progId="Equation.3">
                  <p:embed/>
                </p:oleObj>
              </mc:Choice>
              <mc:Fallback>
                <p:oleObj name="Equation" r:id="rId3" imgW="3708360" imgH="419040" progId="Equation.3">
                  <p:embed/>
                  <p:pic>
                    <p:nvPicPr>
                      <p:cNvPr id="481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695575"/>
                        <a:ext cx="83343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52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Local Clustering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the clustering coefficient and local clustering coefficient of each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473960" y="2477929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503680" y="331216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895600" y="347472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1005840" y="418592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397760" y="434848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332480" y="4958080"/>
            <a:ext cx="325120" cy="3251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4" name="Straight Connector 13"/>
          <p:cNvCxnSpPr>
            <a:stCxn id="6" idx="3"/>
            <a:endCxn id="8" idx="0"/>
          </p:cNvCxnSpPr>
          <p:nvPr/>
        </p:nvCxnSpPr>
        <p:spPr>
          <a:xfrm flipH="1">
            <a:off x="1666240" y="2755436"/>
            <a:ext cx="855333" cy="556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0"/>
          </p:cNvCxnSpPr>
          <p:nvPr/>
        </p:nvCxnSpPr>
        <p:spPr>
          <a:xfrm>
            <a:off x="2733040" y="2814320"/>
            <a:ext cx="325120" cy="660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9" idx="2"/>
          </p:cNvCxnSpPr>
          <p:nvPr/>
        </p:nvCxnSpPr>
        <p:spPr>
          <a:xfrm>
            <a:off x="1859280" y="3474720"/>
            <a:ext cx="1036320" cy="16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</p:cNvCxnSpPr>
          <p:nvPr/>
        </p:nvCxnSpPr>
        <p:spPr>
          <a:xfrm flipH="1">
            <a:off x="1249680" y="3589667"/>
            <a:ext cx="301613" cy="545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3"/>
            <a:endCxn id="11" idx="7"/>
          </p:cNvCxnSpPr>
          <p:nvPr/>
        </p:nvCxnSpPr>
        <p:spPr>
          <a:xfrm flipH="1">
            <a:off x="2675267" y="3752227"/>
            <a:ext cx="267946" cy="643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49680" y="4419136"/>
            <a:ext cx="1127760" cy="166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36520" y="4608683"/>
            <a:ext cx="695960" cy="383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18" y="2740430"/>
            <a:ext cx="3501455" cy="22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Structural holes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dirty="0"/>
              <a:t>While it is common for the neighbors of a vertex to be connected among themselves, it happens sometimes that these expected connections between neighbors are missing</a:t>
            </a:r>
          </a:p>
          <a:p>
            <a:pPr lvl="1" algn="just">
              <a:buFont typeface="Wingdings" charset="0"/>
              <a:buChar char="§"/>
              <a:defRPr/>
            </a:pPr>
            <a:r>
              <a:rPr lang="en-US" sz="2800" dirty="0"/>
              <a:t>These missing links are called </a:t>
            </a:r>
            <a:r>
              <a:rPr lang="en-US" sz="2800" u="sng" dirty="0"/>
              <a:t>structural holes</a:t>
            </a:r>
          </a:p>
          <a:p>
            <a:pPr lvl="1" algn="just">
              <a:buFont typeface="Wingdings" charset="0"/>
              <a:buChar char="§"/>
              <a:defRPr/>
            </a:pPr>
            <a:endParaRPr lang="en-US" u="sng" dirty="0"/>
          </a:p>
          <a:p>
            <a:pPr algn="just">
              <a:defRPr/>
            </a:pPr>
            <a:r>
              <a:rPr lang="en-US" dirty="0"/>
              <a:t>Structural holes can be a bad thing with regards</a:t>
            </a:r>
          </a:p>
          <a:p>
            <a:pPr marL="0" indent="0" algn="just">
              <a:buNone/>
              <a:defRPr/>
            </a:pPr>
            <a:r>
              <a:rPr lang="en-US" dirty="0"/>
              <a:t>to efficient spread of information</a:t>
            </a:r>
          </a:p>
          <a:p>
            <a:pPr lvl="1" algn="just">
              <a:buFont typeface="Wingdings" charset="0"/>
              <a:buChar char="§"/>
              <a:defRPr/>
            </a:pPr>
            <a:r>
              <a:rPr lang="en-US" dirty="0"/>
              <a:t>Information has fewer routes to move around</a:t>
            </a:r>
          </a:p>
          <a:p>
            <a:pPr lvl="1" algn="just">
              <a:buFont typeface="Wingdings" charset="0"/>
              <a:buChar char="§"/>
              <a:defRPr/>
            </a:pPr>
            <a:r>
              <a:rPr lang="en-US" dirty="0"/>
              <a:t>They are good though for the vertex u</a:t>
            </a:r>
          </a:p>
          <a:p>
            <a:pPr lvl="2" algn="just">
              <a:buFont typeface="Wingdings" charset="0"/>
              <a:buChar char="ü"/>
              <a:defRPr/>
            </a:pPr>
            <a:r>
              <a:rPr lang="en-US" sz="2400" dirty="0"/>
              <a:t>Hence, local clustering coefficient could be a measure of possible influence of the specific vertex (lower value is better), as it implies presence of many structural holes, i.e., </a:t>
            </a:r>
            <a:r>
              <a:rPr lang="en-US" sz="2000" dirty="0"/>
              <a:t>structural holes can be a good thing for the central vertex </a:t>
            </a:r>
            <a:r>
              <a:rPr lang="en-US" dirty="0"/>
              <a:t>u</a:t>
            </a:r>
            <a:r>
              <a:rPr lang="en-US" sz="2000" dirty="0"/>
              <a:t> whose friends lack connections, because they give </a:t>
            </a:r>
            <a:r>
              <a:rPr lang="en-US" dirty="0"/>
              <a:t>u</a:t>
            </a:r>
            <a:r>
              <a:rPr lang="en-US" sz="2000" dirty="0"/>
              <a:t> power over information flow between those friends.</a:t>
            </a:r>
            <a:endParaRPr lang="en-US" sz="2400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88D6A7-7A1A-4DFB-A162-1D68BC45FBC1}" type="slidenum">
              <a:rPr lang="en-US" altLang="en-US" sz="1000">
                <a:solidFill>
                  <a:srgbClr val="161616"/>
                </a:solidFill>
              </a:rPr>
              <a:pPr/>
              <a:t>13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pic>
        <p:nvPicPr>
          <p:cNvPr id="491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81" y="2623344"/>
            <a:ext cx="207486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82200" y="37287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84746" y="32696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55189" y="388290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99721" y="43561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74486" y="41546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3724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of clustering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Clustering coefficient is a measure of the degree to which nodes in a graph tend to cluster together. </a:t>
            </a:r>
          </a:p>
          <a:p>
            <a:pPr lvl="1"/>
            <a:r>
              <a:rPr lang="en-IN" dirty="0"/>
              <a:t>Evidence suggests that in most real-world networks, and in particular social networks, nodes tend to create tightly knit groups characterized by a relatively high density of ties; </a:t>
            </a:r>
          </a:p>
          <a:p>
            <a:pPr lvl="1"/>
            <a:r>
              <a:rPr lang="en-IN" dirty="0"/>
              <a:t>this likelihood tends to be greater than the average probability of a tie randomly established between two nodes.</a:t>
            </a:r>
          </a:p>
          <a:p>
            <a:r>
              <a:rPr lang="en-IN" dirty="0"/>
              <a:t>Empirically vertices with higher degree have a lower local clustering coefficient on average.</a:t>
            </a:r>
          </a:p>
          <a:p>
            <a:r>
              <a:rPr lang="en-IN" dirty="0"/>
              <a:t>Local clustering can be used as a probe for the existence of so-called structural holes in a network, which are missing links between </a:t>
            </a:r>
            <a:r>
              <a:rPr lang="en-IN" dirty="0" err="1"/>
              <a:t>neighbors</a:t>
            </a:r>
            <a:r>
              <a:rPr lang="en-IN" dirty="0"/>
              <a:t> of a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06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Redundancy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The </a:t>
                </a:r>
                <a:r>
                  <a:rPr lang="en-US" altLang="en-US" u="sng" dirty="0">
                    <a:ea typeface="ＭＳ Ｐゴシック" panose="020B0600070205080204" pitchFamily="34" charset="-128"/>
                  </a:rPr>
                  <a:t>redundancy </a:t>
                </a:r>
                <a:r>
                  <a:rPr lang="en-US" altLang="en-US" u="sng" dirty="0" err="1">
                    <a:ea typeface="ＭＳ Ｐゴシック" panose="020B0600070205080204" pitchFamily="34" charset="-128"/>
                  </a:rPr>
                  <a:t>R</a:t>
                </a:r>
                <a:r>
                  <a:rPr lang="en-US" altLang="en-US" u="sng" baseline="-25000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of a vertex 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is the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mean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number of connections from a </a:t>
                </a:r>
                <a:r>
                  <a:rPr lang="en-US" altLang="en-US" u="sng" dirty="0">
                    <a:ea typeface="ＭＳ Ｐゴシック" panose="020B0600070205080204" pitchFamily="34" charset="-128"/>
                  </a:rPr>
                  <a:t>neighbor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of 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to </a:t>
                </a:r>
                <a:r>
                  <a:rPr lang="en-US" altLang="en-US" i="1" u="sng" dirty="0">
                    <a:ea typeface="ＭＳ Ｐゴシック" panose="020B0600070205080204" pitchFamily="34" charset="-128"/>
                  </a:rPr>
                  <a:t>other neighbors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of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i</a:t>
                </a:r>
                <a:endParaRPr lang="en-US" altLang="en-US" i="1" dirty="0">
                  <a:ea typeface="ＭＳ Ｐゴシック" panose="020B0600070205080204" pitchFamily="34" charset="-128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𝑅</m:t>
                    </m:r>
                    <m:r>
                      <a:rPr lang="en-US" altLang="en-US" i="1" baseline="-25000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IN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num>
                      <m:den>
                        <m:r>
                          <a:rPr lang="en-IN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4</m:t>
                        </m:r>
                      </m:den>
                    </m:f>
                    <m:r>
                      <a:rPr lang="en-IN" altLang="en-US" b="0" i="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(0+1+1+2)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=1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Redundancy for a node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takes values from 0 to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i="1" baseline="-25000" dirty="0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-1 =&gt; Max = [2*(1/2)*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 k</a:t>
                </a:r>
                <a:r>
                  <a:rPr lang="en-US" altLang="en-US" i="1" baseline="-25000" dirty="0">
                    <a:ea typeface="ＭＳ Ｐゴシック" panose="020B0600070205080204" pitchFamily="34" charset="-128"/>
                  </a:rPr>
                  <a:t>i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*(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i="1" baseline="-25000" dirty="0">
                    <a:ea typeface="ＭＳ Ｐゴシック" panose="020B0600070205080204" pitchFamily="34" charset="-128"/>
                  </a:rPr>
                  <a:t>i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-1)] /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i="1" baseline="-25000" dirty="0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(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i="1" baseline="-25000" dirty="0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is the degree of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5017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C028D1-A719-4326-B9B1-5B60D42CDC5D}" type="slidenum">
              <a:rPr lang="en-US" altLang="en-US" sz="1000">
                <a:solidFill>
                  <a:srgbClr val="161616"/>
                </a:solidFill>
              </a:rPr>
              <a:pPr/>
              <a:t>15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51342" y="3662002"/>
            <a:ext cx="2084350" cy="2271438"/>
            <a:chOff x="4851342" y="3662002"/>
            <a:chExt cx="2084350" cy="2271438"/>
          </a:xfrm>
        </p:grpSpPr>
        <p:pic>
          <p:nvPicPr>
            <p:cNvPr id="50181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951" y="3662002"/>
              <a:ext cx="1998865" cy="2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51342" y="387096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51342" y="53644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9198" y="53644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15149" y="395924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0270" y="499514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i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3150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 b/w local redundancy and local 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/>
                  <a:t>Recall local clustering coefficient,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R</a:t>
                </a:r>
                <a:r>
                  <a:rPr lang="en-IN" sz="2400" baseline="-25000" dirty="0"/>
                  <a:t>i</a:t>
                </a:r>
                <a:r>
                  <a:rPr lang="en-IN" sz="2400" dirty="0"/>
                  <a:t>: average #connections from a friend of </a:t>
                </a:r>
                <a:r>
                  <a:rPr lang="en-IN" sz="2400" i="1" dirty="0" err="1"/>
                  <a:t>i</a:t>
                </a:r>
                <a:r>
                  <a:rPr lang="en-IN" sz="2400" dirty="0"/>
                  <a:t> to other friends of </a:t>
                </a:r>
                <a:r>
                  <a:rPr lang="en-IN" sz="2400" dirty="0" err="1"/>
                  <a:t>i</a:t>
                </a:r>
                <a:endParaRPr lang="en-IN" sz="24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IN" sz="2400" dirty="0" err="1"/>
                  <a:t>k</a:t>
                </a:r>
                <a:r>
                  <a:rPr lang="en-IN" sz="2400" baseline="-25000" dirty="0" err="1"/>
                  <a:t>i</a:t>
                </a:r>
                <a:r>
                  <a:rPr lang="en-IN" sz="2400" dirty="0"/>
                  <a:t>: degree of vertex(i.e. neighbour) </a:t>
                </a:r>
                <a:r>
                  <a:rPr lang="en-IN" sz="2400" i="1" dirty="0" err="1"/>
                  <a:t>i</a:t>
                </a:r>
                <a:endParaRPr lang="en-IN" sz="2400" i="1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IN" sz="2400" dirty="0"/>
                  <a:t>Total #connections b/w friends: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½(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baseline="-25000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R</a:t>
                </a:r>
                <a:r>
                  <a:rPr lang="en-US" altLang="en-US" baseline="-25000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IN" sz="2400" dirty="0"/>
                  <a:t>Total #pair of friends of i: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½k</a:t>
                </a:r>
                <a:r>
                  <a:rPr lang="en-US" altLang="en-US" baseline="-25000" dirty="0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(</a:t>
                </a:r>
                <a:r>
                  <a:rPr lang="en-US" altLang="en-US" baseline="-25000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baseline="-25000" dirty="0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-1)</a:t>
                </a:r>
              </a:p>
              <a:p>
                <a:r>
                  <a:rPr lang="en-IN" sz="2400" dirty="0"/>
                  <a:t>Hence, local clustering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825603"/>
              </p:ext>
            </p:extLst>
          </p:nvPr>
        </p:nvGraphicFramePr>
        <p:xfrm>
          <a:off x="5292725" y="1692275"/>
          <a:ext cx="64436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32040" imgH="419040" progId="Equation.3">
                  <p:embed/>
                </p:oleObj>
              </mc:Choice>
              <mc:Fallback>
                <p:oleObj name="Equation" r:id="rId4" imgW="3632040" imgH="419040" progId="Equation.3">
                  <p:embed/>
                  <p:pic>
                    <p:nvPicPr>
                      <p:cNvPr id="481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692275"/>
                        <a:ext cx="644366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940025" y="3179157"/>
            <a:ext cx="2084350" cy="2271438"/>
            <a:chOff x="4851342" y="3662002"/>
            <a:chExt cx="2084350" cy="2271438"/>
          </a:xfrm>
        </p:grpSpPr>
        <p:pic>
          <p:nvPicPr>
            <p:cNvPr id="11" name="Picture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951" y="3662002"/>
              <a:ext cx="1998865" cy="2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851342" y="387096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1342" y="53644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29198" y="53644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15149" y="395924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40270" y="499514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i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94081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Local vs Global clustering coefficient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Watts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Strogatz</a:t>
            </a:r>
            <a:r>
              <a:rPr lang="en-US" altLang="en-US" dirty="0">
                <a:ea typeface="ＭＳ Ｐゴシック" panose="020B0600070205080204" pitchFamily="34" charset="-128"/>
              </a:rPr>
              <a:t> have suggested computing the clustering coefficient of a network as the average over all the local clustering coefficients of the vertices: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n is the #vertices 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NOTE: This definition gives different result than the previous one on global cc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 above definition tends to give high cc values for networks dominated by vertices of low degree  (why? =&gt; </a:t>
            </a:r>
            <a:r>
              <a:rPr lang="en-US" altLang="en-US" dirty="0" err="1">
                <a:ea typeface="ＭＳ Ｐゴシック" panose="020B0600070205080204" pitchFamily="34" charset="-128"/>
              </a:rPr>
              <a:t>bcoz</a:t>
            </a:r>
            <a:r>
              <a:rPr lang="en-US" altLang="en-US" dirty="0">
                <a:ea typeface="ＭＳ Ｐゴシック" panose="020B0600070205080204" pitchFamily="34" charset="-128"/>
              </a:rPr>
              <a:t> for low degree, local cc value will be higher, hence, avg cc value will be higher) – which is regularly the case in real networks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D401F1-17F8-4EBD-99DB-AE9EA5DB2219}" type="slidenum">
              <a:rPr lang="en-US" altLang="en-US" sz="1000">
                <a:solidFill>
                  <a:srgbClr val="161616"/>
                </a:solidFill>
              </a:rPr>
              <a:pPr/>
              <a:t>17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144363"/>
              </p:ext>
            </p:extLst>
          </p:nvPr>
        </p:nvGraphicFramePr>
        <p:xfrm>
          <a:off x="5205413" y="2868613"/>
          <a:ext cx="20145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31640" progId="Equation.3">
                  <p:embed/>
                </p:oleObj>
              </mc:Choice>
              <mc:Fallback>
                <p:oleObj name="Equation" r:id="rId2" imgW="876240" imgH="431640" progId="Equation.3">
                  <p:embed/>
                  <p:pic>
                    <p:nvPicPr>
                      <p:cNvPr id="5120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868613"/>
                        <a:ext cx="201453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45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 vs. </a:t>
            </a:r>
            <a:r>
              <a:rPr lang="en-US" altLang="en-US" dirty="0" err="1">
                <a:ea typeface="ＭＳ Ｐゴシック" panose="020B0600070205080204" pitchFamily="34" charset="-128"/>
              </a:rPr>
              <a:t>C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ws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D22E2B-51C4-40EB-9C42-A0BEA1C62F71}" type="slidenum">
              <a:rPr lang="en-US" altLang="en-US" sz="1000">
                <a:solidFill>
                  <a:srgbClr val="161616"/>
                </a:solidFill>
              </a:rPr>
              <a:pPr/>
              <a:t>18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pic>
        <p:nvPicPr>
          <p:cNvPr id="5222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8" y="2590800"/>
            <a:ext cx="1930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48388" y="2370138"/>
            <a:ext cx="768159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1/1=1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08800" y="3175000"/>
            <a:ext cx="1524776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3/(4*3/2)=1/2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81813" y="4064000"/>
            <a:ext cx="1332416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1/(2*1/2)=1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4813" y="3160713"/>
            <a:ext cx="1524776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2/(3*2/2)=2/3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5925" y="4117975"/>
            <a:ext cx="1524776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2/(3*2/2)=2/3</a:t>
            </a:r>
          </a:p>
        </p:txBody>
      </p:sp>
      <p:sp>
        <p:nvSpPr>
          <p:cNvPr id="52234" name="TextBox 13"/>
          <p:cNvSpPr txBox="1">
            <a:spLocks noChangeArrowheads="1"/>
          </p:cNvSpPr>
          <p:nvPr/>
        </p:nvSpPr>
        <p:spPr bwMode="auto">
          <a:xfrm>
            <a:off x="7351713" y="20320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59481" y="4843502"/>
            <a:ext cx="3788666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161616"/>
                </a:solidFill>
              </a:rPr>
              <a:t>CC</a:t>
            </a:r>
            <a:r>
              <a:rPr lang="en-US" baseline="-25000" dirty="0">
                <a:solidFill>
                  <a:srgbClr val="161616"/>
                </a:solidFill>
              </a:rPr>
              <a:t>WS</a:t>
            </a:r>
            <a:r>
              <a:rPr lang="en-US" dirty="0">
                <a:solidFill>
                  <a:srgbClr val="161616"/>
                </a:solidFill>
              </a:rPr>
              <a:t>=(1+1/2+1+2/3+2/3)/5=0.7666…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271" y="29601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0496" y="29601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1576" y="39846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8922" y="2530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2500" y="39545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59481" y="5384323"/>
            <a:ext cx="5012911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161616"/>
                </a:solidFill>
              </a:rPr>
              <a:t>C= ? = 3*3/(1+6+1+3+3) = </a:t>
            </a:r>
            <a:r>
              <a:rPr lang="en-US" b="1" dirty="0">
                <a:solidFill>
                  <a:srgbClr val="FF0000"/>
                </a:solidFill>
              </a:rPr>
              <a:t>9/14 = 0.6428571….(???)</a:t>
            </a:r>
          </a:p>
        </p:txBody>
      </p:sp>
    </p:spTree>
    <p:extLst>
      <p:ext uri="{BB962C8B-B14F-4D97-AF65-F5344CB8AC3E}">
        <p14:creationId xmlns:p14="http://schemas.microsoft.com/office/powerpoint/2010/main" val="357136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5" grpId="1" animBg="1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value of  clustering coefficient is high?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38200" y="1558245"/>
            <a:ext cx="10809514" cy="4494212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notion of high clustering coefficient is relevant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We define the edge density p of a network as: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If we pick a pair of vertices at random, the probability that they are connected is p</a:t>
            </a:r>
          </a:p>
          <a:p>
            <a:pPr lvl="1" algn="just"/>
            <a:r>
              <a:rPr lang="en-US" altLang="en-US" sz="2600" dirty="0">
                <a:ea typeface="ＭＳ Ｐゴシック" panose="020B0600070205080204" pitchFamily="34" charset="-128"/>
              </a:rPr>
              <a:t>If we pick a pair of vertices with a common connection at random, then the probability that they are connected is C</a:t>
            </a:r>
          </a:p>
          <a:p>
            <a:pPr lvl="2" algn="just"/>
            <a:r>
              <a:rPr lang="en-US" altLang="en-US" sz="2600" dirty="0">
                <a:ea typeface="ＭＳ Ｐゴシック" panose="020B0600070205080204" pitchFamily="34" charset="-128"/>
              </a:rPr>
              <a:t>Hence if C &gt;&gt; p, we say that the network has a high clustering coefficient</a:t>
            </a:r>
          </a:p>
          <a:p>
            <a:pPr lvl="3" algn="just"/>
            <a:r>
              <a:rPr lang="en-US" altLang="en-US" sz="2600" dirty="0">
                <a:ea typeface="ＭＳ Ｐゴシック" panose="020B0600070205080204" pitchFamily="34" charset="-128"/>
              </a:rPr>
              <a:t>So is the clustering coefficient high in the previous network?</a:t>
            </a:r>
          </a:p>
          <a:p>
            <a:pPr marL="1371600" lvl="3" indent="0" algn="just"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Ans: p=7/10 &amp; C = 9/14 =&gt; No, clustering coefficient is not high in the previous network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A9274F-8F43-4773-92D3-6242F44CFB85}" type="slidenum">
              <a:rPr lang="en-US" altLang="en-US" sz="1000">
                <a:solidFill>
                  <a:srgbClr val="161616"/>
                </a:solidFill>
              </a:rPr>
              <a:pPr/>
              <a:t>19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532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659603"/>
              </p:ext>
            </p:extLst>
          </p:nvPr>
        </p:nvGraphicFramePr>
        <p:xfrm>
          <a:off x="8091033" y="1758271"/>
          <a:ext cx="1912938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49960" imgH="493560" progId="Equation.3">
                  <p:embed/>
                </p:oleObj>
              </mc:Choice>
              <mc:Fallback>
                <p:oleObj name="Equation" r:id="rId3" imgW="849960" imgH="493560" progId="Equation.3">
                  <p:embed/>
                  <p:pic>
                    <p:nvPicPr>
                      <p:cNvPr id="532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033" y="1758271"/>
                        <a:ext cx="1912938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32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2920" cy="4351338"/>
          </a:xfrm>
        </p:spPr>
        <p:txBody>
          <a:bodyPr/>
          <a:lstStyle/>
          <a:p>
            <a:r>
              <a:rPr lang="en-IN" dirty="0"/>
              <a:t>We discussed some simple concepts of network groups to probe and describe the local structure of networks</a:t>
            </a:r>
          </a:p>
          <a:p>
            <a:pPr lvl="1"/>
            <a:r>
              <a:rPr lang="en-IN" dirty="0"/>
              <a:t>Clique</a:t>
            </a:r>
          </a:p>
          <a:p>
            <a:pPr lvl="1"/>
            <a:r>
              <a:rPr lang="en-IN" i="1" dirty="0"/>
              <a:t>k</a:t>
            </a:r>
            <a:r>
              <a:rPr lang="en-IN" dirty="0"/>
              <a:t>-</a:t>
            </a:r>
            <a:r>
              <a:rPr lang="en-IN" dirty="0" err="1"/>
              <a:t>plex</a:t>
            </a:r>
            <a:endParaRPr lang="en-IN" dirty="0"/>
          </a:p>
          <a:p>
            <a:pPr lvl="1"/>
            <a:r>
              <a:rPr lang="en-IN" i="1" dirty="0"/>
              <a:t>k</a:t>
            </a:r>
            <a:r>
              <a:rPr lang="en-IN" dirty="0"/>
              <a:t>-core</a:t>
            </a:r>
          </a:p>
          <a:p>
            <a:pPr lvl="1"/>
            <a:r>
              <a:rPr lang="en-IN" i="1" dirty="0"/>
              <a:t>k</a:t>
            </a:r>
            <a:r>
              <a:rPr lang="en-IN" dirty="0"/>
              <a:t>-components: At least </a:t>
            </a:r>
            <a:r>
              <a:rPr lang="en-IN" i="1" dirty="0"/>
              <a:t>k</a:t>
            </a:r>
            <a:r>
              <a:rPr lang="en-IN" dirty="0"/>
              <a:t> vertex independent path between every pair of nodes </a:t>
            </a:r>
          </a:p>
          <a:p>
            <a:pPr lvl="2"/>
            <a:r>
              <a:rPr lang="en-IN" dirty="0"/>
              <a:t>A 1-component is an ordinary component</a:t>
            </a:r>
          </a:p>
          <a:p>
            <a:pPr lvl="2"/>
            <a:r>
              <a:rPr lang="en-IN" dirty="0"/>
              <a:t>A 2-component (bi-component) is a subset of a 1-component</a:t>
            </a:r>
          </a:p>
          <a:p>
            <a:pPr lvl="2"/>
            <a:r>
              <a:rPr lang="en-IN" dirty="0"/>
              <a:t>A tri-component is a subset of a bi-component and so forth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k</a:t>
            </a:r>
            <a:r>
              <a:rPr lang="en-US" dirty="0"/>
              <a:t>-components need not be contiguous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19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Reciprocity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838200" y="1597024"/>
            <a:ext cx="10515600" cy="4845339"/>
          </a:xfrm>
        </p:spPr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CC is examining loops of length 3 – this is the smallest possible loop size in an undirected network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However, in directed networks there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can be loops of size 2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directed edge running in both directions</a:t>
            </a:r>
          </a:p>
          <a:p>
            <a:pPr marL="457200" lvl="1" indent="0" algn="just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u="sng" dirty="0">
                <a:ea typeface="ＭＳ Ｐゴシック" panose="020B0600070205080204" pitchFamily="34" charset="-128"/>
              </a:rPr>
              <a:t>Reciprocity</a:t>
            </a:r>
            <a:r>
              <a:rPr lang="en-US" altLang="en-US" dirty="0">
                <a:ea typeface="ＭＳ Ｐゴシック" panose="020B0600070205080204" pitchFamily="34" charset="-128"/>
              </a:rPr>
              <a:t> measures the frequency of length 2 loops in a directed network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If there is a directed edge from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to </a:t>
            </a:r>
            <a:r>
              <a:rPr lang="en-US" altLang="en-US" i="1" dirty="0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 and there is also an edge from </a:t>
            </a:r>
            <a:r>
              <a:rPr lang="en-US" altLang="en-US" i="1" dirty="0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 to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then we say that the edge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 err="1">
                <a:ea typeface="ＭＳ Ｐゴシック" panose="020B0600070205080204" pitchFamily="34" charset="-128"/>
              </a:rPr>
              <a:t>,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) – or the edge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 err="1">
                <a:ea typeface="ＭＳ Ｐゴシック" panose="020B0600070205080204" pitchFamily="34" charset="-128"/>
              </a:rPr>
              <a:t>,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 – is reciprocated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Such pair of links aka </a:t>
            </a:r>
            <a:r>
              <a:rPr lang="en-US" altLang="en-US" i="1" dirty="0">
                <a:ea typeface="ＭＳ Ｐゴシック" panose="020B0600070205080204" pitchFamily="34" charset="-128"/>
              </a:rPr>
              <a:t>co-links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2F4E8F-56FD-421C-8F0A-AC11B3A3224F}" type="slidenum">
              <a:rPr lang="en-US" altLang="en-US" sz="1000">
                <a:solidFill>
                  <a:srgbClr val="161616"/>
                </a:solidFill>
              </a:rPr>
              <a:pPr/>
              <a:t>20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pic>
        <p:nvPicPr>
          <p:cNvPr id="542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344" y="2078355"/>
            <a:ext cx="3203658" cy="181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44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Reciprocity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Formally, reciprocity is defined as the fraction of edges that are reciprocated 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Note: The product of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A</a:t>
                </a:r>
                <a:r>
                  <a:rPr lang="en-US" altLang="en-US" baseline="-25000" dirty="0" err="1">
                    <a:ea typeface="ＭＳ Ｐゴシック" panose="020B0600070205080204" pitchFamily="34" charset="-128"/>
                  </a:rPr>
                  <a:t>ij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A</a:t>
                </a:r>
                <a:r>
                  <a:rPr lang="en-US" altLang="en-US" baseline="-25000" dirty="0" err="1">
                    <a:ea typeface="ＭＳ Ｐゴシック" panose="020B0600070205080204" pitchFamily="34" charset="-128"/>
                  </a:rPr>
                  <a:t>ji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is one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altLang="en-US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iff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both edges (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,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j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 and (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j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,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 exist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In other words,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iff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(</a:t>
                </a:r>
                <a:r>
                  <a:rPr lang="en-US" altLang="en-US" sz="2800" i="1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,</a:t>
                </a:r>
                <a:r>
                  <a:rPr lang="en-US" altLang="en-US" sz="2800" i="1" dirty="0" err="1">
                    <a:ea typeface="ＭＳ Ｐゴシック" panose="020B0600070205080204" pitchFamily="34" charset="-128"/>
                  </a:rPr>
                  <a:t>j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 is reciprocated 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Hence, if m is the total number of directed edges:</a:t>
                </a:r>
              </a:p>
            </p:txBody>
          </p:sp>
        </mc:Choice>
        <mc:Fallback xmlns="">
          <p:sp>
            <p:nvSpPr>
              <p:cNvPr id="5529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0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89CE81-E88A-480D-A9F5-37E5A7D1812F}" type="slidenum">
              <a:rPr lang="en-US" altLang="en-US" sz="1000">
                <a:solidFill>
                  <a:srgbClr val="161616"/>
                </a:solidFill>
              </a:rPr>
              <a:pPr/>
              <a:t>21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01086"/>
              </p:ext>
            </p:extLst>
          </p:nvPr>
        </p:nvGraphicFramePr>
        <p:xfrm>
          <a:off x="7967663" y="3409950"/>
          <a:ext cx="31210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37000" imgH="447840" progId="Equation.3">
                  <p:embed/>
                </p:oleObj>
              </mc:Choice>
              <mc:Fallback>
                <p:oleObj name="Equation" r:id="rId5" imgW="1737000" imgH="447840" progId="Equation.3">
                  <p:embed/>
                  <p:pic>
                    <p:nvPicPr>
                      <p:cNvPr id="553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3409950"/>
                        <a:ext cx="31210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46649" y="4591052"/>
            <a:ext cx="5684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What is the reciprocity in this network?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Ans</a:t>
            </a:r>
            <a:r>
              <a:rPr lang="en-US" altLang="en-US" b="1">
                <a:solidFill>
                  <a:srgbClr val="FF0000"/>
                </a:solidFill>
              </a:rPr>
              <a:t>: 4/7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09593" y="4039817"/>
            <a:ext cx="3059834" cy="2357568"/>
            <a:chOff x="1709593" y="4039817"/>
            <a:chExt cx="3059834" cy="23575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593" y="4078117"/>
              <a:ext cx="3059834" cy="2280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875280" y="4039817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i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35120" y="519620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j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9440" y="489613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2640" y="6028053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87483B-42C8-FEE2-38C8-D710A6211B32}"/>
                  </a:ext>
                </a:extLst>
              </p14:cNvPr>
              <p14:cNvContentPartPr/>
              <p14:nvPr/>
            </p14:nvContentPartPr>
            <p14:xfrm>
              <a:off x="8686712" y="3638270"/>
              <a:ext cx="217080" cy="23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87483B-42C8-FEE2-38C8-D710A6211B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3712" y="3575270"/>
                <a:ext cx="342720" cy="3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924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7.11 Among all pairs of vertices in a directed network that are connected by an edge or edges, suppose that half are connected in only one direction and the rest are connected in both directions.</a:t>
            </a:r>
          </a:p>
          <a:p>
            <a:pPr marL="0" indent="0">
              <a:buNone/>
            </a:pPr>
            <a:r>
              <a:rPr lang="en-IN" dirty="0"/>
              <a:t>   What is the reciprocity of the network?</a:t>
            </a:r>
          </a:p>
          <a:p>
            <a:pPr marL="0" indent="0">
              <a:buNone/>
            </a:pPr>
            <a:r>
              <a:rPr lang="en-IN" dirty="0"/>
              <a:t>Ans</a:t>
            </a:r>
            <a:r>
              <a:rPr lang="en-IN"/>
              <a:t>: </a:t>
            </a:r>
            <a:r>
              <a:rPr lang="en-IN" b="1">
                <a:solidFill>
                  <a:srgbClr val="FF0000"/>
                </a:solidFill>
              </a:rPr>
              <a:t>¼(???) or 2/3(???)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63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</a:t>
            </a:r>
            <a:r>
              <a:rPr lang="en-IN" i="1" dirty="0"/>
              <a:t>k</a:t>
            </a:r>
            <a:r>
              <a:rPr lang="en-IN" dirty="0"/>
              <a:t>-components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k-components in a network can be non-contiguous =&gt; </a:t>
            </a:r>
            <a:r>
              <a:rPr lang="en-US" sz="2000" dirty="0"/>
              <a:t>The two highlighted vertices (0,4) in this network form a tricomponent, even though they are not directly connected to each other. The other three vertices are not in the tricomponent.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 that for k ≥ 3, the k-components in a network can be non-contiguous (see figure). Ordinary components (1-components) and </a:t>
            </a:r>
            <a:r>
              <a:rPr lang="en-US" sz="2000" dirty="0" err="1"/>
              <a:t>bicomponents</a:t>
            </a:r>
            <a:r>
              <a:rPr lang="en-US" sz="2000" dirty="0"/>
              <a:t>, by contrast, are always contiguous.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966720" y="4551680"/>
            <a:ext cx="4470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5801360" y="3108960"/>
            <a:ext cx="436880" cy="477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4485640" y="3860800"/>
            <a:ext cx="467360" cy="4267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3764280" y="3108960"/>
            <a:ext cx="467360" cy="4267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5217160" y="4511040"/>
            <a:ext cx="467360" cy="4267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3" name="Straight Connector 12"/>
          <p:cNvCxnSpPr>
            <a:stCxn id="6" idx="0"/>
            <a:endCxn id="10" idx="3"/>
          </p:cNvCxnSpPr>
          <p:nvPr/>
        </p:nvCxnSpPr>
        <p:spPr>
          <a:xfrm flipV="1">
            <a:off x="3190240" y="3473188"/>
            <a:ext cx="642483" cy="107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7"/>
            <a:endCxn id="7" idx="2"/>
          </p:cNvCxnSpPr>
          <p:nvPr/>
        </p:nvCxnSpPr>
        <p:spPr>
          <a:xfrm>
            <a:off x="4163197" y="3171452"/>
            <a:ext cx="1638163" cy="176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9" idx="3"/>
          </p:cNvCxnSpPr>
          <p:nvPr/>
        </p:nvCxnSpPr>
        <p:spPr>
          <a:xfrm flipV="1">
            <a:off x="3413760" y="4225028"/>
            <a:ext cx="1140323" cy="524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3"/>
          </p:cNvCxnSpPr>
          <p:nvPr/>
        </p:nvCxnSpPr>
        <p:spPr>
          <a:xfrm flipV="1">
            <a:off x="4982278" y="3516549"/>
            <a:ext cx="883062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5"/>
            <a:endCxn id="11" idx="3"/>
          </p:cNvCxnSpPr>
          <p:nvPr/>
        </p:nvCxnSpPr>
        <p:spPr>
          <a:xfrm flipV="1">
            <a:off x="3348293" y="4875268"/>
            <a:ext cx="1937310" cy="14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7" idx="4"/>
          </p:cNvCxnSpPr>
          <p:nvPr/>
        </p:nvCxnSpPr>
        <p:spPr>
          <a:xfrm flipV="1">
            <a:off x="5684520" y="3586480"/>
            <a:ext cx="335280" cy="1137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7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Transitivity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altLang="en-US" u="sng" dirty="0">
                <a:ea typeface="ＭＳ Ｐゴシック" panose="020B0600070205080204" pitchFamily="34" charset="-128"/>
              </a:rPr>
              <a:t>Transitivity</a:t>
            </a:r>
            <a:r>
              <a:rPr lang="en-US" altLang="en-US" dirty="0">
                <a:ea typeface="ＭＳ Ｐゴシック" panose="020B0600070205080204" pitchFamily="34" charset="-128"/>
              </a:rPr>
              <a:t> is important in </a:t>
            </a:r>
            <a:r>
              <a:rPr lang="en-US" altLang="en-US" u="sng" dirty="0">
                <a:ea typeface="ＭＳ Ｐゴシック" panose="020B0600070205080204" pitchFamily="34" charset="-128"/>
              </a:rPr>
              <a:t>social networks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Not that much in other types of networks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relation ° is transitive if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most simple – but also important – relation in a social network is “connected by an edge”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If vertex u is connected by an edge with v, and v is connected by an edge with w, then u is connected by an edge with w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Perfect transitivity only occurs in networks where each component is a fully connected subgraph or clique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8B73A4-9B87-4A8E-BD20-22FF61F65641}" type="slidenum">
              <a:rPr lang="en-US" altLang="en-US" sz="1000">
                <a:solidFill>
                  <a:srgbClr val="161616"/>
                </a:solidFill>
              </a:rPr>
              <a:pPr/>
              <a:t>4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315949"/>
              </p:ext>
            </p:extLst>
          </p:nvPr>
        </p:nvGraphicFramePr>
        <p:xfrm>
          <a:off x="5355318" y="2708275"/>
          <a:ext cx="1985830" cy="97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3300" imgH="495300" progId="Equation.3">
                  <p:embed/>
                </p:oleObj>
              </mc:Choice>
              <mc:Fallback>
                <p:oleObj name="Equation" r:id="rId3" imgW="1003300" imgH="495300" progId="Equation.3">
                  <p:embed/>
                  <p:pic>
                    <p:nvPicPr>
                      <p:cNvPr id="440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318" y="2708275"/>
                        <a:ext cx="1985830" cy="979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Quantifying Transitivity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u knows v and v knows w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we have a path </a:t>
            </a:r>
            <a:r>
              <a:rPr lang="en-US" altLang="en-US" dirty="0" err="1">
                <a:ea typeface="ＭＳ Ｐゴシック" panose="020B0600070205080204" pitchFamily="34" charset="-128"/>
              </a:rPr>
              <a:t>uvw</a:t>
            </a:r>
            <a:r>
              <a:rPr lang="en-US" altLang="en-US" dirty="0">
                <a:ea typeface="ＭＳ Ｐゴシック" panose="020B0600070205080204" pitchFamily="34" charset="-128"/>
              </a:rPr>
              <a:t>, two edges long (solid line)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If u also know w, we say that the path is closed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 path </a:t>
            </a:r>
            <a:r>
              <a:rPr lang="en-US" altLang="en-US" dirty="0" err="1">
                <a:ea typeface="ＭＳ Ｐゴシック" panose="020B0600070205080204" pitchFamily="34" charset="-128"/>
              </a:rPr>
              <a:t>uvw</a:t>
            </a:r>
            <a:r>
              <a:rPr lang="en-US" altLang="en-US" dirty="0">
                <a:ea typeface="ＭＳ Ｐゴシック" panose="020B0600070205080204" pitchFamily="34" charset="-128"/>
              </a:rPr>
              <a:t> (solid edges) is closed if the third edge </a:t>
            </a:r>
            <a:r>
              <a:rPr lang="en-US" altLang="en-US" dirty="0" err="1">
                <a:ea typeface="ＭＳ Ｐゴシック" panose="020B0600070205080204" pitchFamily="34" charset="-128"/>
              </a:rPr>
              <a:t>uw</a:t>
            </a:r>
            <a:r>
              <a:rPr lang="en-US" altLang="en-US" dirty="0">
                <a:ea typeface="ＭＳ Ｐゴシック" panose="020B0600070205080204" pitchFamily="34" charset="-128"/>
              </a:rPr>
              <a:t> is present (dashed line)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a loop of length 3, or a triangle is formed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In social network jargon, u, v, and w are said to form a closed triad</a:t>
            </a:r>
          </a:p>
          <a:p>
            <a:r>
              <a:rPr lang="en-US" altLang="en-US" u="sng" dirty="0">
                <a:ea typeface="ＭＳ Ｐゴシック" panose="020B0600070205080204" pitchFamily="34" charset="-128"/>
              </a:rPr>
              <a:t>Partial</a:t>
            </a:r>
            <a:r>
              <a:rPr lang="en-US" altLang="en-US" dirty="0">
                <a:ea typeface="ＭＳ Ｐゴシック" panose="020B0600070205080204" pitchFamily="34" charset="-128"/>
              </a:rPr>
              <a:t> transitivity can be also useful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 fact that u knows v and v knows w, does not mean that u must know w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However, it increases the probability that u knows w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88AAB7D-4FA0-49F0-BD73-0C08BB64525A}" type="slidenum">
              <a:rPr lang="en-US" altLang="en-US" sz="1000">
                <a:solidFill>
                  <a:srgbClr val="161616"/>
                </a:solidFill>
              </a:rPr>
              <a:pPr/>
              <a:t>5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400" y="868735"/>
            <a:ext cx="2135741" cy="17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Clustering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en-US" b="1" dirty="0">
                    <a:ea typeface="ＭＳ Ｐゴシック" pitchFamily="34" charset="-128"/>
                  </a:rPr>
                  <a:t>Clustering coefficients</a:t>
                </a:r>
                <a:r>
                  <a:rPr lang="en-US" altLang="en-US" dirty="0">
                    <a:ea typeface="ＭＳ Ｐゴシック" pitchFamily="34" charset="-128"/>
                  </a:rPr>
                  <a:t> measures the average probability that two neighbors of a vertex are themselves neighbors (a measure of  the density of triangles in a network).</a:t>
                </a:r>
              </a:p>
              <a:p>
                <a:pPr lvl="1" algn="just"/>
                <a:r>
                  <a:rPr lang="en-US" altLang="en-US" dirty="0">
                    <a:ea typeface="ＭＳ Ｐゴシック" pitchFamily="34" charset="-128"/>
                  </a:rPr>
                  <a:t>fraction of paths of length two in the network that are closed</a:t>
                </a:r>
              </a:p>
              <a:p>
                <a:pPr algn="just"/>
                <a:r>
                  <a:rPr lang="en-US" altLang="en-US" dirty="0">
                    <a:ea typeface="ＭＳ Ｐゴシック" pitchFamily="34" charset="-128"/>
                  </a:rPr>
                  <a:t>A high clustering coefficient is translated to a network with high transitivity</a:t>
                </a:r>
              </a:p>
              <a:p>
                <a:pPr lvl="1" algn="just"/>
                <a:r>
                  <a:rPr lang="en-US" altLang="en-US" dirty="0">
                    <a:ea typeface="ＭＳ Ｐゴシック" pitchFamily="34" charset="-128"/>
                  </a:rPr>
                  <a:t>People belong to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tight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groups </a:t>
                </a:r>
              </a:p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There are three versions</a:t>
                </a:r>
              </a:p>
              <a:p>
                <a:pPr lvl="1" algn="just"/>
                <a:r>
                  <a:rPr lang="en-US" altLang="en-US" dirty="0">
                    <a:ea typeface="Cambria Math"/>
                  </a:rPr>
                  <a:t>Clustering </a:t>
                </a:r>
                <a:r>
                  <a:rPr lang="en-US" altLang="en-US" dirty="0" err="1">
                    <a:ea typeface="Cambria Math"/>
                  </a:rPr>
                  <a:t>coeff</a:t>
                </a:r>
                <a:r>
                  <a:rPr lang="en-US" altLang="en-US" dirty="0">
                    <a:ea typeface="Cambria Math"/>
                  </a:rPr>
                  <a:t>. of G: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𝐶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or simply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Local Clustering coefficient:</a:t>
                </a:r>
                <a:r>
                  <a:rPr lang="en-US" alt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Avg. clustering </a:t>
                </a:r>
                <a:r>
                  <a:rPr lang="en-US" altLang="en-US" dirty="0" err="1">
                    <a:ea typeface="ＭＳ Ｐゴシック" pitchFamily="34" charset="-128"/>
                  </a:rPr>
                  <a:t>coeff</a:t>
                </a:r>
                <a:r>
                  <a:rPr lang="en-US" altLang="en-US" dirty="0">
                    <a:ea typeface="ＭＳ Ｐゴシック" pitchFamily="34" charset="-128"/>
                  </a:rPr>
                  <a:t>. of 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𝑤𝑠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</m:d>
                    <m:r>
                      <a:rPr lang="en-US" altLang="en-US" i="1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i="1" dirty="0">
                            <a:latin typeface="Cambria Math"/>
                            <a:ea typeface="ＭＳ Ｐゴシック" pitchFamily="34" charset="-128"/>
                          </a:rPr>
                          <m:t>𝑖</m:t>
                        </m:r>
                        <m:r>
                          <a:rPr lang="en-US" altLang="en-US" i="1" dirty="0">
                            <a:latin typeface="Cambria Math"/>
                            <a:ea typeface="ＭＳ Ｐゴシック" pitchFamily="34" charset="-128"/>
                          </a:rPr>
                          <m:t>∈</m:t>
                        </m:r>
                        <m:r>
                          <a:rPr lang="en-US" altLang="en-US" i="1" dirty="0">
                            <a:latin typeface="Cambria Math"/>
                            <a:ea typeface="ＭＳ Ｐゴシック" pitchFamily="34" charset="-128"/>
                          </a:rPr>
                          <m:t>𝑉</m:t>
                        </m:r>
                        <m:r>
                          <a:rPr lang="en-US" altLang="en-US" i="1" dirty="0">
                            <a:latin typeface="Cambria Math"/>
                            <a:ea typeface="ＭＳ Ｐゴシック" pitchFamily="34" charset="-128"/>
                          </a:rPr>
                          <m:t>(</m:t>
                        </m:r>
                        <m:r>
                          <a:rPr lang="en-US" altLang="en-US" i="1" dirty="0">
                            <a:latin typeface="Cambria Math"/>
                            <a:ea typeface="ＭＳ Ｐゴシック" pitchFamily="34" charset="-128"/>
                          </a:rPr>
                          <m:t>𝐺</m:t>
                        </m:r>
                        <m:r>
                          <a:rPr lang="en-US" altLang="en-US" i="1" dirty="0">
                            <a:latin typeface="Cambria Math"/>
                            <a:ea typeface="ＭＳ Ｐゴシック" pitchFamily="34" charset="-128"/>
                          </a:rPr>
                          <m:t>)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/>
                                <a:ea typeface="ＭＳ Ｐゴシック" pitchFamily="34" charset="-128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/>
                                <a:ea typeface="ＭＳ Ｐゴシック" pitchFamily="34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50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59" b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88AAB7D-4FA0-49F0-BD73-0C08BB64525A}" type="slidenum">
              <a:rPr lang="en-US" altLang="en-US" sz="1000">
                <a:solidFill>
                  <a:srgbClr val="161616"/>
                </a:solidFill>
              </a:rPr>
              <a:pPr/>
              <a:t>6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03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Clustering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366"/>
            <a:ext cx="9064336" cy="4351338"/>
          </a:xfrm>
        </p:spPr>
        <p:txBody>
          <a:bodyPr/>
          <a:lstStyle/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Another way to compute the above expression is by counting the number of triangles that appear in the network</a:t>
            </a:r>
          </a:p>
          <a:p>
            <a:pPr algn="just">
              <a:defRPr/>
            </a:pPr>
            <a:r>
              <a:rPr lang="en-US" sz="2400" dirty="0"/>
              <a:t>Every triangle contains 6 paths of length two and hence: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endParaRPr lang="en-US" sz="1200" dirty="0"/>
          </a:p>
          <a:p>
            <a:pPr algn="just">
              <a:defRPr/>
            </a:pPr>
            <a:r>
              <a:rPr lang="en-US" sz="2400" dirty="0"/>
              <a:t>Alternatively, a connected triple can be defined as a set of three nodes </a:t>
            </a:r>
            <a:r>
              <a:rPr lang="en-US" sz="2400" dirty="0" err="1"/>
              <a:t>uvw</a:t>
            </a:r>
            <a:r>
              <a:rPr lang="en-US" sz="2400" dirty="0"/>
              <a:t> with edges (</a:t>
            </a:r>
            <a:r>
              <a:rPr lang="en-US" sz="2400" dirty="0" err="1"/>
              <a:t>u,v</a:t>
            </a:r>
            <a:r>
              <a:rPr lang="en-US" sz="2400" dirty="0"/>
              <a:t>) and (</a:t>
            </a:r>
            <a:r>
              <a:rPr lang="en-US" sz="2400" dirty="0" err="1"/>
              <a:t>v,w</a:t>
            </a:r>
            <a:r>
              <a:rPr lang="en-US" sz="2400" dirty="0"/>
              <a:t>):</a:t>
            </a:r>
          </a:p>
          <a:p>
            <a:pPr lvl="1" algn="just">
              <a:defRPr/>
            </a:pPr>
            <a:r>
              <a:rPr lang="en-US" sz="2000" dirty="0"/>
              <a:t>Edge (</a:t>
            </a:r>
            <a:r>
              <a:rPr lang="en-US" sz="2000" dirty="0" err="1"/>
              <a:t>u,w</a:t>
            </a:r>
            <a:r>
              <a:rPr lang="en-US" sz="2000" dirty="0"/>
              <a:t>) can be present or not 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69C97E-45BC-416B-846F-313C5F4428B5}" type="slidenum">
              <a:rPr lang="en-US" altLang="en-US" sz="1000">
                <a:solidFill>
                  <a:srgbClr val="161616"/>
                </a:solidFill>
              </a:rPr>
              <a:pPr/>
              <a:t>7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01192"/>
              </p:ext>
            </p:extLst>
          </p:nvPr>
        </p:nvGraphicFramePr>
        <p:xfrm>
          <a:off x="3103667" y="3718682"/>
          <a:ext cx="3966583" cy="79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9000" imgH="431800" progId="Equation.3">
                  <p:embed/>
                </p:oleObj>
              </mc:Choice>
              <mc:Fallback>
                <p:oleObj name="Equation" r:id="rId3" imgW="2159000" imgH="431800" progId="Equation.3">
                  <p:embed/>
                  <p:pic>
                    <p:nvPicPr>
                      <p:cNvPr id="460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667" y="3718682"/>
                        <a:ext cx="3966583" cy="79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6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847" y="1027906"/>
            <a:ext cx="1828350" cy="51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38559"/>
              </p:ext>
            </p:extLst>
          </p:nvPr>
        </p:nvGraphicFramePr>
        <p:xfrm>
          <a:off x="5470525" y="5224463"/>
          <a:ext cx="39052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4440" imgH="419040" progId="Equation.3">
                  <p:embed/>
                </p:oleObj>
              </mc:Choice>
              <mc:Fallback>
                <p:oleObj name="Equation" r:id="rId6" imgW="2044440" imgH="419040" progId="Equation.3">
                  <p:embed/>
                  <p:pic>
                    <p:nvPicPr>
                      <p:cNvPr id="4608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5224463"/>
                        <a:ext cx="39052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512505"/>
              </p:ext>
            </p:extLst>
          </p:nvPr>
        </p:nvGraphicFramePr>
        <p:xfrm>
          <a:off x="2886812" y="1561928"/>
          <a:ext cx="5142424" cy="859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68960" imgH="420480" progId="Equation.3">
                  <p:embed/>
                </p:oleObj>
              </mc:Choice>
              <mc:Fallback>
                <p:oleObj name="Equation" r:id="rId8" imgW="2568960" imgH="420480" progId="Equation.3">
                  <p:embed/>
                  <p:pic>
                    <p:nvPicPr>
                      <p:cNvPr id="450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812" y="1561928"/>
                        <a:ext cx="5142424" cy="859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22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Clustering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the clustering coefficient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67418" y="2819083"/>
            <a:ext cx="86360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22955" y="289052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467418" y="3393758"/>
            <a:ext cx="86360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546918" y="2819083"/>
            <a:ext cx="936625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546918" y="3393758"/>
            <a:ext cx="8636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249930" y="3898583"/>
            <a:ext cx="215900" cy="2159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331018" y="3250883"/>
            <a:ext cx="215900" cy="2159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249930" y="2674620"/>
            <a:ext cx="215900" cy="2159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410518" y="3970020"/>
            <a:ext cx="215900" cy="2159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483543" y="2674620"/>
            <a:ext cx="215900" cy="2159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799080" y="255079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870518" y="377475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310380" y="341439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823268" y="255079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678805" y="391763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75524"/>
              </p:ext>
            </p:extLst>
          </p:nvPr>
        </p:nvGraphicFramePr>
        <p:xfrm>
          <a:off x="7089775" y="3368675"/>
          <a:ext cx="21494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393480" progId="Equation.3">
                  <p:embed/>
                </p:oleObj>
              </mc:Choice>
              <mc:Fallback>
                <p:oleObj name="Equation" r:id="rId3" imgW="1041120" imgH="39348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3368675"/>
                        <a:ext cx="2149475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3D3338C-F7E0-9DA1-478A-68AD31CCA973}"/>
              </a:ext>
            </a:extLst>
          </p:cNvPr>
          <p:cNvSpPr txBox="1"/>
          <p:nvPr/>
        </p:nvSpPr>
        <p:spPr>
          <a:xfrm>
            <a:off x="4621530" y="4795935"/>
            <a:ext cx="743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 = 3/[1(4,3,5) + 2(4,3,1 &amp; 4,3,2) + 2(5,3,1 &amp; 5,3,2) + 3(1,2,3 &amp; 2,3,1 &amp; 3,1,2)]</a:t>
            </a:r>
          </a:p>
          <a:p>
            <a:r>
              <a:rPr lang="en-IN" dirty="0"/>
              <a:t>=&gt; C = 3/8</a:t>
            </a:r>
          </a:p>
        </p:txBody>
      </p:sp>
    </p:spTree>
    <p:extLst>
      <p:ext uri="{BB962C8B-B14F-4D97-AF65-F5344CB8AC3E}">
        <p14:creationId xmlns:p14="http://schemas.microsoft.com/office/powerpoint/2010/main" val="209712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Clustering coefficient in directed networks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In a directed network, traditionally CC is computed by assuming no direction on the edges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There are extensions that consider edge direction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E.g., if “u points/likes v” and “v points/likes w”, then “u points/likes w”</a:t>
            </a:r>
          </a:p>
          <a:p>
            <a:pPr lvl="2" algn="just"/>
            <a:r>
              <a:rPr lang="en-US" altLang="en-US" sz="2400" dirty="0">
                <a:ea typeface="ＭＳ Ｐゴシック" panose="020B0600070205080204" pitchFamily="34" charset="-128"/>
              </a:rPr>
              <a:t>These extensions have not found a widespread application in the literature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0FA957-0C05-4A3F-91E3-8E86BEA343C1}" type="slidenum">
              <a:rPr lang="en-US" altLang="en-US" sz="1000">
                <a:solidFill>
                  <a:srgbClr val="161616"/>
                </a:solidFill>
              </a:rPr>
              <a:pPr/>
              <a:t>9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17111</TotalTime>
  <Words>1790</Words>
  <Application>Microsoft Office PowerPoint</Application>
  <PresentationFormat>Widescreen</PresentationFormat>
  <Paragraphs>239</Paragraphs>
  <Slides>22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Clustering Coefficient</vt:lpstr>
      <vt:lpstr>Recap</vt:lpstr>
      <vt:lpstr>Example: k-components</vt:lpstr>
      <vt:lpstr>Transitivity</vt:lpstr>
      <vt:lpstr>Quantifying Transitivity</vt:lpstr>
      <vt:lpstr>Clustering Coefficient</vt:lpstr>
      <vt:lpstr>Clustering coefficient</vt:lpstr>
      <vt:lpstr>Ex: Clustering Coefficient</vt:lpstr>
      <vt:lpstr>Clustering coefficient in directed networks</vt:lpstr>
      <vt:lpstr>Clustering coefficient in social networks</vt:lpstr>
      <vt:lpstr>Local clustering</vt:lpstr>
      <vt:lpstr>Ex: Local Clustering Coefficient</vt:lpstr>
      <vt:lpstr>Structural holes</vt:lpstr>
      <vt:lpstr>Significance of clustering coefficient</vt:lpstr>
      <vt:lpstr>Redundancy </vt:lpstr>
      <vt:lpstr>Relation b/w local redundancy and local CC</vt:lpstr>
      <vt:lpstr>Local vs Global clustering coefficient</vt:lpstr>
      <vt:lpstr>C vs. Cws</vt:lpstr>
      <vt:lpstr>What value of  clustering coefficient is high?</vt:lpstr>
      <vt:lpstr>Reciprocity</vt:lpstr>
      <vt:lpstr>Reciprocity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404</cp:revision>
  <dcterms:created xsi:type="dcterms:W3CDTF">2020-08-05T04:35:17Z</dcterms:created>
  <dcterms:modified xsi:type="dcterms:W3CDTF">2024-05-02T06:29:32Z</dcterms:modified>
</cp:coreProperties>
</file>