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366" r:id="rId2"/>
    <p:sldId id="408" r:id="rId3"/>
    <p:sldId id="409" r:id="rId4"/>
    <p:sldId id="410" r:id="rId5"/>
    <p:sldId id="411" r:id="rId6"/>
    <p:sldId id="415" r:id="rId7"/>
    <p:sldId id="428" r:id="rId8"/>
    <p:sldId id="429" r:id="rId9"/>
    <p:sldId id="416" r:id="rId10"/>
    <p:sldId id="417" r:id="rId11"/>
    <p:sldId id="418" r:id="rId12"/>
    <p:sldId id="419" r:id="rId13"/>
    <p:sldId id="420" r:id="rId14"/>
    <p:sldId id="421" r:id="rId15"/>
    <p:sldId id="422" r:id="rId16"/>
    <p:sldId id="423" r:id="rId17"/>
    <p:sldId id="424" r:id="rId18"/>
    <p:sldId id="425" r:id="rId19"/>
    <p:sldId id="4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48"/>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13-02-2024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04:11:56.290"/>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13-02-2024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312462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87B14A22-9D97-4DD9-9B85-7693BA32F5BC}"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80579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BC586445-5C99-48CE-889D-AA46D961FA89}"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17641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b="0" i="1" dirty="0">
                    <a:latin typeface="Cambria Math" panose="02040503050406030204" pitchFamily="18" charset="0"/>
                  </a:rPr>
                  <a:t>Most real networks do not</a:t>
                </a:r>
                <a:r>
                  <a:rPr lang="en-IN" b="0" i="1" baseline="0" dirty="0">
                    <a:latin typeface="Cambria Math" panose="02040503050406030204" pitchFamily="18" charset="0"/>
                  </a:rPr>
                  <a:t> have degree info.</a:t>
                </a:r>
                <a:endParaRPr lang="en-IN" b="0" i="1" dirty="0">
                  <a:latin typeface="Cambria Math" panose="02040503050406030204" pitchFamily="18" charset="0"/>
                </a:endParaRPr>
              </a:p>
              <a:p>
                <a14:m>
                  <m:oMath xmlns:m="http://schemas.openxmlformats.org/officeDocument/2006/math">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r>
                          <a:rPr lang="en-IN" b="0" i="1" smtClean="0">
                            <a:latin typeface="Cambria Math" panose="02040503050406030204" pitchFamily="18" charset="0"/>
                          </a:rPr>
                          <m:t>𝑗</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i="1">
                                <a:latin typeface="Cambria Math" panose="02040503050406030204" pitchFamily="18" charset="0"/>
                              </a:rPr>
                              <m:t>𝛿</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𝑟</m:t>
                            </m:r>
                          </m:sub>
                        </m:sSub>
                      </m:e>
                    </m:nary>
                    <m:sSub>
                      <m:sSubPr>
                        <m:ctrlPr>
                          <a:rPr lang="en-IN" i="1">
                            <a:latin typeface="Cambria Math" panose="02040503050406030204" pitchFamily="18" charset="0"/>
                          </a:rPr>
                        </m:ctrlPr>
                      </m:sSubPr>
                      <m:e>
                        <m:r>
                          <a:rPr lang="en-IN" i="1">
                            <a:latin typeface="Cambria Math" panose="02040503050406030204" pitchFamily="18" charset="0"/>
                          </a:rPr>
                          <m:t>𝛿</m:t>
                        </m:r>
                      </m:e>
                      <m:sub>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b="0" i="1" smtClean="0">
                                <a:latin typeface="Cambria Math" panose="02040503050406030204" pitchFamily="18" charset="0"/>
                              </a:rPr>
                              <m:t>𝑗</m:t>
                            </m:r>
                          </m:sub>
                        </m:sSub>
                        <m:r>
                          <a:rPr lang="en-IN" i="1">
                            <a:latin typeface="Cambria Math" panose="02040503050406030204" pitchFamily="18" charset="0"/>
                          </a:rPr>
                          <m:t>,</m:t>
                        </m:r>
                        <m:r>
                          <a:rPr lang="en-IN" b="0" i="1" smtClean="0">
                            <a:latin typeface="Cambria Math" panose="02040503050406030204" pitchFamily="18" charset="0"/>
                          </a:rPr>
                          <m:t>𝑠</m:t>
                        </m:r>
                      </m:sub>
                    </m:sSub>
                    <m:r>
                      <a:rPr lang="en-IN" b="0" i="1" smtClean="0">
                        <a:latin typeface="Cambria Math" panose="02040503050406030204" pitchFamily="18" charset="0"/>
                      </a:rPr>
                      <m:t> </m:t>
                    </m:r>
                  </m:oMath>
                </a14:m>
                <a:r>
                  <a:rPr lang="en-IN" dirty="0"/>
                  <a:t> : &lt;</a:t>
                </a:r>
                <a:r>
                  <a:rPr lang="en-IN" dirty="0" err="1"/>
                  <a:t>i,j</a:t>
                </a:r>
                <a:r>
                  <a:rPr lang="en-IN" dirty="0"/>
                  <a:t>&gt; is an</a:t>
                </a:r>
                <a:r>
                  <a:rPr lang="en-IN" baseline="0" dirty="0"/>
                  <a:t> edge. </a:t>
                </a:r>
                <a:r>
                  <a:rPr lang="en-IN" baseline="0" dirty="0" err="1"/>
                  <a:t>g_i,r</a:t>
                </a:r>
                <a:r>
                  <a:rPr lang="en-IN" baseline="0" dirty="0"/>
                  <a:t> means one end of edge &lt;</a:t>
                </a:r>
                <a:r>
                  <a:rPr lang="en-IN" baseline="0" dirty="0" err="1"/>
                  <a:t>i,j</a:t>
                </a:r>
                <a:r>
                  <a:rPr lang="en-IN" baseline="0" dirty="0"/>
                  <a:t>&gt; is on nodes of type r and the other end of the edge </a:t>
                </a:r>
                <a:r>
                  <a:rPr lang="en-IN" baseline="0" dirty="0" err="1"/>
                  <a:t>g_j,r</a:t>
                </a:r>
                <a:r>
                  <a:rPr lang="en-IN" baseline="0" dirty="0"/>
                  <a:t> is on </a:t>
                </a:r>
                <a:r>
                  <a:rPr lang="en-IN" dirty="0"/>
                  <a:t>Here</a:t>
                </a:r>
                <a:r>
                  <a:rPr lang="en-IN" baseline="0" dirty="0"/>
                  <a:t> </a:t>
                </a:r>
                <a:r>
                  <a:rPr lang="en-IN" baseline="0" dirty="0" err="1"/>
                  <a:t>g_ir</a:t>
                </a:r>
                <a:r>
                  <a:rPr lang="en-IN" baseline="0" dirty="0"/>
                  <a:t> represents one end of an edge that ends </a:t>
                </a:r>
                <a:r>
                  <a:rPr lang="en-IN" dirty="0"/>
                  <a:t> </a:t>
                </a:r>
              </a:p>
            </p:txBody>
          </p:sp>
        </mc:Choice>
        <mc:Fallback xmlns="">
          <p:sp>
            <p:nvSpPr>
              <p:cNvPr id="3" name="Notes Placeholder 2"/>
              <p:cNvSpPr>
                <a:spLocks noGrp="1"/>
              </p:cNvSpPr>
              <p:nvPr>
                <p:ph type="body" idx="1"/>
              </p:nvPr>
            </p:nvSpPr>
            <p:spPr/>
            <p:txBody>
              <a:bodyPr/>
              <a:lstStyle/>
              <a:p>
                <a:r>
                  <a:rPr lang="en-IN" b="0" i="0" smtClean="0">
                    <a:latin typeface="Cambria Math" panose="02040503050406030204" pitchFamily="18" charset="0"/>
                  </a:rPr>
                  <a:t>∑_</a:t>
                </a:r>
                <a:r>
                  <a:rPr lang="en-IN" b="0" i="0" smtClean="0">
                    <a:latin typeface="Cambria Math" panose="02040503050406030204" pitchFamily="18" charset="0"/>
                  </a:rPr>
                  <a:t>𝑖𝑗▒</a:t>
                </a:r>
                <a:r>
                  <a:rPr lang="en-IN" b="0" i="0" smtClean="0">
                    <a:latin typeface="Cambria Math" panose="02040503050406030204" pitchFamily="18" charset="0"/>
                  </a:rPr>
                  <a:t>〖</a:t>
                </a:r>
                <a:r>
                  <a:rPr lang="en-IN" b="0" i="0" smtClean="0">
                    <a:latin typeface="Cambria Math" panose="02040503050406030204" pitchFamily="18" charset="0"/>
                  </a:rPr>
                  <a:t>𝐴_𝑖𝑗 </a:t>
                </a:r>
                <a:r>
                  <a:rPr lang="en-IN" i="0">
                    <a:latin typeface="Cambria Math" panose="02040503050406030204" pitchFamily="18" charset="0"/>
                  </a:rPr>
                  <a:t>𝛿</a:t>
                </a:r>
                <a:r>
                  <a:rPr lang="en-IN" b="0" i="0" smtClean="0">
                    <a:latin typeface="Cambria Math" panose="02040503050406030204" pitchFamily="18" charset="0"/>
                  </a:rPr>
                  <a:t>_(𝑔_𝑖,𝑟) </a:t>
                </a:r>
                <a:r>
                  <a:rPr lang="en-IN" b="0" i="0" smtClean="0">
                    <a:latin typeface="Cambria Math" panose="02040503050406030204" pitchFamily="18" charset="0"/>
                  </a:rPr>
                  <a:t>〗</a:t>
                </a:r>
                <a:r>
                  <a:rPr lang="en-IN" b="0" i="0">
                    <a:latin typeface="Cambria Math" panose="02040503050406030204" pitchFamily="18" charset="0"/>
                  </a:rPr>
                  <a:t> </a:t>
                </a:r>
                <a:r>
                  <a:rPr lang="en-IN" i="0">
                    <a:latin typeface="Cambria Math" panose="02040503050406030204" pitchFamily="18" charset="0"/>
                  </a:rPr>
                  <a:t>𝛿_(𝑔_</a:t>
                </a:r>
                <a:r>
                  <a:rPr lang="en-IN" b="0" i="0" smtClean="0">
                    <a:latin typeface="Cambria Math" panose="02040503050406030204" pitchFamily="18" charset="0"/>
                  </a:rPr>
                  <a:t>𝑗</a:t>
                </a:r>
                <a:r>
                  <a:rPr lang="en-IN" i="0">
                    <a:latin typeface="Cambria Math" panose="02040503050406030204" pitchFamily="18" charset="0"/>
                  </a:rPr>
                  <a:t>,</a:t>
                </a:r>
                <a:r>
                  <a:rPr lang="en-IN" b="0" i="0" smtClean="0">
                    <a:latin typeface="Cambria Math" panose="02040503050406030204" pitchFamily="18" charset="0"/>
                  </a:rPr>
                  <a:t>𝑠</a:t>
                </a:r>
                <a:r>
                  <a:rPr lang="en-IN" b="0" i="0">
                    <a:latin typeface="Cambria Math" panose="02040503050406030204" pitchFamily="18" charset="0"/>
                  </a:rPr>
                  <a:t>)</a:t>
                </a:r>
                <a:r>
                  <a:rPr lang="en-IN" b="0" i="0" smtClean="0">
                    <a:latin typeface="Cambria Math" panose="02040503050406030204" pitchFamily="18" charset="0"/>
                  </a:rPr>
                  <a:t>  </a:t>
                </a:r>
                <a:r>
                  <a:rPr lang="en-IN" dirty="0" smtClean="0"/>
                  <a:t> : &lt;</a:t>
                </a:r>
                <a:r>
                  <a:rPr lang="en-IN" dirty="0" err="1" smtClean="0"/>
                  <a:t>i,j</a:t>
                </a:r>
                <a:r>
                  <a:rPr lang="en-IN" dirty="0" smtClean="0"/>
                  <a:t>&gt; is an</a:t>
                </a:r>
                <a:r>
                  <a:rPr lang="en-IN" baseline="0" dirty="0" smtClean="0"/>
                  <a:t> edge. </a:t>
                </a:r>
                <a:r>
                  <a:rPr lang="en-IN" baseline="0" dirty="0" err="1" smtClean="0"/>
                  <a:t>g_i,r</a:t>
                </a:r>
                <a:r>
                  <a:rPr lang="en-IN" baseline="0" dirty="0" smtClean="0"/>
                  <a:t> means one end of edge &lt;</a:t>
                </a:r>
                <a:r>
                  <a:rPr lang="en-IN" baseline="0" dirty="0" err="1" smtClean="0"/>
                  <a:t>i,j</a:t>
                </a:r>
                <a:r>
                  <a:rPr lang="en-IN" baseline="0" dirty="0" smtClean="0"/>
                  <a:t>&gt; is on nodes of type r and the other end of the edge </a:t>
                </a:r>
                <a:r>
                  <a:rPr lang="en-IN" baseline="0" dirty="0" err="1" smtClean="0"/>
                  <a:t>g_j,r</a:t>
                </a:r>
                <a:r>
                  <a:rPr lang="en-IN" baseline="0" dirty="0" smtClean="0"/>
                  <a:t> is on </a:t>
                </a:r>
                <a:r>
                  <a:rPr lang="en-IN" dirty="0" smtClean="0"/>
                  <a:t>Here</a:t>
                </a:r>
                <a:r>
                  <a:rPr lang="en-IN" baseline="0" dirty="0" smtClean="0"/>
                  <a:t> </a:t>
                </a:r>
                <a:r>
                  <a:rPr lang="en-IN" baseline="0" dirty="0" err="1" smtClean="0"/>
                  <a:t>g_ir</a:t>
                </a:r>
                <a:r>
                  <a:rPr lang="en-IN" baseline="0" dirty="0" smtClean="0"/>
                  <a:t> represents one end of an edge that ends </a:t>
                </a:r>
                <a:r>
                  <a:rPr lang="en-IN" dirty="0" smtClean="0"/>
                  <a:t> </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3733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369228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287001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104793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a typeface="ＭＳ Ｐゴシック" panose="020B0600070205080204" pitchFamily="34" charset="-128"/>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B1123E0D-EDAC-4CD1-B011-CAA4C0DFCCA2}" type="slidenum">
              <a:rPr lang="en-US" altLang="en-US" sz="1200">
                <a:solidFill>
                  <a:schemeClr val="tx1"/>
                </a:solidFill>
              </a:rPr>
              <a:pPr/>
              <a:t>16</a:t>
            </a:fld>
            <a:endParaRPr lang="en-US" altLang="en-US" sz="1200">
              <a:solidFill>
                <a:schemeClr val="tx1"/>
              </a:solidFill>
            </a:endParaRPr>
          </a:p>
        </p:txBody>
      </p:sp>
    </p:spTree>
    <p:extLst>
      <p:ext uri="{BB962C8B-B14F-4D97-AF65-F5344CB8AC3E}">
        <p14:creationId xmlns:p14="http://schemas.microsoft.com/office/powerpoint/2010/main" val="73659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638" y="27927"/>
            <a:ext cx="9144000" cy="2987764"/>
          </a:xfrm>
        </p:spPr>
        <p:txBody>
          <a:bodyPr>
            <a:normAutofit/>
          </a:bodyPr>
          <a:lstStyle/>
          <a:p>
            <a:r>
              <a:rPr lang="en-IN" dirty="0"/>
              <a:t>Assortative Mixing</a:t>
            </a:r>
            <a:br>
              <a:rPr lang="en-IN" dirty="0"/>
            </a:br>
            <a:endParaRPr lang="en-IN" dirty="0"/>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50571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a:t>
            </a:r>
            <a:r>
              <a:rPr lang="en-IN" dirty="0" err="1"/>
              <a:t>Assortativity</a:t>
            </a:r>
            <a:r>
              <a:rPr lang="en-IN" dirty="0"/>
              <a:t> by grade/age</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2"/>
          <a:stretch>
            <a:fillRect/>
          </a:stretch>
        </p:blipFill>
        <p:spPr>
          <a:xfrm>
            <a:off x="3037992" y="1825625"/>
            <a:ext cx="6177128" cy="4234640"/>
          </a:xfrm>
          <a:prstGeom prst="rect">
            <a:avLst/>
          </a:prstGeom>
        </p:spPr>
      </p:pic>
    </p:spTree>
    <p:extLst>
      <p:ext uri="{BB962C8B-B14F-4D97-AF65-F5344CB8AC3E}">
        <p14:creationId xmlns:p14="http://schemas.microsoft.com/office/powerpoint/2010/main" val="1756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Enumerative scalar characteristics</a:t>
            </a:r>
          </a:p>
        </p:txBody>
      </p:sp>
      <p:sp>
        <p:nvSpPr>
          <p:cNvPr id="3" name="Content Placeholder 2"/>
          <p:cNvSpPr>
            <a:spLocks noGrp="1"/>
          </p:cNvSpPr>
          <p:nvPr>
            <p:ph idx="1"/>
          </p:nvPr>
        </p:nvSpPr>
        <p:spPr/>
        <p:txBody>
          <a:bodyPr/>
          <a:lstStyle/>
          <a:p>
            <a:r>
              <a:rPr lang="en-IN" dirty="0"/>
              <a:t>When we consider scalar characteristics we basically have an approximate notion of similarity between adjacent vertices (i.e. how far/close the values are)</a:t>
            </a:r>
          </a:p>
          <a:p>
            <a:pPr lvl="1"/>
            <a:r>
              <a:rPr lang="en-IN" dirty="0"/>
              <a:t>There is no approximate similarity that can be measured this way when we talk about enumerative characteristics; rather present/absent</a:t>
            </a:r>
          </a:p>
          <a:p>
            <a:pPr lvl="2"/>
            <a:r>
              <a:rPr lang="en-IN" sz="2400" dirty="0"/>
              <a:t>Example: gender, race</a:t>
            </a:r>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47804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dirty="0">
                <a:ea typeface="ＭＳ Ｐゴシック" panose="020B0600070205080204" pitchFamily="34" charset="-128"/>
              </a:rPr>
              <a:t>Ex: Assortative mixing by age</a:t>
            </a:r>
          </a:p>
        </p:txBody>
      </p:sp>
      <p:sp>
        <p:nvSpPr>
          <p:cNvPr id="82947"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5477A84D-6B4F-49CC-9EB0-B1CBC19CFB55}" type="slidenum">
              <a:rPr lang="en-US" altLang="en-US" sz="1000">
                <a:solidFill>
                  <a:srgbClr val="161616"/>
                </a:solidFill>
              </a:rPr>
              <a:pPr/>
              <a:t>12</a:t>
            </a:fld>
            <a:endParaRPr lang="en-US" altLang="en-US" sz="1000">
              <a:solidFill>
                <a:srgbClr val="161616"/>
              </a:solidFill>
            </a:endParaRPr>
          </a:p>
        </p:txBody>
      </p:sp>
      <p:pic>
        <p:nvPicPr>
          <p:cNvPr id="8294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2031" y="1690688"/>
            <a:ext cx="5540375"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31829" y="2414301"/>
            <a:ext cx="4914899"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Each dot corresponds to an edge between pair of friends</a:t>
            </a:r>
          </a:p>
          <a:p>
            <a:pPr marL="342900" indent="-342900">
              <a:buFont typeface="Arial" panose="020B0604020202020204" pitchFamily="34" charset="0"/>
              <a:buChar char="•"/>
            </a:pPr>
            <a:r>
              <a:rPr lang="en-IN" sz="2400" dirty="0"/>
              <a:t>There is substantial assortative mixing by age</a:t>
            </a:r>
          </a:p>
          <a:p>
            <a:pPr marL="800100" lvl="1" indent="-342900">
              <a:buFont typeface="Arial" panose="020B0604020202020204" pitchFamily="34" charset="0"/>
              <a:buChar char="•"/>
            </a:pPr>
            <a:r>
              <a:rPr lang="en-IN" sz="2400" dirty="0"/>
              <a:t>friendship between students of the same grade</a:t>
            </a:r>
          </a:p>
        </p:txBody>
      </p:sp>
    </p:spTree>
    <p:extLst>
      <p:ext uri="{BB962C8B-B14F-4D97-AF65-F5344CB8AC3E}">
        <p14:creationId xmlns:p14="http://schemas.microsoft.com/office/powerpoint/2010/main" val="161580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rmAutofit/>
          </a:bodyPr>
          <a:lstStyle/>
          <a:p>
            <a:r>
              <a:rPr lang="en-US" altLang="en-US" sz="4000" dirty="0">
                <a:ea typeface="ＭＳ Ｐゴシック" panose="020B0600070205080204" pitchFamily="34" charset="-128"/>
              </a:rPr>
              <a:t>Computing Assortative Mixing by Scalar characteristics</a:t>
            </a:r>
          </a:p>
        </p:txBody>
      </p:sp>
      <p:sp>
        <p:nvSpPr>
          <p:cNvPr id="83971" name="Content Placeholder 2"/>
          <p:cNvSpPr>
            <a:spLocks noGrp="1"/>
          </p:cNvSpPr>
          <p:nvPr>
            <p:ph idx="1"/>
          </p:nvPr>
        </p:nvSpPr>
        <p:spPr/>
        <p:txBody>
          <a:bodyPr>
            <a:normAutofit/>
          </a:bodyPr>
          <a:lstStyle/>
          <a:p>
            <a:pPr algn="just"/>
            <a:r>
              <a:rPr lang="en-US" altLang="en-US" dirty="0">
                <a:ea typeface="ＭＳ Ｐゴシック" panose="020B0600070205080204" pitchFamily="34" charset="-128"/>
              </a:rPr>
              <a:t>Simple solution would be to quantize/bin scalar values</a:t>
            </a:r>
          </a:p>
          <a:p>
            <a:pPr lvl="1" algn="just"/>
            <a:r>
              <a:rPr lang="en-US" altLang="en-US" dirty="0">
                <a:ea typeface="ＭＳ Ｐゴシック" panose="020B0600070205080204" pitchFamily="34" charset="-128"/>
              </a:rPr>
              <a:t>That is group nodes into bins according to the characteristics of interest (say age) and treat the bin as a separate node</a:t>
            </a:r>
          </a:p>
          <a:p>
            <a:pPr algn="just"/>
            <a:r>
              <a:rPr lang="en-US" altLang="en-US" dirty="0">
                <a:ea typeface="ＭＳ Ｐゴシック" panose="020B0600070205080204" pitchFamily="34" charset="-128"/>
              </a:rPr>
              <a:t>The above misses much of the point of scalar characteristics</a:t>
            </a:r>
          </a:p>
          <a:p>
            <a:pPr lvl="1" algn="just"/>
            <a:r>
              <a:rPr lang="en-US" altLang="en-US" dirty="0">
                <a:ea typeface="ＭＳ Ｐゴシック" panose="020B0600070205080204" pitchFamily="34" charset="-128"/>
              </a:rPr>
              <a:t>Treat vertices that fall in the same bin as exactly same when they may be approximately so</a:t>
            </a:r>
          </a:p>
          <a:p>
            <a:pPr lvl="1" algn="just"/>
            <a:r>
              <a:rPr lang="en-US" altLang="en-US" dirty="0">
                <a:ea typeface="ＭＳ Ｐゴシック" panose="020B0600070205080204" pitchFamily="34" charset="-128"/>
              </a:rPr>
              <a:t>Treat vertices in different bins to be entirely different when in fact they may be quite similar</a:t>
            </a:r>
          </a:p>
          <a:p>
            <a:pPr algn="just"/>
            <a:r>
              <a:rPr lang="en-US" altLang="en-US" dirty="0">
                <a:ea typeface="ＭＳ Ｐゴシック" panose="020B0600070205080204" pitchFamily="34" charset="-128"/>
              </a:rPr>
              <a:t>A better approach would be to apply the modularity metric for enumerative characteristics</a:t>
            </a:r>
          </a:p>
          <a:p>
            <a:pPr lvl="1" algn="just"/>
            <a:endParaRPr lang="en-US" altLang="en-US" dirty="0">
              <a:ea typeface="ＭＳ Ｐゴシック" panose="020B0600070205080204" pitchFamily="34" charset="-128"/>
            </a:endParaRPr>
          </a:p>
        </p:txBody>
      </p:sp>
      <p:sp>
        <p:nvSpPr>
          <p:cNvPr id="8397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BC460B3E-2C6D-4624-B35C-AFCF1CF1E55B}" type="slidenum">
              <a:rPr lang="en-US" altLang="en-US" sz="1000">
                <a:solidFill>
                  <a:srgbClr val="161616"/>
                </a:solidFill>
              </a:rPr>
              <a:pPr/>
              <a:t>13</a:t>
            </a:fld>
            <a:endParaRPr lang="en-US" altLang="en-US" sz="1000">
              <a:solidFill>
                <a:srgbClr val="161616"/>
              </a:solidFill>
            </a:endParaRPr>
          </a:p>
        </p:txBody>
      </p:sp>
    </p:spTree>
    <p:extLst>
      <p:ext uri="{BB962C8B-B14F-4D97-AF65-F5344CB8AC3E}">
        <p14:creationId xmlns:p14="http://schemas.microsoft.com/office/powerpoint/2010/main" val="108024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dirty="0">
                <a:ea typeface="ＭＳ Ｐゴシック" panose="020B0600070205080204" pitchFamily="34" charset="-128"/>
              </a:rPr>
              <a:t>Scalar characteristics: covariance measure(1)</a:t>
            </a:r>
          </a:p>
        </p:txBody>
      </p:sp>
      <p:sp>
        <p:nvSpPr>
          <p:cNvPr id="84995" name="Content Placeholder 2"/>
          <p:cNvSpPr>
            <a:spLocks noGrp="1"/>
          </p:cNvSpPr>
          <p:nvPr>
            <p:ph idx="1"/>
          </p:nvPr>
        </p:nvSpPr>
        <p:spPr/>
        <p:txBody>
          <a:bodyPr/>
          <a:lstStyle/>
          <a:p>
            <a:pPr algn="just"/>
            <a:r>
              <a:rPr lang="en-US" altLang="en-US" i="1" dirty="0">
                <a:ea typeface="ＭＳ Ｐゴシック" panose="020B0600070205080204" pitchFamily="34" charset="-128"/>
              </a:rPr>
              <a:t>x</a:t>
            </a:r>
            <a:r>
              <a:rPr lang="en-US" altLang="en-US" i="1" baseline="-25000" dirty="0">
                <a:ea typeface="ＭＳ Ｐゴシック" panose="020B0600070205080204" pitchFamily="34" charset="-128"/>
              </a:rPr>
              <a:t>i</a:t>
            </a:r>
            <a:r>
              <a:rPr lang="en-US" altLang="en-US" dirty="0">
                <a:ea typeface="ＭＳ Ｐゴシック" panose="020B0600070205080204" pitchFamily="34" charset="-128"/>
              </a:rPr>
              <a:t> is the value of the scalar characteristic (age, income, </a:t>
            </a:r>
            <a:r>
              <a:rPr lang="en-US" altLang="en-US" dirty="0" err="1">
                <a:ea typeface="ＭＳ Ｐゴシック" panose="020B0600070205080204" pitchFamily="34" charset="-128"/>
              </a:rPr>
              <a:t>etc</a:t>
            </a:r>
            <a:r>
              <a:rPr lang="en-US" altLang="en-US" dirty="0">
                <a:ea typeface="ＭＳ Ｐゴシック" panose="020B0600070205080204" pitchFamily="34" charset="-128"/>
              </a:rPr>
              <a:t>) of vertex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a:t>
            </a:r>
          </a:p>
          <a:p>
            <a:pPr algn="just"/>
            <a:r>
              <a:rPr lang="en-US" altLang="en-US" dirty="0">
                <a:ea typeface="ＭＳ Ｐゴシック" panose="020B0600070205080204" pitchFamily="34" charset="-128"/>
              </a:rPr>
              <a:t>If </a:t>
            </a:r>
            <a:r>
              <a:rPr lang="en-US" altLang="en-US" i="1" dirty="0">
                <a:ea typeface="ＭＳ Ｐゴシック" panose="020B0600070205080204" pitchFamily="34" charset="-128"/>
              </a:rPr>
              <a:t>x</a:t>
            </a:r>
            <a:r>
              <a:rPr lang="en-US" altLang="en-US" i="1" baseline="-25000" dirty="0">
                <a:ea typeface="ＭＳ Ｐゴシック" panose="020B0600070205080204" pitchFamily="34" charset="-128"/>
              </a:rPr>
              <a:t>i</a:t>
            </a:r>
            <a:r>
              <a:rPr lang="en-US" altLang="en-US" dirty="0">
                <a:ea typeface="ＭＳ Ｐゴシック" panose="020B0600070205080204" pitchFamily="34" charset="-128"/>
              </a:rPr>
              <a:t> is the variable describing the characteristic at vertex</a:t>
            </a:r>
            <a:r>
              <a:rPr lang="en-US" altLang="en-US" i="1" dirty="0">
                <a:ea typeface="ＭＳ Ｐゴシック" panose="020B0600070205080204" pitchFamily="34" charset="-128"/>
              </a:rPr>
              <a:t> </a:t>
            </a:r>
            <a:r>
              <a:rPr lang="en-US" altLang="en-US" i="1" dirty="0" err="1">
                <a:ea typeface="ＭＳ Ｐゴシック" panose="020B0600070205080204" pitchFamily="34" charset="-128"/>
              </a:rPr>
              <a:t>i</a:t>
            </a:r>
            <a:r>
              <a:rPr lang="en-US" altLang="en-US" i="1" dirty="0">
                <a:ea typeface="ＭＳ Ｐゴシック" panose="020B0600070205080204" pitchFamily="34" charset="-128"/>
              </a:rPr>
              <a:t> </a:t>
            </a:r>
            <a:r>
              <a:rPr lang="en-US" altLang="en-US" dirty="0">
                <a:ea typeface="ＭＳ Ｐゴシック" panose="020B0600070205080204" pitchFamily="34" charset="-128"/>
              </a:rPr>
              <a:t>and </a:t>
            </a:r>
            <a:r>
              <a:rPr lang="en-US" altLang="en-US" i="1" dirty="0" err="1">
                <a:ea typeface="ＭＳ Ｐゴシック" panose="020B0600070205080204" pitchFamily="34" charset="-128"/>
              </a:rPr>
              <a:t>x</a:t>
            </a:r>
            <a:r>
              <a:rPr lang="en-US" altLang="en-US" i="1" baseline="-25000" dirty="0" err="1">
                <a:ea typeface="ＭＳ Ｐゴシック" panose="020B0600070205080204" pitchFamily="34" charset="-128"/>
              </a:rPr>
              <a:t>j</a:t>
            </a:r>
            <a:r>
              <a:rPr lang="en-US" altLang="en-US" dirty="0">
                <a:ea typeface="ＭＳ Ｐゴシック" panose="020B0600070205080204" pitchFamily="34" charset="-128"/>
              </a:rPr>
              <a:t> is the one for vertex </a:t>
            </a:r>
            <a:r>
              <a:rPr lang="en-US" altLang="en-US" i="1" dirty="0">
                <a:ea typeface="ＭＳ Ｐゴシック" panose="020B0600070205080204" pitchFamily="34" charset="-128"/>
              </a:rPr>
              <a:t>j</a:t>
            </a:r>
            <a:r>
              <a:rPr lang="en-US" altLang="en-US" dirty="0">
                <a:ea typeface="ＭＳ Ｐゴシック" panose="020B0600070205080204" pitchFamily="34" charset="-128"/>
              </a:rPr>
              <a:t>, then we want to calculate the covariance of these two variables over the edges of the graph</a:t>
            </a:r>
          </a:p>
          <a:p>
            <a:pPr algn="just"/>
            <a:r>
              <a:rPr lang="en-US" altLang="en-US" dirty="0">
                <a:ea typeface="ＭＳ Ｐゴシック" panose="020B0600070205080204" pitchFamily="34" charset="-128"/>
              </a:rPr>
              <a:t>First, we need to compute the mean value of x</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at the end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of an edge:</a:t>
            </a:r>
          </a:p>
        </p:txBody>
      </p:sp>
      <p:sp>
        <p:nvSpPr>
          <p:cNvPr id="8499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C6FA2EBA-819C-4DE9-88DA-509F5381AC75}" type="slidenum">
              <a:rPr lang="en-US" altLang="en-US" sz="1000">
                <a:solidFill>
                  <a:srgbClr val="161616"/>
                </a:solidFill>
              </a:rPr>
              <a:pPr/>
              <a:t>14</a:t>
            </a:fld>
            <a:endParaRPr lang="en-US" altLang="en-US" sz="1000">
              <a:solidFill>
                <a:srgbClr val="161616"/>
              </a:solidFill>
            </a:endParaRPr>
          </a:p>
        </p:txBody>
      </p:sp>
      <p:graphicFrame>
        <p:nvGraphicFramePr>
          <p:cNvPr id="84997" name="Object 4"/>
          <p:cNvGraphicFramePr>
            <a:graphicFrameLocks noChangeAspect="1"/>
          </p:cNvGraphicFramePr>
          <p:nvPr/>
        </p:nvGraphicFramePr>
        <p:xfrm>
          <a:off x="4088528" y="4343400"/>
          <a:ext cx="3196511" cy="1170998"/>
        </p:xfrm>
        <a:graphic>
          <a:graphicData uri="http://schemas.openxmlformats.org/presentationml/2006/ole">
            <mc:AlternateContent xmlns:mc="http://schemas.openxmlformats.org/markup-compatibility/2006">
              <mc:Choice xmlns:v="urn:schemas-microsoft-com:vml" Requires="v">
                <p:oleObj name="Equation" r:id="rId3" imgW="2029680" imgH="740520" progId="Equation.3">
                  <p:embed/>
                </p:oleObj>
              </mc:Choice>
              <mc:Fallback>
                <p:oleObj name="Equation" r:id="rId3" imgW="2029680" imgH="740520" progId="Equation.3">
                  <p:embed/>
                  <p:pic>
                    <p:nvPicPr>
                      <p:cNvPr id="849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528" y="4343400"/>
                        <a:ext cx="3196511" cy="11709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6723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dirty="0">
                <a:ea typeface="ＭＳ Ｐゴシック" panose="020B0600070205080204" pitchFamily="34" charset="-128"/>
              </a:rPr>
              <a:t>Scalar characteristics: covariance measure (2)</a:t>
            </a:r>
          </a:p>
        </p:txBody>
      </p:sp>
      <p:sp>
        <p:nvSpPr>
          <p:cNvPr id="86019" name="Content Placeholder 2"/>
          <p:cNvSpPr>
            <a:spLocks noGrp="1"/>
          </p:cNvSpPr>
          <p:nvPr>
            <p:ph idx="1"/>
          </p:nvPr>
        </p:nvSpPr>
        <p:spPr>
          <a:xfrm>
            <a:off x="1018308" y="1690688"/>
            <a:ext cx="10048009" cy="4494213"/>
          </a:xfrm>
        </p:spPr>
        <p:txBody>
          <a:bodyPr>
            <a:normAutofit fontScale="92500" lnSpcReduction="10000"/>
          </a:bodyPr>
          <a:lstStyle/>
          <a:p>
            <a:r>
              <a:rPr lang="en-US" altLang="en-US" dirty="0">
                <a:ea typeface="ＭＳ Ｐゴシック" panose="020B0600070205080204" pitchFamily="34" charset="-128"/>
              </a:rPr>
              <a:t>Hence, the covariance of </a:t>
            </a:r>
            <a:r>
              <a:rPr lang="en-US" altLang="en-US" i="1" dirty="0">
                <a:ea typeface="ＭＳ Ｐゴシック" panose="020B0600070205080204" pitchFamily="34" charset="-128"/>
              </a:rPr>
              <a:t>x</a:t>
            </a:r>
            <a:r>
              <a:rPr lang="en-US" altLang="en-US" i="1" baseline="-25000" dirty="0">
                <a:ea typeface="ＭＳ Ｐゴシック" panose="020B0600070205080204" pitchFamily="34" charset="-128"/>
              </a:rPr>
              <a:t>i</a:t>
            </a:r>
            <a:r>
              <a:rPr lang="en-US" altLang="en-US" dirty="0">
                <a:ea typeface="ＭＳ Ｐゴシック" panose="020B0600070205080204" pitchFamily="34" charset="-128"/>
              </a:rPr>
              <a:t> and </a:t>
            </a:r>
            <a:r>
              <a:rPr lang="en-US" altLang="en-US" i="1" dirty="0" err="1">
                <a:ea typeface="ＭＳ Ｐゴシック" panose="020B0600070205080204" pitchFamily="34" charset="-128"/>
              </a:rPr>
              <a:t>x</a:t>
            </a:r>
            <a:r>
              <a:rPr lang="en-US" altLang="en-US" i="1" baseline="-25000" dirty="0" err="1">
                <a:ea typeface="ＭＳ Ｐゴシック" panose="020B0600070205080204" pitchFamily="34" charset="-128"/>
              </a:rPr>
              <a:t>j</a:t>
            </a:r>
            <a:r>
              <a:rPr lang="en-US" altLang="en-US" dirty="0">
                <a:ea typeface="ＭＳ Ｐゴシック" panose="020B0600070205080204" pitchFamily="34" charset="-128"/>
              </a:rPr>
              <a:t> over the edges is: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If the covariance is positive, we have </a:t>
            </a:r>
            <a:r>
              <a:rPr lang="en-US" altLang="en-US" dirty="0" err="1">
                <a:ea typeface="ＭＳ Ｐゴシック" panose="020B0600070205080204" pitchFamily="34" charset="-128"/>
              </a:rPr>
              <a:t>assortativity</a:t>
            </a:r>
            <a:r>
              <a:rPr lang="en-US" altLang="en-US" dirty="0">
                <a:ea typeface="ＭＳ Ｐゴシック" panose="020B0600070205080204" pitchFamily="34" charset="-128"/>
              </a:rPr>
              <a:t> mixing, otherwise we have </a:t>
            </a:r>
            <a:r>
              <a:rPr lang="en-US" altLang="en-US" dirty="0" err="1">
                <a:ea typeface="ＭＳ Ｐゴシック" panose="020B0600070205080204" pitchFamily="34" charset="-128"/>
              </a:rPr>
              <a:t>disassortativity</a:t>
            </a:r>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As with the modularity Q we need to normalize the above value so as it gets the value of 1 for a perfectly mixed network</a:t>
            </a:r>
          </a:p>
          <a:p>
            <a:pPr lvl="1" algn="just"/>
            <a:r>
              <a:rPr lang="en-US" altLang="en-US" dirty="0">
                <a:ea typeface="ＭＳ Ｐゴシック" panose="020B0600070205080204" pitchFamily="34" charset="-128"/>
              </a:rPr>
              <a:t>All edges fall between vertices that have the same value x</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(highly unlikely in a real network)</a:t>
            </a:r>
          </a:p>
        </p:txBody>
      </p:sp>
      <p:sp>
        <p:nvSpPr>
          <p:cNvPr id="8602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0C18D75D-CB45-4BD6-A7E4-66AEBDCB0784}" type="slidenum">
              <a:rPr lang="en-US" altLang="en-US" sz="1000">
                <a:solidFill>
                  <a:srgbClr val="161616"/>
                </a:solidFill>
              </a:rPr>
              <a:pPr/>
              <a:t>15</a:t>
            </a:fld>
            <a:endParaRPr lang="en-US" altLang="en-US" sz="1000">
              <a:solidFill>
                <a:srgbClr val="161616"/>
              </a:solidFill>
            </a:endParaRPr>
          </a:p>
        </p:txBody>
      </p:sp>
      <p:graphicFrame>
        <p:nvGraphicFramePr>
          <p:cNvPr id="86021" name="Object 4"/>
          <p:cNvGraphicFramePr>
            <a:graphicFrameLocks noChangeAspect="1"/>
          </p:cNvGraphicFramePr>
          <p:nvPr/>
        </p:nvGraphicFramePr>
        <p:xfrm>
          <a:off x="2265516" y="2139083"/>
          <a:ext cx="7043286" cy="1419226"/>
        </p:xfrm>
        <a:graphic>
          <a:graphicData uri="http://schemas.openxmlformats.org/presentationml/2006/ole">
            <mc:AlternateContent xmlns:mc="http://schemas.openxmlformats.org/markup-compatibility/2006">
              <mc:Choice xmlns:v="urn:schemas-microsoft-com:vml" Requires="v">
                <p:oleObj name="Equation" r:id="rId3" imgW="3711960" imgH="740520" progId="Equation.3">
                  <p:embed/>
                </p:oleObj>
              </mc:Choice>
              <mc:Fallback>
                <p:oleObj name="Equation" r:id="rId3" imgW="3711960" imgH="740520" progId="Equation.3">
                  <p:embed/>
                  <p:pic>
                    <p:nvPicPr>
                      <p:cNvPr id="860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516" y="2139083"/>
                        <a:ext cx="7043286" cy="14192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3534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dirty="0">
                <a:ea typeface="ＭＳ Ｐゴシック" panose="020B0600070205080204" pitchFamily="34" charset="-128"/>
              </a:rPr>
              <a:t>Scalar characteristics: covariance measure (3)</a:t>
            </a:r>
          </a:p>
        </p:txBody>
      </p:sp>
      <p:sp>
        <p:nvSpPr>
          <p:cNvPr id="87043" name="Content Placeholder 2"/>
          <p:cNvSpPr>
            <a:spLocks noGrp="1"/>
          </p:cNvSpPr>
          <p:nvPr>
            <p:ph idx="1"/>
          </p:nvPr>
        </p:nvSpPr>
        <p:spPr/>
        <p:txBody>
          <a:bodyPr>
            <a:normAutofit fontScale="85000" lnSpcReduction="20000"/>
          </a:bodyPr>
          <a:lstStyle/>
          <a:p>
            <a:pPr algn="just"/>
            <a:r>
              <a:rPr lang="en-US" altLang="en-US" dirty="0">
                <a:ea typeface="ＭＳ Ｐゴシック" panose="020B0600070205080204" pitchFamily="34" charset="-128"/>
              </a:rPr>
              <a:t>Setting x</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a:t>
            </a:r>
            <a:r>
              <a:rPr lang="en-US" altLang="en-US" dirty="0" err="1">
                <a:ea typeface="ＭＳ Ｐゴシック" panose="020B0600070205080204" pitchFamily="34" charset="-128"/>
              </a:rPr>
              <a:t>x</a:t>
            </a:r>
            <a:r>
              <a:rPr lang="en-US" altLang="en-US" baseline="-25000" dirty="0" err="1">
                <a:ea typeface="ＭＳ Ｐゴシック" panose="020B0600070205080204" pitchFamily="34" charset="-128"/>
              </a:rPr>
              <a:t>j</a:t>
            </a:r>
            <a:r>
              <a:rPr lang="en-US" altLang="en-US" dirty="0">
                <a:ea typeface="ＭＳ Ｐゴシック" panose="020B0600070205080204" pitchFamily="34" charset="-128"/>
              </a:rPr>
              <a:t> for all the existing edges (</a:t>
            </a:r>
            <a:r>
              <a:rPr lang="en-US" altLang="en-US" dirty="0" err="1">
                <a:ea typeface="ＭＳ Ｐゴシック" panose="020B0600070205080204" pitchFamily="34" charset="-128"/>
              </a:rPr>
              <a:t>i,j</a:t>
            </a:r>
            <a:r>
              <a:rPr lang="en-US" altLang="en-US" dirty="0">
                <a:ea typeface="ＭＳ Ｐゴシック" panose="020B0600070205080204" pitchFamily="34" charset="-128"/>
              </a:rPr>
              <a:t>) we get the maximum possible value (which is the variance of the variable):</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Then the </a:t>
            </a:r>
            <a:r>
              <a:rPr lang="en-US" altLang="en-US" dirty="0" err="1">
                <a:ea typeface="ＭＳ Ｐゴシック" panose="020B0600070205080204" pitchFamily="34" charset="-128"/>
              </a:rPr>
              <a:t>assortativity</a:t>
            </a:r>
            <a:r>
              <a:rPr lang="en-US" altLang="en-US" dirty="0">
                <a:ea typeface="ＭＳ Ｐゴシック" panose="020B0600070205080204" pitchFamily="34" charset="-128"/>
              </a:rPr>
              <a:t> coefficient r is defined as: </a:t>
            </a: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algn="just"/>
            <a:endParaRPr lang="en-US" altLang="en-US" dirty="0">
              <a:ea typeface="ＭＳ Ｐゴシック" panose="020B0600070205080204" pitchFamily="34" charset="-128"/>
            </a:endParaRPr>
          </a:p>
          <a:p>
            <a:pPr lvl="1" algn="just"/>
            <a:r>
              <a:rPr lang="en-US" altLang="en-US" dirty="0">
                <a:ea typeface="ＭＳ Ｐゴシック" panose="020B0600070205080204" pitchFamily="34" charset="-128"/>
              </a:rPr>
              <a:t>r=1</a:t>
            </a:r>
            <a:r>
              <a:rPr lang="en-US" altLang="en-US" dirty="0">
                <a:ea typeface="ＭＳ Ｐゴシック" panose="020B0600070205080204" pitchFamily="34" charset="-128"/>
                <a:sym typeface="Wingdings" panose="05000000000000000000" pitchFamily="2" charset="2"/>
              </a:rPr>
              <a:t>Perfectly assortative network</a:t>
            </a:r>
          </a:p>
          <a:p>
            <a:pPr lvl="1" algn="just"/>
            <a:r>
              <a:rPr lang="en-US" altLang="en-US" dirty="0">
                <a:ea typeface="ＭＳ Ｐゴシック" panose="020B0600070205080204" pitchFamily="34" charset="-128"/>
                <a:sym typeface="Wingdings" panose="05000000000000000000" pitchFamily="2" charset="2"/>
              </a:rPr>
              <a:t>r=-1Perfecrtly </a:t>
            </a:r>
            <a:r>
              <a:rPr lang="en-US" altLang="en-US" dirty="0" err="1">
                <a:ea typeface="ＭＳ Ｐゴシック" panose="020B0600070205080204" pitchFamily="34" charset="-128"/>
                <a:sym typeface="Wingdings" panose="05000000000000000000" pitchFamily="2" charset="2"/>
              </a:rPr>
              <a:t>disassortative</a:t>
            </a:r>
            <a:r>
              <a:rPr lang="en-US" altLang="en-US" dirty="0">
                <a:ea typeface="ＭＳ Ｐゴシック" panose="020B0600070205080204" pitchFamily="34" charset="-128"/>
                <a:sym typeface="Wingdings" panose="05000000000000000000" pitchFamily="2" charset="2"/>
              </a:rPr>
              <a:t> network</a:t>
            </a:r>
          </a:p>
          <a:p>
            <a:pPr lvl="1" algn="just"/>
            <a:r>
              <a:rPr lang="en-US" altLang="en-US" dirty="0">
                <a:ea typeface="ＭＳ Ｐゴシック" panose="020B0600070205080204" pitchFamily="34" charset="-128"/>
                <a:sym typeface="Wingdings" panose="05000000000000000000" pitchFamily="2" charset="2"/>
              </a:rPr>
              <a:t>r=0no (linear) correlation </a:t>
            </a:r>
            <a:endParaRPr lang="en-US" altLang="en-US" dirty="0">
              <a:ea typeface="ＭＳ Ｐゴシック" panose="020B0600070205080204" pitchFamily="34" charset="-128"/>
            </a:endParaRPr>
          </a:p>
        </p:txBody>
      </p:sp>
      <p:sp>
        <p:nvSpPr>
          <p:cNvPr id="87044"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5F13012E-FF5D-4B7C-98A6-0E96581A9165}" type="slidenum">
              <a:rPr lang="en-US" altLang="en-US" sz="1000">
                <a:solidFill>
                  <a:srgbClr val="161616"/>
                </a:solidFill>
              </a:rPr>
              <a:pPr/>
              <a:t>16</a:t>
            </a:fld>
            <a:endParaRPr lang="en-US" altLang="en-US" sz="1000">
              <a:solidFill>
                <a:srgbClr val="161616"/>
              </a:solidFill>
            </a:endParaRPr>
          </a:p>
        </p:txBody>
      </p:sp>
      <p:graphicFrame>
        <p:nvGraphicFramePr>
          <p:cNvPr id="87045" name="Object 4"/>
          <p:cNvGraphicFramePr>
            <a:graphicFrameLocks noChangeAspect="1"/>
          </p:cNvGraphicFramePr>
          <p:nvPr/>
        </p:nvGraphicFramePr>
        <p:xfrm>
          <a:off x="4983956" y="2492594"/>
          <a:ext cx="2224087" cy="749300"/>
        </p:xfrm>
        <a:graphic>
          <a:graphicData uri="http://schemas.openxmlformats.org/presentationml/2006/ole">
            <mc:AlternateContent xmlns:mc="http://schemas.openxmlformats.org/markup-compatibility/2006">
              <mc:Choice xmlns:v="urn:schemas-microsoft-com:vml" Requires="v">
                <p:oleObj name="Equation" r:id="rId3" imgW="1380240" imgH="456840" progId="Equation.3">
                  <p:embed/>
                </p:oleObj>
              </mc:Choice>
              <mc:Fallback>
                <p:oleObj name="Equation" r:id="rId3" imgW="1380240" imgH="456840" progId="Equation.3">
                  <p:embed/>
                  <p:pic>
                    <p:nvPicPr>
                      <p:cNvPr id="8704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956" y="2492594"/>
                        <a:ext cx="22240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6" name="Object 5"/>
          <p:cNvGraphicFramePr>
            <a:graphicFrameLocks noChangeAspect="1"/>
          </p:cNvGraphicFramePr>
          <p:nvPr/>
        </p:nvGraphicFramePr>
        <p:xfrm>
          <a:off x="4183063" y="3684012"/>
          <a:ext cx="3636962" cy="1239837"/>
        </p:xfrm>
        <a:graphic>
          <a:graphicData uri="http://schemas.openxmlformats.org/presentationml/2006/ole">
            <mc:AlternateContent xmlns:mc="http://schemas.openxmlformats.org/markup-compatibility/2006">
              <mc:Choice xmlns:v="urn:schemas-microsoft-com:vml" Requires="v">
                <p:oleObj name="Equation" r:id="rId5" imgW="1700280" imgH="576000" progId="Equation.3">
                  <p:embed/>
                </p:oleObj>
              </mc:Choice>
              <mc:Fallback>
                <p:oleObj name="Equation" r:id="rId5" imgW="1700280" imgH="576000" progId="Equation.3">
                  <p:embed/>
                  <p:pic>
                    <p:nvPicPr>
                      <p:cNvPr id="8704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3063" y="3684012"/>
                        <a:ext cx="3636962"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097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Assortative mixing by degree</a:t>
            </a:r>
            <a:endParaRPr lang="en-IN" dirty="0"/>
          </a:p>
        </p:txBody>
      </p:sp>
      <p:sp>
        <p:nvSpPr>
          <p:cNvPr id="3" name="Content Placeholder 2"/>
          <p:cNvSpPr>
            <a:spLocks noGrp="1"/>
          </p:cNvSpPr>
          <p:nvPr>
            <p:ph idx="1"/>
          </p:nvPr>
        </p:nvSpPr>
        <p:spPr/>
        <p:txBody>
          <a:bodyPr>
            <a:normAutofit/>
          </a:bodyPr>
          <a:lstStyle/>
          <a:p>
            <a:r>
              <a:rPr lang="en-IN" dirty="0"/>
              <a:t>A special case is when the characteristic of interest is the degree of the node</a:t>
            </a:r>
          </a:p>
          <a:p>
            <a:r>
              <a:rPr lang="en-IN" dirty="0"/>
              <a:t>Commonly used in social networks (the most used one of the scalar characteristics)</a:t>
            </a:r>
          </a:p>
          <a:p>
            <a:r>
              <a:rPr lang="en-IN" dirty="0"/>
              <a:t>More interesting since degree is a topological property of the network (not just a value like age or grade)</a:t>
            </a:r>
          </a:p>
          <a:p>
            <a:r>
              <a:rPr lang="en-IN" dirty="0"/>
              <a:t>This now reduces to Pearson Correlation Coefficient</a:t>
            </a:r>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59721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a:t>
            </a:r>
            <a:r>
              <a:rPr lang="en-US" altLang="en-US" dirty="0">
                <a:ea typeface="ＭＳ Ｐゴシック" panose="020B0600070205080204" pitchFamily="34" charset="-128"/>
              </a:rPr>
              <a:t>Assortative mixing by degree</a:t>
            </a:r>
            <a:r>
              <a:rPr lang="en-IN"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1305"/>
                <a:ext cx="10515600" cy="4351338"/>
              </a:xfrm>
            </p:spPr>
            <p:txBody>
              <a:bodyPr>
                <a:normAutofit/>
              </a:bodyPr>
              <a:lstStyle/>
              <a:p>
                <a:r>
                  <a:rPr lang="en-IN" sz="2400" dirty="0"/>
                  <a:t>Assortative network by degree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t> core of high degrees and a periphery of low degrees (Figure (a) below)</a:t>
                </a:r>
              </a:p>
              <a:p>
                <a:r>
                  <a:rPr lang="en-IN" sz="2400" dirty="0" err="1"/>
                  <a:t>Disassortative</a:t>
                </a:r>
                <a:r>
                  <a:rPr lang="en-IN" sz="2400" dirty="0"/>
                  <a:t> network by degree </a:t>
                </a:r>
                <a14:m>
                  <m:oMath xmlns:m="http://schemas.openxmlformats.org/officeDocument/2006/math">
                    <m:r>
                      <a:rPr lang="en-IN" sz="2400" i="1">
                        <a:latin typeface="Cambria Math" panose="02040503050406030204" pitchFamily="18" charset="0"/>
                        <a:ea typeface="Cambria Math" panose="02040503050406030204" pitchFamily="18" charset="0"/>
                      </a:rPr>
                      <m:t>→</m:t>
                    </m:r>
                  </m:oMath>
                </a14:m>
                <a:r>
                  <a:rPr lang="en-IN" sz="2400" dirty="0"/>
                  <a:t> uniform: low degree adjacent to high degree (Figure (b) and (c) below)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1305"/>
                <a:ext cx="10515600" cy="4351338"/>
              </a:xfrm>
              <a:blipFill>
                <a:blip r:embed="rId2"/>
                <a:stretch>
                  <a:fillRect l="-812" t="-1961" r="-8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a:xfrm>
            <a:off x="238760" y="6492875"/>
            <a:ext cx="4114800" cy="365125"/>
          </a:xfrm>
        </p:spPr>
        <p:txBody>
          <a:bodyPr/>
          <a:lstStyle/>
          <a:p>
            <a:r>
              <a:rPr lang="en-IN" dirty="0"/>
              <a:t>MA 653: Network Science</a:t>
            </a:r>
          </a:p>
        </p:txBody>
      </p:sp>
      <p:pic>
        <p:nvPicPr>
          <p:cNvPr id="9" name="Picture 8"/>
          <p:cNvPicPr>
            <a:picLocks noChangeAspect="1"/>
          </p:cNvPicPr>
          <p:nvPr/>
        </p:nvPicPr>
        <p:blipFill>
          <a:blip r:embed="rId3"/>
          <a:stretch>
            <a:fillRect/>
          </a:stretch>
        </p:blipFill>
        <p:spPr>
          <a:xfrm>
            <a:off x="5642436" y="3122140"/>
            <a:ext cx="2837685" cy="3372321"/>
          </a:xfrm>
          <a:prstGeom prst="rect">
            <a:avLst/>
          </a:prstGeom>
        </p:spPr>
      </p:pic>
      <p:pic>
        <p:nvPicPr>
          <p:cNvPr id="11" name="Picture 10"/>
          <p:cNvPicPr>
            <a:picLocks noChangeAspect="1"/>
          </p:cNvPicPr>
          <p:nvPr/>
        </p:nvPicPr>
        <p:blipFill>
          <a:blip r:embed="rId4"/>
          <a:stretch>
            <a:fillRect/>
          </a:stretch>
        </p:blipFill>
        <p:spPr>
          <a:xfrm>
            <a:off x="3018256" y="3122140"/>
            <a:ext cx="2938861" cy="3372321"/>
          </a:xfrm>
          <a:prstGeom prst="rect">
            <a:avLst/>
          </a:prstGeom>
        </p:spPr>
      </p:pic>
      <p:pic>
        <p:nvPicPr>
          <p:cNvPr id="12" name="Picture 11"/>
          <p:cNvPicPr>
            <a:picLocks noChangeAspect="1"/>
          </p:cNvPicPr>
          <p:nvPr/>
        </p:nvPicPr>
        <p:blipFill>
          <a:blip r:embed="rId5"/>
          <a:stretch>
            <a:fillRect/>
          </a:stretch>
        </p:blipFill>
        <p:spPr>
          <a:xfrm>
            <a:off x="8349642" y="3122141"/>
            <a:ext cx="2753109" cy="3372321"/>
          </a:xfrm>
          <a:prstGeom prst="rect">
            <a:avLst/>
          </a:prstGeom>
        </p:spPr>
      </p:pic>
    </p:spTree>
    <p:extLst>
      <p:ext uri="{BB962C8B-B14F-4D97-AF65-F5344CB8AC3E}">
        <p14:creationId xmlns:p14="http://schemas.microsoft.com/office/powerpoint/2010/main" val="395468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a:ea typeface="ＭＳ Ｐゴシック" panose="020B0600070205080204" pitchFamily="34" charset="-128"/>
              </a:rPr>
              <a:t>Assortative mixing by degree</a:t>
            </a:r>
          </a:p>
        </p:txBody>
      </p:sp>
      <p:sp>
        <p:nvSpPr>
          <p:cNvPr id="89091" name="Content Placeholder 2"/>
          <p:cNvSpPr>
            <a:spLocks noGrp="1"/>
          </p:cNvSpPr>
          <p:nvPr>
            <p:ph idx="1"/>
          </p:nvPr>
        </p:nvSpPr>
        <p:spPr/>
        <p:txBody>
          <a:bodyPr/>
          <a:lstStyle/>
          <a:p>
            <a:pPr algn="just"/>
            <a:r>
              <a:rPr lang="en-US" altLang="en-US">
                <a:ea typeface="ＭＳ Ｐゴシック" panose="020B0600070205080204" pitchFamily="34" charset="-128"/>
              </a:rPr>
              <a:t>Assortative mixing by degree requires only structural information for the network</a:t>
            </a:r>
          </a:p>
          <a:p>
            <a:pPr lvl="1" algn="just"/>
            <a:r>
              <a:rPr lang="en-US" altLang="en-US">
                <a:ea typeface="ＭＳ Ｐゴシック" panose="020B0600070205080204" pitchFamily="34" charset="-128"/>
              </a:rPr>
              <a:t>No knowledge for any other attributes is required</a:t>
            </a:r>
          </a:p>
        </p:txBody>
      </p:sp>
      <p:sp>
        <p:nvSpPr>
          <p:cNvPr id="8909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B2C296FA-BD37-493D-803E-3230E63357CB}" type="slidenum">
              <a:rPr lang="en-US" altLang="en-US" sz="1000">
                <a:solidFill>
                  <a:srgbClr val="161616"/>
                </a:solidFill>
              </a:rPr>
              <a:pPr/>
              <a:t>19</a:t>
            </a:fld>
            <a:endParaRPr lang="en-US" altLang="en-US" sz="1000">
              <a:solidFill>
                <a:srgbClr val="161616"/>
              </a:solidFill>
            </a:endParaRPr>
          </a:p>
        </p:txBody>
      </p:sp>
      <p:graphicFrame>
        <p:nvGraphicFramePr>
          <p:cNvPr id="89093" name="Object 4"/>
          <p:cNvGraphicFramePr>
            <a:graphicFrameLocks noChangeAspect="1"/>
          </p:cNvGraphicFramePr>
          <p:nvPr/>
        </p:nvGraphicFramePr>
        <p:xfrm>
          <a:off x="4286250" y="3006726"/>
          <a:ext cx="4725469" cy="1085706"/>
        </p:xfrm>
        <a:graphic>
          <a:graphicData uri="http://schemas.openxmlformats.org/presentationml/2006/ole">
            <mc:AlternateContent xmlns:mc="http://schemas.openxmlformats.org/markup-compatibility/2006">
              <mc:Choice xmlns:v="urn:schemas-microsoft-com:vml" Requires="v">
                <p:oleObj name="Equation" r:id="rId2" imgW="2029680" imgH="456840" progId="Equation.3">
                  <p:embed/>
                </p:oleObj>
              </mc:Choice>
              <mc:Fallback>
                <p:oleObj name="Equation" r:id="rId2" imgW="2029680" imgH="456840" progId="Equation.3">
                  <p:embed/>
                  <p:pic>
                    <p:nvPicPr>
                      <p:cNvPr id="8909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3006726"/>
                        <a:ext cx="4725469" cy="1085706"/>
                      </a:xfrm>
                      <a:prstGeom prst="rect">
                        <a:avLst/>
                      </a:prstGeom>
                      <a:noFill/>
                      <a:ln>
                        <a:noFill/>
                      </a:ln>
                    </p:spPr>
                  </p:pic>
                </p:oleObj>
              </mc:Fallback>
            </mc:AlternateContent>
          </a:graphicData>
        </a:graphic>
      </p:graphicFrame>
      <p:graphicFrame>
        <p:nvGraphicFramePr>
          <p:cNvPr id="89094" name="Object 5"/>
          <p:cNvGraphicFramePr>
            <a:graphicFrameLocks noChangeAspect="1"/>
          </p:cNvGraphicFramePr>
          <p:nvPr/>
        </p:nvGraphicFramePr>
        <p:xfrm>
          <a:off x="4473287" y="4271819"/>
          <a:ext cx="3609975" cy="1239837"/>
        </p:xfrm>
        <a:graphic>
          <a:graphicData uri="http://schemas.openxmlformats.org/presentationml/2006/ole">
            <mc:AlternateContent xmlns:mc="http://schemas.openxmlformats.org/markup-compatibility/2006">
              <mc:Choice xmlns:v="urn:schemas-microsoft-com:vml" Requires="v">
                <p:oleObj name="Equation" r:id="rId4" imgW="1691280" imgH="576000" progId="Equation.3">
                  <p:embed/>
                </p:oleObj>
              </mc:Choice>
              <mc:Fallback>
                <p:oleObj name="Equation" r:id="rId4" imgW="1691280" imgH="576000" progId="Equation.3">
                  <p:embed/>
                  <p:pic>
                    <p:nvPicPr>
                      <p:cNvPr id="8909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287" y="4271819"/>
                        <a:ext cx="360997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237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dirty="0" err="1">
                <a:ea typeface="ＭＳ Ｐゴシック" panose="020B0600070205080204" pitchFamily="34" charset="-128"/>
              </a:rPr>
              <a:t>Homophily</a:t>
            </a:r>
            <a:r>
              <a:rPr lang="en-US" altLang="en-US" dirty="0">
                <a:ea typeface="ＭＳ Ｐゴシック" panose="020B0600070205080204" pitchFamily="34" charset="-128"/>
              </a:rPr>
              <a:t> and assortative mixing</a:t>
            </a:r>
          </a:p>
        </p:txBody>
      </p:sp>
      <p:sp>
        <p:nvSpPr>
          <p:cNvPr id="181250" name="Content Placeholder 2"/>
          <p:cNvSpPr>
            <a:spLocks noGrp="1"/>
          </p:cNvSpPr>
          <p:nvPr>
            <p:ph idx="1"/>
          </p:nvPr>
        </p:nvSpPr>
        <p:spPr/>
        <p:txBody>
          <a:bodyPr/>
          <a:lstStyle/>
          <a:p>
            <a:pPr algn="just">
              <a:defRPr/>
            </a:pPr>
            <a:r>
              <a:rPr lang="en-US" dirty="0">
                <a:ea typeface="ＭＳ Ｐゴシック" charset="0"/>
                <a:cs typeface="ＭＳ Ｐゴシック" charset="0"/>
              </a:rPr>
              <a:t>People tend to associate with others whom they perceive as being similar to themselves in some ways</a:t>
            </a:r>
          </a:p>
          <a:p>
            <a:pPr lvl="1" algn="just">
              <a:buFont typeface="Wingdings" charset="0"/>
              <a:buChar char="§"/>
              <a:defRPr/>
            </a:pPr>
            <a:r>
              <a:rPr lang="en-US" dirty="0">
                <a:ea typeface="ＭＳ Ｐゴシック" charset="0"/>
                <a:cs typeface="ＭＳ Ｐゴシック" charset="0"/>
              </a:rPr>
              <a:t>The “similar” characteristics can be age, race, religion, nationality, </a:t>
            </a:r>
            <a:r>
              <a:rPr lang="en-US" dirty="0" err="1">
                <a:ea typeface="ＭＳ Ｐゴシック" charset="0"/>
                <a:cs typeface="ＭＳ Ｐゴシック" charset="0"/>
              </a:rPr>
              <a:t>etc</a:t>
            </a:r>
            <a:endParaRPr lang="en-US" dirty="0">
              <a:ea typeface="ＭＳ Ｐゴシック" charset="0"/>
              <a:cs typeface="ＭＳ Ｐゴシック" charset="0"/>
            </a:endParaRPr>
          </a:p>
          <a:p>
            <a:pPr lvl="1" algn="just">
              <a:buFont typeface="Wingdings" charset="0"/>
              <a:buChar char="§"/>
              <a:defRPr/>
            </a:pPr>
            <a:r>
              <a:rPr lang="en-US" dirty="0">
                <a:ea typeface="ＭＳ Ｐゴシック" charset="0"/>
                <a:cs typeface="ＭＳ Ｐゴシック" charset="0"/>
              </a:rPr>
              <a:t>This tendency is called </a:t>
            </a:r>
            <a:r>
              <a:rPr lang="en-US" u="sng" dirty="0" err="1">
                <a:ea typeface="ＭＳ Ｐゴシック" charset="0"/>
                <a:cs typeface="ＭＳ Ｐゴシック" charset="0"/>
              </a:rPr>
              <a:t>Homophily</a:t>
            </a:r>
            <a:r>
              <a:rPr lang="en-US" u="sng" dirty="0">
                <a:ea typeface="ＭＳ Ｐゴシック" charset="0"/>
                <a:cs typeface="ＭＳ Ｐゴシック" charset="0"/>
              </a:rPr>
              <a:t> or assortative mixing</a:t>
            </a:r>
          </a:p>
          <a:p>
            <a:pPr lvl="2" algn="just">
              <a:buFont typeface="Wingdings" charset="0"/>
              <a:buChar char="ü"/>
              <a:defRPr/>
            </a:pPr>
            <a:endParaRPr lang="en-US" dirty="0">
              <a:ea typeface="ＭＳ Ｐゴシック" charset="0"/>
              <a:cs typeface="ＭＳ Ｐゴシック" charset="0"/>
            </a:endParaRPr>
          </a:p>
          <a:p>
            <a:pPr algn="just">
              <a:defRPr/>
            </a:pPr>
            <a:r>
              <a:rPr lang="en-US" dirty="0" err="1">
                <a:ea typeface="ＭＳ Ｐゴシック" charset="0"/>
                <a:cs typeface="ＭＳ Ｐゴシック" charset="0"/>
              </a:rPr>
              <a:t>Disassortative</a:t>
            </a:r>
            <a:r>
              <a:rPr lang="en-US" dirty="0">
                <a:ea typeface="ＭＳ Ｐゴシック" charset="0"/>
                <a:cs typeface="ＭＳ Ｐゴシック" charset="0"/>
              </a:rPr>
              <a:t> mixing </a:t>
            </a:r>
          </a:p>
          <a:p>
            <a:pPr lvl="1" algn="just">
              <a:defRPr/>
            </a:pPr>
            <a:r>
              <a:rPr lang="en-US" dirty="0">
                <a:ea typeface="ＭＳ Ｐゴシック" charset="0"/>
                <a:cs typeface="ＭＳ Ｐゴシック" charset="0"/>
              </a:rPr>
              <a:t>Tendency of people to associate with others who are unlike them</a:t>
            </a:r>
          </a:p>
          <a:p>
            <a:pPr lvl="1" algn="just">
              <a:defRPr/>
            </a:pPr>
            <a:r>
              <a:rPr lang="en-US" dirty="0">
                <a:ea typeface="ＭＳ Ｐゴシック" charset="0"/>
                <a:cs typeface="ＭＳ Ｐゴシック" charset="0"/>
              </a:rPr>
              <a:t>It is also possible such as in marriage </a:t>
            </a:r>
          </a:p>
          <a:p>
            <a:pPr algn="just">
              <a:buFont typeface="Wingdings" charset="0"/>
              <a:buChar char="§"/>
              <a:defRPr/>
            </a:pPr>
            <a:r>
              <a:rPr lang="en-US" dirty="0">
                <a:ea typeface="ＭＳ Ｐゴシック" charset="0"/>
                <a:cs typeface="ＭＳ Ｐゴシック" charset="0"/>
              </a:rPr>
              <a:t>We will look at how assortative mixing can be quantified</a:t>
            </a:r>
          </a:p>
          <a:p>
            <a:pPr lvl="1" algn="just">
              <a:buFont typeface="Wingdings" charset="0"/>
              <a:buChar char="§"/>
              <a:defRPr/>
            </a:pPr>
            <a:endParaRPr lang="en-US" u="sng" dirty="0">
              <a:ea typeface="ＭＳ Ｐゴシック" charset="0"/>
              <a:cs typeface="ＭＳ Ｐゴシック" charset="0"/>
            </a:endParaRPr>
          </a:p>
          <a:p>
            <a:pPr algn="just">
              <a:buFont typeface="Wingdings" charset="0"/>
              <a:buChar char="l"/>
              <a:defRPr/>
            </a:pPr>
            <a:endParaRPr lang="en-US" dirty="0">
              <a:ea typeface="ＭＳ Ｐゴシック" charset="0"/>
              <a:cs typeface="ＭＳ Ｐゴシック" charset="0"/>
            </a:endParaRPr>
          </a:p>
        </p:txBody>
      </p:sp>
      <p:sp>
        <p:nvSpPr>
          <p:cNvPr id="7475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89998B56-A87A-4718-962E-F3DE8CFB1317}" type="slidenum">
              <a:rPr lang="en-US" altLang="en-US" sz="1000">
                <a:solidFill>
                  <a:srgbClr val="161616"/>
                </a:solidFill>
              </a:rPr>
              <a:pPr/>
              <a:t>2</a:t>
            </a:fld>
            <a:endParaRPr lang="en-US" altLang="en-US" sz="1000">
              <a:solidFill>
                <a:srgbClr val="161616"/>
              </a:solidFill>
            </a:endParaRPr>
          </a:p>
        </p:txBody>
      </p:sp>
    </p:spTree>
    <p:extLst>
      <p:ext uri="{BB962C8B-B14F-4D97-AF65-F5344CB8AC3E}">
        <p14:creationId xmlns:p14="http://schemas.microsoft.com/office/powerpoint/2010/main" val="236373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a:t>
            </a:r>
            <a:r>
              <a:rPr lang="en-US" altLang="en-US" dirty="0" err="1">
                <a:ea typeface="ＭＳ Ｐゴシック" panose="020B0600070205080204" pitchFamily="34" charset="-128"/>
              </a:rPr>
              <a:t>Homophily</a:t>
            </a:r>
            <a:r>
              <a:rPr lang="en-US" altLang="en-US" dirty="0">
                <a:ea typeface="ＭＳ Ｐゴシック" panose="020B0600070205080204" pitchFamily="34" charset="-128"/>
              </a:rPr>
              <a:t> mixing</a:t>
            </a:r>
            <a:endParaRPr lang="en-IN" dirty="0"/>
          </a:p>
        </p:txBody>
      </p:sp>
      <p:sp>
        <p:nvSpPr>
          <p:cNvPr id="3" name="Content Placeholder 2"/>
          <p:cNvSpPr>
            <a:spLocks noGrp="1"/>
          </p:cNvSpPr>
          <p:nvPr>
            <p:ph idx="1"/>
          </p:nvPr>
        </p:nvSpPr>
        <p:spPr>
          <a:xfrm>
            <a:off x="838200" y="1825625"/>
            <a:ext cx="3731286" cy="4351338"/>
          </a:xfrm>
        </p:spPr>
        <p:txBody>
          <a:bodyPr/>
          <a:lstStyle/>
          <a:p>
            <a:pPr algn="just">
              <a:buFont typeface="Wingdings" charset="0"/>
              <a:buChar char="§"/>
              <a:defRPr/>
            </a:pPr>
            <a:r>
              <a:rPr lang="en-US" dirty="0">
                <a:ea typeface="ＭＳ Ｐゴシック" charset="0"/>
                <a:cs typeface="ＭＳ Ｐゴシック" charset="0"/>
              </a:rPr>
              <a:t>Figure presents the friendships in a high school </a:t>
            </a:r>
          </a:p>
          <a:p>
            <a:pPr lvl="1" algn="just">
              <a:buFont typeface="Wingdings" charset="0"/>
              <a:buChar char="ü"/>
              <a:defRPr/>
            </a:pPr>
            <a:r>
              <a:rPr lang="en-US" sz="2800" dirty="0">
                <a:ea typeface="ＭＳ Ｐゴシック" charset="0"/>
                <a:cs typeface="ＭＳ Ｐゴシック" charset="0"/>
              </a:rPr>
              <a:t>Nodes are annotated with regards to their race</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2"/>
          <a:stretch>
            <a:fillRect/>
          </a:stretch>
        </p:blipFill>
        <p:spPr>
          <a:xfrm>
            <a:off x="4953000" y="1825625"/>
            <a:ext cx="5989320" cy="4201654"/>
          </a:xfrm>
          <a:prstGeom prst="rect">
            <a:avLst/>
          </a:prstGeom>
        </p:spPr>
      </p:pic>
    </p:spTree>
    <p:extLst>
      <p:ext uri="{BB962C8B-B14F-4D97-AF65-F5344CB8AC3E}">
        <p14:creationId xmlns:p14="http://schemas.microsoft.com/office/powerpoint/2010/main" val="10200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r>
              <a:rPr lang="en-US" altLang="en-US" sz="4000" dirty="0">
                <a:ea typeface="ＭＳ Ｐゴシック" panose="020B0600070205080204" pitchFamily="34" charset="-128"/>
              </a:rPr>
              <a:t>Assortative mixing</a:t>
            </a:r>
          </a:p>
        </p:txBody>
      </p:sp>
      <p:sp>
        <p:nvSpPr>
          <p:cNvPr id="75779" name="Content Placeholder 2"/>
          <p:cNvSpPr>
            <a:spLocks noGrp="1"/>
          </p:cNvSpPr>
          <p:nvPr>
            <p:ph idx="1"/>
          </p:nvPr>
        </p:nvSpPr>
        <p:spPr>
          <a:xfrm>
            <a:off x="838200" y="1825624"/>
            <a:ext cx="10515600" cy="5116351"/>
          </a:xfrm>
        </p:spPr>
        <p:txBody>
          <a:bodyPr>
            <a:normAutofit/>
          </a:bodyPr>
          <a:lstStyle/>
          <a:p>
            <a:pPr algn="just"/>
            <a:r>
              <a:rPr lang="en-US" altLang="en-US" dirty="0">
                <a:ea typeface="ＭＳ Ｐゴシック" panose="020B0600070205080204" pitchFamily="34" charset="-128"/>
              </a:rPr>
              <a:t>Consider a network where each vertex is classified according to a </a:t>
            </a:r>
            <a:r>
              <a:rPr lang="en-US" altLang="en-US" i="1" dirty="0">
                <a:ea typeface="ＭＳ Ｐゴシック" panose="020B0600070205080204" pitchFamily="34" charset="-128"/>
              </a:rPr>
              <a:t>discrete</a:t>
            </a:r>
            <a:r>
              <a:rPr lang="en-US" altLang="en-US" dirty="0">
                <a:ea typeface="ＭＳ Ｐゴシック" panose="020B0600070205080204" pitchFamily="34" charset="-128"/>
              </a:rPr>
              <a:t> characteristic, that can take a finite number of values</a:t>
            </a:r>
          </a:p>
          <a:p>
            <a:pPr lvl="1" algn="just"/>
            <a:r>
              <a:rPr lang="en-US" altLang="en-US" sz="2600" dirty="0">
                <a:ea typeface="ＭＳ Ｐゴシック" panose="020B0600070205080204" pitchFamily="34" charset="-128"/>
              </a:rPr>
              <a:t>E.g., race, nationality, etc.</a:t>
            </a:r>
          </a:p>
          <a:p>
            <a:pPr algn="just"/>
            <a:r>
              <a:rPr lang="en-US" altLang="en-US" dirty="0">
                <a:ea typeface="ＭＳ Ｐゴシック" panose="020B0600070205080204" pitchFamily="34" charset="-128"/>
              </a:rPr>
              <a:t>The network is assortative if a significant number of edges run b/w nodes of the same type</a:t>
            </a:r>
          </a:p>
          <a:p>
            <a:pPr algn="just"/>
            <a:r>
              <a:rPr lang="en-US" altLang="en-US" dirty="0">
                <a:ea typeface="ＭＳ Ｐゴシック" panose="020B0600070205080204" pitchFamily="34" charset="-128"/>
              </a:rPr>
              <a:t>Find </a:t>
            </a:r>
            <a:r>
              <a:rPr lang="en-US" altLang="en-US">
                <a:ea typeface="ＭＳ Ｐゴシック" panose="020B0600070205080204" pitchFamily="34" charset="-128"/>
              </a:rPr>
              <a:t>the # of </a:t>
            </a:r>
            <a:r>
              <a:rPr lang="en-US" altLang="en-US" dirty="0">
                <a:ea typeface="ＭＳ Ｐゴシック" panose="020B0600070205080204" pitchFamily="34" charset="-128"/>
              </a:rPr>
              <a:t>edges that run between vertices of the same type and  subtract from it the fraction of such edges that we would expect to find if edges where placed at random (i.e., without regard for the vertex type)</a:t>
            </a:r>
          </a:p>
          <a:p>
            <a:pPr lvl="1" algn="just"/>
            <a:r>
              <a:rPr lang="en-US" altLang="en-US" dirty="0">
                <a:ea typeface="ＭＳ Ｐゴシック" panose="020B0600070205080204" pitchFamily="34" charset="-128"/>
              </a:rPr>
              <a:t>If the result is significantly positive </a:t>
            </a:r>
            <a:r>
              <a:rPr lang="en-US" altLang="en-US" dirty="0">
                <a:ea typeface="ＭＳ Ｐゴシック" panose="020B0600070205080204" pitchFamily="34" charset="-128"/>
                <a:sym typeface="Wingdings" panose="05000000000000000000" pitchFamily="2" charset="2"/>
              </a:rPr>
              <a:t> </a:t>
            </a:r>
            <a:r>
              <a:rPr lang="en-US" altLang="en-US" dirty="0" err="1">
                <a:ea typeface="ＭＳ Ｐゴシック" panose="020B0600070205080204" pitchFamily="34" charset="-128"/>
                <a:sym typeface="Wingdings" panose="05000000000000000000" pitchFamily="2" charset="2"/>
              </a:rPr>
              <a:t>assortativity</a:t>
            </a:r>
            <a:r>
              <a:rPr lang="en-US" altLang="en-US" dirty="0">
                <a:ea typeface="ＭＳ Ｐゴシック" panose="020B0600070205080204" pitchFamily="34" charset="-128"/>
                <a:sym typeface="Wingdings" panose="05000000000000000000" pitchFamily="2" charset="2"/>
              </a:rPr>
              <a:t> mixing is present</a:t>
            </a:r>
          </a:p>
          <a:p>
            <a:pPr lvl="1" algn="just"/>
            <a:r>
              <a:rPr lang="en-US" altLang="en-US" dirty="0">
                <a:ea typeface="ＭＳ Ｐゴシック" panose="020B0600070205080204" pitchFamily="34" charset="-128"/>
                <a:sym typeface="Wingdings" panose="05000000000000000000" pitchFamily="2" charset="2"/>
              </a:rPr>
              <a:t>If the result is significantly negative  </a:t>
            </a:r>
            <a:r>
              <a:rPr lang="en-US" altLang="en-US" dirty="0" err="1">
                <a:ea typeface="ＭＳ Ｐゴシック" panose="020B0600070205080204" pitchFamily="34" charset="-128"/>
                <a:sym typeface="Wingdings" panose="05000000000000000000" pitchFamily="2" charset="2"/>
              </a:rPr>
              <a:t>disassortativity</a:t>
            </a:r>
            <a:r>
              <a:rPr lang="en-US" altLang="en-US" dirty="0">
                <a:ea typeface="ＭＳ Ｐゴシック" panose="020B0600070205080204" pitchFamily="34" charset="-128"/>
                <a:sym typeface="Wingdings" panose="05000000000000000000" pitchFamily="2" charset="2"/>
              </a:rPr>
              <a:t> mixing is present</a:t>
            </a:r>
            <a:endParaRPr lang="en-US" altLang="en-US" dirty="0">
              <a:ea typeface="ＭＳ Ｐゴシック" panose="020B0600070205080204" pitchFamily="34" charset="-128"/>
            </a:endParaRPr>
          </a:p>
        </p:txBody>
      </p:sp>
      <p:sp>
        <p:nvSpPr>
          <p:cNvPr id="75780"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fld id="{F84DFB5A-0A79-4A95-9D9C-2D303ECE3A82}" type="slidenum">
              <a:rPr lang="en-US" altLang="en-US" sz="1000">
                <a:solidFill>
                  <a:srgbClr val="161616"/>
                </a:solidFill>
              </a:rPr>
              <a:pPr/>
              <a:t>4</a:t>
            </a:fld>
            <a:endParaRPr lang="en-US" altLang="en-US" sz="1000">
              <a:solidFill>
                <a:srgbClr val="161616"/>
              </a:solidFill>
            </a:endParaRPr>
          </a:p>
        </p:txBody>
      </p:sp>
      <p:pic>
        <p:nvPicPr>
          <p:cNvPr id="3" name="Picture 2">
            <a:extLst>
              <a:ext uri="{FF2B5EF4-FFF2-40B4-BE49-F238E27FC236}">
                <a16:creationId xmlns:a16="http://schemas.microsoft.com/office/drawing/2014/main" id="{E03B4F70-AD79-B3A8-F4C2-3AB724389871}"/>
              </a:ext>
            </a:extLst>
          </p:cNvPr>
          <p:cNvPicPr>
            <a:picLocks noChangeAspect="1"/>
          </p:cNvPicPr>
          <p:nvPr/>
        </p:nvPicPr>
        <p:blipFill rotWithShape="1">
          <a:blip r:embed="rId3"/>
          <a:srcRect t="21865" b="15667"/>
          <a:stretch/>
        </p:blipFill>
        <p:spPr>
          <a:xfrm>
            <a:off x="8842911" y="3592287"/>
            <a:ext cx="2278577" cy="46653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5A7DE28-52D0-4C32-D3E4-8A7534C2EC0E}"/>
                  </a:ext>
                </a:extLst>
              </p14:cNvPr>
              <p14:cNvContentPartPr/>
              <p14:nvPr/>
            </p14:nvContentPartPr>
            <p14:xfrm>
              <a:off x="7986872" y="4068353"/>
              <a:ext cx="360" cy="360"/>
            </p14:xfrm>
          </p:contentPart>
        </mc:Choice>
        <mc:Fallback xmlns="">
          <p:pic>
            <p:nvPicPr>
              <p:cNvPr id="4" name="Ink 3">
                <a:extLst>
                  <a:ext uri="{FF2B5EF4-FFF2-40B4-BE49-F238E27FC236}">
                    <a16:creationId xmlns:a16="http://schemas.microsoft.com/office/drawing/2014/main" id="{B5A7DE28-52D0-4C32-D3E4-8A7534C2EC0E}"/>
                  </a:ext>
                </a:extLst>
              </p:cNvPr>
              <p:cNvPicPr/>
              <p:nvPr/>
            </p:nvPicPr>
            <p:blipFill>
              <a:blip r:embed="rId5"/>
              <a:stretch>
                <a:fillRect/>
              </a:stretch>
            </p:blipFill>
            <p:spPr>
              <a:xfrm>
                <a:off x="7980752" y="4062233"/>
                <a:ext cx="12600" cy="12600"/>
              </a:xfrm>
              <a:prstGeom prst="rect">
                <a:avLst/>
              </a:prstGeom>
            </p:spPr>
          </p:pic>
        </mc:Fallback>
      </mc:AlternateContent>
      <p:pic>
        <p:nvPicPr>
          <p:cNvPr id="7" name="Picture 6">
            <a:extLst>
              <a:ext uri="{FF2B5EF4-FFF2-40B4-BE49-F238E27FC236}">
                <a16:creationId xmlns:a16="http://schemas.microsoft.com/office/drawing/2014/main" id="{5B6523BD-1456-91C5-898D-0DF268FB75D6}"/>
              </a:ext>
            </a:extLst>
          </p:cNvPr>
          <p:cNvPicPr>
            <a:picLocks noChangeAspect="1"/>
          </p:cNvPicPr>
          <p:nvPr/>
        </p:nvPicPr>
        <p:blipFill>
          <a:blip r:embed="rId6"/>
          <a:stretch>
            <a:fillRect/>
          </a:stretch>
        </p:blipFill>
        <p:spPr>
          <a:xfrm>
            <a:off x="6314671" y="5187020"/>
            <a:ext cx="1242168" cy="533446"/>
          </a:xfrm>
          <a:prstGeom prst="rect">
            <a:avLst/>
          </a:prstGeom>
        </p:spPr>
      </p:pic>
    </p:spTree>
    <p:extLst>
      <p:ext uri="{BB962C8B-B14F-4D97-AF65-F5344CB8AC3E}">
        <p14:creationId xmlns:p14="http://schemas.microsoft.com/office/powerpoint/2010/main" val="224660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Computing Assortative Mixing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𝑖</m:t>
                        </m:r>
                      </m:sub>
                    </m:sSub>
                  </m:oMath>
                </a14:m>
                <a:r>
                  <a:rPr lang="en-IN" dirty="0"/>
                  <a:t> be the class of vertex </a:t>
                </a:r>
                <a:r>
                  <a:rPr lang="en-IN" i="1" dirty="0" err="1"/>
                  <a:t>i</a:t>
                </a:r>
                <a:endParaRPr lang="en-IN" i="1" dirty="0"/>
              </a:p>
              <a:p>
                <a:r>
                  <a:rPr lang="en-IN" dirty="0"/>
                  <a:t>Let </a:t>
                </a:r>
                <a:r>
                  <a:rPr lang="en-IN" i="1" dirty="0"/>
                  <a:t>N</a:t>
                </a:r>
                <a:r>
                  <a:rPr lang="en-IN" dirty="0"/>
                  <a:t> be the total number of groups</a:t>
                </a:r>
              </a:p>
              <a:p>
                <a:r>
                  <a:rPr lang="en-IN" dirty="0"/>
                  <a:t>Compute the fraction of edges in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𝑔</m:t>
                        </m:r>
                      </m:e>
                      <m:sub>
                        <m:r>
                          <a:rPr lang="en-IN" i="1">
                            <a:latin typeface="Cambria Math" panose="02040503050406030204" pitchFamily="18" charset="0"/>
                          </a:rPr>
                          <m:t>𝑖</m:t>
                        </m:r>
                      </m:sub>
                    </m:sSub>
                  </m:oMath>
                </a14:m>
                <a:r>
                  <a:rPr lang="en-IN" dirty="0"/>
                  <a:t> in the given network,</a:t>
                </a:r>
              </a:p>
              <a:p>
                <a:r>
                  <a:rPr lang="en-IN" dirty="0"/>
                  <a:t>Compute the fraction of edges in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𝑔</m:t>
                        </m:r>
                      </m:e>
                      <m:sub>
                        <m:r>
                          <a:rPr lang="en-IN" i="1">
                            <a:latin typeface="Cambria Math" panose="02040503050406030204" pitchFamily="18" charset="0"/>
                          </a:rPr>
                          <m:t>𝑖</m:t>
                        </m:r>
                      </m:sub>
                    </m:sSub>
                  </m:oMath>
                </a14:m>
                <a:r>
                  <a:rPr lang="en-IN" dirty="0"/>
                  <a:t> in a random graph,</a:t>
                </a:r>
              </a:p>
              <a:p>
                <a:r>
                  <a:rPr lang="en-IN" dirty="0"/>
                  <a:t>Take their difference, say </a:t>
                </a:r>
                <a:r>
                  <a:rPr lang="en-IN" i="1" dirty="0"/>
                  <a:t>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41185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IN" altLang="en-US" sz="2400" i="1">
                          <a:latin typeface="Cambria Math" panose="02040503050406030204" pitchFamily="18" charset="0"/>
                          <a:ea typeface="ＭＳ Ｐゴシック" panose="020B0600070205080204" pitchFamily="34" charset="-128"/>
                        </a:rPr>
                        <m:t>𝑄</m:t>
                      </m:r>
                      <m:r>
                        <a:rPr lang="en-IN" altLang="en-US" sz="2400" i="1">
                          <a:latin typeface="Cambria Math" panose="02040503050406030204" pitchFamily="18" charset="0"/>
                          <a:ea typeface="ＭＳ Ｐゴシック" panose="020B0600070205080204" pitchFamily="34" charset="-128"/>
                        </a:rPr>
                        <m:t>=</m:t>
                      </m:r>
                      <m:f>
                        <m:fPr>
                          <m:ctrlPr>
                            <a:rPr lang="en-IN" altLang="en-US" sz="2400" i="1">
                              <a:latin typeface="Cambria Math" panose="02040503050406030204" pitchFamily="18" charset="0"/>
                              <a:ea typeface="ＭＳ Ｐゴシック" panose="020B0600070205080204" pitchFamily="34" charset="-128"/>
                            </a:rPr>
                          </m:ctrlPr>
                        </m:fPr>
                        <m:num>
                          <m:r>
                            <a:rPr lang="en-IN" altLang="en-US" sz="2400" i="1">
                              <a:latin typeface="Cambria Math" panose="02040503050406030204" pitchFamily="18" charset="0"/>
                              <a:ea typeface="ＭＳ Ｐゴシック" panose="020B0600070205080204" pitchFamily="34" charset="-128"/>
                            </a:rPr>
                            <m:t>1</m:t>
                          </m:r>
                        </m:num>
                        <m:den>
                          <m:r>
                            <a:rPr lang="en-IN" altLang="en-US" sz="2400" i="1">
                              <a:latin typeface="Cambria Math" panose="02040503050406030204" pitchFamily="18" charset="0"/>
                              <a:ea typeface="ＭＳ Ｐゴシック" panose="020B0600070205080204" pitchFamily="34" charset="-128"/>
                            </a:rPr>
                            <m:t>2</m:t>
                          </m:r>
                          <m:r>
                            <a:rPr lang="en-IN" altLang="en-US" sz="2400" i="1">
                              <a:latin typeface="Cambria Math" panose="02040503050406030204" pitchFamily="18" charset="0"/>
                              <a:ea typeface="ＭＳ Ｐゴシック" panose="020B0600070205080204" pitchFamily="34" charset="-128"/>
                            </a:rPr>
                            <m:t>𝑚</m:t>
                          </m:r>
                        </m:den>
                      </m:f>
                      <m:nary>
                        <m:naryPr>
                          <m:chr m:val="∑"/>
                          <m:supHide m:val="on"/>
                          <m:ctrlPr>
                            <a:rPr lang="en-US" altLang="en-US" sz="2400" i="1">
                              <a:latin typeface="Cambria Math" panose="02040503050406030204" pitchFamily="18" charset="0"/>
                              <a:ea typeface="ＭＳ Ｐゴシック" panose="020B0600070205080204" pitchFamily="34" charset="-128"/>
                            </a:rPr>
                          </m:ctrlPr>
                        </m:naryPr>
                        <m:sub>
                          <m:r>
                            <m:rPr>
                              <m:brk m:alnAt="7"/>
                            </m:rPr>
                            <a:rPr lang="en-IN" altLang="en-US" sz="2400" i="1">
                              <a:latin typeface="Cambria Math" panose="02040503050406030204" pitchFamily="18" charset="0"/>
                              <a:ea typeface="ＭＳ Ｐゴシック" panose="020B0600070205080204" pitchFamily="34" charset="-128"/>
                            </a:rPr>
                            <m:t>𝑖</m:t>
                          </m:r>
                          <m:r>
                            <a:rPr lang="en-IN" altLang="en-US" sz="2400" i="1">
                              <a:latin typeface="Cambria Math" panose="02040503050406030204" pitchFamily="18" charset="0"/>
                              <a:ea typeface="ＭＳ Ｐゴシック" panose="020B0600070205080204" pitchFamily="34" charset="-128"/>
                            </a:rPr>
                            <m:t>𝑗</m:t>
                          </m:r>
                        </m:sub>
                        <m:sup/>
                        <m:e>
                          <m:d>
                            <m:dPr>
                              <m:ctrlPr>
                                <a:rPr lang="en-IN" altLang="en-US" sz="2400" i="1">
                                  <a:latin typeface="Cambria Math" panose="02040503050406030204" pitchFamily="18" charset="0"/>
                                  <a:ea typeface="ＭＳ Ｐゴシック" panose="020B0600070205080204" pitchFamily="34" charset="-128"/>
                                </a:rPr>
                              </m:ctrlPr>
                            </m:dPr>
                            <m:e>
                              <m:sSub>
                                <m:sSubPr>
                                  <m:ctrlPr>
                                    <a:rPr lang="en-IN" altLang="en-US" sz="2400" i="1">
                                      <a:latin typeface="Cambria Math" panose="02040503050406030204" pitchFamily="18" charset="0"/>
                                      <a:ea typeface="ＭＳ Ｐゴシック" panose="020B0600070205080204" pitchFamily="34" charset="-128"/>
                                    </a:rPr>
                                  </m:ctrlPr>
                                </m:sSubPr>
                                <m:e>
                                  <m:r>
                                    <a:rPr lang="en-IN" altLang="en-US" sz="2400" i="1">
                                      <a:latin typeface="Cambria Math" panose="02040503050406030204" pitchFamily="18" charset="0"/>
                                      <a:ea typeface="ＭＳ Ｐゴシック" panose="020B0600070205080204" pitchFamily="34" charset="-128"/>
                                    </a:rPr>
                                    <m:t>𝐴</m:t>
                                  </m:r>
                                </m:e>
                                <m:sub>
                                  <m:r>
                                    <a:rPr lang="en-IN" altLang="en-US" sz="2400" i="1">
                                      <a:latin typeface="Cambria Math" panose="02040503050406030204" pitchFamily="18" charset="0"/>
                                      <a:ea typeface="ＭＳ Ｐゴシック" panose="020B0600070205080204" pitchFamily="34" charset="-128"/>
                                    </a:rPr>
                                    <m:t>𝑖𝑗</m:t>
                                  </m:r>
                                </m:sub>
                              </m:sSub>
                              <m:r>
                                <a:rPr lang="en-IN" altLang="en-US" sz="2400" i="1">
                                  <a:latin typeface="Cambria Math" panose="02040503050406030204" pitchFamily="18" charset="0"/>
                                  <a:ea typeface="ＭＳ Ｐゴシック" panose="020B0600070205080204" pitchFamily="34" charset="-128"/>
                                </a:rPr>
                                <m:t>−</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𝑗</m:t>
                                      </m:r>
                                    </m:sub>
                                  </m:sSub>
                                </m:num>
                                <m:den>
                                  <m:r>
                                    <a:rPr lang="en-IN" sz="2400" i="1">
                                      <a:latin typeface="Cambria Math" panose="02040503050406030204" pitchFamily="18" charset="0"/>
                                    </a:rPr>
                                    <m:t>2</m:t>
                                  </m:r>
                                  <m:r>
                                    <a:rPr lang="en-IN" sz="2400" i="1">
                                      <a:latin typeface="Cambria Math" panose="02040503050406030204" pitchFamily="18" charset="0"/>
                                    </a:rPr>
                                    <m:t>𝑚</m:t>
                                  </m:r>
                                </m:den>
                              </m:f>
                            </m:e>
                          </m:d>
                          <m:sSub>
                            <m:sSubPr>
                              <m:ctrlPr>
                                <a:rPr lang="en-IN" sz="2400" i="1">
                                  <a:latin typeface="Cambria Math" panose="02040503050406030204" pitchFamily="18" charset="0"/>
                                </a:rPr>
                              </m:ctrlPr>
                            </m:sSubPr>
                            <m:e>
                              <m:r>
                                <a:rPr lang="en-IN" sz="2400" i="1">
                                  <a:latin typeface="Cambria Math" panose="02040503050406030204" pitchFamily="18" charset="0"/>
                                </a:rPr>
                                <m:t>𝛿</m:t>
                              </m:r>
                            </m:e>
                            <m:sub>
                              <m:sSub>
                                <m:sSubPr>
                                  <m:ctrlPr>
                                    <a:rPr lang="en-IN" sz="2400" i="1">
                                      <a:latin typeface="Cambria Math" panose="02040503050406030204" pitchFamily="18" charset="0"/>
                                    </a:rPr>
                                  </m:ctrlPr>
                                </m:sSubPr>
                                <m:e>
                                  <m:r>
                                    <a:rPr lang="en-IN" sz="2400" i="1">
                                      <a:latin typeface="Cambria Math" panose="02040503050406030204" pitchFamily="18" charset="0"/>
                                    </a:rPr>
                                    <m:t>𝑔</m:t>
                                  </m:r>
                                </m:e>
                                <m:sub>
                                  <m:r>
                                    <a:rPr lang="en-IN" sz="2400" i="1">
                                      <a:latin typeface="Cambria Math" panose="02040503050406030204" pitchFamily="18" charset="0"/>
                                    </a:rPr>
                                    <m:t>𝑖</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𝑔</m:t>
                                  </m:r>
                                </m:e>
                                <m:sub>
                                  <m:r>
                                    <a:rPr lang="en-IN" sz="2400" i="1">
                                      <a:latin typeface="Cambria Math" panose="02040503050406030204" pitchFamily="18" charset="0"/>
                                    </a:rPr>
                                    <m:t>𝑗</m:t>
                                  </m:r>
                                </m:sub>
                              </m:sSub>
                            </m:sub>
                          </m:sSub>
                        </m:e>
                      </m:nary>
                    </m:oMath>
                  </m:oMathPara>
                </a14:m>
                <a:endParaRPr lang="en-IN" sz="2400" dirty="0"/>
              </a:p>
              <a:p>
                <a:r>
                  <a:rPr lang="en-IN" dirty="0"/>
                  <a:t>Measure used to quantify the like vertices being connected to like vertices</a:t>
                </a:r>
              </a:p>
              <a:p>
                <a:r>
                  <a:rPr lang="en-IN" dirty="0"/>
                  <a:t>-1 &lt; </a:t>
                </a:r>
                <a:r>
                  <a:rPr lang="en-IN" i="1" dirty="0"/>
                  <a:t>Q </a:t>
                </a:r>
                <a:r>
                  <a:rPr lang="en-IN" dirty="0"/>
                  <a:t>&lt; 0 means there are fewer edges between like vertices in a class compared to a random network, i.e. </a:t>
                </a:r>
                <a:r>
                  <a:rPr lang="en-IN" dirty="0" err="1"/>
                  <a:t>disassortative</a:t>
                </a:r>
                <a:r>
                  <a:rPr lang="en-IN" dirty="0"/>
                  <a:t> network</a:t>
                </a:r>
              </a:p>
              <a:p>
                <a:r>
                  <a:rPr lang="en-IN" dirty="0"/>
                  <a:t>0 &lt; </a:t>
                </a:r>
                <a:r>
                  <a:rPr lang="en-IN" i="1" dirty="0"/>
                  <a:t>Q</a:t>
                </a:r>
                <a:r>
                  <a:rPr lang="en-IN" dirty="0"/>
                  <a:t> &lt; 1 means there are more edges between like vertices in a class compared to a random network i.e. assortative network</a:t>
                </a:r>
              </a:p>
              <a:p>
                <a:r>
                  <a:rPr lang="en-IN" i="1" dirty="0"/>
                  <a:t>Q</a:t>
                </a:r>
                <a:r>
                  <a:rPr lang="en-IN" dirty="0"/>
                  <a:t> = 0 means it behaves like a random network</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r="-8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60510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Alternative form of Modularity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We might have network data in the form of a list of edges and types of nodes, but no explicit data on node degrees</a:t>
                </a:r>
              </a:p>
              <a:p>
                <a:r>
                  <a:rPr lang="en-IN" dirty="0"/>
                  <a:t>In such cases, we can compute</a:t>
                </a:r>
              </a:p>
              <a:p>
                <a:pPr lvl="1"/>
                <a:r>
                  <a:rPr lang="en-IN" dirty="0"/>
                  <a:t>the fraction of edges that join nodes of type </a:t>
                </a:r>
                <a:r>
                  <a:rPr lang="en-IN" i="1" dirty="0"/>
                  <a:t>r </a:t>
                </a:r>
                <a:r>
                  <a:rPr lang="en-IN" dirty="0"/>
                  <a:t>and </a:t>
                </a:r>
                <a:r>
                  <a:rPr lang="en-IN" i="1" dirty="0"/>
                  <a:t>s</a:t>
                </a:r>
              </a:p>
              <a:p>
                <a:pPr marL="457200" lvl="1" indent="0">
                  <a:buNone/>
                </a:pPr>
                <a:r>
                  <a:rPr lang="en-IN" b="0"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𝑟𝑠</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𝑚</m:t>
                        </m:r>
                      </m:den>
                    </m:f>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r>
                          <a:rPr lang="en-IN" b="0" i="1" smtClean="0">
                            <a:latin typeface="Cambria Math" panose="02040503050406030204" pitchFamily="18" charset="0"/>
                          </a:rPr>
                          <m:t>𝑗</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i="1">
                                <a:latin typeface="Cambria Math" panose="02040503050406030204" pitchFamily="18" charset="0"/>
                              </a:rPr>
                              <m:t>𝛿</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𝑟</m:t>
                            </m:r>
                          </m:sub>
                        </m:sSub>
                      </m:e>
                    </m:nary>
                    <m:sSub>
                      <m:sSubPr>
                        <m:ctrlPr>
                          <a:rPr lang="en-IN" i="1">
                            <a:latin typeface="Cambria Math" panose="02040503050406030204" pitchFamily="18" charset="0"/>
                          </a:rPr>
                        </m:ctrlPr>
                      </m:sSubPr>
                      <m:e>
                        <m:r>
                          <a:rPr lang="en-IN" i="1">
                            <a:latin typeface="Cambria Math" panose="02040503050406030204" pitchFamily="18" charset="0"/>
                          </a:rPr>
                          <m:t>𝛿</m:t>
                        </m:r>
                      </m:e>
                      <m:sub>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b="0" i="1" smtClean="0">
                                <a:latin typeface="Cambria Math" panose="02040503050406030204" pitchFamily="18" charset="0"/>
                              </a:rPr>
                              <m:t>𝑗</m:t>
                            </m:r>
                          </m:sub>
                        </m:sSub>
                        <m:r>
                          <a:rPr lang="en-IN" i="1">
                            <a:latin typeface="Cambria Math" panose="02040503050406030204" pitchFamily="18" charset="0"/>
                          </a:rPr>
                          <m:t>,</m:t>
                        </m:r>
                        <m:r>
                          <a:rPr lang="en-IN" b="0" i="1" smtClean="0">
                            <a:latin typeface="Cambria Math" panose="02040503050406030204" pitchFamily="18" charset="0"/>
                          </a:rPr>
                          <m:t>𝑠</m:t>
                        </m:r>
                      </m:sub>
                    </m:sSub>
                    <m:r>
                      <a:rPr lang="en-IN" b="0" i="1" smtClean="0">
                        <a:latin typeface="Cambria Math" panose="02040503050406030204" pitchFamily="18" charset="0"/>
                      </a:rPr>
                      <m:t>  [</m:t>
                    </m:r>
                  </m:oMath>
                </a14:m>
                <a:r>
                  <a:rPr lang="en-IN" dirty="0"/>
                  <a:t>Note that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𝛿</m:t>
                        </m:r>
                      </m:e>
                      <m:sub>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𝑗</m:t>
                            </m:r>
                          </m:sub>
                        </m:sSub>
                      </m:sub>
                    </m:sSub>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𝑟</m:t>
                        </m:r>
                      </m:sub>
                      <m:sup/>
                      <m:e>
                        <m:sSub>
                          <m:sSubPr>
                            <m:ctrlPr>
                              <a:rPr lang="en-IN" i="1">
                                <a:latin typeface="Cambria Math" panose="02040503050406030204" pitchFamily="18" charset="0"/>
                              </a:rPr>
                            </m:ctrlPr>
                          </m:sSubPr>
                          <m:e>
                            <m:r>
                              <a:rPr lang="en-IN" i="1">
                                <a:latin typeface="Cambria Math" panose="02040503050406030204" pitchFamily="18" charset="0"/>
                              </a:rPr>
                              <m:t>𝛿</m:t>
                            </m:r>
                          </m:e>
                          <m:sub>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𝑟</m:t>
                            </m:r>
                          </m:sub>
                        </m:sSub>
                        <m:sSub>
                          <m:sSubPr>
                            <m:ctrlPr>
                              <a:rPr lang="en-IN" i="1">
                                <a:latin typeface="Cambria Math" panose="02040503050406030204" pitchFamily="18" charset="0"/>
                              </a:rPr>
                            </m:ctrlPr>
                          </m:sSubPr>
                          <m:e>
                            <m:r>
                              <a:rPr lang="en-IN" i="1">
                                <a:latin typeface="Cambria Math" panose="02040503050406030204" pitchFamily="18" charset="0"/>
                              </a:rPr>
                              <m:t>𝛿</m:t>
                            </m:r>
                          </m:e>
                          <m:sub>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b="0" i="1" smtClean="0">
                                    <a:latin typeface="Cambria Math" panose="02040503050406030204" pitchFamily="18" charset="0"/>
                                  </a:rPr>
                                  <m:t>𝑗</m:t>
                                </m:r>
                              </m:sub>
                            </m:sSub>
                            <m:r>
                              <a:rPr lang="en-IN" i="1">
                                <a:latin typeface="Cambria Math" panose="02040503050406030204" pitchFamily="18" charset="0"/>
                              </a:rPr>
                              <m:t>,</m:t>
                            </m:r>
                            <m:r>
                              <a:rPr lang="en-IN" i="1">
                                <a:latin typeface="Cambria Math" panose="02040503050406030204" pitchFamily="18" charset="0"/>
                              </a:rPr>
                              <m:t>𝑟</m:t>
                            </m:r>
                          </m:sub>
                        </m:sSub>
                      </m:e>
                    </m:nary>
                    <m:r>
                      <a:rPr lang="en-IN" b="0" i="1" smtClean="0">
                        <a:latin typeface="Cambria Math" panose="02040503050406030204" pitchFamily="18" charset="0"/>
                      </a:rPr>
                      <m:t>]</m:t>
                    </m:r>
                  </m:oMath>
                </a14:m>
                <a:endParaRPr lang="en-IN" dirty="0"/>
              </a:p>
              <a:p>
                <a:pPr lvl="1"/>
                <a:r>
                  <a:rPr lang="en-IN" dirty="0"/>
                  <a:t>the fraction of ends of edges attached to nodes of type </a:t>
                </a:r>
                <a:r>
                  <a:rPr lang="en-IN" i="1" dirty="0"/>
                  <a:t>r</a:t>
                </a:r>
              </a:p>
              <a:p>
                <a:pPr marL="457200" lvl="1" indent="0">
                  <a:buNone/>
                </a:pPr>
                <a:r>
                  <a:rPr lang="en-IN" b="0" i="1"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𝑟</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𝑚</m:t>
                        </m:r>
                      </m:den>
                    </m:f>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𝛿</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𝑟</m:t>
                            </m:r>
                          </m:sub>
                        </m:sSub>
                      </m:e>
                    </m:nary>
                  </m:oMath>
                </a14:m>
                <a:endParaRPr lang="en-IN" i="1" dirty="0"/>
              </a:p>
              <a:p>
                <a:r>
                  <a:rPr lang="en-IN" dirty="0"/>
                  <a:t>Then, </a:t>
                </a:r>
                <a14:m>
                  <m:oMath xmlns:m="http://schemas.openxmlformats.org/officeDocument/2006/math">
                    <m:r>
                      <a:rPr lang="en-IN" b="0" i="1" smtClean="0">
                        <a:latin typeface="Cambria Math" panose="02040503050406030204" pitchFamily="18" charset="0"/>
                      </a:rPr>
                      <m:t>𝑄</m:t>
                    </m:r>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𝑟</m:t>
                        </m:r>
                      </m:sub>
                      <m:sup/>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𝑒</m:t>
                            </m:r>
                          </m:e>
                          <m:sub>
                            <m:r>
                              <a:rPr lang="en-IN" b="0" i="1" smtClean="0">
                                <a:latin typeface="Cambria Math" panose="02040503050406030204" pitchFamily="18" charset="0"/>
                              </a:rPr>
                              <m:t>𝑟𝑟</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𝑟</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a:extLst>
              <a:ext uri="{FF2B5EF4-FFF2-40B4-BE49-F238E27FC236}">
                <a16:creationId xmlns:a16="http://schemas.microsoft.com/office/drawing/2014/main" id="{2096E754-ED9B-BF59-D5DD-6B4112F26F70}"/>
              </a:ext>
            </a:extLst>
          </p:cNvPr>
          <p:cNvPicPr>
            <a:picLocks noChangeAspect="1"/>
          </p:cNvPicPr>
          <p:nvPr/>
        </p:nvPicPr>
        <p:blipFill>
          <a:blip r:embed="rId4"/>
          <a:stretch>
            <a:fillRect/>
          </a:stretch>
        </p:blipFill>
        <p:spPr>
          <a:xfrm>
            <a:off x="5539385" y="4544488"/>
            <a:ext cx="4602879" cy="1501270"/>
          </a:xfrm>
          <a:prstGeom prst="rect">
            <a:avLst/>
          </a:prstGeom>
        </p:spPr>
      </p:pic>
    </p:spTree>
    <p:extLst>
      <p:ext uri="{BB962C8B-B14F-4D97-AF65-F5344CB8AC3E}">
        <p14:creationId xmlns:p14="http://schemas.microsoft.com/office/powerpoint/2010/main" val="131849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a:xfrm>
            <a:off x="929640" y="1388745"/>
            <a:ext cx="10515600" cy="4351338"/>
          </a:xfrm>
        </p:spPr>
        <p:txBody>
          <a:bodyPr/>
          <a:lstStyle/>
          <a:p>
            <a:pPr marL="0" indent="0">
              <a:buNone/>
            </a:pPr>
            <a:r>
              <a:rPr lang="en-IN" dirty="0"/>
              <a:t>Ex. 7.16 (a)</a:t>
            </a:r>
          </a:p>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929640" y="1825524"/>
            <a:ext cx="9418320" cy="5032476"/>
          </a:xfrm>
          <a:prstGeom prst="rect">
            <a:avLst/>
          </a:prstGeom>
        </p:spPr>
      </p:pic>
    </p:spTree>
    <p:extLst>
      <p:ext uri="{BB962C8B-B14F-4D97-AF65-F5344CB8AC3E}">
        <p14:creationId xmlns:p14="http://schemas.microsoft.com/office/powerpoint/2010/main" val="359023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Scalar characteristics</a:t>
            </a:r>
          </a:p>
        </p:txBody>
      </p:sp>
      <p:sp>
        <p:nvSpPr>
          <p:cNvPr id="3" name="Content Placeholder 2"/>
          <p:cNvSpPr>
            <a:spLocks noGrp="1"/>
          </p:cNvSpPr>
          <p:nvPr>
            <p:ph idx="1"/>
          </p:nvPr>
        </p:nvSpPr>
        <p:spPr/>
        <p:txBody>
          <a:bodyPr>
            <a:normAutofit/>
          </a:bodyPr>
          <a:lstStyle/>
          <a:p>
            <a:r>
              <a:rPr lang="en-US" altLang="en-US" dirty="0">
                <a:ea typeface="ＭＳ Ｐゴシック" panose="020B0600070205080204" pitchFamily="34" charset="-128"/>
              </a:rPr>
              <a:t>Assortative mixing can occur in a network according to scalar characteristics (such as age, income, etc.) whose values come in a particular order </a:t>
            </a:r>
          </a:p>
          <a:p>
            <a:pPr lvl="1"/>
            <a:r>
              <a:rPr lang="en-IN" dirty="0"/>
              <a:t>For example using age: two people are similar if:</a:t>
            </a:r>
          </a:p>
          <a:p>
            <a:pPr lvl="2"/>
            <a:r>
              <a:rPr lang="en-IN" sz="2400" dirty="0"/>
              <a:t>they are born the same day or</a:t>
            </a:r>
          </a:p>
          <a:p>
            <a:pPr lvl="2"/>
            <a:r>
              <a:rPr lang="en-IN" sz="2400" dirty="0"/>
              <a:t>within a year or within </a:t>
            </a:r>
            <a:r>
              <a:rPr lang="en-IN" sz="2400" i="1" dirty="0"/>
              <a:t>x </a:t>
            </a:r>
            <a:r>
              <a:rPr lang="en-IN" sz="2400" dirty="0"/>
              <a:t>years,</a:t>
            </a:r>
          </a:p>
          <a:p>
            <a:pPr lvl="2"/>
            <a:r>
              <a:rPr lang="en-IN" sz="2400" dirty="0"/>
              <a:t>They are in the same class</a:t>
            </a:r>
          </a:p>
          <a:p>
            <a:pPr lvl="2"/>
            <a:r>
              <a:rPr lang="en-IN" sz="2400" dirty="0"/>
              <a:t>Same generation</a:t>
            </a:r>
          </a:p>
          <a:p>
            <a:r>
              <a:rPr lang="en-IN" dirty="0"/>
              <a:t>If people are friends with others of the same age, we consider the network </a:t>
            </a:r>
            <a:r>
              <a:rPr lang="en-IN" dirty="0" err="1"/>
              <a:t>assortatively</a:t>
            </a:r>
            <a:r>
              <a:rPr lang="en-IN" dirty="0"/>
              <a:t> mixed by age (or stratified by age)</a:t>
            </a:r>
          </a:p>
        </p:txBody>
      </p:sp>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531553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19903</TotalTime>
  <Words>1254</Words>
  <Application>Microsoft Office PowerPoint</Application>
  <PresentationFormat>Widescreen</PresentationFormat>
  <Paragraphs>143</Paragraphs>
  <Slides>19</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Calibri Light</vt:lpstr>
      <vt:lpstr>Cambria Math</vt:lpstr>
      <vt:lpstr>Wingdings</vt:lpstr>
      <vt:lpstr>Office Theme</vt:lpstr>
      <vt:lpstr>Equation</vt:lpstr>
      <vt:lpstr>Assortative Mixing </vt:lpstr>
      <vt:lpstr>Homophily and assortative mixing</vt:lpstr>
      <vt:lpstr>Ex: Homophily mixing</vt:lpstr>
      <vt:lpstr>Assortative mixing</vt:lpstr>
      <vt:lpstr>Computing Assortative Mixing</vt:lpstr>
      <vt:lpstr>Modularity</vt:lpstr>
      <vt:lpstr>Alternative form of Modularity</vt:lpstr>
      <vt:lpstr>Exercise</vt:lpstr>
      <vt:lpstr>Scalar characteristics</vt:lpstr>
      <vt:lpstr>Ex: Assortativity by grade/age</vt:lpstr>
      <vt:lpstr>Enumerative scalar characteristics</vt:lpstr>
      <vt:lpstr>Ex: Assortative mixing by age</vt:lpstr>
      <vt:lpstr>Computing Assortative Mixing by Scalar characteristics</vt:lpstr>
      <vt:lpstr>Scalar characteristics: covariance measure(1)</vt:lpstr>
      <vt:lpstr>Scalar characteristics: covariance measure (2)</vt:lpstr>
      <vt:lpstr>Scalar characteristics: covariance measure (3)</vt:lpstr>
      <vt:lpstr>Assortative mixing by degree</vt:lpstr>
      <vt:lpstr>Ex: Assortative mixing by degree </vt:lpstr>
      <vt:lpstr>Assortative mixing by degree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470</cp:revision>
  <dcterms:created xsi:type="dcterms:W3CDTF">2020-08-05T04:35:17Z</dcterms:created>
  <dcterms:modified xsi:type="dcterms:W3CDTF">2024-02-13T01:35:18Z</dcterms:modified>
</cp:coreProperties>
</file>