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8" r:id="rId3"/>
    <p:sldId id="378" r:id="rId4"/>
    <p:sldId id="349" r:id="rId5"/>
    <p:sldId id="377" r:id="rId6"/>
    <p:sldId id="351" r:id="rId7"/>
    <p:sldId id="352" r:id="rId8"/>
    <p:sldId id="353" r:id="rId9"/>
    <p:sldId id="354" r:id="rId10"/>
    <p:sldId id="355" r:id="rId11"/>
    <p:sldId id="3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2" autoAdjust="0"/>
  </p:normalViewPr>
  <p:slideViewPr>
    <p:cSldViewPr snapToGrid="0">
      <p:cViewPr varScale="1">
        <p:scale>
          <a:sx n="68" d="100"/>
          <a:sy n="68" d="100"/>
        </p:scale>
        <p:origin x="11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1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 grows</a:t>
                </a:r>
                <a:r>
                  <a:rPr lang="en-IN" baseline="0" dirty="0" smtClean="0"/>
                  <a:t> no faster than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𝑛^𝑎</a:t>
                </a:r>
                <a:r>
                  <a:rPr lang="en-IN" dirty="0" smtClean="0"/>
                  <a:t>, for some constant a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9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All neighbours are equivalent</a:t>
                </a:r>
                <a:r>
                  <a:rPr lang="en-IN" baseline="0" dirty="0" smtClean="0"/>
                  <a:t> in a random graph, thus</a:t>
                </a:r>
                <a:r>
                  <a:rPr lang="en-IN" sz="1200" i="0" smtClean="0">
                    <a:latin typeface="Cambria Math" panose="02040503050406030204" pitchFamily="18" charset="0"/>
                  </a:rPr>
                  <a:t>⟨</a:t>
                </a:r>
                <a:r>
                  <a:rPr lang="en-IN" sz="1200" b="0" i="0" smtClean="0">
                    <a:latin typeface="Cambria Math" panose="02040503050406030204" pitchFamily="18" charset="0"/>
                  </a:rPr>
                  <a:t>𝑡_𝑚 ⟩</a:t>
                </a:r>
                <a:r>
                  <a:rPr lang="en-IN" dirty="0" smtClean="0"/>
                  <a:t> has the same value for all m, which we simply write</a:t>
                </a:r>
                <a:r>
                  <a:rPr lang="en-IN" baseline="0" dirty="0" smtClean="0"/>
                  <a:t> as &lt;t&gt;</a:t>
                </a:r>
                <a:r>
                  <a:rPr lang="en-IN" dirty="0" smtClean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0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3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0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Random Graphs – II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𝑐𝑆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ＭＳ Ｐゴシック" pitchFamily="34" charset="-128"/>
                </a:endParaRPr>
              </a:p>
              <a:p>
                <a:pPr algn="just"/>
                <a:r>
                  <a:rPr lang="en-US" dirty="0" smtClean="0">
                    <a:ea typeface="ＭＳ Ｐゴシック" pitchFamily="34" charset="-128"/>
                  </a:rPr>
                  <a:t>When </a:t>
                </a:r>
                <a:r>
                  <a:rPr lang="en-US" dirty="0">
                    <a:ea typeface="ＭＳ Ｐゴシック" pitchFamily="34" charset="-128"/>
                  </a:rPr>
                  <a:t>c &gt; 1, we first need to solve for S and then substitute to find &lt;s&gt;</a:t>
                </a:r>
              </a:p>
              <a:p>
                <a:pPr algn="just"/>
                <a:endParaRPr lang="en-US" dirty="0">
                  <a:ea typeface="ＭＳ Ｐゴシック" pitchFamily="34" charset="-128"/>
                </a:endParaRPr>
              </a:p>
              <a:p>
                <a:pPr algn="just"/>
                <a:r>
                  <a:rPr lang="en-US" dirty="0">
                    <a:ea typeface="ＭＳ Ｐゴシック" pitchFamily="34" charset="-128"/>
                  </a:rPr>
                  <a:t>Note that for c = 1, we have a divergence </a:t>
                </a:r>
                <a:r>
                  <a:rPr lang="en-US" dirty="0" smtClean="0">
                    <a:ea typeface="ＭＳ Ｐゴシック" pitchFamily="34" charset="-128"/>
                  </a:rPr>
                  <a:t>(since S=0)</a:t>
                </a:r>
                <a:endParaRPr lang="en-US" dirty="0">
                  <a:ea typeface="ＭＳ Ｐゴシック" pitchFamily="34" charset="-128"/>
                </a:endParaRP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Small components get larger as we increase c from 0 to 1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They diverge when the giant component appears (c=1)</a:t>
                </a:r>
              </a:p>
              <a:p>
                <a:pPr lvl="1" algn="just"/>
                <a:r>
                  <a:rPr lang="en-US" dirty="0">
                    <a:ea typeface="ＭＳ Ｐゴシック" pitchFamily="34" charset="-128"/>
                  </a:rPr>
                  <a:t>They become smaller as the giant component gets larger (c&gt;1)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8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Ex 7.5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tells us the average degree in the small components of a random graph</a:t>
                </a:r>
              </a:p>
              <a:p>
                <a:pPr lvl="1"/>
                <a:r>
                  <a:rPr lang="en-IN" dirty="0" smtClean="0"/>
                  <a:t>Give an argument to show that the small components on their own, without the giant component (if there is one), themselves constitute a random graph, and hence that the average degree in the small components must be less than 1.</a:t>
                </a:r>
              </a:p>
              <a:p>
                <a:pPr lvl="1"/>
                <a:r>
                  <a:rPr lang="en-IN" dirty="0" smtClean="0"/>
                  <a:t>Use this result to construct an alternative argument that there must be a giant component in a random graph if c&gt;1.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5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Giant Component: What about the remaining nodes?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The giant component of a random graph typically fills up a very large portion of the graph vertices but not 100% of them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Is there only 1 giant component?</a:t>
            </a: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How are the rest of the nodes connected?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If we can </a:t>
            </a:r>
            <a:r>
              <a:rPr lang="en-US" dirty="0">
                <a:ea typeface="ＭＳ Ｐゴシック" pitchFamily="34" charset="-128"/>
              </a:rPr>
              <a:t>show that there can be only one giant component in a G(</a:t>
            </a:r>
            <a:r>
              <a:rPr lang="en-US" dirty="0" err="1">
                <a:ea typeface="ＭＳ Ｐゴシック" pitchFamily="34" charset="-128"/>
              </a:rPr>
              <a:t>n,p</a:t>
            </a:r>
            <a:r>
              <a:rPr lang="en-US" dirty="0">
                <a:ea typeface="ＭＳ Ｐゴシック" pitchFamily="34" charset="-128"/>
              </a:rPr>
              <a:t>) graph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 all other components are non-giant (i.e., </a:t>
            </a:r>
            <a:r>
              <a:rPr lang="en-US" b="1" dirty="0" smtClean="0">
                <a:ea typeface="ＭＳ Ｐゴシック" pitchFamily="34" charset="-128"/>
                <a:sym typeface="Wingdings" pitchFamily="2" charset="2"/>
              </a:rPr>
              <a:t>small components</a:t>
            </a:r>
            <a:r>
              <a:rPr lang="en-US" dirty="0" smtClean="0">
                <a:ea typeface="ＭＳ Ｐゴシック" pitchFamily="34" charset="-128"/>
                <a:sym typeface="Wingdings" pitchFamily="2" charset="2"/>
              </a:rPr>
              <a:t>)</a:t>
            </a: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 smtClean="0">
                <a:ea typeface="ＭＳ Ｐゴシック" pitchFamily="34" charset="-128"/>
              </a:rPr>
              <a:t>What is the average size of a small component?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Many </a:t>
            </a:r>
            <a:r>
              <a:rPr lang="en-US" dirty="0">
                <a:ea typeface="ＭＳ Ｐゴシック" pitchFamily="34" charset="-128"/>
              </a:rPr>
              <a:t>small components 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Show that the average </a:t>
            </a:r>
            <a:r>
              <a:rPr lang="en-US" dirty="0">
                <a:ea typeface="ＭＳ Ｐゴシック" pitchFamily="34" charset="-128"/>
              </a:rPr>
              <a:t>size is constant with the size of the network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than one giant component?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/>
                  <a:t>Suppose there are two giants S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n and S</a:t>
                </a:r>
                <a:r>
                  <a:rPr lang="en-IN" sz="2400" baseline="-25000" dirty="0" smtClean="0"/>
                  <a:t>2</a:t>
                </a:r>
                <a:r>
                  <a:rPr lang="en-IN" sz="2400" dirty="0" smtClean="0"/>
                  <a:t>n</a:t>
                </a:r>
              </a:p>
              <a:p>
                <a:pPr lvl="1"/>
                <a:r>
                  <a:rPr lang="en-IN" dirty="0" smtClean="0"/>
                  <a:t>S</a:t>
                </a:r>
                <a:r>
                  <a:rPr lang="en-IN" baseline="-25000" dirty="0" smtClean="0"/>
                  <a:t>1 </a:t>
                </a:r>
                <a:r>
                  <a:rPr lang="en-IN" dirty="0" smtClean="0"/>
                  <a:t>and S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 are the fractions of nodes in the two components</a:t>
                </a:r>
              </a:p>
              <a:p>
                <a:r>
                  <a:rPr lang="en-IN" sz="2400" dirty="0" smtClean="0"/>
                  <a:t>The #distinct node pairs</a:t>
                </a:r>
                <a:r>
                  <a:rPr lang="en-IN" sz="2400" i="1" dirty="0" smtClean="0"/>
                  <a:t> </a:t>
                </a:r>
                <a:r>
                  <a:rPr lang="en-IN" sz="2400" dirty="0" err="1" smtClean="0"/>
                  <a:t>i</a:t>
                </a:r>
                <a:r>
                  <a:rPr lang="en-IN" sz="2400" dirty="0" smtClean="0"/>
                  <a:t>, j such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lvl="1"/>
                <a:r>
                  <a:rPr lang="en-IN" dirty="0" smtClean="0"/>
                  <a:t>By definition none of these pairs should be connected</a:t>
                </a:r>
              </a:p>
              <a:p>
                <a:r>
                  <a:rPr lang="en-IN" sz="2400" dirty="0"/>
                  <a:t>Prob. that the edges are not connected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457200" lvl="1" indent="0">
                  <a:buNone/>
                </a:pPr>
                <a:r>
                  <a:rPr lang="en-IN" dirty="0" smtClean="0"/>
                  <a:t>Here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→0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IN" dirty="0" smtClean="0"/>
              </a:p>
              <a:p>
                <a:r>
                  <a:rPr lang="en-IN" sz="2400" dirty="0" smtClean="0"/>
                  <a:t>In the limit of large n, the probability of two separate giant component goes to 0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9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Small Component: average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shown that there exists only one giant component</a:t>
            </a:r>
          </a:p>
          <a:p>
            <a:pPr lvl="1"/>
            <a:r>
              <a:rPr lang="en-IN" dirty="0" smtClean="0"/>
              <a:t>The remaining nodes are small components</a:t>
            </a:r>
          </a:p>
          <a:p>
            <a:r>
              <a:rPr lang="en-IN" dirty="0" smtClean="0"/>
              <a:t>Small component: components whose size grows slower than </a:t>
            </a:r>
            <a:r>
              <a:rPr lang="en-IN" i="1" dirty="0" smtClean="0"/>
              <a:t>n</a:t>
            </a:r>
          </a:p>
          <a:p>
            <a:pPr lvl="1"/>
            <a:r>
              <a:rPr lang="en-IN" dirty="0" smtClean="0"/>
              <a:t>There must be many of them as n becomes large</a:t>
            </a:r>
          </a:p>
          <a:p>
            <a:r>
              <a:rPr lang="en-IN" dirty="0" smtClean="0"/>
              <a:t>What is the average size of a small component?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how that a small component is a tree</a:t>
            </a:r>
          </a:p>
          <a:p>
            <a:pPr lvl="1"/>
            <a:r>
              <a:rPr lang="en-IN" dirty="0" smtClean="0"/>
              <a:t>Consider a node </a:t>
            </a:r>
            <a:r>
              <a:rPr lang="en-IN" i="1" dirty="0" err="1" smtClean="0"/>
              <a:t>i</a:t>
            </a:r>
            <a:r>
              <a:rPr lang="en-IN" dirty="0" smtClean="0"/>
              <a:t> in the small component (tree) with degree </a:t>
            </a:r>
            <a:r>
              <a:rPr lang="en-IN" i="1" dirty="0" smtClean="0"/>
              <a:t>k</a:t>
            </a:r>
          </a:p>
          <a:p>
            <a:pPr lvl="2"/>
            <a:r>
              <a:rPr lang="en-IN" sz="2400" dirty="0" smtClean="0"/>
              <a:t>The component is a “connection” of </a:t>
            </a:r>
            <a:r>
              <a:rPr lang="en-IN" sz="2400" i="1" dirty="0" smtClean="0"/>
              <a:t>k</a:t>
            </a:r>
            <a:r>
              <a:rPr lang="en-IN" sz="2400" dirty="0" smtClean="0"/>
              <a:t> subgraphs</a:t>
            </a:r>
          </a:p>
          <a:p>
            <a:pPr lvl="2"/>
            <a:r>
              <a:rPr lang="en-IN" sz="2400" dirty="0" smtClean="0"/>
              <a:t>Compute the sum of these subgraphs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Small components are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7512" y="2140525"/>
            <a:ext cx="3505362" cy="322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91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Size of a small component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3744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Consider any vertex </a:t>
                </a:r>
                <a:r>
                  <a:rPr lang="en-IN" i="1" dirty="0" err="1" smtClean="0"/>
                  <a:t>i</a:t>
                </a:r>
                <a:r>
                  <a:rPr lang="en-IN" dirty="0" smtClean="0"/>
                  <a:t> of degree </a:t>
                </a:r>
                <a:r>
                  <a:rPr lang="en-IN" i="1" dirty="0" smtClean="0"/>
                  <a:t>k</a:t>
                </a:r>
                <a:r>
                  <a:rPr lang="en-IN" dirty="0" smtClean="0"/>
                  <a:t> in a small component</a:t>
                </a:r>
              </a:p>
              <a:p>
                <a:r>
                  <a:rPr lang="en-US" dirty="0" smtClean="0">
                    <a:ea typeface="ＭＳ Ｐゴシック" pitchFamily="34" charset="-128"/>
                  </a:rPr>
                  <a:t>The </a:t>
                </a:r>
                <a:r>
                  <a:rPr lang="en-US" dirty="0">
                    <a:ea typeface="ＭＳ Ｐゴシック" pitchFamily="34" charset="-128"/>
                  </a:rPr>
                  <a:t>component is the </a:t>
                </a:r>
                <a:r>
                  <a:rPr lang="en-US" altLang="en-US" dirty="0">
                    <a:ea typeface="ＭＳ Ｐゴシック" pitchFamily="34" charset="-128"/>
                  </a:rPr>
                  <a:t>“</a:t>
                </a:r>
                <a:r>
                  <a:rPr lang="en-US" dirty="0">
                    <a:ea typeface="ＭＳ Ｐゴシック" pitchFamily="34" charset="-128"/>
                  </a:rPr>
                  <a:t>connection</a:t>
                </a:r>
                <a:r>
                  <a:rPr lang="en-US" altLang="en-US" dirty="0">
                    <a:ea typeface="ＭＳ Ｐゴシック" pitchFamily="34" charset="-128"/>
                  </a:rPr>
                  <a:t>”</a:t>
                </a:r>
                <a:r>
                  <a:rPr lang="en-US" dirty="0">
                    <a:ea typeface="ＭＳ Ｐゴシック" pitchFamily="34" charset="-128"/>
                  </a:rPr>
                  <a:t> of </a:t>
                </a:r>
                <a:r>
                  <a:rPr lang="en-US" i="1" dirty="0">
                    <a:ea typeface="ＭＳ Ｐゴシック" pitchFamily="34" charset="-128"/>
                  </a:rPr>
                  <a:t>k</a:t>
                </a:r>
                <a:r>
                  <a:rPr lang="en-US" dirty="0">
                    <a:ea typeface="ＭＳ Ｐゴシック" pitchFamily="34" charset="-128"/>
                  </a:rPr>
                  <a:t> sub-graphs </a:t>
                </a:r>
                <a:r>
                  <a:rPr lang="en-US" dirty="0" smtClean="0">
                    <a:ea typeface="ＭＳ Ｐゴシック" pitchFamily="34" charset="-128"/>
                  </a:rPr>
                  <a:t>in </a:t>
                </a:r>
                <a:r>
                  <a:rPr lang="en-US" dirty="0">
                    <a:ea typeface="ＭＳ Ｐゴシック" pitchFamily="34" charset="-128"/>
                  </a:rPr>
                  <a:t>the same </a:t>
                </a:r>
                <a:r>
                  <a:rPr lang="en-US" dirty="0" smtClean="0">
                    <a:ea typeface="ＭＳ Ｐゴシック" pitchFamily="34" charset="-128"/>
                  </a:rPr>
                  <a:t>component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ea typeface="ＭＳ Ｐゴシック" pitchFamily="34" charset="-128"/>
                  </a:rPr>
                  <a:t>The component size is equal to the sum of the subgraphs i</a:t>
                </a:r>
                <a:r>
                  <a:rPr lang="en-US" altLang="en-US" sz="2800" dirty="0">
                    <a:ea typeface="ＭＳ Ｐゴシック" pitchFamily="34" charset="-128"/>
                  </a:rPr>
                  <a:t>’</a:t>
                </a:r>
                <a:r>
                  <a:rPr lang="en-US" sz="2800" dirty="0">
                    <a:ea typeface="ＭＳ Ｐゴシック" pitchFamily="34" charset="-128"/>
                  </a:rPr>
                  <a:t>s vertices lead to (plus 1 – node </a:t>
                </a:r>
                <a:r>
                  <a:rPr lang="en-US" sz="2800" dirty="0" err="1">
                    <a:ea typeface="ＭＳ Ｐゴシック" pitchFamily="34" charset="-128"/>
                  </a:rPr>
                  <a:t>i</a:t>
                </a:r>
                <a:r>
                  <a:rPr lang="en-US" sz="2800" dirty="0">
                    <a:ea typeface="ＭＳ Ｐゴシック" pitchFamily="34" charset="-128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:r>
                  <a:rPr lang="en-IN" sz="2400" dirty="0" smtClean="0"/>
                  <a:t>  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/>
                  <a:t> is the average size of the subnetwork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37447" cy="4351338"/>
              </a:xfrm>
              <a:blipFill>
                <a:blip r:embed="rId3"/>
                <a:stretch>
                  <a:fillRect l="-1606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7" y="1825625"/>
            <a:ext cx="3648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average the equation over nodes with degree k but over small-component nodes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lvl="1"/>
                <a:r>
                  <a:rPr lang="en-IN" dirty="0" smtClean="0"/>
                  <a:t>Thus we need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S be the fraction of nodes in the giant component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To determine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consider the previous figure with </a:t>
                </a:r>
                <a:r>
                  <a:rPr lang="en-IN" i="1" dirty="0" err="1" smtClean="0"/>
                  <a:t>i</a:t>
                </a:r>
                <a:r>
                  <a:rPr lang="en-IN" dirty="0" smtClean="0"/>
                  <a:t> removed</a:t>
                </a:r>
              </a:p>
              <a:p>
                <a:pPr lvl="1"/>
                <a:r>
                  <a:rPr lang="en-IN" dirty="0" smtClean="0"/>
                  <a:t>the </a:t>
                </a:r>
                <a:r>
                  <a:rPr lang="en-IN" i="1" dirty="0" smtClean="0"/>
                  <a:t>k</a:t>
                </a:r>
                <a:r>
                  <a:rPr lang="en-IN" dirty="0" smtClean="0"/>
                  <a:t> subcomponents become components in their own right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3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neighbours </a:t>
                </a:r>
                <a:r>
                  <a:rPr lang="en-IN" i="1" dirty="0" smtClean="0"/>
                  <a:t>n</a:t>
                </a:r>
                <a:r>
                  <a:rPr lang="en-IN" i="1" baseline="-25000" dirty="0" smtClean="0"/>
                  <a:t>1</a:t>
                </a:r>
                <a:r>
                  <a:rPr lang="en-IN" i="1" dirty="0" smtClean="0"/>
                  <a:t>,n</a:t>
                </a:r>
                <a:r>
                  <a:rPr lang="en-IN" i="1" baseline="-25000" dirty="0" smtClean="0"/>
                  <a:t>2</a:t>
                </a:r>
                <a:r>
                  <a:rPr lang="en-IN" dirty="0" smtClean="0"/>
                  <a:t>,.. are separate small components</a:t>
                </a:r>
              </a:p>
              <a:p>
                <a:pPr lvl="1"/>
                <a:r>
                  <a:rPr lang="en-IN" dirty="0" smtClean="0"/>
                  <a:t>The subcomponents are still a random graph with same edge probability p</a:t>
                </a:r>
              </a:p>
              <a:p>
                <a:pPr lvl="2"/>
                <a:r>
                  <a:rPr lang="en-IN" sz="2400" dirty="0" smtClean="0"/>
                  <a:t>The average size of the subcomponents = average size of any small component = </a:t>
                </a:r>
                <a:r>
                  <a:rPr lang="en-IN" sz="2400" i="1" dirty="0" smtClean="0"/>
                  <a:t>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35" y="3543396"/>
            <a:ext cx="7955520" cy="25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Cambria Math" panose="02040503050406030204" pitchFamily="18" charset="0"/>
                  </a:rPr>
                  <a:t>Putting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>
                  <a:latin typeface="Cambria Math" panose="02040503050406030204" pitchFamily="18" charset="0"/>
                </a:endParaRPr>
              </a:p>
              <a:p>
                <a:endParaRPr lang="en-IN" sz="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𝑠𝑚𝑎𝑙𝑙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Thus the average size of a small component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𝑐𝑆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r>
                  <a:rPr lang="en-US" dirty="0">
                    <a:ea typeface="ＭＳ Ｐゴシック" pitchFamily="34" charset="-128"/>
                  </a:rPr>
                  <a:t>When c &lt; 1, there is no giant component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47591"/>
              </p:ext>
            </p:extLst>
          </p:nvPr>
        </p:nvGraphicFramePr>
        <p:xfrm>
          <a:off x="6096000" y="4624607"/>
          <a:ext cx="12112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635000" imgH="393700" progId="Equation.3">
                  <p:embed/>
                </p:oleObj>
              </mc:Choice>
              <mc:Fallback>
                <p:oleObj name="Equation" r:id="rId4" imgW="635000" imgH="393700" progId="Equation.3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24607"/>
                        <a:ext cx="1211262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12340</TotalTime>
  <Words>429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Random Graphs – II  </vt:lpstr>
      <vt:lpstr>Giant Component: What about the remaining nodes? </vt:lpstr>
      <vt:lpstr>More than one giant component?</vt:lpstr>
      <vt:lpstr>Small Component: average size</vt:lpstr>
      <vt:lpstr>Small components are trees</vt:lpstr>
      <vt:lpstr>Size of a small component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338</cp:revision>
  <dcterms:created xsi:type="dcterms:W3CDTF">2020-08-05T04:35:17Z</dcterms:created>
  <dcterms:modified xsi:type="dcterms:W3CDTF">2024-02-19T04:15:59Z</dcterms:modified>
</cp:coreProperties>
</file>