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4" r:id="rId2"/>
    <p:sldId id="29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99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1155" autoAdjust="0"/>
  </p:normalViewPr>
  <p:slideViewPr>
    <p:cSldViewPr snapToGrid="0">
      <p:cViewPr varScale="1">
        <p:scale>
          <a:sx n="76" d="100"/>
          <a:sy n="76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081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61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g(0) = 0, for k</a:t>
                </a:r>
                <a:r>
                  <a:rPr lang="en-IN" baseline="0" dirty="0" smtClean="0"/>
                  <a:t> </a:t>
                </a:r>
                <a:r>
                  <a:rPr lang="en-IN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en-IN" b="0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987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494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67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14560" cy="2387600"/>
          </a:xfrm>
        </p:spPr>
        <p:txBody>
          <a:bodyPr>
            <a:normAutofit fontScale="90000"/>
          </a:bodyPr>
          <a:lstStyle/>
          <a:p>
            <a:r>
              <a:rPr lang="en-IN" sz="5400" dirty="0" smtClean="0"/>
              <a:t>Configuration Model</a:t>
            </a:r>
            <a:br>
              <a:rPr lang="en-IN" sz="5400" dirty="0" smtClean="0"/>
            </a:br>
            <a:r>
              <a:rPr lang="en-IN" sz="4400" dirty="0" smtClean="0"/>
              <a:t>Networks with Power-law degree distribution</a:t>
            </a:r>
            <a:br>
              <a:rPr lang="en-IN" sz="4400" dirty="0" smtClean="0"/>
            </a:b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 smtClean="0"/>
              <a:t>Instructor: Ashok Singh Sairam</a:t>
            </a:r>
          </a:p>
          <a:p>
            <a:r>
              <a:rPr lang="en-IN" dirty="0" smtClean="0"/>
              <a:t>             ashok@iitg.ac.in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3109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Ex 12.16: Consider a conf. model with degree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𝐶𝑘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, where a and C are positive constants and a &lt; 1</a:t>
                </a:r>
              </a:p>
              <a:p>
                <a:pPr marL="514350" indent="-514350">
                  <a:buAutoNum type="alphaLcParenR"/>
                </a:pPr>
                <a:r>
                  <a:rPr lang="en-IN" dirty="0" smtClean="0"/>
                  <a:t>Calculate the value of C as a function of a</a:t>
                </a:r>
              </a:p>
              <a:p>
                <a:pPr marL="514350" indent="-514350">
                  <a:buAutoNum type="alphaLcParenR"/>
                </a:pPr>
                <a:r>
                  <a:rPr lang="en-IN" dirty="0" smtClean="0"/>
                  <a:t>Calculate the mean degree of the network</a:t>
                </a:r>
              </a:p>
              <a:p>
                <a:pPr marL="514350" indent="-514350">
                  <a:buAutoNum type="alphaLcParenR"/>
                </a:pPr>
                <a:r>
                  <a:rPr lang="en-IN" dirty="0" smtClean="0"/>
                  <a:t>Calculate the mean-square degree of the network</a:t>
                </a:r>
              </a:p>
              <a:p>
                <a:pPr marL="514350" indent="-514350">
                  <a:buAutoNum type="alphaLcParenR"/>
                </a:pPr>
                <a:r>
                  <a:rPr lang="en-IN" dirty="0" smtClean="0"/>
                  <a:t>Hence or otherwise, find the value of a that marks the phase transition between the region in which the network has a giant component and the region in which it does not. Does the giant component exists for larger or smaller values than this?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74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Ex 12.5: Show that in a configuration model network with nodes of degree 2 and greater, but no nodes of degree 0 or 1, there are no small components. (or more properly, the fraction of nodes belonging to such components tend to 0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IN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4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Networks with power-law degree distributions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Look at the properties of configuration model networks with power law distributions</a:t>
                </a:r>
              </a:p>
              <a:p>
                <a:r>
                  <a:rPr lang="en-IN" dirty="0" smtClean="0"/>
                  <a:t>The power law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m:rPr>
                                    <m:nor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m:rPr>
                                    <m:nor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fo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m:rPr>
                                    <m:nor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≥1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 smtClean="0"/>
              </a:p>
              <a:p>
                <a:r>
                  <a:rPr lang="en-IN" dirty="0" smtClean="0"/>
                  <a:t>Whether a conf. model that follows power law degree distribution will have a giant component?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89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Power-law network: Giant component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Will there be a giant component in a network with power-law  distribution?</a:t>
                </a:r>
              </a:p>
              <a:p>
                <a:r>
                  <a:rPr lang="en-IN" sz="2400" dirty="0" smtClean="0"/>
                  <a:t>A network will have </a:t>
                </a:r>
                <a:r>
                  <a:rPr lang="en-IN" sz="2400" dirty="0" err="1" smtClean="0"/>
                  <a:t>g.c</a:t>
                </a:r>
                <a:r>
                  <a:rPr lang="en-IN" sz="2400" dirty="0" smtClean="0"/>
                  <a:t>.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&gt;1⇒ </m:t>
                    </m:r>
                    <m:d>
                      <m:dPr>
                        <m:begChr m:val="⟨"/>
                        <m:endChr m:val="⟩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⟨"/>
                        <m:endChr m:val="⟩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 smtClean="0"/>
              </a:p>
              <a:p>
                <a:r>
                  <a:rPr lang="en-IN" sz="2400" dirty="0" smtClean="0"/>
                  <a:t>For power-law networks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𝜍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𝜍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𝜍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𝜍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𝜍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𝜍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Thus there is a giant component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𝜍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&gt;2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𝜍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4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Graphical solution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390817" cy="4351338"/>
              </a:xfrm>
            </p:spPr>
            <p:txBody>
              <a:bodyPr/>
              <a:lstStyle/>
              <a:p>
                <a:r>
                  <a:rPr lang="en-IN" dirty="0" smtClean="0"/>
                  <a:t>A numerical solution of the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𝜍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𝜍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   gives a value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=3.4788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390817" cy="4351338"/>
              </a:xfrm>
              <a:blipFill>
                <a:blip r:embed="rId3"/>
                <a:stretch>
                  <a:fillRect l="-1921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017" y="1825625"/>
            <a:ext cx="4763165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Power law: Giant component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08323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𝑘𝑝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There is no closed loop solution</a:t>
                </a:r>
              </a:p>
              <a:p>
                <a:pPr lvl="1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IN" dirty="0" smtClean="0"/>
                  <a:t> diverges, then we will get a solution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, and indeed it diverges 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en-I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b="0" dirty="0" smtClean="0"/>
              </a:p>
              <a:p>
                <a:pPr marL="457200" lvl="1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08323" cy="4351338"/>
              </a:xfrm>
              <a:blipFill>
                <a:blip r:embed="rId3"/>
                <a:stretch>
                  <a:fillRect l="-9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92246" cy="4351338"/>
              </a:xfrm>
            </p:spPr>
            <p:txBody>
              <a:bodyPr/>
              <a:lstStyle/>
              <a:p>
                <a:pPr marL="342900" lvl="1" indent="-342900"/>
                <a:r>
                  <a:rPr lang="en-IN" sz="2800" dirty="0"/>
                  <a:t>For our particular choice of degree distribution, there are no nodes with degree 0</a:t>
                </a:r>
              </a:p>
              <a:p>
                <a:pPr marL="800100" lvl="2" indent="-342900"/>
                <a:r>
                  <a:rPr lang="en-IN" sz="2400" dirty="0"/>
                  <a:t>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/>
              </a:p>
              <a:p>
                <a:r>
                  <a:rPr lang="en-IN" dirty="0" smtClean="0"/>
                  <a:t>This does not mean there are no small components</a:t>
                </a:r>
              </a:p>
              <a:p>
                <a:pPr lvl="1"/>
                <a:r>
                  <a:rPr lang="en-IN" dirty="0" smtClean="0"/>
                  <a:t>Probability that a randomly chosen node belongs to a small component is 0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92246" cy="4351338"/>
              </a:xfrm>
              <a:blipFill>
                <a:blip r:embed="rId3"/>
                <a:stretch>
                  <a:fillRect l="-2074" t="-2241" r="-28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446" y="1825625"/>
            <a:ext cx="5182323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2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Diameter of a network with power-law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 </a:t>
            </a:r>
            <a:r>
              <a:rPr lang="en-IN" dirty="0"/>
              <a:t>two nodes </a:t>
            </a:r>
            <a:r>
              <a:rPr lang="en-IN" i="1" dirty="0" err="1"/>
              <a:t>i</a:t>
            </a:r>
            <a:r>
              <a:rPr lang="en-IN" dirty="0"/>
              <a:t> and </a:t>
            </a:r>
            <a:r>
              <a:rPr lang="en-IN" i="1" dirty="0"/>
              <a:t>j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C</a:t>
            </a:r>
            <a:r>
              <a:rPr lang="en-IN" dirty="0" smtClean="0"/>
              <a:t>onsider two sets of nodes, those at distance </a:t>
            </a:r>
            <a:r>
              <a:rPr lang="en-IN" i="1" dirty="0"/>
              <a:t>s</a:t>
            </a:r>
            <a:r>
              <a:rPr lang="en-IN" dirty="0"/>
              <a:t> </a:t>
            </a:r>
            <a:r>
              <a:rPr lang="en-IN" dirty="0" smtClean="0"/>
              <a:t>from </a:t>
            </a:r>
            <a:r>
              <a:rPr lang="en-IN" i="1" dirty="0" err="1" smtClean="0"/>
              <a:t>i</a:t>
            </a:r>
            <a:r>
              <a:rPr lang="en-IN" dirty="0" smtClean="0"/>
              <a:t> and at distance </a:t>
            </a:r>
            <a:r>
              <a:rPr lang="en-IN" i="1" dirty="0" smtClean="0"/>
              <a:t>t</a:t>
            </a:r>
            <a:r>
              <a:rPr lang="en-IN" dirty="0" smtClean="0"/>
              <a:t> from </a:t>
            </a:r>
            <a:r>
              <a:rPr lang="en-IN" i="1" dirty="0" smtClean="0"/>
              <a:t>j</a:t>
            </a:r>
            <a:endParaRPr lang="en-I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570" y="2848108"/>
            <a:ext cx="5028482" cy="289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84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+1,    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there</m:t>
                              </m:r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an</m:t>
                              </m:r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edge</m:t>
                              </m:r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between</m:t>
                              </m:r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surfaces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+1, </m:t>
                              </m:r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  <a:p>
                <a:r>
                  <a:rPr lang="en-IN" sz="2400" dirty="0"/>
                  <a:t>Let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sz="2400" dirty="0"/>
                  <a:t> </a:t>
                </a:r>
                <a:endParaRPr lang="en-IN" sz="2400" dirty="0" smtClean="0"/>
              </a:p>
              <a:p>
                <a:r>
                  <a:rPr lang="en-IN" sz="2400" dirty="0"/>
                  <a:t>The diameter of the network is the smallest value of </a:t>
                </a:r>
                <a:r>
                  <a:rPr lang="en-IN" sz="2400" i="1" dirty="0"/>
                  <a:t>l</a:t>
                </a:r>
                <a:r>
                  <a:rPr lang="en-IN" sz="2400" dirty="0"/>
                  <a:t> such that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IN" sz="2400" dirty="0"/>
                  <a:t> is </a:t>
                </a:r>
                <a:r>
                  <a:rPr lang="en-IN" sz="2400" dirty="0" smtClean="0"/>
                  <a:t>zero</a:t>
                </a:r>
              </a:p>
              <a:p>
                <a:r>
                  <a:rPr lang="en-IN" sz="2400" dirty="0" smtClean="0"/>
                  <a:t>Prob. of an edge b/w pair of nodes u and v on the surface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Since nodes on the surface are reached by following a sequence of edges,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IN" sz="2400" dirty="0" smtClean="0"/>
                  <a:t> are the excess degrees</a:t>
                </a:r>
              </a:p>
              <a:p>
                <a:r>
                  <a:rPr lang="en-IN" sz="2400" dirty="0" smtClean="0"/>
                  <a:t>Average excess degree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Hence avg. prob. of an edge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d>
                          <m:d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r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03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 smtClean="0"/>
                  <a:t>Avg. # neighbours at distance 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2400" dirty="0" smtClean="0"/>
              </a:p>
              <a:p>
                <a:r>
                  <a:rPr lang="en-IN" sz="2400" dirty="0"/>
                  <a:t>Avg. # neighbours at distance </a:t>
                </a:r>
                <a:r>
                  <a:rPr lang="en-IN" sz="2400" dirty="0" smtClean="0"/>
                  <a:t>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2400" dirty="0" smtClean="0"/>
              </a:p>
              <a:p>
                <a:r>
                  <a:rPr lang="en-IN" sz="2400" dirty="0"/>
                  <a:t>Avg. # neighbours at distance </a:t>
                </a:r>
                <a:r>
                  <a:rPr lang="en-IN" sz="2400" dirty="0" smtClean="0"/>
                  <a:t>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Total #pairs at the surfaces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IN" sz="2400" dirty="0"/>
                      <m:t>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N" sz="2400" dirty="0"/>
                      <m:t>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bSup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I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I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I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bSup>
                      </m:sup>
                    </m:sSup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6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16936</TotalTime>
  <Words>258</Words>
  <Application>Microsoft Office PowerPoint</Application>
  <PresentationFormat>Widescreen</PresentationFormat>
  <Paragraphs>81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Configuration Model Networks with Power-law degree distribution </vt:lpstr>
      <vt:lpstr>Networks with power-law degree distributions</vt:lpstr>
      <vt:lpstr>Power-law network: Giant component </vt:lpstr>
      <vt:lpstr>Graphical solution</vt:lpstr>
      <vt:lpstr>Power law: Giant component</vt:lpstr>
      <vt:lpstr>PowerPoint Presentation</vt:lpstr>
      <vt:lpstr>Diameter of a network with power-law</vt:lpstr>
      <vt:lpstr>PowerPoint Presentation</vt:lpstr>
      <vt:lpstr>PowerPoint Presentation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446</cp:revision>
  <dcterms:created xsi:type="dcterms:W3CDTF">2020-08-05T04:35:17Z</dcterms:created>
  <dcterms:modified xsi:type="dcterms:W3CDTF">2024-03-25T01:57:58Z</dcterms:modified>
</cp:coreProperties>
</file>