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75" r:id="rId4"/>
    <p:sldId id="276" r:id="rId5"/>
    <p:sldId id="309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3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6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9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0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2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3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Models of Network</a:t>
            </a:r>
            <a:br>
              <a:rPr lang="en-IN" sz="5400" dirty="0"/>
            </a:br>
            <a:br>
              <a:rPr lang="en-IN" sz="5400" dirty="0"/>
            </a:br>
            <a:r>
              <a:rPr lang="en-IN" sz="5400" dirty="0"/>
              <a:t>Price </a:t>
            </a:r>
            <a:r>
              <a:rPr lang="en-US" altLang="en-US" sz="5400" dirty="0">
                <a:ea typeface="ＭＳ Ｐゴシック" panose="020B0600070205080204" pitchFamily="34" charset="-128"/>
              </a:rPr>
              <a:t>Model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degree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This new vertex will create new citations/edges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probability that a new edge points to a node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proportional to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+a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0" indent="0" algn="just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new vertex does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citations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the expected number of new in-edges of node </a:t>
            </a:r>
            <a:r>
              <a:rPr lang="en-US" altLang="en-US" i="1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is </a:t>
            </a:r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times the above quantity</a:t>
            </a:r>
          </a:p>
          <a:p>
            <a:pPr algn="just"/>
            <a:r>
              <a:rPr lang="en-US" altLang="en-US" sz="2000" b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 expected number of new edges pointing to all vertices of in-degree </a:t>
            </a:r>
            <a:r>
              <a:rPr lang="en-US" altLang="en-US" sz="2000" b="1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q, or, Expected number of vertices with previous degree q which received another edge and became vertices with degree q+1</a:t>
            </a:r>
            <a:r>
              <a:rPr lang="en-US" altLang="en-US" sz="2000" b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is: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4015"/>
              </p:ext>
            </p:extLst>
          </p:nvPr>
        </p:nvGraphicFramePr>
        <p:xfrm>
          <a:off x="2292677" y="2784530"/>
          <a:ext cx="3988916" cy="93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82600" progId="Equation.3">
                  <p:embed/>
                </p:oleObj>
              </mc:Choice>
              <mc:Fallback>
                <p:oleObj name="Equation" r:id="rId3" imgW="2057400" imgH="482600" progId="Equation.3">
                  <p:embed/>
                  <p:pic>
                    <p:nvPicPr>
                      <p:cNvPr id="174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677" y="2784530"/>
                        <a:ext cx="3988916" cy="936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96626"/>
              </p:ext>
            </p:extLst>
          </p:nvPr>
        </p:nvGraphicFramePr>
        <p:xfrm>
          <a:off x="4363216" y="4970956"/>
          <a:ext cx="4714741" cy="89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800" imgH="419100" progId="Equation.3">
                  <p:embed/>
                </p:oleObj>
              </mc:Choice>
              <mc:Fallback>
                <p:oleObj name="Equation" r:id="rId5" imgW="2209800" imgH="419100" progId="Equation.3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16" y="4970956"/>
                        <a:ext cx="4714741" cy="893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6791" y="2790931"/>
                <a:ext cx="4501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IN" sz="2400" dirty="0"/>
                  <a:t> is the average in-degree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91" y="2790931"/>
                <a:ext cx="4501810" cy="461665"/>
              </a:xfrm>
              <a:prstGeom prst="rect">
                <a:avLst/>
              </a:prstGeom>
              <a:blipFill>
                <a:blip r:embed="rId8"/>
                <a:stretch>
                  <a:fillRect l="-2030" t="-10526" r="-81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14021" y="3252596"/>
                <a:ext cx="242637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assuming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21" y="3252596"/>
                <a:ext cx="2426370" cy="461665"/>
              </a:xfrm>
              <a:prstGeom prst="rect">
                <a:avLst/>
              </a:prstGeom>
              <a:blipFill>
                <a:blip r:embed="rId9"/>
                <a:stretch>
                  <a:fillRect l="-3750" t="-9091" b="-28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6201103" y="3373821"/>
            <a:ext cx="412918" cy="10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degree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Let’s calculate what is the number of vertices with 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after the addition of this new vertex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 node with in-degree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can appear because a node with 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-1 received a new citation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However, a node with in-degree can disappear because it received a new citation and hence, its in-degree is now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+1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Hence the expected number of nodes with in-degree q when we add one vertex (i.e., total nodes n+1) is: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98321"/>
              </p:ext>
            </p:extLst>
          </p:nvPr>
        </p:nvGraphicFramePr>
        <p:xfrm>
          <a:off x="3058510" y="5087939"/>
          <a:ext cx="7224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500" imgH="393700" progId="Equation.3">
                  <p:embed/>
                </p:oleObj>
              </mc:Choice>
              <mc:Fallback>
                <p:oleObj name="Equation" r:id="rId3" imgW="3619500" imgH="393700" progId="Equation.3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510" y="5087939"/>
                        <a:ext cx="72247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26978" y="6008688"/>
            <a:ext cx="32520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#nodes previously of in-degree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6863" y="6092826"/>
            <a:ext cx="15509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#nodes gained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90026" y="6008688"/>
            <a:ext cx="12625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#nodes lost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4953000" y="5686097"/>
            <a:ext cx="354724" cy="32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7752" y="5728138"/>
            <a:ext cx="683172" cy="36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10952" y="5728138"/>
            <a:ext cx="666756" cy="3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3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master equation we saw previously does not hold true as is for the case of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=0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There are no vertices of lower in-degree so the second term cannot appear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However, when we add a new vertex its in-degree is by default 0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we add one node of degree 0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Let’s examine the asymptotic behavior of the distribution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Assuming that it indeed converges for large n, we use the shorthand 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=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(∞)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34464"/>
              </p:ext>
            </p:extLst>
          </p:nvPr>
        </p:nvGraphicFramePr>
        <p:xfrm>
          <a:off x="3895395" y="3781041"/>
          <a:ext cx="4242707" cy="69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393700" progId="Equation.3">
                  <p:embed/>
                </p:oleObj>
              </mc:Choice>
              <mc:Fallback>
                <p:oleObj name="Equation" r:id="rId2" imgW="2400300" imgH="3937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95" y="3781041"/>
                        <a:ext cx="4242707" cy="696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2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115"/>
            <a:ext cx="10515600" cy="449678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Then we get: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Re-writing the above equations we can get: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endParaRPr lang="en-US" altLang="en-US" sz="13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After some involved calculations </a:t>
            </a:r>
            <a:r>
              <a:rPr lang="en-US" altLang="en-US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can be written as: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B(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400" dirty="0">
                <a:ea typeface="ＭＳ Ｐゴシック" panose="020B0600070205080204" pitchFamily="34" charset="-128"/>
              </a:rPr>
              <a:t>) is the Euler’s beta function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3729638" y="1690689"/>
            <a:ext cx="5330280" cy="1241698"/>
            <a:chOff x="3930264" y="1870075"/>
            <a:chExt cx="5518150" cy="1257958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264" y="1870075"/>
              <a:ext cx="5518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264" y="2571751"/>
              <a:ext cx="5518149" cy="55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92931"/>
              </p:ext>
            </p:extLst>
          </p:nvPr>
        </p:nvGraphicFramePr>
        <p:xfrm>
          <a:off x="3987800" y="3467100"/>
          <a:ext cx="4511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419040" progId="Equation.3">
                  <p:embed/>
                </p:oleObj>
              </mc:Choice>
              <mc:Fallback>
                <p:oleObj name="Equation" r:id="rId4" imgW="2577960" imgH="419040" progId="Equation.3">
                  <p:embed/>
                  <p:pic>
                    <p:nvPicPr>
                      <p:cNvPr id="215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467100"/>
                        <a:ext cx="45116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57892"/>
              </p:ext>
            </p:extLst>
          </p:nvPr>
        </p:nvGraphicFramePr>
        <p:xfrm>
          <a:off x="3894382" y="4847612"/>
          <a:ext cx="2673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" imgH="419100" progId="Equation.3">
                  <p:embed/>
                </p:oleObj>
              </mc:Choice>
              <mc:Fallback>
                <p:oleObj name="Equation" r:id="rId6" imgW="1346200" imgH="419100" progId="Equation.3">
                  <p:embed/>
                  <p:pic>
                    <p:nvPicPr>
                      <p:cNvPr id="215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382" y="4847612"/>
                        <a:ext cx="26733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33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Model and power law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It can further be shown that: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𝐵</m:t>
                      </m:r>
                      <m:d>
                        <m:d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,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𝑦</m:t>
                          </m:r>
                        </m:e>
                      </m:d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Γ</m:t>
                          </m:r>
                          <m:d>
                            <m:d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Γ</m:t>
                          </m:r>
                          <m: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y</m:t>
                          </m:r>
                          <m: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alt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Γ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𝑦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den>
                      </m:f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altLang="en-US" b="0" dirty="0">
                  <a:ea typeface="ＭＳ Ｐゴシック" panose="020B0600070205080204" pitchFamily="34" charset="-128"/>
                </a:endParaRPr>
              </a:p>
              <a:p>
                <a:endParaRPr lang="en-US" altLang="en-US" sz="1200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sz="2600" dirty="0">
                    <a:ea typeface="ＭＳ Ｐゴシック" panose="020B0600070205080204" pitchFamily="34" charset="-128"/>
                  </a:rPr>
                  <a:t>Where Γ(y) is the gamma function</a:t>
                </a:r>
              </a:p>
              <a:p>
                <a:pPr lvl="1"/>
                <a:r>
                  <a:rPr lang="en-US" altLang="en-US" sz="2600" dirty="0">
                    <a:ea typeface="ＭＳ Ｐゴシック" panose="020B0600070205080204" pitchFamily="34" charset="-128"/>
                  </a:rPr>
                  <a:t>Hence for large x, B(</a:t>
                </a:r>
                <a:r>
                  <a:rPr lang="en-US" altLang="en-US" sz="2600" dirty="0" err="1">
                    <a:ea typeface="ＭＳ Ｐゴシック" panose="020B0600070205080204" pitchFamily="34" charset="-128"/>
                  </a:rPr>
                  <a:t>x,y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) falls off as a power law with exponent y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Using the above results we can see that for large values of q the degree distribution follows: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𝑞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I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, where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𝛼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=2+</m:t>
                    </m:r>
                    <m:f>
                      <m:f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While the Price model does not consider many aspects of the citation process, even with its overly simplistic assumptions can reproduce structures similar to the ones emerging in real life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Slides have been heavily borrowed from </a:t>
            </a: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Konstantinos </a:t>
            </a:r>
            <a:r>
              <a:rPr lang="en-US" altLang="en-US" dirty="0" err="1">
                <a:ea typeface="ＭＳ Ｐゴシック" panose="020B0600070205080204" pitchFamily="34" charset="-128"/>
              </a:rPr>
              <a:t>Pelechrinis</a:t>
            </a:r>
            <a:r>
              <a:rPr lang="en-US" altLang="en-US" dirty="0">
                <a:ea typeface="ＭＳ Ｐゴシック" panose="020B0600070205080204" pitchFamily="34" charset="-128"/>
              </a:rPr>
              <a:t>, School of Information Sciences, University of Pittsburgh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random network models we have seen until now are mainly used to study structural properties of networks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i.e., some parameters are fixed (e.g., number of nodes, number of edges, degree distribution etc.) and we study the properties of the graph (e.g., path lengths, component sizes etc.)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Generative network model: </a:t>
            </a:r>
            <a:r>
              <a:rPr lang="en-IN" altLang="en-US" dirty="0">
                <a:ea typeface="ＭＳ Ｐゴシック" panose="020B0600070205080204" pitchFamily="34" charset="-128"/>
              </a:rPr>
              <a:t>generate synthetic networks that mimic the structural properties of real-world networks.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Network models that </a:t>
            </a:r>
            <a:r>
              <a:rPr lang="en-US" altLang="en-US" u="sng" dirty="0">
                <a:ea typeface="ＭＳ Ｐゴシック" panose="020B0600070205080204" pitchFamily="34" charset="-128"/>
              </a:rPr>
              <a:t>model the mechanism</a:t>
            </a:r>
            <a:r>
              <a:rPr lang="en-US" altLang="en-US" dirty="0">
                <a:ea typeface="ＭＳ Ｐゴシック" panose="020B0600070205080204" pitchFamily="34" charset="-128"/>
              </a:rPr>
              <a:t> that drive the network formation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If the structures resemble real world structures, then this mechanism </a:t>
            </a:r>
            <a:r>
              <a:rPr lang="en-US" altLang="en-US" b="1" i="1" u="sng" dirty="0">
                <a:ea typeface="ＭＳ Ｐゴシック" panose="020B0600070205080204" pitchFamily="34" charset="-128"/>
              </a:rPr>
              <a:t>might</a:t>
            </a:r>
            <a:r>
              <a:rPr lang="en-US" altLang="en-US" dirty="0">
                <a:ea typeface="ＭＳ Ｐゴシック" panose="020B0600070205080204" pitchFamily="34" charset="-128"/>
              </a:rPr>
              <a:t> be at work in real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76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</a:t>
            </a:r>
            <a:r>
              <a:rPr lang="en-US" altLang="en-US" dirty="0" err="1">
                <a:ea typeface="ＭＳ Ｐゴシック" panose="020B0600070205080204" pitchFamily="34" charset="-128"/>
              </a:rPr>
              <a:t>Model:Origin</a:t>
            </a:r>
            <a:r>
              <a:rPr lang="en-US" altLang="en-US" dirty="0">
                <a:ea typeface="ＭＳ Ｐゴシック" panose="020B0600070205080204" pitchFamily="34" charset="-128"/>
              </a:rPr>
              <a:t>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Many real-world networks exhibit power law distributions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Examples: Internet, WWW and citation network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What are the underlying processes?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How did a network come to have such a distribution?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Price was the first to propose a single and elegant model of network formation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8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</a:t>
            </a:r>
            <a:r>
              <a:rPr lang="en-US" altLang="en-US" dirty="0" err="1">
                <a:ea typeface="ＭＳ Ｐゴシック" panose="020B0600070205080204" pitchFamily="34" charset="-128"/>
              </a:rPr>
              <a:t>Model:Origin</a:t>
            </a:r>
            <a:r>
              <a:rPr lang="en-US" altLang="en-US" dirty="0">
                <a:ea typeface="ＭＳ Ｐゴシック" panose="020B0600070205080204" pitchFamily="34" charset="-128"/>
              </a:rPr>
              <a:t>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Price was studying citation networks </a:t>
            </a:r>
          </a:p>
          <a:p>
            <a:pPr marL="685800" lvl="2" algn="just">
              <a:spcBef>
                <a:spcPts val="1000"/>
              </a:spcBef>
            </a:pPr>
            <a:r>
              <a:rPr lang="en-IN" sz="2400" dirty="0"/>
              <a:t>Nodes are papers. Directed edge if paper 1 cites paper 2. Once a paper is created it is never destroyed. Paper is added one at a time</a:t>
            </a:r>
          </a:p>
          <a:p>
            <a:pPr marL="685800" lvl="2" algn="just">
              <a:spcBef>
                <a:spcPts val="10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But his model was inspired by the work of Hebert Simon, an economist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Simon proposed and explanation for the wealth distribution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People who have more money already, gain more at a rate proportional to how much they already have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can lead to power law distribution for the wealth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“Rich-get-richer”, “cumulative advantage”, “preferential attachment”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6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Price adopted with modifications Simon’s model in the context of (citation) networks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Every new paper (node of the graph) cites on </a:t>
            </a:r>
            <a:r>
              <a:rPr lang="en-US" altLang="en-US" u="sng" dirty="0">
                <a:ea typeface="ＭＳ Ｐゴシック" panose="020B0600070205080204" pitchFamily="34" charset="-128"/>
              </a:rPr>
              <a:t>average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other papers (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is thus, the average out degree)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newly appearing paper cites previously published papers at random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31240" y="3887324"/>
            <a:ext cx="3633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</a:rPr>
              <a:t>NOT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uniformly at random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8200" y="4484224"/>
            <a:ext cx="105156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At random with probability proportional to the number of citations those previous papers have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5241354"/>
            <a:ext cx="105156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Simplified model does not consider relevance, originality, difference between research articles and reviews</a:t>
            </a:r>
          </a:p>
        </p:txBody>
      </p:sp>
    </p:spTree>
    <p:extLst>
      <p:ext uri="{BB962C8B-B14F-4D97-AF65-F5344CB8AC3E}">
        <p14:creationId xmlns:p14="http://schemas.microsoft.com/office/powerpoint/2010/main" val="3930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</a:t>
            </a:r>
            <a:r>
              <a:rPr lang="en-US" altLang="en-US" dirty="0" err="1">
                <a:ea typeface="ＭＳ Ｐゴシック" panose="020B0600070205080204" pitchFamily="34" charset="-128"/>
              </a:rPr>
              <a:t>Model:Adjustment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above cannot be precisely true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 newly published paper has zero citations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a strict proportionality rule would give 0 citations to this paper from then on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Price added a constant factor a &gt; 0 to the citation probability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 citations come for “free”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An alternative interpretation of this factor is that a part of the papers that one cites are chosen uniformly at random, while the rest are chosen with a probability proportional to the citations these other papers already have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5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How to initialize the model?</a:t>
            </a:r>
          </a:p>
          <a:p>
            <a:pPr lvl="1"/>
            <a:r>
              <a:rPr lang="en-IN" dirty="0"/>
              <a:t>At the limit of a large network the initialization does not alter any of the predictions</a:t>
            </a:r>
          </a:p>
          <a:p>
            <a:pPr lvl="1"/>
            <a:r>
              <a:rPr lang="en-IN" dirty="0"/>
              <a:t>Hence, we can start with a few papers that have zero citations each</a:t>
            </a:r>
          </a:p>
          <a:p>
            <a:r>
              <a:rPr lang="en-IN" dirty="0"/>
              <a:t>In summary,</a:t>
            </a:r>
          </a:p>
          <a:p>
            <a:pPr lvl="1"/>
            <a:r>
              <a:rPr lang="en-IN" dirty="0"/>
              <a:t>Price’s model is a growing network</a:t>
            </a:r>
          </a:p>
          <a:p>
            <a:pPr lvl="2"/>
            <a:r>
              <a:rPr lang="en-IN" dirty="0"/>
              <a:t>New nodes are added continually and never removed</a:t>
            </a:r>
          </a:p>
          <a:p>
            <a:pPr lvl="1"/>
            <a:r>
              <a:rPr lang="en-IN" dirty="0"/>
              <a:t>Average out-degree is </a:t>
            </a:r>
            <a:r>
              <a:rPr lang="en-IN" b="1" dirty="0"/>
              <a:t>c</a:t>
            </a:r>
          </a:p>
          <a:p>
            <a:pPr lvl="1"/>
            <a:r>
              <a:rPr lang="en-IN" dirty="0"/>
              <a:t>The citations a paper receives are proportional to its in-degree and constant factor </a:t>
            </a:r>
            <a:r>
              <a:rPr lang="en-IN" b="1" dirty="0"/>
              <a:t>a </a:t>
            </a:r>
            <a:r>
              <a:rPr lang="en-IN" dirty="0"/>
              <a:t>[Price considered a = 1]</a:t>
            </a:r>
          </a:p>
          <a:p>
            <a:pPr lvl="1"/>
            <a:r>
              <a:rPr lang="en-IN" dirty="0"/>
              <a:t>The model allows for multi-edges but as with random graphs that do not affect the results at the limit of large network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05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model: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Price model creates acyclic graphs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aligns with the initial goal to model citation networks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What about other directed networks that are not acyclic? E.g., the Web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What is the in-degree of vertices in the price model?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 denote for simplicity the in-degree of vertex </a:t>
            </a:r>
            <a:r>
              <a:rPr lang="en-US" altLang="en-US" i="1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as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Let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q</a:t>
            </a:r>
            <a:r>
              <a:rPr lang="en-US" altLang="en-US" i="1" dirty="0">
                <a:ea typeface="ＭＳ Ｐゴシック" panose="020B0600070205080204" pitchFamily="34" charset="-128"/>
              </a:rPr>
              <a:t>(n)</a:t>
            </a:r>
            <a:r>
              <a:rPr lang="en-US" altLang="en-US" dirty="0">
                <a:ea typeface="ＭＳ Ｐゴシック" panose="020B0600070205080204" pitchFamily="34" charset="-128"/>
              </a:rPr>
              <a:t> be the fraction of vertices that have in-degree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when the total number of vertices in the network is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What happens when a new vertex is added to the network?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0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19996</TotalTime>
  <Words>1211</Words>
  <Application>Microsoft Office PowerPoint</Application>
  <PresentationFormat>Widescreen</PresentationFormat>
  <Paragraphs>137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Cambria Math</vt:lpstr>
      <vt:lpstr>Office Theme</vt:lpstr>
      <vt:lpstr>Equation</vt:lpstr>
      <vt:lpstr>Models of Network  Price Model</vt:lpstr>
      <vt:lpstr>Acknowledgement</vt:lpstr>
      <vt:lpstr>Generative network model</vt:lpstr>
      <vt:lpstr>Price Model:Origin (1)</vt:lpstr>
      <vt:lpstr>Price Model:Origin (2)</vt:lpstr>
      <vt:lpstr>Price model: Idea</vt:lpstr>
      <vt:lpstr>Price Model:Adjustment</vt:lpstr>
      <vt:lpstr>Price model: Initialization</vt:lpstr>
      <vt:lpstr>Price model: properties</vt:lpstr>
      <vt:lpstr>Price Model: degree distribution</vt:lpstr>
      <vt:lpstr>Price Model: degree distribution</vt:lpstr>
      <vt:lpstr>PowerPoint Presentation</vt:lpstr>
      <vt:lpstr>PowerPoint Presentation</vt:lpstr>
      <vt:lpstr>Price Model and power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493</cp:revision>
  <dcterms:created xsi:type="dcterms:W3CDTF">2020-08-05T04:35:17Z</dcterms:created>
  <dcterms:modified xsi:type="dcterms:W3CDTF">2024-04-16T01:19:48Z</dcterms:modified>
</cp:coreProperties>
</file>