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8" r:id="rId3"/>
    <p:sldId id="287" r:id="rId4"/>
    <p:sldId id="288" r:id="rId5"/>
    <p:sldId id="289" r:id="rId6"/>
    <p:sldId id="290" r:id="rId7"/>
    <p:sldId id="291" r:id="rId8"/>
    <p:sldId id="293" r:id="rId9"/>
    <p:sldId id="294" r:id="rId10"/>
    <p:sldId id="295" r:id="rId11"/>
    <p:sldId id="29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5535" autoAdjust="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27426-C160-449A-A4A8-9C77998B232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B6BFA-4EB4-4C4F-BBAF-4860EB98D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8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9A86-DA99-49AD-A072-61FED97192A4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D03B-7401-4C33-8A82-DB931166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1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284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48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416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437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449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AutoNum type="romanLcParenR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73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22861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2077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 653: Network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1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23927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402770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1429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75751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8020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77959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68807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6959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38105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000">
              <a:srgbClr val="CADFF1"/>
            </a:gs>
            <a:gs pos="70597">
              <a:srgbClr val="B5D2EC"/>
            </a:gs>
            <a:gs pos="49000">
              <a:schemeClr val="accent1">
                <a:lumMod val="40000"/>
                <a:lumOff val="6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Models of Network</a:t>
            </a:r>
            <a:br>
              <a:rPr lang="en-IN" sz="5400" dirty="0"/>
            </a:br>
            <a:br>
              <a:rPr lang="en-IN" sz="5400" dirty="0"/>
            </a:br>
            <a:r>
              <a:rPr lang="en-US" altLang="en-US" sz="5400" dirty="0" err="1">
                <a:ea typeface="ＭＳ Ｐゴシック" panose="020B0600070205080204" pitchFamily="34" charset="-128"/>
              </a:rPr>
              <a:t>Barabási</a:t>
            </a:r>
            <a:r>
              <a:rPr lang="en-US" altLang="en-US" sz="5400" dirty="0">
                <a:ea typeface="ＭＳ Ｐゴシック" panose="020B0600070205080204" pitchFamily="34" charset="-128"/>
              </a:rPr>
              <a:t>-Albert Model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4053"/>
            <a:ext cx="9144000" cy="1655762"/>
          </a:xfrm>
        </p:spPr>
        <p:txBody>
          <a:bodyPr/>
          <a:lstStyle/>
          <a:p>
            <a:r>
              <a:rPr lang="en-IN" dirty="0"/>
              <a:t>Instructor: Ashok Singh Sairam</a:t>
            </a:r>
          </a:p>
          <a:p>
            <a:r>
              <a:rPr lang="en-IN" dirty="0"/>
              <a:t>             ashok@iitg.ac.in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6950" y="4038991"/>
            <a:ext cx="4479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3849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Barabási</a:t>
            </a:r>
            <a:r>
              <a:rPr lang="en-US" altLang="en-US" dirty="0">
                <a:ea typeface="ＭＳ Ｐゴシック" panose="020B0600070205080204" pitchFamily="34" charset="-128"/>
              </a:rPr>
              <a:t>-Albert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Hence the distribution of the in-degree for this “directed” version of the BA networks is:</a:t>
            </a:r>
          </a:p>
          <a:p>
            <a:pPr algn="just"/>
            <a:endParaRPr lang="en-US" altLang="en-US" dirty="0">
              <a:ea typeface="ＭＳ Ｐゴシック" panose="020B0600070205080204" pitchFamily="34" charset="-128"/>
            </a:endParaRP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Substituting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q</a:t>
            </a:r>
            <a:r>
              <a:rPr lang="en-US" altLang="en-US" dirty="0" err="1">
                <a:ea typeface="ＭＳ Ｐゴシック" panose="020B0600070205080204" pitchFamily="34" charset="-128"/>
              </a:rPr>
              <a:t>+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dirty="0">
                <a:ea typeface="ＭＳ Ｐゴシック" panose="020B0600070205080204" pitchFamily="34" charset="-128"/>
              </a:rPr>
              <a:t> with </a:t>
            </a:r>
            <a:r>
              <a:rPr lang="en-US" altLang="en-US" i="1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 we get the degree distribution for the undirected BA network:</a:t>
            </a:r>
          </a:p>
          <a:p>
            <a:pPr algn="just"/>
            <a:endParaRPr lang="en-US" altLang="en-US" dirty="0">
              <a:ea typeface="ＭＳ Ｐゴシック" panose="020B0600070205080204" pitchFamily="34" charset="-128"/>
            </a:endParaRPr>
          </a:p>
          <a:p>
            <a:pPr lvl="1" algn="just"/>
            <a:endParaRPr lang="en-US" altLang="en-US" dirty="0">
              <a:ea typeface="ＭＳ Ｐゴシック" panose="020B0600070205080204" pitchFamily="34" charset="-128"/>
            </a:endParaRPr>
          </a:p>
          <a:p>
            <a:pPr lvl="1" algn="just"/>
            <a:endParaRPr lang="en-US" altLang="en-US" dirty="0">
              <a:ea typeface="ＭＳ Ｐゴシック" panose="020B0600070205080204" pitchFamily="34" charset="-128"/>
            </a:endParaRP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In the limit of large </a:t>
            </a:r>
            <a:r>
              <a:rPr lang="en-US" altLang="en-US" i="1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, 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~k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-3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2" algn="just"/>
            <a:r>
              <a:rPr lang="en-US" altLang="en-US" sz="2400" dirty="0">
                <a:ea typeface="ＭＳ Ｐゴシック" panose="020B0600070205080204" pitchFamily="34" charset="-128"/>
              </a:rPr>
              <a:t>Power law with exponent α=3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262126"/>
              </p:ext>
            </p:extLst>
          </p:nvPr>
        </p:nvGraphicFramePr>
        <p:xfrm>
          <a:off x="4501164" y="2291530"/>
          <a:ext cx="1805043" cy="79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500" imgH="419100" progId="Equation.3">
                  <p:embed/>
                </p:oleObj>
              </mc:Choice>
              <mc:Fallback>
                <p:oleObj name="Equation" r:id="rId2" imgW="952500" imgH="419100" progId="Equation.3">
                  <p:embed/>
                  <p:pic>
                    <p:nvPicPr>
                      <p:cNvPr id="2765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1164" y="2291530"/>
                        <a:ext cx="1805043" cy="79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458682"/>
              </p:ext>
            </p:extLst>
          </p:nvPr>
        </p:nvGraphicFramePr>
        <p:xfrm>
          <a:off x="4501164" y="3773186"/>
          <a:ext cx="5944693" cy="1408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62300" imgH="749300" progId="Equation.3">
                  <p:embed/>
                </p:oleObj>
              </mc:Choice>
              <mc:Fallback>
                <p:oleObj name="Equation" r:id="rId4" imgW="3162300" imgH="749300" progId="Equation.3">
                  <p:embed/>
                  <p:pic>
                    <p:nvPicPr>
                      <p:cNvPr id="2765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1164" y="3773186"/>
                        <a:ext cx="5944693" cy="14084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5440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Barabási</a:t>
            </a:r>
            <a:r>
              <a:rPr lang="en-US" altLang="en-US" dirty="0">
                <a:ea typeface="ＭＳ Ｐゴシック" panose="020B0600070205080204" pitchFamily="34" charset="-128"/>
              </a:rPr>
              <a:t>-Albert Model: 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BA model is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Simple – no requirement for setting parameter </a:t>
            </a:r>
            <a:r>
              <a:rPr lang="en-US" altLang="en-US" b="1" dirty="0">
                <a:ea typeface="ＭＳ Ｐゴシック" panose="020B0600070205080204" pitchFamily="34" charset="-128"/>
              </a:rPr>
              <a:t>a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Degree distribution can be expressed without the need of beta or gamma functions</a:t>
            </a:r>
          </a:p>
          <a:p>
            <a:pPr lvl="1" algn="just"/>
            <a:endParaRPr lang="en-US" altLang="en-US" dirty="0">
              <a:ea typeface="ＭＳ Ｐゴシック" panose="020B0600070205080204" pitchFamily="34" charset="-128"/>
            </a:endParaRP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However it comes with the price of being able to create power law degree distribution with only one exponent (α=3)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92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Slides have been heavily borrowed from </a:t>
            </a:r>
            <a:r>
              <a:rPr lang="en-IN" dirty="0" err="1"/>
              <a:t>Prof.</a:t>
            </a:r>
            <a:r>
              <a:rPr lang="en-IN" dirty="0"/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Konstantinos </a:t>
            </a:r>
            <a:r>
              <a:rPr lang="en-US" altLang="en-US" dirty="0" err="1">
                <a:ea typeface="ＭＳ Ｐゴシック" panose="020B0600070205080204" pitchFamily="34" charset="-128"/>
              </a:rPr>
              <a:t>Pelechrinis</a:t>
            </a:r>
            <a:r>
              <a:rPr lang="en-US" altLang="en-US" dirty="0">
                <a:ea typeface="ＭＳ Ｐゴシック" panose="020B0600070205080204" pitchFamily="34" charset="-128"/>
              </a:rPr>
              <a:t>, School of Information Sciences, University of Pittsburgh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856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Price Model – Computer Simulation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altLang="en-US" sz="3000" dirty="0">
                <a:ea typeface="ＭＳ Ｐゴシック" panose="020B0600070205080204" pitchFamily="34" charset="-128"/>
              </a:rPr>
              <a:t>Based on Price model the probability that an outgoing edge attaches to vertex </a:t>
            </a:r>
            <a:r>
              <a:rPr lang="en-US" altLang="en-US" sz="3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3000" dirty="0">
                <a:ea typeface="ＭＳ Ｐゴシック" panose="020B0600070205080204" pitchFamily="34" charset="-128"/>
              </a:rPr>
              <a:t> is:</a:t>
            </a:r>
          </a:p>
          <a:p>
            <a:pPr algn="just"/>
            <a:endParaRPr lang="en-US" altLang="en-US" dirty="0">
              <a:ea typeface="ＭＳ Ｐゴシック" panose="020B0600070205080204" pitchFamily="34" charset="-128"/>
            </a:endParaRPr>
          </a:p>
          <a:p>
            <a:pPr algn="just"/>
            <a:r>
              <a:rPr lang="en-US" altLang="en-US" sz="3000" dirty="0">
                <a:ea typeface="ＭＳ Ｐゴシック" panose="020B0600070205080204" pitchFamily="34" charset="-128"/>
              </a:rPr>
              <a:t>Let’s consider a slightly different process with which we do the following:</a:t>
            </a:r>
          </a:p>
          <a:p>
            <a:pPr lvl="1" algn="just"/>
            <a:r>
              <a:rPr lang="en-US" altLang="en-US" sz="2600" dirty="0">
                <a:ea typeface="ＭＳ Ｐゴシック" panose="020B0600070205080204" pitchFamily="34" charset="-128"/>
              </a:rPr>
              <a:t>With probability φ we attach the edge to a vertex chosen strictly in proportion to its current in-degree:</a:t>
            </a:r>
          </a:p>
          <a:p>
            <a:pPr lvl="1" algn="just"/>
            <a:endParaRPr lang="en-US" altLang="en-US" dirty="0">
              <a:ea typeface="ＭＳ Ｐゴシック" panose="020B0600070205080204" pitchFamily="34" charset="-128"/>
            </a:endParaRPr>
          </a:p>
          <a:p>
            <a:pPr lvl="1" algn="just"/>
            <a:endParaRPr lang="en-US" altLang="en-US" dirty="0">
              <a:ea typeface="ＭＳ Ｐゴシック" panose="020B0600070205080204" pitchFamily="34" charset="-128"/>
            </a:endParaRPr>
          </a:p>
          <a:p>
            <a:pPr lvl="1" algn="just"/>
            <a:r>
              <a:rPr lang="en-US" altLang="en-US" sz="2600" dirty="0">
                <a:ea typeface="ＭＳ Ｐゴシック" panose="020B0600070205080204" pitchFamily="34" charset="-128"/>
              </a:rPr>
              <a:t>With probability 1-φ, we attach the edge to a vertex chosen uniformly at random from all n nodes, that is, the probability for each vertex getting the edge is 1/n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410349"/>
              </p:ext>
            </p:extLst>
          </p:nvPr>
        </p:nvGraphicFramePr>
        <p:xfrm>
          <a:off x="5236560" y="2328672"/>
          <a:ext cx="1567814" cy="834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87400" imgH="419100" progId="Equation.3">
                  <p:embed/>
                </p:oleObj>
              </mc:Choice>
              <mc:Fallback>
                <p:oleObj name="Equation" r:id="rId3" imgW="787400" imgH="419100" progId="Equation.3">
                  <p:embed/>
                  <p:pic>
                    <p:nvPicPr>
                      <p:cNvPr id="2355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6560" y="2328672"/>
                        <a:ext cx="1567814" cy="8349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548544"/>
              </p:ext>
            </p:extLst>
          </p:nvPr>
        </p:nvGraphicFramePr>
        <p:xfrm>
          <a:off x="6445250" y="4245906"/>
          <a:ext cx="1353426" cy="909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36600" imgH="495300" progId="Equation.3">
                  <p:embed/>
                </p:oleObj>
              </mc:Choice>
              <mc:Fallback>
                <p:oleObj name="Equation" r:id="rId5" imgW="736600" imgH="495300" progId="Equation.3">
                  <p:embed/>
                  <p:pic>
                    <p:nvPicPr>
                      <p:cNvPr id="2355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0" y="4245906"/>
                        <a:ext cx="1353426" cy="909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8775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altLang="en-US" dirty="0">
                    <a:ea typeface="ＭＳ Ｐゴシック" panose="020B0600070205080204" pitchFamily="34" charset="-128"/>
                  </a:rPr>
                  <a:t>Hence the total probability of attaching to vertex </a:t>
                </a:r>
                <a:r>
                  <a:rPr lang="en-US" altLang="en-US" dirty="0" err="1">
                    <a:ea typeface="ＭＳ Ｐゴシック" panose="020B0600070205080204" pitchFamily="34" charset="-128"/>
                  </a:rPr>
                  <a:t>i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via this process is: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IN" altLang="en-US" b="0" i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Θ</m:t>
                          </m:r>
                        </m:e>
                        <m:sub>
                          <m:r>
                            <a:rPr lang="en-IN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𝑖</m:t>
                          </m:r>
                        </m:sub>
                        <m:sup>
                          <m:r>
                            <a:rPr lang="en-IN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′</m:t>
                          </m:r>
                        </m:sup>
                      </m:sSubSup>
                      <m:r>
                        <a:rPr lang="en-IN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IN" altLang="en-US" i="1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𝜙</m:t>
                      </m:r>
                      <m:f>
                        <m:fPr>
                          <m:ctrlPr>
                            <a:rPr lang="en-IN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IN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IN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IN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𝑛𝑐</m:t>
                          </m:r>
                        </m:den>
                      </m:f>
                      <m:r>
                        <a:rPr lang="en-IN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+</m:t>
                      </m:r>
                      <m:d>
                        <m:dPr>
                          <m:ctrlPr>
                            <a:rPr lang="en-IN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IN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1−</m:t>
                          </m:r>
                          <m:r>
                            <a:rPr lang="en-IN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𝜙</m:t>
                          </m:r>
                        </m:e>
                      </m:d>
                      <m:f>
                        <m:fPr>
                          <m:ctrlPr>
                            <a:rPr lang="en-IN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r>
                            <a:rPr lang="en-IN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1</m:t>
                          </m:r>
                        </m:num>
                        <m:den>
                          <m:r>
                            <a:rPr lang="en-IN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en-US" sz="1200" dirty="0">
                  <a:ea typeface="ＭＳ Ｐゴシック" panose="020B0600070205080204" pitchFamily="34" charset="-128"/>
                </a:endParaRPr>
              </a:p>
              <a:p>
                <a:pPr algn="just"/>
                <a:r>
                  <a:rPr lang="en-US" altLang="en-US" dirty="0">
                    <a:ea typeface="ＭＳ Ｐゴシック" panose="020B0600070205080204" pitchFamily="34" charset="-128"/>
                  </a:rPr>
                  <a:t>By choosing </a:t>
                </a:r>
                <a14:m>
                  <m:oMath xmlns:m="http://schemas.openxmlformats.org/officeDocument/2006/math">
                    <m:r>
                      <a:rPr lang="en-IN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𝜙</m:t>
                    </m:r>
                    <m:r>
                      <a:rPr lang="en-IN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f>
                      <m:fPr>
                        <m:ctrlPr>
                          <a:rPr lang="en-IN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r>
                          <a:rPr lang="en-IN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𝑐</m:t>
                        </m:r>
                      </m:num>
                      <m:den>
                        <m:r>
                          <a:rPr lang="en-IN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𝑐</m:t>
                        </m:r>
                        <m:r>
                          <a:rPr lang="en-IN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+</m:t>
                        </m:r>
                        <m:r>
                          <a:rPr lang="en-IN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𝑎</m:t>
                        </m:r>
                        <m:r>
                          <a:rPr lang="en-IN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</a:rPr>
                  <a:t> we get:</a:t>
                </a:r>
              </a:p>
              <a:p>
                <a:pPr algn="just"/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just"/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lvl="1" algn="just"/>
                <a:r>
                  <a:rPr lang="en-US" altLang="en-US" dirty="0">
                    <a:ea typeface="ＭＳ Ｐゴシック" panose="020B0600070205080204" pitchFamily="34" charset="-128"/>
                  </a:rPr>
                  <a:t>So an alternative way for running the Price model is:</a:t>
                </a:r>
              </a:p>
              <a:p>
                <a:pPr lvl="2" algn="just"/>
                <a:r>
                  <a:rPr lang="en-US" altLang="en-US" sz="2400" dirty="0">
                    <a:ea typeface="ＭＳ Ｐゴシック" panose="020B0600070205080204" pitchFamily="34" charset="-128"/>
                  </a:rPr>
                  <a:t>With probability c/(</a:t>
                </a:r>
                <a:r>
                  <a:rPr lang="en-US" altLang="en-US" sz="2400" dirty="0" err="1">
                    <a:ea typeface="ＭＳ Ｐゴシック" panose="020B0600070205080204" pitchFamily="34" charset="-128"/>
                  </a:rPr>
                  <a:t>c+a</a:t>
                </a:r>
                <a:r>
                  <a:rPr lang="en-US" altLang="en-US" sz="2400" dirty="0">
                    <a:ea typeface="ＭＳ Ｐゴシック" panose="020B0600070205080204" pitchFamily="34" charset="-128"/>
                  </a:rPr>
                  <a:t>) choose a vertex in strict proportion to in-degree. Otherwise choose a vertex uniformly at random from the set of all vertices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 r="-870" b="-21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332832"/>
              </p:ext>
            </p:extLst>
          </p:nvPr>
        </p:nvGraphicFramePr>
        <p:xfrm>
          <a:off x="4146277" y="3690492"/>
          <a:ext cx="50450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89200" imgH="419100" progId="Equation.3">
                  <p:embed/>
                </p:oleObj>
              </mc:Choice>
              <mc:Fallback>
                <p:oleObj name="Equation" r:id="rId5" imgW="2489200" imgH="419100" progId="Equation.3">
                  <p:embed/>
                  <p:pic>
                    <p:nvPicPr>
                      <p:cNvPr id="2458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277" y="3690492"/>
                        <a:ext cx="50450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3606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Price model: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For creating a new edge</a:t>
                </a:r>
              </a:p>
              <a:p>
                <a:pPr lvl="1"/>
                <a:r>
                  <a:rPr lang="en-IN" dirty="0"/>
                  <a:t>Generate a random number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IN" dirty="0"/>
                  <a:t>. </a:t>
                </a:r>
              </a:p>
              <a:p>
                <a:pPr lvl="1"/>
                <a:r>
                  <a:rPr lang="en-IN" dirty="0"/>
                  <a:t>If r &lt; c/(</a:t>
                </a:r>
                <a:r>
                  <a:rPr lang="en-IN" dirty="0" err="1"/>
                  <a:t>c+a</a:t>
                </a:r>
                <a:r>
                  <a:rPr lang="en-IN" dirty="0"/>
                  <a:t>) then choose a node in proportion to in-degree</a:t>
                </a:r>
              </a:p>
              <a:p>
                <a:pPr lvl="2"/>
                <a:r>
                  <a:rPr lang="en-IN" sz="2400" dirty="0"/>
                  <a:t>Choose an element uniformly at random from the list of target</a:t>
                </a:r>
              </a:p>
              <a:p>
                <a:pPr lvl="1"/>
                <a:r>
                  <a:rPr lang="en-IN" dirty="0"/>
                  <a:t>Else choose a node uniformly from the set of all nodes</a:t>
                </a:r>
              </a:p>
              <a:p>
                <a:pPr lvl="1"/>
                <a:r>
                  <a:rPr lang="en-IN" dirty="0"/>
                  <a:t>Create an edge and add that node to the list of targets</a:t>
                </a:r>
              </a:p>
              <a:p>
                <a:pPr lvl="1"/>
                <a:endParaRPr lang="en-IN" dirty="0"/>
              </a:p>
              <a:p>
                <a:r>
                  <a:rPr lang="en-IN" dirty="0"/>
                  <a:t>Target: Node labels </a:t>
                </a:r>
                <a:r>
                  <a:rPr lang="en-IN" i="1" dirty="0" err="1"/>
                  <a:t>i</a:t>
                </a:r>
                <a:r>
                  <a:rPr lang="en-IN" dirty="0"/>
                  <a:t> to which each edge points</a:t>
                </a:r>
              </a:p>
              <a:p>
                <a:r>
                  <a:rPr lang="en-IN" dirty="0"/>
                  <a:t>Complexity: </a:t>
                </a:r>
                <a:r>
                  <a:rPr lang="en-IN" dirty="0" err="1"/>
                  <a:t>m+n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53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Price model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 this example, there are three edges that point to vertex 1 and hence there are three elements containing the number 1 in the list, and so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050" y="2014340"/>
            <a:ext cx="3943900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77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IN" dirty="0"/>
                  <a:t>Ex: 13.2: Within a set of papers on a particular topic it is found that the average paper cites 30 others in the set. Moreover the network of citations among the papers appears to be scale-free, with power-law exponent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IN" dirty="0"/>
                  <a:t>. Let us assume that the network is well described by the preferential attachment model of Price. 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IN" dirty="0"/>
                  <a:t>What is the average number of citations received by a paper? </a:t>
                </a:r>
                <a:r>
                  <a:rPr lang="en-IN" dirty="0">
                    <a:solidFill>
                      <a:srgbClr val="FF0000"/>
                    </a:solidFill>
                  </a:rPr>
                  <a:t>= 30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IN" dirty="0"/>
                  <a:t>On average what fraction of papers receive no citations at all? </a:t>
                </a:r>
                <a:r>
                  <a:rPr lang="en-IN" dirty="0">
                    <a:solidFill>
                      <a:srgbClr val="FF0000"/>
                    </a:solidFill>
                  </a:rPr>
                  <a:t>= p0(infinity)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IN" dirty="0"/>
                  <a:t>On average what fraction of papers receive 100 or more citations?</a:t>
                </a:r>
                <a:r>
                  <a:rPr lang="en-IN" dirty="0">
                    <a:solidFill>
                      <a:srgbClr val="FF0000"/>
                    </a:solidFill>
                  </a:rPr>
                  <a:t> p100(infinity) + p101(infinity) + p102(infinity) + ……</a:t>
                </a:r>
                <a:endParaRPr lang="en-IN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IN" dirty="0"/>
                  <a:t>The set consists of 10,000 papers. What is the probability that the 100</a:t>
                </a:r>
                <a:r>
                  <a:rPr lang="en-IN" baseline="30000" dirty="0"/>
                  <a:t>th</a:t>
                </a:r>
                <a:r>
                  <a:rPr lang="en-IN" dirty="0"/>
                  <a:t> paper published has no citations? What is the probability that the 100</a:t>
                </a:r>
                <a:r>
                  <a:rPr lang="en-IN" baseline="30000" dirty="0"/>
                  <a:t>th</a:t>
                </a:r>
                <a:r>
                  <a:rPr lang="en-IN" dirty="0"/>
                  <a:t>-to-last paper published has no citations? </a:t>
                </a:r>
                <a:r>
                  <a:rPr lang="en-IN" dirty="0">
                    <a:solidFill>
                      <a:srgbClr val="FF0000"/>
                    </a:solidFill>
                  </a:rPr>
                  <a:t>p0(100), p0(9901)</a:t>
                </a:r>
                <a:r>
                  <a:rPr lang="en-IN" dirty="0"/>
                  <a:t> </a:t>
                </a:r>
                <a:r>
                  <a:rPr lang="en-IN" dirty="0">
                    <a:solidFill>
                      <a:srgbClr val="FF0000"/>
                    </a:solidFill>
                  </a:rPr>
                  <a:t>(DOUBT)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3501" r="-1391" b="-7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567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Barabási</a:t>
            </a:r>
            <a:r>
              <a:rPr lang="en-US" altLang="en-US" dirty="0">
                <a:ea typeface="ＭＳ Ｐゴシック" panose="020B0600070205080204" pitchFamily="34" charset="-128"/>
              </a:rPr>
              <a:t>-Albert Model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n-US" altLang="en-US" dirty="0">
                    <a:ea typeface="ＭＳ Ｐゴシック" panose="020B0600070205080204" pitchFamily="34" charset="-128"/>
                  </a:rPr>
                  <a:t>The most known generative model for power law distribution is that of </a:t>
                </a:r>
                <a:r>
                  <a:rPr lang="en-US" altLang="en-US" dirty="0" err="1">
                    <a:ea typeface="ＭＳ Ｐゴシック" panose="020B0600070205080204" pitchFamily="34" charset="-128"/>
                  </a:rPr>
                  <a:t>Barabási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-Albert</a:t>
                </a:r>
              </a:p>
              <a:p>
                <a:pPr lvl="1" algn="just"/>
                <a:r>
                  <a:rPr lang="en-US" altLang="en-US" dirty="0">
                    <a:ea typeface="ＭＳ Ｐゴシック" panose="020B0600070205080204" pitchFamily="34" charset="-128"/>
                  </a:rPr>
                  <a:t>Also known as “preferential attachment”</a:t>
                </a:r>
              </a:p>
              <a:p>
                <a:pPr lvl="1" algn="just"/>
                <a:r>
                  <a:rPr lang="en-US" altLang="en-US" dirty="0">
                    <a:ea typeface="ＭＳ Ｐゴシック" panose="020B0600070205080204" pitchFamily="34" charset="-128"/>
                  </a:rPr>
                  <a:t>Deals with undirected networks</a:t>
                </a:r>
              </a:p>
              <a:p>
                <a:pPr algn="just"/>
                <a:r>
                  <a:rPr lang="en-US" altLang="en-US" dirty="0">
                    <a:ea typeface="ＭＳ Ｐゴシック" panose="020B0600070205080204" pitchFamily="34" charset="-128"/>
                  </a:rPr>
                  <a:t>Vertices are added one by one</a:t>
                </a:r>
              </a:p>
              <a:p>
                <a:pPr lvl="1" algn="just"/>
                <a:r>
                  <a:rPr lang="en-US" altLang="en-US" dirty="0">
                    <a:ea typeface="ＭＳ Ｐゴシック" panose="020B0600070205080204" pitchFamily="34" charset="-128"/>
                  </a:rPr>
                  <a:t>Each new vertex creates exactly c edges (whereas in Price model it was </a:t>
                </a:r>
                <a14:m>
                  <m:oMath xmlns:m="http://schemas.openxmlformats.org/officeDocument/2006/math">
                    <m:r>
                      <a:rPr lang="en-IN" altLang="en-US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𝑜</m:t>
                    </m:r>
                    <m:r>
                      <a:rPr lang="en-IN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  <m:r>
                      <a:rPr lang="en-IN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  <m:r>
                      <a:rPr lang="en-IN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𝑎𝑣𝑒𝑟𝑎𝑔𝑒</m:t>
                    </m:r>
                    <m:r>
                      <a:rPr lang="en-IN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  <m:r>
                      <a:rPr lang="en-IN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𝑐</m:t>
                    </m:r>
                    <m:r>
                      <a:rPr lang="en-IN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  <m:r>
                      <a:rPr lang="en-IN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𝑒𝑑𝑔𝑒𝑠</m:t>
                    </m:r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</a:rPr>
                  <a:t>)</a:t>
                </a:r>
              </a:p>
              <a:p>
                <a:pPr lvl="1" algn="just"/>
                <a:r>
                  <a:rPr lang="en-US" altLang="en-US" dirty="0">
                    <a:ea typeface="ＭＳ Ｐゴシック" panose="020B0600070205080204" pitchFamily="34" charset="-128"/>
                  </a:rPr>
                  <a:t>Each edge is attached to a vertex </a:t>
                </a:r>
                <a:r>
                  <a:rPr lang="en-US" altLang="en-US" i="1" dirty="0" err="1">
                    <a:ea typeface="ＭＳ Ｐゴシック" panose="020B0600070205080204" pitchFamily="34" charset="-128"/>
                  </a:rPr>
                  <a:t>i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randomly with a probability directly proportional to i’s degree </a:t>
                </a:r>
                <a:r>
                  <a:rPr lang="en-US" altLang="en-US" dirty="0" err="1">
                    <a:ea typeface="ＭＳ Ｐゴシック" panose="020B0600070205080204" pitchFamily="34" charset="-128"/>
                  </a:rPr>
                  <a:t>k</a:t>
                </a:r>
                <a:r>
                  <a:rPr lang="en-US" altLang="en-US" baseline="-25000" dirty="0" err="1">
                    <a:ea typeface="ＭＳ Ｐゴシック" panose="020B0600070205080204" pitchFamily="34" charset="-128"/>
                  </a:rPr>
                  <a:t>i</a:t>
                </a: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lvl="1" algn="just"/>
                <a:r>
                  <a:rPr lang="en-US" altLang="en-US" dirty="0">
                    <a:ea typeface="ＭＳ Ｐゴシック" panose="020B0600070205080204" pitchFamily="34" charset="-128"/>
                  </a:rPr>
                  <a:t>Since vertices and edges are never removed the minimum degree in the network is 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c</a:t>
                </a:r>
              </a:p>
              <a:p>
                <a:pPr lvl="2" algn="just"/>
                <a:r>
                  <a:rPr lang="en-US" altLang="en-US" sz="2400" dirty="0">
                    <a:ea typeface="ＭＳ Ｐゴシック" panose="020B0600070205080204" pitchFamily="34" charset="-128"/>
                  </a:rPr>
                  <a:t>For this, we would need to initialize the network with m</a:t>
                </a:r>
                <a:r>
                  <a:rPr lang="en-US" altLang="en-US" sz="2400" baseline="-25000" dirty="0">
                    <a:ea typeface="ＭＳ Ｐゴシック" panose="020B0600070205080204" pitchFamily="34" charset="-128"/>
                  </a:rPr>
                  <a:t>0</a:t>
                </a:r>
                <a:r>
                  <a:rPr lang="en-US" altLang="en-US" sz="2400" dirty="0">
                    <a:ea typeface="ＭＳ Ｐゴシック" panose="020B0600070205080204" pitchFamily="34" charset="-128"/>
                  </a:rPr>
                  <a:t> nodes with c edges each (</a:t>
                </a:r>
                <a:r>
                  <a:rPr lang="en-US" altLang="en-US" sz="2400" i="1" dirty="0">
                    <a:ea typeface="ＭＳ Ｐゴシック" panose="020B0600070205080204" pitchFamily="34" charset="-128"/>
                  </a:rPr>
                  <a:t>c</a:t>
                </a:r>
                <a:r>
                  <a:rPr lang="en-US" altLang="en-US" sz="2400" dirty="0">
                    <a:ea typeface="ＭＳ Ｐゴシック" panose="020B0600070205080204" pitchFamily="34" charset="-128"/>
                  </a:rPr>
                  <a:t> &lt; </a:t>
                </a:r>
                <a:r>
                  <a:rPr lang="en-US" altLang="en-US" sz="2400" i="1" dirty="0">
                    <a:ea typeface="ＭＳ Ｐゴシック" panose="020B0600070205080204" pitchFamily="34" charset="-128"/>
                  </a:rPr>
                  <a:t>m</a:t>
                </a:r>
                <a:r>
                  <a:rPr lang="en-US" altLang="en-US" sz="2400" baseline="-25000" dirty="0">
                    <a:ea typeface="ＭＳ Ｐゴシック" panose="020B0600070205080204" pitchFamily="34" charset="-128"/>
                  </a:rPr>
                  <a:t>0</a:t>
                </a:r>
                <a:r>
                  <a:rPr lang="en-US" altLang="en-US" sz="2400" dirty="0">
                    <a:ea typeface="ＭＳ Ｐゴシック" panose="020B0600070205080204" pitchFamily="34" charset="-128"/>
                  </a:rPr>
                  <a:t>)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9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76710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en-US" dirty="0" err="1">
                    <a:ea typeface="ＭＳ Ｐゴシック" panose="020B0600070205080204" pitchFamily="34" charset="-128"/>
                  </a:rPr>
                  <a:t>Barabási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-Albert model</a:t>
                </a:r>
                <a14:m>
                  <m:oMath xmlns:m="http://schemas.openxmlformats.org/officeDocument/2006/math">
                    <m:r>
                      <a:rPr lang="en-I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IN" dirty="0"/>
                  <a:t> Price model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 err="1">
                <a:ea typeface="ＭＳ Ｐゴシック" panose="020B0600070205080204" pitchFamily="34" charset="-128"/>
              </a:rPr>
              <a:t>Barabási</a:t>
            </a:r>
            <a:r>
              <a:rPr lang="en-US" altLang="en-US" dirty="0">
                <a:ea typeface="ＭＳ Ｐゴシック" panose="020B0600070205080204" pitchFamily="34" charset="-128"/>
              </a:rPr>
              <a:t>-Albert (BA) model is a special case of Price model</a:t>
            </a: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Let’s assume that each edge has a direction from the newly created vertex to the old vertex chosen to be attached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The out-degree of every vertex is exactly </a:t>
            </a:r>
            <a:r>
              <a:rPr lang="en-US" altLang="en-US" i="1" dirty="0">
                <a:ea typeface="ＭＳ Ｐゴシック" panose="020B0600070205080204" pitchFamily="34" charset="-128"/>
              </a:rPr>
              <a:t>c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The total/undirected degree of vertex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is then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k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=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q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 err="1">
                <a:ea typeface="ＭＳ Ｐゴシック" panose="020B0600070205080204" pitchFamily="34" charset="-128"/>
              </a:rPr>
              <a:t>+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dirty="0">
                <a:ea typeface="ＭＳ Ｐゴシック" panose="020B0600070205080204" pitchFamily="34" charset="-128"/>
              </a:rPr>
              <a:t>, where </a:t>
            </a:r>
            <a:r>
              <a:rPr lang="en-US" altLang="en-US" i="1" dirty="0">
                <a:ea typeface="ＭＳ Ｐゴシック" panose="020B0600070205080204" pitchFamily="34" charset="-128"/>
              </a:rPr>
              <a:t>q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are the edges that point to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Given that the probability in the BA of an edge attaching to a node is simply proportional to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k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, this means that it is proportional to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q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 err="1">
                <a:ea typeface="ＭＳ Ｐゴシック" panose="020B0600070205080204" pitchFamily="34" charset="-128"/>
              </a:rPr>
              <a:t>+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c</a:t>
            </a:r>
            <a:endParaRPr lang="en-US" altLang="en-US" i="1" dirty="0">
              <a:ea typeface="ＭＳ Ｐゴシック" panose="020B0600070205080204" pitchFamily="34" charset="-128"/>
            </a:endParaRPr>
          </a:p>
          <a:p>
            <a:pPr lvl="2" algn="just"/>
            <a:r>
              <a:rPr lang="en-US" altLang="en-US" sz="2400" dirty="0">
                <a:ea typeface="ＭＳ Ｐゴシック" panose="020B0600070205080204" pitchFamily="34" charset="-128"/>
              </a:rPr>
              <a:t>This is the Price model with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a </a:t>
            </a:r>
            <a:r>
              <a:rPr lang="en-US" altLang="en-US" sz="2400" dirty="0">
                <a:ea typeface="ＭＳ Ｐゴシック" panose="020B0600070205080204" pitchFamily="34" charset="-128"/>
              </a:rPr>
              <a:t>=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c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5176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FC3C03-67F6-4601-A27C-579326EF49A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20029</TotalTime>
  <Words>876</Words>
  <Application>Microsoft Office PowerPoint</Application>
  <PresentationFormat>Widescreen</PresentationFormat>
  <Paragraphs>103</Paragraphs>
  <Slides>11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ＭＳ Ｐゴシック</vt:lpstr>
      <vt:lpstr>Arial</vt:lpstr>
      <vt:lpstr>Calibri</vt:lpstr>
      <vt:lpstr>Calibri Light</vt:lpstr>
      <vt:lpstr>Cambria Math</vt:lpstr>
      <vt:lpstr>Office Theme</vt:lpstr>
      <vt:lpstr>Equation</vt:lpstr>
      <vt:lpstr>Models of Network  Barabási-Albert Model</vt:lpstr>
      <vt:lpstr>Acknowledgement</vt:lpstr>
      <vt:lpstr>Price Model – Computer Simulation</vt:lpstr>
      <vt:lpstr>PowerPoint Presentation</vt:lpstr>
      <vt:lpstr>Price model: algorithm</vt:lpstr>
      <vt:lpstr>Example: Price model implementation </vt:lpstr>
      <vt:lpstr>Exercise</vt:lpstr>
      <vt:lpstr>Barabási-Albert Model</vt:lpstr>
      <vt:lpstr>Barabási-Albert model ~ Price model</vt:lpstr>
      <vt:lpstr>Barabási-Albert Model</vt:lpstr>
      <vt:lpstr>Barabási-Albert Model: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518 Database Management Systems</dc:title>
  <dc:creator>Ashok Singh Sairam</dc:creator>
  <cp:lastModifiedBy>AKSHAT JAIN</cp:lastModifiedBy>
  <cp:revision>493</cp:revision>
  <dcterms:created xsi:type="dcterms:W3CDTF">2020-08-05T04:35:17Z</dcterms:created>
  <dcterms:modified xsi:type="dcterms:W3CDTF">2024-04-16T01:34:16Z</dcterms:modified>
</cp:coreProperties>
</file>