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5" r:id="rId3"/>
    <p:sldId id="286" r:id="rId4"/>
    <p:sldId id="288" r:id="rId5"/>
    <p:sldId id="287" r:id="rId6"/>
    <p:sldId id="289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4029" autoAdjust="0"/>
  </p:normalViewPr>
  <p:slideViewPr>
    <p:cSldViewPr snapToGrid="0">
      <p:cViewPr varScale="1">
        <p:scale>
          <a:sx n="70" d="100"/>
          <a:sy n="70" d="100"/>
        </p:scale>
        <p:origin x="9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b="0" i="0" smtClean="0">
                    <a:latin typeface="Cambria Math" panose="02040503050406030204" pitchFamily="18" charset="0"/>
                  </a:rPr>
                  <a:t>∑_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𝑖𝑗▒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〖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𝐴_𝑖𝑗 </a:t>
                </a:r>
                <a:r>
                  <a:rPr lang="en-IN" i="0">
                    <a:latin typeface="Cambria Math" panose="02040503050406030204" pitchFamily="18" charset="0"/>
                  </a:rPr>
                  <a:t>𝛿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_(𝑔_𝑖,𝑟) 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〗</a:t>
                </a:r>
                <a:r>
                  <a:rPr lang="en-IN" b="0" i="0">
                    <a:latin typeface="Cambria Math" panose="02040503050406030204" pitchFamily="18" charset="0"/>
                  </a:rPr>
                  <a:t> </a:t>
                </a:r>
                <a:r>
                  <a:rPr lang="en-IN" i="0">
                    <a:latin typeface="Cambria Math" panose="02040503050406030204" pitchFamily="18" charset="0"/>
                  </a:rPr>
                  <a:t>𝛿_(𝑔_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𝑗</a:t>
                </a:r>
                <a:r>
                  <a:rPr lang="en-IN" i="0">
                    <a:latin typeface="Cambria Math" panose="02040503050406030204" pitchFamily="18" charset="0"/>
                  </a:rPr>
                  <a:t>,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IN" b="0" i="0">
                    <a:latin typeface="Cambria Math" panose="02040503050406030204" pitchFamily="18" charset="0"/>
                  </a:rPr>
                  <a:t>)</a:t>
                </a:r>
                <a:r>
                  <a:rPr lang="en-IN" b="0" i="0" smtClean="0">
                    <a:latin typeface="Cambria Math" panose="02040503050406030204" pitchFamily="18" charset="0"/>
                  </a:rPr>
                  <a:t>  </a:t>
                </a:r>
                <a:r>
                  <a:rPr lang="en-IN" dirty="0" smtClean="0"/>
                  <a:t> : &lt;</a:t>
                </a:r>
                <a:r>
                  <a:rPr lang="en-IN" dirty="0" err="1" smtClean="0"/>
                  <a:t>i,j</a:t>
                </a:r>
                <a:r>
                  <a:rPr lang="en-IN" dirty="0" smtClean="0"/>
                  <a:t>&gt; is an</a:t>
                </a:r>
                <a:r>
                  <a:rPr lang="en-IN" baseline="0" dirty="0" smtClean="0"/>
                  <a:t> edge. </a:t>
                </a:r>
                <a:r>
                  <a:rPr lang="en-IN" baseline="0" dirty="0" err="1" smtClean="0"/>
                  <a:t>g_i,r</a:t>
                </a:r>
                <a:r>
                  <a:rPr lang="en-IN" baseline="0" dirty="0" smtClean="0"/>
                  <a:t> means one end of edge &lt;</a:t>
                </a:r>
                <a:r>
                  <a:rPr lang="en-IN" baseline="0" dirty="0" err="1" smtClean="0"/>
                  <a:t>i,j</a:t>
                </a:r>
                <a:r>
                  <a:rPr lang="en-IN" baseline="0" dirty="0" smtClean="0"/>
                  <a:t>&gt; is on nodes of type r and the other end of the edge </a:t>
                </a:r>
                <a:r>
                  <a:rPr lang="en-IN" baseline="0" dirty="0" err="1" smtClean="0"/>
                  <a:t>g_j,r</a:t>
                </a:r>
                <a:r>
                  <a:rPr lang="en-IN" baseline="0" dirty="0" smtClean="0"/>
                  <a:t> is on </a:t>
                </a:r>
                <a:r>
                  <a:rPr lang="en-IN" dirty="0" smtClean="0"/>
                  <a:t>Here</a:t>
                </a:r>
                <a:r>
                  <a:rPr lang="en-IN" baseline="0" dirty="0" smtClean="0"/>
                  <a:t> </a:t>
                </a:r>
                <a:r>
                  <a:rPr lang="en-IN" baseline="0" dirty="0" err="1" smtClean="0"/>
                  <a:t>g_ir</a:t>
                </a:r>
                <a:r>
                  <a:rPr lang="en-IN" baseline="0" dirty="0" smtClean="0"/>
                  <a:t> represents one end of an edge that ends </a:t>
                </a:r>
                <a:r>
                  <a:rPr lang="en-IN" dirty="0" smtClean="0"/>
                  <a:t> 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8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 smtClean="0"/>
              <a:t>MA 518: Database Management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Community Structure</a:t>
            </a:r>
            <a:br>
              <a:rPr lang="en-IN" sz="5400" dirty="0" smtClean="0"/>
            </a:br>
            <a:r>
              <a:rPr lang="en-IN" sz="5400" dirty="0" smtClean="0"/>
              <a:t/>
            </a:r>
            <a:br>
              <a:rPr lang="en-IN" sz="5400" dirty="0" smtClean="0"/>
            </a:b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 smtClean="0"/>
              <a:t>Instructor: Ashok Singh Sairam</a:t>
            </a:r>
          </a:p>
          <a:p>
            <a:r>
              <a:rPr lang="en-IN" dirty="0" smtClean="0"/>
              <a:t>             ashok@iitg.ac.in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3853" y="2221077"/>
            <a:ext cx="7137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Bisection Method, Louvain Algorithm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Division into more than two groups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In the case of community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detection, </a:t>
            </a:r>
            <a:r>
              <a:rPr lang="en-US" altLang="en-US" dirty="0">
                <a:ea typeface="ＭＳ Ｐゴシック" panose="020B0600070205080204" pitchFamily="34" charset="-128"/>
              </a:rPr>
              <a:t>we cannot simply continue dividing the output pairs of the community detection algorithms for two communities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The modularity of the complete network does not break up into independent contributions from the separate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communities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We must explicitly consider the change ΔQ in the modularity of the entire network upon further bisecting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 group g </a:t>
            </a:r>
            <a:r>
              <a:rPr lang="en-US" altLang="en-US" dirty="0">
                <a:ea typeface="ＭＳ Ｐゴシック" panose="020B0600070205080204" pitchFamily="34" charset="-128"/>
              </a:rPr>
              <a:t>of size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n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g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2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257" y="348518"/>
                <a:ext cx="11495314" cy="583121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We have</a:t>
                </a:r>
              </a:p>
              <a:p>
                <a14:m>
                  <m:oMath xmlns:m="http://schemas.openxmlformats.org/officeDocument/2006/math">
                    <m:r>
                      <a:rPr lang="en-IN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The change in modularity can be written as the difference before and after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∈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𝐵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400" dirty="0" smtClean="0"/>
                          <m:t> </m:t>
                        </m:r>
                      </m:e>
                    </m:nary>
                  </m:oMath>
                </a14:m>
                <a:endParaRPr lang="en-IN" sz="2400" dirty="0"/>
              </a:p>
              <a:p>
                <a:r>
                  <a:rPr lang="en-IN" sz="2400" dirty="0" smtClean="0"/>
                  <a:t>We can simplify the expression thus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𝑗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∈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𝑔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fPr>
                              <m:num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altLang="en-US" sz="2400" b="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m:rPr>
                                <m:nor/>
                              </m:rPr>
                              <a:rPr lang="en-IN" sz="2400" dirty="0"/>
                              <m:t> </m:t>
                            </m:r>
                          </m:e>
                        </m:nary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𝑖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𝑗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∈</m:t>
                            </m:r>
                            <m:r>
                              <a:rPr lang="en-IN" altLang="en-US" sz="2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𝑔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IN" altLang="en-US" sz="2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m:rPr>
                                <m:nor/>
                              </m:rPr>
                              <a:rPr lang="en-IN" sz="2400" dirty="0"/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Using the fact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 smtClean="0"/>
              </a:p>
              <a:p>
                <a:r>
                  <a:rPr lang="en-IN" sz="2400" dirty="0" smtClean="0"/>
                  <a:t>Now, we can maximize the equation using the same techniques – spectral approach or any other modularity maximization method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348518"/>
                <a:ext cx="11495314" cy="5831218"/>
              </a:xfrm>
              <a:blipFill>
                <a:blip r:embed="rId3"/>
                <a:stretch>
                  <a:fillRect l="-742" t="-1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9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Division into more than two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The above problem has the same format as the spectral modularity maximization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Hence, we find the leading eigenvector of B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(c) </a:t>
            </a:r>
            <a:r>
              <a:rPr lang="en-US" altLang="en-US" dirty="0">
                <a:ea typeface="ＭＳ Ｐゴシック" panose="020B0600070205080204" pitchFamily="34" charset="-128"/>
              </a:rPr>
              <a:t>and divide the network according to the signs of its elements</a:t>
            </a:r>
          </a:p>
          <a:p>
            <a:pPr lvl="1" algn="just"/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When do we stop this iterative process?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If we are unable to find any division of a community that results in a positive change ΔQ in the modularity, we leave that community undivided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The leading eigenvector will have all elements with the same sign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When we have subdivided the network to the point where all communities are in this indivisible state, the algorithm terminates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9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of Repeated Bisection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Start with a single division into two groups </a:t>
            </a:r>
          </a:p>
          <a:p>
            <a:r>
              <a:rPr lang="en-IN" dirty="0" smtClean="0"/>
              <a:t>Repeatedly subdivide each group again and again as many times as necessary</a:t>
            </a:r>
          </a:p>
          <a:p>
            <a:r>
              <a:rPr lang="en-IN" dirty="0" smtClean="0"/>
              <a:t>Repeat the process, as long as Q increases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6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repeated bisection is by no means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perfect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There is no guarantee that the best division of a network into three parts can be found by first finding the best division into two parts and then subdividing one of two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As we have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mentioned, </a:t>
            </a:r>
            <a:r>
              <a:rPr lang="en-US" altLang="en-US" dirty="0">
                <a:ea typeface="ＭＳ Ｐゴシック" panose="020B0600070205080204" pitchFamily="34" charset="-128"/>
              </a:rPr>
              <a:t>we can even attempt to find </a:t>
            </a:r>
            <a:r>
              <a:rPr lang="en-IN" altLang="en-US" dirty="0">
                <a:ea typeface="ＭＳ Ｐゴシック" panose="020B0600070205080204" pitchFamily="34" charset="-128"/>
              </a:rPr>
              <a:t>the maximum modularity over divisions directly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into any number of groups</a:t>
            </a:r>
          </a:p>
          <a:p>
            <a:pPr lvl="1" algn="just"/>
            <a:r>
              <a:rPr lang="en-US" altLang="en-US" dirty="0">
                <a:ea typeface="ＭＳ Ｐゴシック" panose="020B0600070205080204" pitchFamily="34" charset="-128"/>
              </a:rPr>
              <a:t>This can, in principle, find better divisions</a:t>
            </a:r>
          </a:p>
          <a:p>
            <a:pPr lvl="2" algn="just"/>
            <a:r>
              <a:rPr lang="en-US" altLang="en-US" dirty="0">
                <a:ea typeface="ＭＳ Ｐゴシック" panose="020B0600070205080204" pitchFamily="34" charset="-128"/>
              </a:rPr>
              <a:t>More complicated and slower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37" y="3004003"/>
            <a:ext cx="365442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Ex: 14.1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 smtClean="0"/>
                  <a:t>Consider a line graph consisting of </a:t>
                </a:r>
                <a:r>
                  <a:rPr lang="en-IN" sz="2400" i="1" dirty="0" smtClean="0"/>
                  <a:t>n</a:t>
                </a:r>
                <a:r>
                  <a:rPr lang="en-IN" sz="2400" dirty="0" smtClean="0"/>
                  <a:t> nodes in a row like this</a:t>
                </a:r>
              </a:p>
              <a:p>
                <a:endParaRPr lang="en-IN" sz="2400" dirty="0"/>
              </a:p>
              <a:p>
                <a:pPr marL="514350" indent="-514350">
                  <a:buAutoNum type="alphaLcParenR"/>
                </a:pPr>
                <a:r>
                  <a:rPr lang="en-IN" sz="2400" dirty="0" smtClean="0"/>
                  <a:t>Show that if we divide the network into two parts by cutting any single edge, such that one part has r nodes and the other has n-r nodes, the modularity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I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 smtClean="0"/>
                  <a:t>) takes the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3 −4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𝑟𝑛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−4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400" b="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b</a:t>
                </a:r>
                <a:r>
                  <a:rPr lang="en-IN" sz="2400" dirty="0"/>
                  <a:t>) Hence, show that when n is even the optimal, such division, in terms of modularity, </a:t>
                </a:r>
                <a:r>
                  <a:rPr lang="en-IN" sz="2400" dirty="0" smtClean="0"/>
                  <a:t>is the division that splits the network exactly down the middle. </a:t>
                </a:r>
                <a:endParaRPr lang="en-IN" sz="2400" b="0" dirty="0" smtClean="0"/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861458" y="2373087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102430" y="2373083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72956" y="2470507"/>
            <a:ext cx="114860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231904" y="2373087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472876" y="2373083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43402" y="2470507"/>
            <a:ext cx="114860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</p:cNvCxnSpPr>
          <p:nvPr/>
        </p:nvCxnSpPr>
        <p:spPr>
          <a:xfrm>
            <a:off x="3233058" y="2449283"/>
            <a:ext cx="998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13848" y="2351859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7954820" y="2351855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825346" y="2449279"/>
            <a:ext cx="114860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084294" y="2351859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325266" y="2351855"/>
            <a:ext cx="130628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195792" y="2449279"/>
            <a:ext cx="1148604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6"/>
          </p:cNvCxnSpPr>
          <p:nvPr/>
        </p:nvCxnSpPr>
        <p:spPr>
          <a:xfrm>
            <a:off x="8085448" y="2428055"/>
            <a:ext cx="998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603504" y="2449831"/>
            <a:ext cx="124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9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 form of Modularity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might have network data in the form of a list of edges and types of nodes, but no explicit data on node degrees</a:t>
                </a:r>
              </a:p>
              <a:p>
                <a:r>
                  <a:rPr lang="en-IN" dirty="0" smtClean="0"/>
                  <a:t>In such cases, we can compute</a:t>
                </a:r>
              </a:p>
              <a:p>
                <a:pPr lvl="1"/>
                <a:r>
                  <a:rPr lang="en-IN" dirty="0" smtClean="0"/>
                  <a:t>the fraction of edges that join nodes of type </a:t>
                </a:r>
                <a:r>
                  <a:rPr lang="en-IN" i="1" dirty="0" smtClean="0"/>
                  <a:t>r </a:t>
                </a:r>
                <a:r>
                  <a:rPr lang="en-IN" dirty="0" smtClean="0"/>
                  <a:t>and </a:t>
                </a:r>
                <a:r>
                  <a:rPr lang="en-IN" i="1" dirty="0" smtClean="0"/>
                  <a:t>s</a:t>
                </a:r>
              </a:p>
              <a:p>
                <a:pPr marL="457200" lvl="1" indent="0">
                  <a:buNone/>
                </a:pPr>
                <a:r>
                  <a:rPr lang="en-IN" b="0" dirty="0" smtClean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 [</m:t>
                    </m:r>
                  </m:oMath>
                </a14:m>
                <a:r>
                  <a:rPr lang="en-IN" dirty="0" smtClean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the fraction of ends of edges attached to nodes of type </a:t>
                </a:r>
                <a:r>
                  <a:rPr lang="en-IN" i="1" dirty="0" smtClean="0"/>
                  <a:t>r</a:t>
                </a:r>
              </a:p>
              <a:p>
                <a:pPr marL="457200" lvl="1" indent="0">
                  <a:buNone/>
                </a:pPr>
                <a:r>
                  <a:rPr lang="en-IN" b="0" i="1" dirty="0"/>
                  <a:t> </a:t>
                </a:r>
                <a:r>
                  <a:rPr lang="en-IN" b="0" i="1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endParaRPr lang="en-IN" i="1" dirty="0" smtClean="0"/>
              </a:p>
              <a:p>
                <a:r>
                  <a:rPr lang="en-IN" dirty="0" smtClean="0"/>
                  <a:t>Then,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𝑟𝑟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smtClean="0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1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26143</TotalTime>
  <Words>456</Words>
  <Application>Microsoft Office PowerPoint</Application>
  <PresentationFormat>Widescreen</PresentationFormat>
  <Paragraphs>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Cambria Math</vt:lpstr>
      <vt:lpstr>Office Theme</vt:lpstr>
      <vt:lpstr>Community Structure  </vt:lpstr>
      <vt:lpstr>Division into more than two groups </vt:lpstr>
      <vt:lpstr>PowerPoint Presentation</vt:lpstr>
      <vt:lpstr>Division into more than two groups </vt:lpstr>
      <vt:lpstr>Summary of Repeated Bisection method</vt:lpstr>
      <vt:lpstr>PowerPoint Presentation</vt:lpstr>
      <vt:lpstr>Ex: 14.1</vt:lpstr>
      <vt:lpstr>Alternative form of Modularity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Ashok Singh Sairam</cp:lastModifiedBy>
  <cp:revision>619</cp:revision>
  <dcterms:created xsi:type="dcterms:W3CDTF">2020-08-05T04:35:17Z</dcterms:created>
  <dcterms:modified xsi:type="dcterms:W3CDTF">2024-04-10T05:05:08Z</dcterms:modified>
</cp:coreProperties>
</file>