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56" r:id="rId2"/>
    <p:sldId id="342" r:id="rId3"/>
    <p:sldId id="343" r:id="rId4"/>
    <p:sldId id="345" r:id="rId5"/>
    <p:sldId id="301" r:id="rId6"/>
    <p:sldId id="344" r:id="rId7"/>
    <p:sldId id="302" r:id="rId8"/>
    <p:sldId id="346" r:id="rId9"/>
    <p:sldId id="303" r:id="rId10"/>
    <p:sldId id="304" r:id="rId11"/>
    <p:sldId id="305" r:id="rId12"/>
    <p:sldId id="306" r:id="rId13"/>
    <p:sldId id="307" r:id="rId14"/>
    <p:sldId id="309" r:id="rId15"/>
    <p:sldId id="308" r:id="rId16"/>
    <p:sldId id="310" r:id="rId17"/>
    <p:sldId id="311" r:id="rId18"/>
    <p:sldId id="347" r:id="rId19"/>
    <p:sldId id="348" r:id="rId20"/>
    <p:sldId id="327" r:id="rId21"/>
    <p:sldId id="326" r:id="rId22"/>
    <p:sldId id="312" r:id="rId23"/>
    <p:sldId id="313" r:id="rId24"/>
    <p:sldId id="314" r:id="rId25"/>
    <p:sldId id="315" r:id="rId26"/>
    <p:sldId id="316" r:id="rId27"/>
    <p:sldId id="317" r:id="rId28"/>
    <p:sldId id="318" r:id="rId29"/>
    <p:sldId id="320" r:id="rId30"/>
    <p:sldId id="351" r:id="rId31"/>
    <p:sldId id="350" r:id="rId32"/>
    <p:sldId id="321" r:id="rId33"/>
    <p:sldId id="322" r:id="rId34"/>
    <p:sldId id="319" r:id="rId35"/>
    <p:sldId id="323" r:id="rId36"/>
    <p:sldId id="352" r:id="rId37"/>
    <p:sldId id="325" r:id="rId38"/>
    <p:sldId id="324" r:id="rId39"/>
    <p:sldId id="34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535" autoAdjust="0"/>
  </p:normalViewPr>
  <p:slideViewPr>
    <p:cSldViewPr snapToGrid="0">
      <p:cViewPr varScale="1">
        <p:scale>
          <a:sx n="82" d="100"/>
          <a:sy n="82" d="100"/>
        </p:scale>
        <p:origin x="581" y="72"/>
      </p:cViewPr>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627426-C160-449A-A4A8-9C77998B232F}" type="datetimeFigureOut">
              <a:rPr lang="en-IN" smtClean="0"/>
              <a:t>01-05-2024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B6BFA-4EB4-4C4F-BBAF-4860EB98D440}" type="slidenum">
              <a:rPr lang="en-IN" smtClean="0"/>
              <a:t>‹#›</a:t>
            </a:fld>
            <a:endParaRPr lang="en-IN"/>
          </a:p>
        </p:txBody>
      </p:sp>
    </p:spTree>
    <p:extLst>
      <p:ext uri="{BB962C8B-B14F-4D97-AF65-F5344CB8AC3E}">
        <p14:creationId xmlns:p14="http://schemas.microsoft.com/office/powerpoint/2010/main" val="1167688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19A86-DA99-49AD-A072-61FED97192A4}"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CD03B-7401-4C33-8A82-DB9311663B63}" type="slidenum">
              <a:rPr lang="en-IN" smtClean="0"/>
              <a:t>‹#›</a:t>
            </a:fld>
            <a:endParaRPr lang="en-IN"/>
          </a:p>
        </p:txBody>
      </p:sp>
    </p:spTree>
    <p:extLst>
      <p:ext uri="{BB962C8B-B14F-4D97-AF65-F5344CB8AC3E}">
        <p14:creationId xmlns:p14="http://schemas.microsoft.com/office/powerpoint/2010/main" val="392131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a:t>
            </a:fld>
            <a:endParaRPr lang="en-IN" dirty="0"/>
          </a:p>
        </p:txBody>
      </p:sp>
    </p:spTree>
    <p:extLst>
      <p:ext uri="{BB962C8B-B14F-4D97-AF65-F5344CB8AC3E}">
        <p14:creationId xmlns:p14="http://schemas.microsoft.com/office/powerpoint/2010/main" val="1116284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intra edges form</a:t>
            </a:r>
            <a:r>
              <a:rPr lang="en-IN" baseline="0" dirty="0"/>
              <a:t> short loops; while inter edges are not in short loops.</a:t>
            </a:r>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23</a:t>
            </a:fld>
            <a:endParaRPr lang="en-IN"/>
          </a:p>
        </p:txBody>
      </p:sp>
    </p:spTree>
    <p:extLst>
      <p:ext uri="{BB962C8B-B14F-4D97-AF65-F5344CB8AC3E}">
        <p14:creationId xmlns:p14="http://schemas.microsoft.com/office/powerpoint/2010/main" val="976981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ea typeface="ＭＳ Ｐゴシック" panose="020B0600070205080204" pitchFamily="34" charset="-128"/>
              </a:rPr>
              <a:t>The fact that we can use many metrics is both good and bad.</a:t>
            </a:r>
          </a:p>
          <a:p>
            <a:r>
              <a:rPr lang="en-US" altLang="en-US" dirty="0">
                <a:latin typeface="Arial" panose="020B0604020202020204" pitchFamily="34" charset="0"/>
                <a:ea typeface="ＭＳ Ｐゴシック" panose="020B0600070205080204" pitchFamily="34" charset="-128"/>
              </a:rPr>
              <a:t>Good </a:t>
            </a:r>
            <a:r>
              <a:rPr lang="en-US" altLang="en-US" dirty="0">
                <a:latin typeface="Arial" panose="020B0604020202020204" pitchFamily="34" charset="0"/>
                <a:ea typeface="ＭＳ Ｐゴシック" panose="020B0600070205080204" pitchFamily="34" charset="-128"/>
                <a:sym typeface="Wingdings" panose="05000000000000000000" pitchFamily="2" charset="2"/>
              </a:rPr>
              <a:t> gives flexibility</a:t>
            </a:r>
          </a:p>
          <a:p>
            <a:r>
              <a:rPr lang="en-US" altLang="en-US" dirty="0">
                <a:latin typeface="Arial" panose="020B0604020202020204" pitchFamily="34" charset="0"/>
                <a:ea typeface="ＭＳ Ｐゴシック" panose="020B0600070205080204" pitchFamily="34" charset="-128"/>
                <a:sym typeface="Wingdings" panose="05000000000000000000" pitchFamily="2" charset="2"/>
              </a:rPr>
              <a:t>Bad  there is no principle based on which we decide which metric to use (trial-and-error method)</a:t>
            </a:r>
            <a:endParaRPr lang="en-US" altLang="en-US" dirty="0">
              <a:latin typeface="Arial" panose="020B0604020202020204" pitchFamily="34" charset="0"/>
              <a:ea typeface="ＭＳ Ｐゴシック" panose="020B0600070205080204" pitchFamily="34" charset="-128"/>
            </a:endParaRPr>
          </a:p>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26</a:t>
            </a:fld>
            <a:endParaRPr lang="en-IN"/>
          </a:p>
        </p:txBody>
      </p:sp>
    </p:spTree>
    <p:extLst>
      <p:ext uri="{BB962C8B-B14F-4D97-AF65-F5344CB8AC3E}">
        <p14:creationId xmlns:p14="http://schemas.microsoft.com/office/powerpoint/2010/main" val="211605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38</a:t>
            </a:fld>
            <a:endParaRPr lang="en-IN"/>
          </a:p>
        </p:txBody>
      </p:sp>
    </p:spTree>
    <p:extLst>
      <p:ext uri="{BB962C8B-B14F-4D97-AF65-F5344CB8AC3E}">
        <p14:creationId xmlns:p14="http://schemas.microsoft.com/office/powerpoint/2010/main" val="67909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a:t>
            </a:fld>
            <a:endParaRPr lang="en-IN"/>
          </a:p>
        </p:txBody>
      </p:sp>
    </p:spTree>
    <p:extLst>
      <p:ext uri="{BB962C8B-B14F-4D97-AF65-F5344CB8AC3E}">
        <p14:creationId xmlns:p14="http://schemas.microsoft.com/office/powerpoint/2010/main" val="2680813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Every time a random walk enters a community,</a:t>
            </a:r>
            <a:r>
              <a:rPr lang="en-IN" baseline="0" dirty="0"/>
              <a:t> record the entry label and every time it leaves record the exit label.</a:t>
            </a:r>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3</a:t>
            </a:fld>
            <a:endParaRPr lang="en-IN"/>
          </a:p>
        </p:txBody>
      </p:sp>
    </p:spTree>
    <p:extLst>
      <p:ext uri="{BB962C8B-B14F-4D97-AF65-F5344CB8AC3E}">
        <p14:creationId xmlns:p14="http://schemas.microsoft.com/office/powerpoint/2010/main" val="2295962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 individual </a:t>
            </a:r>
            <a:r>
              <a:rPr lang="en-IN" dirty="0" err="1"/>
              <a:t>codeword</a:t>
            </a:r>
            <a:r>
              <a:rPr lang="en-IN" dirty="0"/>
              <a:t> for each node.</a:t>
            </a:r>
            <a:r>
              <a:rPr lang="en-IN" baseline="0" dirty="0"/>
              <a:t> T</a:t>
            </a:r>
            <a:r>
              <a:rPr lang="en-IN" dirty="0"/>
              <a:t>here are regions of the network such that once the random walker enters a region, it tends to stay there for a long time, and movements between the regions are relatively rare. This allows us to </a:t>
            </a:r>
            <a:r>
              <a:rPr lang="en-IN" dirty="0" err="1"/>
              <a:t>combinatorially</a:t>
            </a:r>
            <a:r>
              <a:rPr lang="en-IN" dirty="0"/>
              <a:t> combine </a:t>
            </a:r>
            <a:r>
              <a:rPr lang="en-IN" dirty="0" err="1"/>
              <a:t>codewords</a:t>
            </a:r>
            <a:r>
              <a:rPr lang="en-IN" dirty="0"/>
              <a:t> into Huffman codes: we can use a prefix code for each region, and then use a unique </a:t>
            </a:r>
            <a:r>
              <a:rPr lang="en-IN" dirty="0" err="1"/>
              <a:t>codeword</a:t>
            </a:r>
            <a:r>
              <a:rPr lang="en-IN" dirty="0"/>
              <a:t> for each node within a module, but we can reuse these node level </a:t>
            </a:r>
            <a:r>
              <a:rPr lang="en-IN" dirty="0" err="1"/>
              <a:t>codewords</a:t>
            </a:r>
            <a:r>
              <a:rPr lang="en-IN" dirty="0"/>
              <a:t> for each module. </a:t>
            </a:r>
          </a:p>
          <a:p>
            <a:r>
              <a:rPr lang="en-IN" dirty="0"/>
              <a:t>The same intuition can be gathered by looking at a street names; it would be crazy to have a unique street name for every street in the US, instead, we use states and towns, and then specify a street name, allowing us to reuse street names between towns (how many Main streets are there?).</a:t>
            </a:r>
          </a:p>
        </p:txBody>
      </p:sp>
      <p:sp>
        <p:nvSpPr>
          <p:cNvPr id="4" name="Slide Number Placeholder 3"/>
          <p:cNvSpPr>
            <a:spLocks noGrp="1"/>
          </p:cNvSpPr>
          <p:nvPr>
            <p:ph type="sldNum" sz="quarter" idx="10"/>
          </p:nvPr>
        </p:nvSpPr>
        <p:spPr/>
        <p:txBody>
          <a:bodyPr/>
          <a:lstStyle/>
          <a:p>
            <a:fld id="{39ECD03B-7401-4C33-8A82-DB9311663B63}" type="slidenum">
              <a:rPr lang="en-IN" smtClean="0"/>
              <a:t>5</a:t>
            </a:fld>
            <a:endParaRPr lang="en-IN"/>
          </a:p>
        </p:txBody>
      </p:sp>
    </p:spTree>
    <p:extLst>
      <p:ext uri="{BB962C8B-B14F-4D97-AF65-F5344CB8AC3E}">
        <p14:creationId xmlns:p14="http://schemas.microsoft.com/office/powerpoint/2010/main" val="15277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entropy of a random walk refers to the amount of randomness or uncertainty associated with the sequence of steps taken by a random walker in a stochastic process. In information theory, entropy is a measure of the average amount of information or surprise contained in a random variable.</a:t>
            </a:r>
          </a:p>
          <a:p>
            <a:r>
              <a:rPr lang="en-IN" dirty="0"/>
              <a:t>The term "step" in the context of a random walk refers to the magnitude or direction of the movement taken at each time step in the sequence.</a:t>
            </a:r>
          </a:p>
        </p:txBody>
      </p:sp>
      <p:sp>
        <p:nvSpPr>
          <p:cNvPr id="4" name="Slide Number Placeholder 3"/>
          <p:cNvSpPr>
            <a:spLocks noGrp="1"/>
          </p:cNvSpPr>
          <p:nvPr>
            <p:ph type="sldNum" sz="quarter" idx="10"/>
          </p:nvPr>
        </p:nvSpPr>
        <p:spPr/>
        <p:txBody>
          <a:bodyPr/>
          <a:lstStyle/>
          <a:p>
            <a:fld id="{39ECD03B-7401-4C33-8A82-DB9311663B63}" type="slidenum">
              <a:rPr lang="en-IN" smtClean="0"/>
              <a:t>7</a:t>
            </a:fld>
            <a:endParaRPr lang="en-IN"/>
          </a:p>
        </p:txBody>
      </p:sp>
    </p:spTree>
    <p:extLst>
      <p:ext uri="{BB962C8B-B14F-4D97-AF65-F5344CB8AC3E}">
        <p14:creationId xmlns:p14="http://schemas.microsoft.com/office/powerpoint/2010/main" val="1525008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p>
        </p:txBody>
      </p:sp>
      <p:sp>
        <p:nvSpPr>
          <p:cNvPr id="4" name="Slide Number Placeholder 3"/>
          <p:cNvSpPr>
            <a:spLocks noGrp="1"/>
          </p:cNvSpPr>
          <p:nvPr>
            <p:ph type="sldNum" sz="quarter" idx="10"/>
          </p:nvPr>
        </p:nvSpPr>
        <p:spPr/>
        <p:txBody>
          <a:bodyPr/>
          <a:lstStyle/>
          <a:p>
            <a:fld id="{39ECD03B-7401-4C33-8A82-DB9311663B63}" type="slidenum">
              <a:rPr lang="en-IN" smtClean="0"/>
              <a:t>9</a:t>
            </a:fld>
            <a:endParaRPr lang="en-IN"/>
          </a:p>
        </p:txBody>
      </p:sp>
    </p:spTree>
    <p:extLst>
      <p:ext uri="{BB962C8B-B14F-4D97-AF65-F5344CB8AC3E}">
        <p14:creationId xmlns:p14="http://schemas.microsoft.com/office/powerpoint/2010/main" val="1352031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BFS complexity</a:t>
            </a:r>
            <a:r>
              <a:rPr lang="en-IN" baseline="0" dirty="0"/>
              <a:t> (</a:t>
            </a:r>
            <a:r>
              <a:rPr lang="en-IN" baseline="0" dirty="0" err="1"/>
              <a:t>n+m</a:t>
            </a:r>
            <a:r>
              <a:rPr lang="en-IN" baseline="0" dirty="0"/>
              <a:t>).</a:t>
            </a:r>
            <a:endParaRPr lang="en-IN" dirty="0"/>
          </a:p>
          <a:p>
            <a:r>
              <a:rPr lang="en-IN" dirty="0"/>
              <a:t>The </a:t>
            </a:r>
            <a:r>
              <a:rPr lang="en-IN" dirty="0" err="1"/>
              <a:t>betweenness</a:t>
            </a:r>
            <a:r>
              <a:rPr lang="en-IN" dirty="0"/>
              <a:t> centrality of a node is the number of times the</a:t>
            </a:r>
            <a:r>
              <a:rPr lang="en-IN" baseline="0" dirty="0"/>
              <a:t> shortest paths in the network pass through a node. Similarly, we can define edge </a:t>
            </a:r>
            <a:r>
              <a:rPr lang="en-IN" baseline="0" dirty="0" err="1"/>
              <a:t>betweeness</a:t>
            </a:r>
            <a:r>
              <a:rPr lang="en-IN" baseline="0" dirty="0"/>
              <a:t>.</a:t>
            </a:r>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13</a:t>
            </a:fld>
            <a:endParaRPr lang="en-IN"/>
          </a:p>
        </p:txBody>
      </p:sp>
    </p:spTree>
    <p:extLst>
      <p:ext uri="{BB962C8B-B14F-4D97-AF65-F5344CB8AC3E}">
        <p14:creationId xmlns:p14="http://schemas.microsoft.com/office/powerpoint/2010/main" val="293518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BFS from a node will find all the</a:t>
            </a:r>
            <a:r>
              <a:rPr lang="en-IN" baseline="0" dirty="0"/>
              <a:t> shortest path of the node. O(</a:t>
            </a:r>
            <a:r>
              <a:rPr lang="en-IN" baseline="0" dirty="0" err="1"/>
              <a:t>n+m</a:t>
            </a:r>
            <a:r>
              <a:rPr lang="en-IN" baseline="0" dirty="0"/>
              <a:t>)</a:t>
            </a:r>
          </a:p>
          <a:p>
            <a:r>
              <a:rPr lang="en-IN" baseline="0" dirty="0"/>
              <a:t>Repeat for all nodes</a:t>
            </a:r>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14</a:t>
            </a:fld>
            <a:endParaRPr lang="en-IN"/>
          </a:p>
        </p:txBody>
      </p:sp>
    </p:spTree>
    <p:extLst>
      <p:ext uri="{BB962C8B-B14F-4D97-AF65-F5344CB8AC3E}">
        <p14:creationId xmlns:p14="http://schemas.microsoft.com/office/powerpoint/2010/main" val="362391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16</a:t>
            </a:fld>
            <a:endParaRPr lang="en-IN"/>
          </a:p>
        </p:txBody>
      </p:sp>
    </p:spTree>
    <p:extLst>
      <p:ext uri="{BB962C8B-B14F-4D97-AF65-F5344CB8AC3E}">
        <p14:creationId xmlns:p14="http://schemas.microsoft.com/office/powerpoint/2010/main" val="1294547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Tree>
    <p:extLst>
      <p:ext uri="{BB962C8B-B14F-4D97-AF65-F5344CB8AC3E}">
        <p14:creationId xmlns:p14="http://schemas.microsoft.com/office/powerpoint/2010/main" val="222861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207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r>
              <a:rPr lang="en-IN" dirty="0"/>
              <a:t>MA 653: Network Science</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Tree>
    <p:extLst>
      <p:ext uri="{BB962C8B-B14F-4D97-AF65-F5344CB8AC3E}">
        <p14:creationId xmlns:p14="http://schemas.microsoft.com/office/powerpoint/2010/main" val="349091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23927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402770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1429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8"/>
          <p:cNvSpPr>
            <a:spLocks noGrp="1"/>
          </p:cNvSpPr>
          <p:nvPr>
            <p:ph type="sldNum" sz="quarter" idx="12"/>
          </p:nvPr>
        </p:nvSpPr>
        <p:spPr/>
        <p:txBody>
          <a:bodyPr/>
          <a:lstStyle/>
          <a:p>
            <a:fld id="{AF5FB12C-948D-4C77-8613-2E4673F705B6}" type="slidenum">
              <a:rPr lang="en-IN" smtClean="0"/>
              <a:t>‹#›</a:t>
            </a:fld>
            <a:endParaRPr lang="en-IN"/>
          </a:p>
        </p:txBody>
      </p:sp>
      <p:sp>
        <p:nvSpPr>
          <p:cNvPr id="10" name="Footer Placeholder 4"/>
          <p:cNvSpPr>
            <a:spLocks noGrp="1"/>
          </p:cNvSpPr>
          <p:nvPr>
            <p:ph type="ftr" sz="quarter" idx="13"/>
          </p:nvPr>
        </p:nvSpPr>
        <p:spPr>
          <a:xfrm>
            <a:off x="757518" y="6356349"/>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8020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5" name="Slide Number Placeholder 4"/>
          <p:cNvSpPr>
            <a:spLocks noGrp="1"/>
          </p:cNvSpPr>
          <p:nvPr>
            <p:ph type="sldNum" sz="quarter" idx="12"/>
          </p:nvPr>
        </p:nvSpPr>
        <p:spPr/>
        <p:txBody>
          <a:bodyPr/>
          <a:lstStyle/>
          <a:p>
            <a:fld id="{AF5FB12C-948D-4C77-8613-2E4673F705B6}" type="slidenum">
              <a:rPr lang="en-IN" smtClean="0"/>
              <a:t>‹#›</a:t>
            </a:fld>
            <a:endParaRPr lang="en-IN"/>
          </a:p>
        </p:txBody>
      </p:sp>
      <p:sp>
        <p:nvSpPr>
          <p:cNvPr id="6"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77959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5FB12C-948D-4C77-8613-2E4673F705B6}" type="slidenum">
              <a:rPr lang="en-IN" smtClean="0"/>
              <a:t>‹#›</a:t>
            </a:fld>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68807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6959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3810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000">
              <a:srgbClr val="CADFF1"/>
            </a:gs>
            <a:gs pos="70597">
              <a:srgbClr val="B5D2EC"/>
            </a:gs>
            <a:gs pos="49000">
              <a:schemeClr val="accent1">
                <a:lumMod val="40000"/>
                <a:lumOff val="60000"/>
              </a:schemeClr>
            </a:gs>
            <a:gs pos="7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12C-948D-4C77-8613-2E4673F705B6}" type="slidenum">
              <a:rPr lang="en-IN" smtClean="0"/>
              <a:t>‹#›</a:t>
            </a:fld>
            <a:endParaRPr lang="en-IN"/>
          </a:p>
        </p:txBody>
      </p:sp>
    </p:spTree>
    <p:extLst>
      <p:ext uri="{BB962C8B-B14F-4D97-AF65-F5344CB8AC3E}">
        <p14:creationId xmlns:p14="http://schemas.microsoft.com/office/powerpoint/2010/main" val="1444454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1.png"/><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5400" dirty="0"/>
              <a:t>Community Structure</a:t>
            </a:r>
            <a:br>
              <a:rPr lang="en-IN" sz="5400" dirty="0"/>
            </a:br>
            <a:r>
              <a:rPr lang="en-IN" sz="4900" dirty="0" err="1"/>
              <a:t>InfoMap</a:t>
            </a:r>
            <a:r>
              <a:rPr lang="en-IN" sz="4900" dirty="0"/>
              <a:t>, </a:t>
            </a:r>
            <a:r>
              <a:rPr lang="en-IN" sz="4900" dirty="0" err="1"/>
              <a:t>Betweenness</a:t>
            </a:r>
            <a:r>
              <a:rPr lang="en-IN" sz="4900" dirty="0"/>
              <a:t>-based methods</a:t>
            </a:r>
            <a:br>
              <a:rPr lang="en-IN" sz="5400" dirty="0"/>
            </a:br>
            <a:endParaRPr lang="en-IN" sz="5400" dirty="0"/>
          </a:p>
        </p:txBody>
      </p:sp>
      <p:sp>
        <p:nvSpPr>
          <p:cNvPr id="3" name="Subtitle 2"/>
          <p:cNvSpPr>
            <a:spLocks noGrp="1"/>
          </p:cNvSpPr>
          <p:nvPr>
            <p:ph type="subTitle" idx="1"/>
          </p:nvPr>
        </p:nvSpPr>
        <p:spPr>
          <a:xfrm>
            <a:off x="1524000" y="4804053"/>
            <a:ext cx="9144000" cy="1655762"/>
          </a:xfrm>
        </p:spPr>
        <p:txBody>
          <a:bodyPr/>
          <a:lstStyle/>
          <a:p>
            <a:r>
              <a:rPr lang="en-IN" dirty="0"/>
              <a:t>Instructor: Ashok Singh Sairam</a:t>
            </a:r>
          </a:p>
          <a:p>
            <a:r>
              <a:rPr lang="en-IN" dirty="0"/>
              <a:t>             ashok@iitg.ac.in</a:t>
            </a:r>
          </a:p>
        </p:txBody>
      </p:sp>
      <p:sp>
        <p:nvSpPr>
          <p:cNvPr id="4" name="Rectangle 3"/>
          <p:cNvSpPr/>
          <p:nvPr/>
        </p:nvSpPr>
        <p:spPr>
          <a:xfrm>
            <a:off x="3966950" y="4038991"/>
            <a:ext cx="4479560" cy="584775"/>
          </a:xfrm>
          <a:prstGeom prst="rect">
            <a:avLst/>
          </a:prstGeom>
        </p:spPr>
        <p:txBody>
          <a:bodyPr wrap="none">
            <a:spAutoFit/>
          </a:bodyPr>
          <a:lstStyle/>
          <a:p>
            <a:r>
              <a:rPr lang="en-IN" sz="3200" dirty="0"/>
              <a:t>MA 653: Network Science</a:t>
            </a:r>
          </a:p>
        </p:txBody>
      </p:sp>
    </p:spTree>
    <p:extLst>
      <p:ext uri="{BB962C8B-B14F-4D97-AF65-F5344CB8AC3E}">
        <p14:creationId xmlns:p14="http://schemas.microsoft.com/office/powerpoint/2010/main" val="23849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Significance of map equation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IN" i="1">
                        <a:latin typeface="Cambria Math" panose="02040503050406030204" pitchFamily="18" charset="0"/>
                      </a:rPr>
                      <m:t>𝐿</m:t>
                    </m:r>
                    <m:r>
                      <a:rPr lang="en-IN" i="1">
                        <a:latin typeface="Cambria Math" panose="02040503050406030204" pitchFamily="18" charset="0"/>
                      </a:rPr>
                      <m:t>=</m:t>
                    </m:r>
                    <m:r>
                      <a:rPr lang="en-IN" i="1">
                        <a:latin typeface="Cambria Math" panose="02040503050406030204" pitchFamily="18" charset="0"/>
                      </a:rPr>
                      <m:t>𝑞𝐻</m:t>
                    </m:r>
                    <m:d>
                      <m:dPr>
                        <m:ctrlPr>
                          <a:rPr lang="en-IN" i="1">
                            <a:latin typeface="Cambria Math" panose="02040503050406030204" pitchFamily="18" charset="0"/>
                          </a:rPr>
                        </m:ctrlPr>
                      </m:dPr>
                      <m:e>
                        <m:r>
                          <a:rPr lang="en-IN" i="1">
                            <a:latin typeface="Cambria Math" panose="02040503050406030204" pitchFamily="18" charset="0"/>
                          </a:rPr>
                          <m:t>𝑄</m:t>
                        </m:r>
                      </m:e>
                    </m:d>
                    <m:r>
                      <a:rPr lang="en-IN" i="1">
                        <a:latin typeface="Cambria Math" panose="02040503050406030204" pitchFamily="18" charset="0"/>
                      </a:rPr>
                      <m:t>+</m:t>
                    </m:r>
                    <m:nary>
                      <m:naryPr>
                        <m:chr m:val="∑"/>
                        <m:supHide m:val="on"/>
                        <m:ctrlPr>
                          <a:rPr lang="en-IN" i="1">
                            <a:latin typeface="Cambria Math" panose="02040503050406030204" pitchFamily="18" charset="0"/>
                          </a:rPr>
                        </m:ctrlPr>
                      </m:naryPr>
                      <m:sub>
                        <m:r>
                          <m:rPr>
                            <m:brk m:alnAt="7"/>
                          </m:rPr>
                          <a:rPr lang="en-IN" i="1">
                            <a:latin typeface="Cambria Math" panose="02040503050406030204" pitchFamily="18" charset="0"/>
                          </a:rPr>
                          <m:t>𝑔</m:t>
                        </m:r>
                      </m:sub>
                      <m:sup/>
                      <m:e>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𝑔</m:t>
                            </m:r>
                          </m:sub>
                        </m:sSub>
                        <m:r>
                          <a:rPr lang="en-IN" i="1">
                            <a:latin typeface="Cambria Math" panose="02040503050406030204" pitchFamily="18" charset="0"/>
                          </a:rPr>
                          <m:t>𝐻</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𝑔</m:t>
                            </m:r>
                          </m:sub>
                        </m:sSub>
                        <m:r>
                          <a:rPr lang="en-IN" i="1">
                            <a:latin typeface="Cambria Math" panose="02040503050406030204" pitchFamily="18" charset="0"/>
                          </a:rPr>
                          <m:t>)</m:t>
                        </m:r>
                      </m:e>
                    </m:nary>
                  </m:oMath>
                </a14:m>
                <a:endParaRPr lang="en-IN" dirty="0"/>
              </a:p>
              <a:p>
                <a:r>
                  <a:rPr lang="en-IN" dirty="0"/>
                  <a:t>The map equation allows us to compute L without assigning any labels to groups or nodes</a:t>
                </a:r>
              </a:p>
              <a:p>
                <a:pPr lvl="1"/>
                <a:r>
                  <a:rPr lang="en-IN" dirty="0"/>
                  <a:t>The probabilities  </a:t>
                </a:r>
                <a14:m>
                  <m:oMath xmlns:m="http://schemas.openxmlformats.org/officeDocument/2006/math">
                    <m:r>
                      <a:rPr lang="en-IN" i="1">
                        <a:latin typeface="Cambria Math" panose="02040503050406030204" pitchFamily="18" charset="0"/>
                      </a:rPr>
                      <m:t>𝑞</m:t>
                    </m:r>
                  </m:oMath>
                </a14:m>
                <a:r>
                  <a:rPr lang="en-IN" dirty="0"/>
                  <a:t> and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𝑔</m:t>
                        </m:r>
                      </m:sub>
                    </m:sSub>
                  </m:oMath>
                </a14:m>
                <a:r>
                  <a:rPr lang="en-IN" dirty="0"/>
                  <a:t>, and the entropies </a:t>
                </a:r>
                <a14:m>
                  <m:oMath xmlns:m="http://schemas.openxmlformats.org/officeDocument/2006/math">
                    <m:r>
                      <a:rPr lang="en-IN" i="1">
                        <a:latin typeface="Cambria Math" panose="02040503050406030204" pitchFamily="18" charset="0"/>
                      </a:rPr>
                      <m:t>𝐻</m:t>
                    </m:r>
                    <m:d>
                      <m:dPr>
                        <m:ctrlPr>
                          <a:rPr lang="en-IN" i="1">
                            <a:latin typeface="Cambria Math" panose="02040503050406030204" pitchFamily="18" charset="0"/>
                          </a:rPr>
                        </m:ctrlPr>
                      </m:dPr>
                      <m:e>
                        <m:r>
                          <a:rPr lang="en-IN" i="1">
                            <a:latin typeface="Cambria Math" panose="02040503050406030204" pitchFamily="18" charset="0"/>
                          </a:rPr>
                          <m:t>𝑄</m:t>
                        </m:r>
                      </m:e>
                    </m:d>
                  </m:oMath>
                </a14:m>
                <a:r>
                  <a:rPr lang="en-IN" dirty="0"/>
                  <a:t> and </a:t>
                </a:r>
                <a14:m>
                  <m:oMath xmlns:m="http://schemas.openxmlformats.org/officeDocument/2006/math">
                    <m:r>
                      <a:rPr lang="en-IN" i="1">
                        <a:latin typeface="Cambria Math" panose="02040503050406030204" pitchFamily="18" charset="0"/>
                      </a:rPr>
                      <m:t>𝐻</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𝑔</m:t>
                        </m:r>
                      </m:sub>
                    </m:sSub>
                    <m:r>
                      <a:rPr lang="en-IN" i="1">
                        <a:latin typeface="Cambria Math" panose="02040503050406030204" pitchFamily="18" charset="0"/>
                      </a:rPr>
                      <m:t>)</m:t>
                    </m:r>
                  </m:oMath>
                </a14:m>
                <a:r>
                  <a:rPr lang="en-IN" dirty="0"/>
                  <a:t> by knowing the local structure of the network and fraction of the time the random walk spends at each node, which is proportional to the degree of the node</a:t>
                </a:r>
              </a:p>
              <a:p>
                <a:r>
                  <a:rPr lang="en-IN" dirty="0"/>
                  <a:t>Make use of some heuristics, similar to the </a:t>
                </a:r>
                <a:r>
                  <a:rPr lang="en-IN" dirty="0" err="1"/>
                  <a:t>Louvian</a:t>
                </a:r>
                <a:r>
                  <a:rPr lang="en-IN" dirty="0"/>
                  <a:t> method</a:t>
                </a:r>
              </a:p>
              <a:p>
                <a:pPr lvl="1"/>
                <a:r>
                  <a:rPr lang="en-IN" dirty="0"/>
                  <a:t>Minimize L by moving individual nodes from group to group</a:t>
                </a:r>
              </a:p>
              <a:p>
                <a:pPr lvl="1"/>
                <a:r>
                  <a:rPr lang="en-IN" dirty="0"/>
                  <a:t>Repeat the exercise at the level of entire groups</a:t>
                </a:r>
              </a:p>
              <a:p>
                <a:r>
                  <a:rPr lang="en-IN" dirty="0"/>
                  <a:t>Running time: O(n log n), returns high quality results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b="-252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10</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30635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Other modularity maximization methods</a:t>
            </a:r>
            <a:endParaRPr lang="en-IN" dirty="0"/>
          </a:p>
        </p:txBody>
      </p:sp>
      <p:sp>
        <p:nvSpPr>
          <p:cNvPr id="3" name="Content Placeholder 2"/>
          <p:cNvSpPr>
            <a:spLocks noGrp="1"/>
          </p:cNvSpPr>
          <p:nvPr>
            <p:ph idx="1"/>
          </p:nvPr>
        </p:nvSpPr>
        <p:spPr>
          <a:xfrm>
            <a:off x="838200" y="1825624"/>
            <a:ext cx="10515600" cy="4530725"/>
          </a:xfrm>
        </p:spPr>
        <p:txBody>
          <a:bodyPr>
            <a:normAutofit fontScale="92500"/>
          </a:bodyPr>
          <a:lstStyle/>
          <a:p>
            <a:r>
              <a:rPr lang="en-US" altLang="en-US" dirty="0">
                <a:ea typeface="ＭＳ Ｐゴシック" panose="020B0600070205080204" pitchFamily="34" charset="-128"/>
              </a:rPr>
              <a:t>Simulated annealing</a:t>
            </a:r>
          </a:p>
          <a:p>
            <a:r>
              <a:rPr lang="en-US" altLang="en-US" dirty="0">
                <a:ea typeface="ＭＳ Ｐゴシック" panose="020B0600070205080204" pitchFamily="34" charset="-128"/>
              </a:rPr>
              <a:t>Genetic algorithms</a:t>
            </a:r>
          </a:p>
          <a:p>
            <a:r>
              <a:rPr lang="en-US" altLang="en-US" dirty="0">
                <a:ea typeface="ＭＳ Ｐゴシック" panose="020B0600070205080204" pitchFamily="34" charset="-128"/>
              </a:rPr>
              <a:t>Greedy algorithms</a:t>
            </a:r>
          </a:p>
          <a:p>
            <a:pPr lvl="1"/>
            <a:r>
              <a:rPr lang="en-US" altLang="en-US" dirty="0">
                <a:ea typeface="ＭＳ Ｐゴシック" panose="020B0600070205080204" pitchFamily="34" charset="-128"/>
              </a:rPr>
              <a:t>We begin with every node belonging to a different community</a:t>
            </a:r>
          </a:p>
          <a:p>
            <a:pPr lvl="1" algn="just"/>
            <a:r>
              <a:rPr lang="en-US" altLang="en-US" dirty="0">
                <a:ea typeface="ＭＳ Ｐゴシック" panose="020B0600070205080204" pitchFamily="34" charset="-128"/>
              </a:rPr>
              <a:t>At every step we combine the pair of groups whose amalgamation gives the biggest increase in modularity, or the smallest decrease if no choice gives an increase</a:t>
            </a:r>
          </a:p>
          <a:p>
            <a:pPr lvl="1" algn="just"/>
            <a:r>
              <a:rPr lang="en-US" altLang="en-US" dirty="0">
                <a:ea typeface="ＭＳ Ｐゴシック" panose="020B0600070205080204" pitchFamily="34" charset="-128"/>
              </a:rPr>
              <a:t>Eventually all vertices are combined into a single group</a:t>
            </a:r>
          </a:p>
          <a:p>
            <a:pPr lvl="1" algn="just"/>
            <a:r>
              <a:rPr lang="en-US" altLang="en-US" dirty="0">
                <a:ea typeface="ＭＳ Ｐゴシック" panose="020B0600070205080204" pitchFamily="34" charset="-128"/>
              </a:rPr>
              <a:t>We then trace back the states over which the network passed and we select the one with the highest value of modularity</a:t>
            </a:r>
          </a:p>
          <a:p>
            <a:pPr lvl="1" algn="just"/>
            <a:r>
              <a:rPr lang="en-US" altLang="en-US" dirty="0">
                <a:ea typeface="ＭＳ Ｐゴシック" panose="020B0600070205080204" pitchFamily="34" charset="-128"/>
              </a:rPr>
              <a:t>Time complexity O(nlog</a:t>
            </a:r>
            <a:r>
              <a:rPr lang="en-US" altLang="en-US" baseline="30000" dirty="0">
                <a:ea typeface="ＭＳ Ｐゴシック" panose="020B0600070205080204" pitchFamily="34" charset="-128"/>
              </a:rPr>
              <a:t>2</a:t>
            </a:r>
            <a:r>
              <a:rPr lang="en-US" altLang="en-US" dirty="0">
                <a:ea typeface="ＭＳ Ｐゴシック" panose="020B0600070205080204" pitchFamily="34" charset="-128"/>
              </a:rPr>
              <a:t>n)</a:t>
            </a:r>
          </a:p>
          <a:p>
            <a:pPr lvl="2" algn="just"/>
            <a:r>
              <a:rPr lang="en-US" altLang="en-US" dirty="0">
                <a:ea typeface="ＭＳ Ｐゴシック" panose="020B0600070205080204" pitchFamily="34" charset="-128"/>
              </a:rPr>
              <a:t>The modularity achieved with greedy algorithms is slightly lower but it is much faster compared to the other two approaches</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11</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426168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ea typeface="ＭＳ Ｐゴシック" panose="020B0600070205080204" pitchFamily="34" charset="-128"/>
              </a:rPr>
              <a:t>Betweenness</a:t>
            </a:r>
            <a:r>
              <a:rPr lang="en-US" altLang="en-US" dirty="0">
                <a:ea typeface="ＭＳ Ｐゴシック" panose="020B0600070205080204" pitchFamily="34" charset="-128"/>
              </a:rPr>
              <a:t>-based method</a:t>
            </a:r>
            <a:endParaRPr lang="en-IN" dirty="0"/>
          </a:p>
        </p:txBody>
      </p:sp>
      <p:sp>
        <p:nvSpPr>
          <p:cNvPr id="3" name="Content Placeholder 2"/>
          <p:cNvSpPr>
            <a:spLocks noGrp="1"/>
          </p:cNvSpPr>
          <p:nvPr>
            <p:ph idx="1"/>
          </p:nvPr>
        </p:nvSpPr>
        <p:spPr/>
        <p:txBody>
          <a:bodyPr/>
          <a:lstStyle/>
          <a:p>
            <a:pPr algn="just"/>
            <a:r>
              <a:rPr lang="en-US" altLang="en-US" dirty="0">
                <a:ea typeface="ＭＳ Ｐゴシック" panose="020B0600070205080204" pitchFamily="34" charset="-128"/>
              </a:rPr>
              <a:t>While graph partitioning is a problem well-defined objective function (i.e., minimize cut set) the same does not hold true for community detection</a:t>
            </a:r>
          </a:p>
          <a:p>
            <a:pPr lvl="1" algn="just"/>
            <a:r>
              <a:rPr lang="en-US" altLang="en-US" dirty="0">
                <a:ea typeface="ＭＳ Ｐゴシック" panose="020B0600070205080204" pitchFamily="34" charset="-128"/>
              </a:rPr>
              <a:t>Modularity maximization is only one of the possible ways to tackle the problem</a:t>
            </a:r>
          </a:p>
          <a:p>
            <a:pPr lvl="1" algn="just"/>
            <a:r>
              <a:rPr lang="en-US" altLang="en-US" dirty="0">
                <a:ea typeface="ＭＳ Ｐゴシック" panose="020B0600070205080204" pitchFamily="34" charset="-128"/>
              </a:rPr>
              <a:t>Different objective functions can lead to different algorithms</a:t>
            </a:r>
          </a:p>
          <a:p>
            <a:pPr lvl="1" algn="just"/>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One alternative to modularity maximization is to find edges that lie between communities</a:t>
            </a:r>
          </a:p>
          <a:p>
            <a:pPr lvl="1" algn="just"/>
            <a:r>
              <a:rPr lang="en-US" altLang="en-US" dirty="0">
                <a:ea typeface="ＭＳ Ｐゴシック" panose="020B0600070205080204" pitchFamily="34" charset="-128"/>
              </a:rPr>
              <a:t>Once we remove them we will be left with just the isolated communities</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404797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ea typeface="ＭＳ Ｐゴシック" panose="020B0600070205080204" pitchFamily="34" charset="-128"/>
              </a:rPr>
              <a:t>Betweenness</a:t>
            </a:r>
            <a:r>
              <a:rPr lang="en-US" altLang="en-US" dirty="0">
                <a:ea typeface="ＭＳ Ｐゴシック" panose="020B0600070205080204" pitchFamily="34" charset="-128"/>
              </a:rPr>
              <a:t>-based method</a:t>
            </a:r>
            <a:endParaRPr lang="en-IN" dirty="0"/>
          </a:p>
        </p:txBody>
      </p:sp>
      <p:sp>
        <p:nvSpPr>
          <p:cNvPr id="3" name="Content Placeholder 2"/>
          <p:cNvSpPr>
            <a:spLocks noGrp="1"/>
          </p:cNvSpPr>
          <p:nvPr>
            <p:ph idx="1"/>
          </p:nvPr>
        </p:nvSpPr>
        <p:spPr>
          <a:xfrm>
            <a:off x="838200" y="1687967"/>
            <a:ext cx="10515600" cy="4351338"/>
          </a:xfrm>
        </p:spPr>
        <p:txBody>
          <a:bodyPr/>
          <a:lstStyle/>
          <a:p>
            <a:pPr algn="just"/>
            <a:r>
              <a:rPr lang="en-US" altLang="en-US" i="1" dirty="0">
                <a:ea typeface="ＭＳ Ｐゴシック" panose="020B0600070205080204" pitchFamily="34" charset="-128"/>
              </a:rPr>
              <a:t>Edge </a:t>
            </a:r>
            <a:r>
              <a:rPr lang="en-US" altLang="en-US" i="1" dirty="0" err="1">
                <a:ea typeface="ＭＳ Ｐゴシック" panose="020B0600070205080204" pitchFamily="34" charset="-128"/>
              </a:rPr>
              <a:t>betweenness</a:t>
            </a:r>
            <a:r>
              <a:rPr lang="en-US" altLang="en-US" i="1" dirty="0">
                <a:ea typeface="ＭＳ Ｐゴシック" panose="020B0600070205080204" pitchFamily="34" charset="-128"/>
              </a:rPr>
              <a:t> </a:t>
            </a:r>
            <a:r>
              <a:rPr lang="en-US" altLang="en-US" dirty="0">
                <a:ea typeface="ＭＳ Ｐゴシック" panose="020B0600070205080204" pitchFamily="34" charset="-128"/>
              </a:rPr>
              <a:t>is the number of geodesic paths that go through an edge</a:t>
            </a:r>
          </a:p>
          <a:p>
            <a:pPr algn="just"/>
            <a:r>
              <a:rPr lang="en-US" altLang="en-US" dirty="0">
                <a:ea typeface="ＭＳ Ｐゴシック" panose="020B0600070205080204" pitchFamily="34" charset="-128"/>
              </a:rPr>
              <a:t>Edges that lie between communities are expected to have high </a:t>
            </a:r>
            <a:r>
              <a:rPr lang="en-US" altLang="en-US" dirty="0" err="1">
                <a:ea typeface="ＭＳ Ｐゴシック" panose="020B0600070205080204" pitchFamily="34" charset="-128"/>
              </a:rPr>
              <a:t>betweenness</a:t>
            </a:r>
            <a:r>
              <a:rPr lang="en-US" altLang="en-US" dirty="0">
                <a:ea typeface="ＭＳ Ｐゴシック" panose="020B0600070205080204" pitchFamily="34" charset="-128"/>
              </a:rPr>
              <a:t> because they will connect roughly all pairs of vertices between the communities</a:t>
            </a:r>
          </a:p>
          <a:p>
            <a:pPr lvl="1" algn="just"/>
            <a:r>
              <a:rPr lang="en-US" altLang="en-US" dirty="0">
                <a:ea typeface="ＭＳ Ｐゴシック" panose="020B0600070205080204" pitchFamily="34" charset="-128"/>
              </a:rPr>
              <a:t>Time to calculate edge </a:t>
            </a:r>
            <a:r>
              <a:rPr lang="en-US" altLang="en-US" dirty="0" err="1">
                <a:ea typeface="ＭＳ Ｐゴシック" panose="020B0600070205080204" pitchFamily="34" charset="-128"/>
              </a:rPr>
              <a:t>betweenness</a:t>
            </a:r>
            <a:r>
              <a:rPr lang="en-US" altLang="en-US" dirty="0">
                <a:ea typeface="ＭＳ Ｐゴシック" panose="020B0600070205080204" pitchFamily="34" charset="-128"/>
              </a:rPr>
              <a:t> is O(n(</a:t>
            </a:r>
            <a:r>
              <a:rPr lang="en-US" altLang="en-US" dirty="0" err="1">
                <a:ea typeface="ＭＳ Ｐゴシック" panose="020B0600070205080204" pitchFamily="34" charset="-128"/>
              </a:rPr>
              <a:t>m+n</a:t>
            </a:r>
            <a:r>
              <a:rPr lang="en-US" altLang="en-US" dirty="0">
                <a:ea typeface="ＭＳ Ｐゴシック" panose="020B0600070205080204" pitchFamily="34" charset="-128"/>
              </a:rPr>
              <a:t>))</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33258" y="4229560"/>
            <a:ext cx="4219121" cy="208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84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Computing edge </a:t>
            </a:r>
            <a:r>
              <a:rPr lang="en-IN" dirty="0" err="1"/>
              <a:t>betweenness</a:t>
            </a:r>
            <a:endParaRPr lang="en-IN" dirty="0"/>
          </a:p>
        </p:txBody>
      </p:sp>
      <p:sp>
        <p:nvSpPr>
          <p:cNvPr id="3" name="Content Placeholder 2"/>
          <p:cNvSpPr>
            <a:spLocks noGrp="1"/>
          </p:cNvSpPr>
          <p:nvPr>
            <p:ph idx="1"/>
          </p:nvPr>
        </p:nvSpPr>
        <p:spPr/>
        <p:txBody>
          <a:bodyPr/>
          <a:lstStyle/>
          <a:p>
            <a:r>
              <a:rPr lang="en-IN" dirty="0"/>
              <a:t>Consider the shortest path between every pair of nodes in the network</a:t>
            </a:r>
          </a:p>
          <a:p>
            <a:pPr lvl="1"/>
            <a:r>
              <a:rPr lang="en-IN" dirty="0"/>
              <a:t>Except for nodes in different components</a:t>
            </a:r>
          </a:p>
          <a:p>
            <a:r>
              <a:rPr lang="en-IN" dirty="0"/>
              <a:t>Calculate how many such paths go along each edge</a:t>
            </a:r>
          </a:p>
          <a:p>
            <a:pPr marL="228600" lvl="1">
              <a:spcBef>
                <a:spcPts val="1000"/>
              </a:spcBef>
            </a:pPr>
            <a:r>
              <a:rPr lang="en-US" altLang="en-US" dirty="0">
                <a:ea typeface="ＭＳ Ｐゴシック" panose="020B0600070205080204" pitchFamily="34" charset="-128"/>
              </a:rPr>
              <a:t>Time to calculate edge </a:t>
            </a:r>
            <a:r>
              <a:rPr lang="en-US" altLang="en-US" dirty="0" err="1">
                <a:ea typeface="ＭＳ Ｐゴシック" panose="020B0600070205080204" pitchFamily="34" charset="-128"/>
              </a:rPr>
              <a:t>betweenness</a:t>
            </a:r>
            <a:r>
              <a:rPr lang="en-US" altLang="en-US" dirty="0">
                <a:ea typeface="ＭＳ Ｐゴシック" panose="020B0600070205080204" pitchFamily="34" charset="-128"/>
              </a:rPr>
              <a:t> is O(n(</a:t>
            </a:r>
            <a:r>
              <a:rPr lang="en-US" altLang="en-US" dirty="0" err="1">
                <a:ea typeface="ＭＳ Ｐゴシック" panose="020B0600070205080204" pitchFamily="34" charset="-128"/>
              </a:rPr>
              <a:t>m+n</a:t>
            </a:r>
            <a:r>
              <a:rPr lang="en-US" altLang="en-US" dirty="0">
                <a:ea typeface="ＭＳ Ｐゴシック" panose="020B0600070205080204" pitchFamily="34" charset="-128"/>
              </a:rPr>
              <a:t>))</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60990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for community detection using </a:t>
            </a:r>
            <a:r>
              <a:rPr lang="en-IN" dirty="0" err="1"/>
              <a:t>betweenness</a:t>
            </a:r>
            <a:r>
              <a:rPr lang="en-IN" dirty="0"/>
              <a:t> </a:t>
            </a:r>
          </a:p>
        </p:txBody>
      </p:sp>
      <p:sp>
        <p:nvSpPr>
          <p:cNvPr id="3" name="Content Placeholder 2"/>
          <p:cNvSpPr>
            <a:spLocks noGrp="1"/>
          </p:cNvSpPr>
          <p:nvPr>
            <p:ph idx="1"/>
          </p:nvPr>
        </p:nvSpPr>
        <p:spPr/>
        <p:txBody>
          <a:bodyPr>
            <a:normAutofit/>
          </a:bodyPr>
          <a:lstStyle/>
          <a:p>
            <a:r>
              <a:rPr lang="en-US" altLang="en-US" dirty="0">
                <a:ea typeface="ＭＳ Ｐゴシック" panose="020B0600070205080204" pitchFamily="34" charset="-128"/>
              </a:rPr>
              <a:t>We calculate the </a:t>
            </a:r>
            <a:r>
              <a:rPr lang="en-US" altLang="en-US" dirty="0" err="1">
                <a:ea typeface="ＭＳ Ｐゴシック" panose="020B0600070205080204" pitchFamily="34" charset="-128"/>
              </a:rPr>
              <a:t>betweenness</a:t>
            </a:r>
            <a:r>
              <a:rPr lang="en-US" altLang="en-US" dirty="0">
                <a:ea typeface="ＭＳ Ｐゴシック" panose="020B0600070205080204" pitchFamily="34" charset="-128"/>
              </a:rPr>
              <a:t> of each edge</a:t>
            </a:r>
          </a:p>
          <a:p>
            <a:r>
              <a:rPr lang="en-US" altLang="en-US" dirty="0">
                <a:ea typeface="ＭＳ Ｐゴシック" panose="020B0600070205080204" pitchFamily="34" charset="-128"/>
              </a:rPr>
              <a:t>We find the edge with the highest score and remove it</a:t>
            </a:r>
          </a:p>
          <a:p>
            <a:pPr algn="just"/>
            <a:r>
              <a:rPr lang="en-US" altLang="en-US" dirty="0">
                <a:ea typeface="ＭＳ Ｐゴシック" panose="020B0600070205080204" pitchFamily="34" charset="-128"/>
              </a:rPr>
              <a:t>We recalculate the </a:t>
            </a:r>
            <a:r>
              <a:rPr lang="en-US" altLang="en-US" dirty="0" err="1">
                <a:ea typeface="ＭＳ Ｐゴシック" panose="020B0600070205080204" pitchFamily="34" charset="-128"/>
              </a:rPr>
              <a:t>betweenness</a:t>
            </a:r>
            <a:r>
              <a:rPr lang="en-US" altLang="en-US" dirty="0">
                <a:ea typeface="ＭＳ Ｐゴシック" panose="020B0600070205080204" pitchFamily="34" charset="-128"/>
              </a:rPr>
              <a:t> of the remaining edges, since geodesic paths will have changed</a:t>
            </a:r>
          </a:p>
          <a:p>
            <a:pPr algn="just"/>
            <a:r>
              <a:rPr lang="en-US" altLang="en-US" dirty="0">
                <a:ea typeface="ＭＳ Ｐゴシック" panose="020B0600070205080204" pitchFamily="34" charset="-128"/>
              </a:rPr>
              <a:t>Repeat the above process until we eventually have a completely disconnected network</a:t>
            </a:r>
          </a:p>
          <a:p>
            <a:pPr lvl="1" algn="just"/>
            <a:r>
              <a:rPr lang="en-US" altLang="en-US" dirty="0">
                <a:ea typeface="ＭＳ Ｐゴシック" panose="020B0600070205080204" pitchFamily="34" charset="-128"/>
              </a:rPr>
              <a:t>Singleton vertices</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88436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defRPr/>
            </a:pPr>
            <a:r>
              <a:rPr lang="en-US" dirty="0"/>
              <a:t>The states of the network passes through the above procedure can be represented using a </a:t>
            </a:r>
            <a:r>
              <a:rPr lang="en-US" dirty="0" err="1"/>
              <a:t>dendrogram</a:t>
            </a:r>
            <a:r>
              <a:rPr lang="en-US" dirty="0"/>
              <a:t> (tree)</a:t>
            </a:r>
          </a:p>
          <a:p>
            <a:pPr algn="just">
              <a:defRPr/>
            </a:pPr>
            <a:r>
              <a:rPr lang="en-US" dirty="0"/>
              <a:t>Leaves represent the final state (i.e., singleton nodes) while the top of the tree represents the starting state (i.e., a single community)</a:t>
            </a:r>
          </a:p>
          <a:p>
            <a:pPr lvl="1" algn="just">
              <a:defRPr/>
            </a:pPr>
            <a:r>
              <a:rPr lang="en-US" dirty="0"/>
              <a:t>Horizontal cuts represent intermediate configurations </a:t>
            </a:r>
          </a:p>
          <a:p>
            <a:pPr algn="just">
              <a:defRPr/>
            </a:pPr>
            <a:r>
              <a:rPr lang="en-US" dirty="0"/>
              <a:t>This algorithm gives a selection of different possible decompositions of the network</a:t>
            </a:r>
          </a:p>
          <a:p>
            <a:pPr lvl="1" algn="just">
              <a:buFont typeface="Wingdings" charset="0"/>
              <a:buChar char="§"/>
              <a:defRPr/>
            </a:pPr>
            <a:r>
              <a:rPr lang="en-US" dirty="0"/>
              <a:t>Coarse (i.e., top of the tree) vs fine divisions (i.e., bottom of the tree)</a:t>
            </a:r>
          </a:p>
          <a:p>
            <a:pPr lvl="1" algn="just">
              <a:buFont typeface="Wingdings" charset="0"/>
              <a:buChar char="§"/>
              <a:defRPr/>
            </a:pPr>
            <a:r>
              <a:rPr lang="en-US" dirty="0"/>
              <a:t>It is up to the user to decide which of the many divisions is useful</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42518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17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1043" y="2113870"/>
            <a:ext cx="5317672" cy="361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222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Edge-</a:t>
            </a:r>
            <a:r>
              <a:rPr lang="en-IN" dirty="0" err="1"/>
              <a:t>betweeness</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18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2"/>
          <a:stretch>
            <a:fillRect/>
          </a:stretch>
        </p:blipFill>
        <p:spPr>
          <a:xfrm>
            <a:off x="2414243" y="2070399"/>
            <a:ext cx="7132269" cy="2869463"/>
          </a:xfrm>
          <a:prstGeom prst="rect">
            <a:avLst/>
          </a:prstGeom>
        </p:spPr>
      </p:pic>
    </p:spTree>
    <p:extLst>
      <p:ext uri="{BB962C8B-B14F-4D97-AF65-F5344CB8AC3E}">
        <p14:creationId xmlns:p14="http://schemas.microsoft.com/office/powerpoint/2010/main" val="389602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19</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2"/>
          <a:stretch>
            <a:fillRect/>
          </a:stretch>
        </p:blipFill>
        <p:spPr>
          <a:xfrm>
            <a:off x="7373956" y="600824"/>
            <a:ext cx="3871429" cy="2816754"/>
          </a:xfrm>
          <a:prstGeom prst="rect">
            <a:avLst/>
          </a:prstGeom>
        </p:spPr>
      </p:pic>
      <p:pic>
        <p:nvPicPr>
          <p:cNvPr id="7" name="Picture 6"/>
          <p:cNvPicPr>
            <a:picLocks noChangeAspect="1"/>
          </p:cNvPicPr>
          <p:nvPr/>
        </p:nvPicPr>
        <p:blipFill>
          <a:blip r:embed="rId3"/>
          <a:stretch>
            <a:fillRect/>
          </a:stretch>
        </p:blipFill>
        <p:spPr>
          <a:xfrm>
            <a:off x="995346" y="444271"/>
            <a:ext cx="4745457" cy="1909198"/>
          </a:xfrm>
          <a:prstGeom prst="rect">
            <a:avLst/>
          </a:prstGeom>
        </p:spPr>
      </p:pic>
      <p:pic>
        <p:nvPicPr>
          <p:cNvPr id="8" name="Picture 7"/>
          <p:cNvPicPr>
            <a:picLocks noChangeAspect="1"/>
          </p:cNvPicPr>
          <p:nvPr/>
        </p:nvPicPr>
        <p:blipFill>
          <a:blip r:embed="rId4"/>
          <a:stretch>
            <a:fillRect/>
          </a:stretch>
        </p:blipFill>
        <p:spPr>
          <a:xfrm>
            <a:off x="2218526" y="2771713"/>
            <a:ext cx="4391638" cy="3248478"/>
          </a:xfrm>
          <a:prstGeom prst="rect">
            <a:avLst/>
          </a:prstGeom>
        </p:spPr>
      </p:pic>
    </p:spTree>
    <p:extLst>
      <p:ext uri="{BB962C8B-B14F-4D97-AF65-F5344CB8AC3E}">
        <p14:creationId xmlns:p14="http://schemas.microsoft.com/office/powerpoint/2010/main" val="142179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walk</a:t>
            </a:r>
          </a:p>
        </p:txBody>
      </p:sp>
      <p:sp>
        <p:nvSpPr>
          <p:cNvPr id="3" name="Content Placeholder 2"/>
          <p:cNvSpPr>
            <a:spLocks noGrp="1"/>
          </p:cNvSpPr>
          <p:nvPr>
            <p:ph idx="1"/>
          </p:nvPr>
        </p:nvSpPr>
        <p:spPr/>
        <p:txBody>
          <a:bodyPr/>
          <a:lstStyle/>
          <a:p>
            <a:r>
              <a:rPr lang="en-IN" dirty="0"/>
              <a:t>Consider a random walk on an undirected network</a:t>
            </a:r>
          </a:p>
          <a:p>
            <a:r>
              <a:rPr lang="en-IN" dirty="0"/>
              <a:t>Sequence of nodes visited gives us some information</a:t>
            </a:r>
          </a:p>
          <a:p>
            <a:pPr lvl="1"/>
            <a:r>
              <a:rPr lang="en-IN" dirty="0"/>
              <a:t>Simplest info: subset of edges in the network</a:t>
            </a:r>
          </a:p>
          <a:p>
            <a:pPr lvl="1"/>
            <a:r>
              <a:rPr lang="en-IN" dirty="0"/>
              <a:t>Subtle info: Community ? </a:t>
            </a:r>
          </a:p>
          <a:p>
            <a:pPr lvl="2"/>
            <a:r>
              <a:rPr lang="en-IN" sz="2400" dirty="0"/>
              <a:t>Many edges within community and few edges between communities, implies the random walk will linger within the community</a:t>
            </a:r>
          </a:p>
        </p:txBody>
      </p:sp>
      <p:sp>
        <p:nvSpPr>
          <p:cNvPr id="4" name="Slide Number Placeholder 3"/>
          <p:cNvSpPr>
            <a:spLocks noGrp="1"/>
          </p:cNvSpPr>
          <p:nvPr>
            <p:ph type="sldNum" sz="quarter" idx="12"/>
          </p:nvPr>
        </p:nvSpPr>
        <p:spPr/>
        <p:txBody>
          <a:bodyPr/>
          <a:lstStyle/>
          <a:p>
            <a:fld id="{AF5FB12C-948D-4C77-8613-2E4673F705B6}" type="slidenum">
              <a:rPr lang="en-IN" smtClean="0"/>
              <a:t>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949128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20</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2"/>
          <a:stretch>
            <a:fillRect/>
          </a:stretch>
        </p:blipFill>
        <p:spPr>
          <a:xfrm>
            <a:off x="875571" y="80495"/>
            <a:ext cx="10440857" cy="6697010"/>
          </a:xfrm>
          <a:prstGeom prst="rect">
            <a:avLst/>
          </a:prstGeom>
        </p:spPr>
      </p:pic>
    </p:spTree>
    <p:extLst>
      <p:ext uri="{BB962C8B-B14F-4D97-AF65-F5344CB8AC3E}">
        <p14:creationId xmlns:p14="http://schemas.microsoft.com/office/powerpoint/2010/main" val="3584555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21</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2"/>
          <a:stretch>
            <a:fillRect/>
          </a:stretch>
        </p:blipFill>
        <p:spPr>
          <a:xfrm>
            <a:off x="550942" y="224518"/>
            <a:ext cx="10802858" cy="6496957"/>
          </a:xfrm>
          <a:prstGeom prst="rect">
            <a:avLst/>
          </a:prstGeom>
        </p:spPr>
      </p:pic>
    </p:spTree>
    <p:extLst>
      <p:ext uri="{BB962C8B-B14F-4D97-AF65-F5344CB8AC3E}">
        <p14:creationId xmlns:p14="http://schemas.microsoft.com/office/powerpoint/2010/main" val="2457433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ea typeface="ＭＳ Ｐゴシック" panose="020B0600070205080204" pitchFamily="34" charset="-128"/>
              </a:rPr>
              <a:t>Betweenness</a:t>
            </a:r>
            <a:r>
              <a:rPr lang="en-US" altLang="en-US" dirty="0">
                <a:ea typeface="ＭＳ Ｐゴシック" panose="020B0600070205080204" pitchFamily="34" charset="-128"/>
              </a:rPr>
              <a:t>-based </a:t>
            </a:r>
            <a:r>
              <a:rPr lang="en-US" altLang="en-US" dirty="0" err="1">
                <a:ea typeface="ＭＳ Ｐゴシック" panose="020B0600070205080204" pitchFamily="34" charset="-128"/>
              </a:rPr>
              <a:t>method:Complexity</a:t>
            </a:r>
            <a:endParaRPr lang="en-IN" dirty="0"/>
          </a:p>
        </p:txBody>
      </p:sp>
      <p:sp>
        <p:nvSpPr>
          <p:cNvPr id="3" name="Content Placeholder 2"/>
          <p:cNvSpPr>
            <a:spLocks noGrp="1"/>
          </p:cNvSpPr>
          <p:nvPr>
            <p:ph idx="1"/>
          </p:nvPr>
        </p:nvSpPr>
        <p:spPr/>
        <p:txBody>
          <a:bodyPr>
            <a:normAutofit/>
          </a:bodyPr>
          <a:lstStyle/>
          <a:p>
            <a:r>
              <a:rPr lang="en-IN" dirty="0"/>
              <a:t>The above algorithm gives very good results</a:t>
            </a:r>
          </a:p>
          <a:p>
            <a:r>
              <a:rPr lang="en-IN" dirty="0"/>
              <a:t>However, it is one of the slowest algorithms for community detection</a:t>
            </a:r>
          </a:p>
          <a:p>
            <a:pPr lvl="1"/>
            <a:r>
              <a:rPr lang="en-IN" dirty="0"/>
              <a:t>Calculation of </a:t>
            </a:r>
            <a:r>
              <a:rPr lang="en-IN" dirty="0" err="1"/>
              <a:t>betweenness</a:t>
            </a:r>
            <a:r>
              <a:rPr lang="en-IN" dirty="0"/>
              <a:t> for all edges: O(n(</a:t>
            </a:r>
            <a:r>
              <a:rPr lang="en-IN" dirty="0" err="1"/>
              <a:t>m+n</a:t>
            </a:r>
            <a:r>
              <a:rPr lang="en-IN" dirty="0"/>
              <a:t>))</a:t>
            </a:r>
          </a:p>
          <a:p>
            <a:pPr lvl="1"/>
            <a:r>
              <a:rPr lang="en-IN" dirty="0"/>
              <a:t>We must perform this calculation for each edge removed: O(</a:t>
            </a:r>
            <a:r>
              <a:rPr lang="en-IN" dirty="0" err="1"/>
              <a:t>mn</a:t>
            </a:r>
            <a:r>
              <a:rPr lang="en-IN" dirty="0"/>
              <a:t>(</a:t>
            </a:r>
            <a:r>
              <a:rPr lang="en-IN" dirty="0" err="1"/>
              <a:t>m+n</a:t>
            </a:r>
            <a:r>
              <a:rPr lang="en-IN" dirty="0"/>
              <a:t>)), to remove all edges</a:t>
            </a:r>
          </a:p>
          <a:p>
            <a:pPr lvl="1"/>
            <a:r>
              <a:rPr lang="en-IN" dirty="0"/>
              <a:t>O(n</a:t>
            </a:r>
            <a:r>
              <a:rPr lang="en-IN" baseline="30000" dirty="0"/>
              <a:t>3</a:t>
            </a:r>
            <a:r>
              <a:rPr lang="en-IN" dirty="0"/>
              <a:t>) in a sparse network</a:t>
            </a:r>
          </a:p>
          <a:p>
            <a:endParaRPr lang="en-IN" dirty="0"/>
          </a:p>
          <a:p>
            <a:r>
              <a:rPr lang="en-IN" dirty="0"/>
              <a:t>The ability to get an entire </a:t>
            </a:r>
            <a:r>
              <a:rPr lang="en-IN" dirty="0" err="1"/>
              <a:t>dendrogram</a:t>
            </a:r>
            <a:r>
              <a:rPr lang="en-IN" dirty="0"/>
              <a:t> rather than a single decomposition can be useful in many cases</a:t>
            </a:r>
          </a:p>
          <a:p>
            <a:pPr lvl="1"/>
            <a:r>
              <a:rPr lang="en-IN" dirty="0"/>
              <a:t>Hierarchical decomposition </a:t>
            </a:r>
          </a:p>
        </p:txBody>
      </p:sp>
      <p:sp>
        <p:nvSpPr>
          <p:cNvPr id="4" name="Slide Number Placeholder 3"/>
          <p:cNvSpPr>
            <a:spLocks noGrp="1"/>
          </p:cNvSpPr>
          <p:nvPr>
            <p:ph type="sldNum" sz="quarter" idx="12"/>
          </p:nvPr>
        </p:nvSpPr>
        <p:spPr/>
        <p:txBody>
          <a:bodyPr/>
          <a:lstStyle/>
          <a:p>
            <a:fld id="{AF5FB12C-948D-4C77-8613-2E4673F705B6}" type="slidenum">
              <a:rPr lang="en-IN" smtClean="0"/>
              <a:t>22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452544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ea typeface="ＭＳ Ｐゴシック" panose="020B0600070205080204" pitchFamily="34" charset="-128"/>
              </a:rPr>
              <a:t>Betweenness</a:t>
            </a:r>
            <a:r>
              <a:rPr lang="en-US" altLang="en-US" dirty="0">
                <a:ea typeface="ＭＳ Ｐゴシック" panose="020B0600070205080204" pitchFamily="34" charset="-128"/>
              </a:rPr>
              <a:t>-based method: variation</a:t>
            </a:r>
            <a:endParaRPr lang="en-IN" dirty="0"/>
          </a:p>
        </p:txBody>
      </p:sp>
      <p:sp>
        <p:nvSpPr>
          <p:cNvPr id="3" name="Content Placeholder 2"/>
          <p:cNvSpPr>
            <a:spLocks noGrp="1"/>
          </p:cNvSpPr>
          <p:nvPr>
            <p:ph idx="1"/>
          </p:nvPr>
        </p:nvSpPr>
        <p:spPr/>
        <p:txBody>
          <a:bodyPr/>
          <a:lstStyle/>
          <a:p>
            <a:r>
              <a:rPr lang="en-IN" dirty="0"/>
              <a:t>A variation of the above algorithm is based on the observation that an edge that connects two components that are poorly connected with each other is unlikely to participate to many short loops</a:t>
            </a:r>
          </a:p>
          <a:p>
            <a:pPr lvl="1"/>
            <a:r>
              <a:rPr lang="en-IN" dirty="0"/>
              <a:t>Thus, one can identify the edges between communities by examining the number of short loops they participate in (rather than the </a:t>
            </a:r>
            <a:r>
              <a:rPr lang="en-IN" dirty="0" err="1"/>
              <a:t>betweenness</a:t>
            </a:r>
            <a:r>
              <a:rPr lang="en-IN" dirty="0"/>
              <a:t>)</a:t>
            </a:r>
          </a:p>
          <a:p>
            <a:pPr lvl="1"/>
            <a:r>
              <a:rPr lang="en-IN" dirty="0" err="1"/>
              <a:t>Radicchi</a:t>
            </a:r>
            <a:r>
              <a:rPr lang="en-IN" dirty="0"/>
              <a:t> et al. found that examining for loop lengths 3 and 4 gave the best results</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1014" y="4383087"/>
            <a:ext cx="47244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136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Variation of </a:t>
            </a:r>
            <a:r>
              <a:rPr lang="en-IN" dirty="0" err="1"/>
              <a:t>betweenness</a:t>
            </a:r>
            <a:r>
              <a:rPr lang="en-IN" dirty="0"/>
              <a:t> based method</a:t>
            </a:r>
          </a:p>
        </p:txBody>
      </p:sp>
      <p:sp>
        <p:nvSpPr>
          <p:cNvPr id="3" name="Content Placeholder 2"/>
          <p:cNvSpPr>
            <a:spLocks noGrp="1"/>
          </p:cNvSpPr>
          <p:nvPr>
            <p:ph idx="1"/>
          </p:nvPr>
        </p:nvSpPr>
        <p:spPr/>
        <p:txBody>
          <a:bodyPr/>
          <a:lstStyle/>
          <a:p>
            <a:pPr algn="just"/>
            <a:r>
              <a:rPr lang="en-US" altLang="en-US" dirty="0">
                <a:ea typeface="ＭＳ Ｐゴシック" panose="020B0600070205080204" pitchFamily="34" charset="-128"/>
              </a:rPr>
              <a:t>This approach is an order of magnitude faster compared to the </a:t>
            </a:r>
            <a:r>
              <a:rPr lang="en-US" altLang="en-US" dirty="0" err="1">
                <a:ea typeface="ＭＳ Ｐゴシック" panose="020B0600070205080204" pitchFamily="34" charset="-128"/>
              </a:rPr>
              <a:t>betweenness</a:t>
            </a:r>
            <a:r>
              <a:rPr lang="en-US" altLang="en-US" dirty="0">
                <a:ea typeface="ＭＳ Ｐゴシック" panose="020B0600070205080204" pitchFamily="34" charset="-128"/>
              </a:rPr>
              <a:t>-based approach</a:t>
            </a:r>
          </a:p>
          <a:p>
            <a:pPr lvl="1" algn="just"/>
            <a:r>
              <a:rPr lang="en-US" altLang="en-US" dirty="0">
                <a:ea typeface="ＭＳ Ｐゴシック" panose="020B0600070205080204" pitchFamily="34" charset="-128"/>
              </a:rPr>
              <a:t>Computing short loops to which an edge belongs is a local operation </a:t>
            </a:r>
          </a:p>
          <a:p>
            <a:pPr lvl="1" algn="just"/>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However, this approach works well when the network has a significant number of short loops to begin with</a:t>
            </a:r>
          </a:p>
          <a:p>
            <a:pPr lvl="1" algn="just"/>
            <a:r>
              <a:rPr lang="en-US" altLang="en-US" dirty="0">
                <a:ea typeface="ＭＳ Ｐゴシック" panose="020B0600070205080204" pitchFamily="34" charset="-128"/>
              </a:rPr>
              <a:t>Social networks do have many short loops, however other types of networks (e.g., technological or biological) might not have this property</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4032729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Hierarchical clustering</a:t>
            </a:r>
            <a:endParaRPr lang="en-IN" dirty="0"/>
          </a:p>
        </p:txBody>
      </p:sp>
      <p:sp>
        <p:nvSpPr>
          <p:cNvPr id="3" name="Content Placeholder 2"/>
          <p:cNvSpPr>
            <a:spLocks noGrp="1"/>
          </p:cNvSpPr>
          <p:nvPr>
            <p:ph idx="1"/>
          </p:nvPr>
        </p:nvSpPr>
        <p:spPr/>
        <p:txBody>
          <a:bodyPr/>
          <a:lstStyle/>
          <a:p>
            <a:pPr algn="just"/>
            <a:r>
              <a:rPr lang="en-US" altLang="en-US" dirty="0">
                <a:ea typeface="ＭＳ Ｐゴシック" panose="020B0600070205080204" pitchFamily="34" charset="-128"/>
              </a:rPr>
              <a:t>The </a:t>
            </a:r>
            <a:r>
              <a:rPr lang="en-US" altLang="en-US" dirty="0" err="1">
                <a:ea typeface="ＭＳ Ｐゴシック" panose="020B0600070205080204" pitchFamily="34" charset="-128"/>
              </a:rPr>
              <a:t>betweenness</a:t>
            </a:r>
            <a:r>
              <a:rPr lang="en-US" altLang="en-US" dirty="0">
                <a:ea typeface="ＭＳ Ｐゴシック" panose="020B0600070205080204" pitchFamily="34" charset="-128"/>
              </a:rPr>
              <a:t>-based community detection provided as an output a </a:t>
            </a:r>
            <a:r>
              <a:rPr lang="en-US" altLang="en-US" dirty="0" err="1">
                <a:ea typeface="ＭＳ Ｐゴシック" panose="020B0600070205080204" pitchFamily="34" charset="-128"/>
              </a:rPr>
              <a:t>dendrogram</a:t>
            </a:r>
            <a:endParaRPr lang="en-US" altLang="en-US" dirty="0">
              <a:ea typeface="ＭＳ Ｐゴシック" panose="020B0600070205080204" pitchFamily="34" charset="-128"/>
            </a:endParaRPr>
          </a:p>
          <a:p>
            <a:pPr lvl="1" algn="just"/>
            <a:r>
              <a:rPr lang="en-US" altLang="en-US" dirty="0">
                <a:ea typeface="ＭＳ Ｐゴシック" panose="020B0600070205080204" pitchFamily="34" charset="-128"/>
              </a:rPr>
              <a:t>The </a:t>
            </a:r>
            <a:r>
              <a:rPr lang="en-US" altLang="en-US" dirty="0" err="1">
                <a:ea typeface="ＭＳ Ｐゴシック" panose="020B0600070205080204" pitchFamily="34" charset="-128"/>
              </a:rPr>
              <a:t>dendrogram</a:t>
            </a:r>
            <a:r>
              <a:rPr lang="en-US" altLang="en-US" dirty="0">
                <a:ea typeface="ＭＳ Ｐゴシック" panose="020B0600070205080204" pitchFamily="34" charset="-128"/>
              </a:rPr>
              <a:t> essentially decomposes the network into nested communities in a hierarchical fashion</a:t>
            </a:r>
          </a:p>
          <a:p>
            <a:pPr lvl="1" algn="just"/>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There is an entire class of algorithms that are doing the same thing but operate using an agglomerative strategy rather than a divisive one</a:t>
            </a:r>
          </a:p>
          <a:p>
            <a:pPr lvl="1" algn="just"/>
            <a:r>
              <a:rPr lang="en-US" altLang="en-US" dirty="0">
                <a:ea typeface="ＭＳ Ｐゴシック" panose="020B0600070205080204" pitchFamily="34" charset="-128"/>
              </a:rPr>
              <a:t>Hierarchical clustering algorithms</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051705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Hierarchical clustering: Basic Idea</a:t>
            </a:r>
            <a:endParaRPr lang="en-IN" dirty="0"/>
          </a:p>
        </p:txBody>
      </p:sp>
      <p:sp>
        <p:nvSpPr>
          <p:cNvPr id="3" name="Content Placeholder 2"/>
          <p:cNvSpPr>
            <a:spLocks noGrp="1"/>
          </p:cNvSpPr>
          <p:nvPr>
            <p:ph idx="1"/>
          </p:nvPr>
        </p:nvSpPr>
        <p:spPr/>
        <p:txBody>
          <a:bodyPr>
            <a:normAutofit lnSpcReduction="10000"/>
          </a:bodyPr>
          <a:lstStyle/>
          <a:p>
            <a:pPr algn="just"/>
            <a:r>
              <a:rPr lang="en-US" altLang="en-US" dirty="0">
                <a:ea typeface="ＭＳ Ｐゴシック" panose="020B0600070205080204" pitchFamily="34" charset="-128"/>
              </a:rPr>
              <a:t>The basic idea behind hierarchical clustering is to initially consider every vertex as one community</a:t>
            </a:r>
          </a:p>
          <a:p>
            <a:pPr algn="just"/>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Then we define a metric of similarity between vertices, based on the network structure</a:t>
            </a:r>
          </a:p>
          <a:p>
            <a:pPr lvl="1" algn="just"/>
            <a:r>
              <a:rPr lang="en-US" altLang="en-US" dirty="0">
                <a:ea typeface="ＭＳ Ｐゴシック" panose="020B0600070205080204" pitchFamily="34" charset="-128"/>
              </a:rPr>
              <a:t>Then we join the most similar vertices to the same group</a:t>
            </a:r>
          </a:p>
          <a:p>
            <a:pPr lvl="1" algn="just"/>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We can use any metric of structural equivalence as the similarity metric</a:t>
            </a:r>
          </a:p>
          <a:p>
            <a:pPr lvl="1" algn="just"/>
            <a:r>
              <a:rPr lang="en-US" altLang="en-US" dirty="0">
                <a:ea typeface="ＭＳ Ｐゴシック" panose="020B0600070205080204" pitchFamily="34" charset="-128"/>
              </a:rPr>
              <a:t>Cosine similarity, correlation coefficient between rows in the adjacent matrix, Euclidean distance between rows in the adjacent matrix etc.</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746750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Hierarchical clustering: group-wise similarity</a:t>
            </a:r>
            <a:endParaRPr lang="en-IN" dirty="0"/>
          </a:p>
        </p:txBody>
      </p:sp>
      <p:sp>
        <p:nvSpPr>
          <p:cNvPr id="3" name="Content Placeholder 2"/>
          <p:cNvSpPr>
            <a:spLocks noGrp="1"/>
          </p:cNvSpPr>
          <p:nvPr>
            <p:ph idx="1"/>
          </p:nvPr>
        </p:nvSpPr>
        <p:spPr/>
        <p:txBody>
          <a:bodyPr/>
          <a:lstStyle/>
          <a:p>
            <a:pPr algn="just">
              <a:defRPr/>
            </a:pPr>
            <a:r>
              <a:rPr lang="en-US" dirty="0"/>
              <a:t>Once we calculate the pairwise similarities, our goal is to group together the vertices that have the highest similarities</a:t>
            </a:r>
          </a:p>
          <a:p>
            <a:pPr lvl="1" algn="just">
              <a:buFont typeface="Wingdings" charset="0"/>
              <a:buChar char="§"/>
              <a:defRPr/>
            </a:pPr>
            <a:r>
              <a:rPr lang="en-US" dirty="0"/>
              <a:t>This can lead to conflicts</a:t>
            </a:r>
          </a:p>
          <a:p>
            <a:pPr algn="just">
              <a:defRPr/>
            </a:pPr>
            <a:r>
              <a:rPr lang="en-US" dirty="0"/>
              <a:t>The first step is to join the singleton pairs with the highest similarity to a group of size two</a:t>
            </a:r>
          </a:p>
          <a:p>
            <a:pPr lvl="1" algn="just">
              <a:buFont typeface="Wingdings" charset="0"/>
              <a:buChar char="§"/>
              <a:defRPr/>
            </a:pPr>
            <a:r>
              <a:rPr lang="en-US" dirty="0"/>
              <a:t>Then we need to agglomerate groups with possibly more than one vertices</a:t>
            </a:r>
          </a:p>
          <a:p>
            <a:pPr lvl="1" algn="just">
              <a:buFont typeface="Wingdings" charset="0"/>
              <a:buChar char="§"/>
              <a:defRPr/>
            </a:pPr>
            <a:r>
              <a:rPr lang="en-US" dirty="0"/>
              <a:t>However, we have metrics for pairwise similarity not group similarity</a:t>
            </a:r>
          </a:p>
          <a:p>
            <a:pPr lvl="1" algn="just">
              <a:buFont typeface="Wingdings" charset="0"/>
              <a:buChar char="§"/>
              <a:defRPr/>
            </a:pPr>
            <a:r>
              <a:rPr lang="en-US" dirty="0"/>
              <a:t>How can we combine these vertex similarities to create similarities for the groups? </a:t>
            </a:r>
          </a:p>
          <a:p>
            <a:pPr lvl="2" algn="just">
              <a:buFont typeface="Wingdings" charset="0"/>
              <a:buChar char="§"/>
              <a:defRPr/>
            </a:pPr>
            <a:r>
              <a:rPr lang="en-US" dirty="0"/>
              <a:t>There are three ways of doing these: single-, complete-, and average-linkage clustering </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527890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Ways to create group similarity</a:t>
            </a:r>
          </a:p>
        </p:txBody>
      </p:sp>
      <p:sp>
        <p:nvSpPr>
          <p:cNvPr id="3" name="Content Placeholder 2"/>
          <p:cNvSpPr>
            <a:spLocks noGrp="1"/>
          </p:cNvSpPr>
          <p:nvPr>
            <p:ph idx="1"/>
          </p:nvPr>
        </p:nvSpPr>
        <p:spPr/>
        <p:txBody>
          <a:bodyPr>
            <a:normAutofit/>
          </a:bodyPr>
          <a:lstStyle/>
          <a:p>
            <a:r>
              <a:rPr lang="en-US" altLang="en-US" sz="2400" dirty="0">
                <a:ea typeface="ＭＳ Ｐゴシック" panose="020B0600070205080204" pitchFamily="34" charset="-128"/>
              </a:rPr>
              <a:t>Consider two groups of n</a:t>
            </a:r>
            <a:r>
              <a:rPr lang="en-US" altLang="en-US" sz="2400" baseline="-25000" dirty="0">
                <a:ea typeface="ＭＳ Ｐゴシック" panose="020B0600070205080204" pitchFamily="34" charset="-128"/>
              </a:rPr>
              <a:t>1</a:t>
            </a:r>
            <a:r>
              <a:rPr lang="en-US" altLang="en-US" sz="2400" dirty="0">
                <a:ea typeface="ＭＳ Ｐゴシック" panose="020B0600070205080204" pitchFamily="34" charset="-128"/>
              </a:rPr>
              <a:t> and n</a:t>
            </a:r>
            <a:r>
              <a:rPr lang="en-US" altLang="en-US" sz="2400" baseline="-25000" dirty="0">
                <a:ea typeface="ＭＳ Ｐゴシック" panose="020B0600070205080204" pitchFamily="34" charset="-128"/>
              </a:rPr>
              <a:t>2</a:t>
            </a:r>
            <a:r>
              <a:rPr lang="en-US" altLang="en-US" sz="2400" dirty="0">
                <a:ea typeface="ＭＳ Ｐゴシック" panose="020B0600070205080204" pitchFamily="34" charset="-128"/>
              </a:rPr>
              <a:t> vertices, respectively</a:t>
            </a:r>
          </a:p>
          <a:p>
            <a:pPr lvl="1"/>
            <a:r>
              <a:rPr lang="en-US" altLang="en-US" dirty="0">
                <a:ea typeface="ＭＳ Ｐゴシック" panose="020B0600070205080204" pitchFamily="34" charset="-128"/>
              </a:rPr>
              <a:t>There are n</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n</a:t>
            </a:r>
            <a:r>
              <a:rPr lang="en-US" altLang="en-US" baseline="-25000" dirty="0">
                <a:ea typeface="ＭＳ Ｐゴシック" panose="020B0600070205080204" pitchFamily="34" charset="-128"/>
              </a:rPr>
              <a:t>2</a:t>
            </a:r>
            <a:r>
              <a:rPr lang="en-US" altLang="en-US" dirty="0">
                <a:ea typeface="ＭＳ Ｐゴシック" panose="020B0600070205080204" pitchFamily="34" charset="-128"/>
              </a:rPr>
              <a:t> pairs of vertices among them (one node belongs to group 1 and the other to group 2)</a:t>
            </a:r>
          </a:p>
          <a:p>
            <a:r>
              <a:rPr lang="en-US" altLang="en-US" sz="2400" dirty="0">
                <a:ea typeface="ＭＳ Ｐゴシック" panose="020B0600070205080204" pitchFamily="34" charset="-128"/>
              </a:rPr>
              <a:t>Single-linkage clustering</a:t>
            </a:r>
          </a:p>
          <a:p>
            <a:pPr lvl="1"/>
            <a:r>
              <a:rPr lang="en-US" altLang="en-US" dirty="0">
                <a:ea typeface="ＭＳ Ｐゴシック" panose="020B0600070205080204" pitchFamily="34" charset="-128"/>
              </a:rPr>
              <a:t>The similarity between the groups is defined as the</a:t>
            </a:r>
            <a:r>
              <a:rPr lang="en-US" dirty="0"/>
              <a:t> most similar of these n1n2 pairs of vertices</a:t>
            </a:r>
            <a:r>
              <a:rPr lang="en-US" altLang="en-US" dirty="0">
                <a:ea typeface="ＭＳ Ｐゴシック" panose="020B0600070205080204" pitchFamily="34" charset="-128"/>
              </a:rPr>
              <a:t> pairwise similarities </a:t>
            </a:r>
          </a:p>
          <a:p>
            <a:r>
              <a:rPr lang="en-US" altLang="en-US" sz="2400" dirty="0">
                <a:ea typeface="ＭＳ Ｐゴシック" panose="020B0600070205080204" pitchFamily="34" charset="-128"/>
              </a:rPr>
              <a:t>Complete-linkage clustering</a:t>
            </a:r>
          </a:p>
          <a:p>
            <a:pPr lvl="1" algn="just"/>
            <a:r>
              <a:rPr lang="en-US" altLang="en-US" dirty="0">
                <a:ea typeface="ＭＳ Ｐゴシック" panose="020B0600070205080204" pitchFamily="34" charset="-128"/>
              </a:rPr>
              <a:t>The similarity between the groups is defined as the smallest of the pairwise similarities</a:t>
            </a:r>
          </a:p>
          <a:p>
            <a:pPr marL="228600" lvl="1" algn="just">
              <a:spcBef>
                <a:spcPts val="1000"/>
              </a:spcBef>
            </a:pPr>
            <a:r>
              <a:rPr lang="en-US" altLang="en-US" dirty="0">
                <a:ea typeface="ＭＳ Ｐゴシック" panose="020B0600070205080204" pitchFamily="34" charset="-128"/>
              </a:rPr>
              <a:t>For example, if the similarity of the node pairs ranges from 1 to 100, the similarity of the two groups is 100 and 1 for single and complete-linkage, respectively</a:t>
            </a:r>
          </a:p>
          <a:p>
            <a:pPr algn="just"/>
            <a:endParaRPr lang="en-US" altLang="en-US" dirty="0">
              <a:ea typeface="ＭＳ Ｐゴシック" panose="020B0600070205080204" pitchFamily="34" charset="-128"/>
            </a:endParaRPr>
          </a:p>
        </p:txBody>
      </p:sp>
      <p:sp>
        <p:nvSpPr>
          <p:cNvPr id="4" name="Slide Number Placeholder 3"/>
          <p:cNvSpPr>
            <a:spLocks noGrp="1"/>
          </p:cNvSpPr>
          <p:nvPr>
            <p:ph type="sldNum" sz="quarter" idx="12"/>
          </p:nvPr>
        </p:nvSpPr>
        <p:spPr/>
        <p:txBody>
          <a:bodyPr/>
          <a:lstStyle/>
          <a:p>
            <a:fld id="{AF5FB12C-948D-4C77-8613-2E4673F705B6}" type="slidenum">
              <a:rPr lang="en-IN" smtClean="0"/>
              <a:t>28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389963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Ways to create group similarity</a:t>
            </a:r>
          </a:p>
        </p:txBody>
      </p:sp>
      <p:sp>
        <p:nvSpPr>
          <p:cNvPr id="3" name="Content Placeholder 2"/>
          <p:cNvSpPr>
            <a:spLocks noGrp="1"/>
          </p:cNvSpPr>
          <p:nvPr>
            <p:ph idx="1"/>
          </p:nvPr>
        </p:nvSpPr>
        <p:spPr/>
        <p:txBody>
          <a:bodyPr/>
          <a:lstStyle/>
          <a:p>
            <a:pPr>
              <a:defRPr/>
            </a:pPr>
            <a:r>
              <a:rPr lang="en-US" dirty="0"/>
              <a:t>Average-linkage clustering</a:t>
            </a:r>
          </a:p>
          <a:p>
            <a:pPr lvl="1" algn="just">
              <a:buFont typeface="Wingdings" charset="0"/>
              <a:buChar char="§"/>
              <a:defRPr/>
            </a:pPr>
            <a:r>
              <a:rPr lang="en-US" dirty="0"/>
              <a:t>The similarity between the groups is defined as the mean of the pairwise similarities</a:t>
            </a:r>
          </a:p>
          <a:p>
            <a:pPr lvl="1" algn="just">
              <a:buFont typeface="Wingdings" charset="0"/>
              <a:buChar char="§"/>
              <a:defRPr/>
            </a:pPr>
            <a:endParaRPr lang="en-US" dirty="0"/>
          </a:p>
          <a:p>
            <a:pPr algn="just">
              <a:defRPr/>
            </a:pPr>
            <a:r>
              <a:rPr lang="en-US" dirty="0"/>
              <a:t>Single-linkage clustering is very lenient, while complete-linkage clustering is more stringent</a:t>
            </a:r>
          </a:p>
          <a:p>
            <a:pPr lvl="1" algn="just">
              <a:buFont typeface="Wingdings" charset="0"/>
              <a:buChar char="§"/>
              <a:defRPr/>
            </a:pPr>
            <a:r>
              <a:rPr lang="en-US" dirty="0"/>
              <a:t>Average-linkage clustering is a more satisfactory definition and in between the two extremes, but it is rarely used in practice</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29</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78054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walk: quantify information content	</a:t>
            </a:r>
          </a:p>
        </p:txBody>
      </p:sp>
      <p:sp>
        <p:nvSpPr>
          <p:cNvPr id="3" name="Content Placeholder 2"/>
          <p:cNvSpPr>
            <a:spLocks noGrp="1"/>
          </p:cNvSpPr>
          <p:nvPr>
            <p:ph idx="1"/>
          </p:nvPr>
        </p:nvSpPr>
        <p:spPr/>
        <p:txBody>
          <a:bodyPr/>
          <a:lstStyle/>
          <a:p>
            <a:r>
              <a:rPr lang="en-IN" dirty="0"/>
              <a:t>Quantify the information content of a random walk</a:t>
            </a:r>
          </a:p>
          <a:p>
            <a:r>
              <a:rPr lang="en-IN" dirty="0"/>
              <a:t>Consider a possible division of the network</a:t>
            </a:r>
          </a:p>
          <a:p>
            <a:r>
              <a:rPr lang="en-IN" dirty="0"/>
              <a:t>Assign each node a label</a:t>
            </a:r>
          </a:p>
          <a:p>
            <a:r>
              <a:rPr lang="en-IN" dirty="0"/>
              <a:t>Give two labels to each community – entry and exit label</a:t>
            </a:r>
          </a:p>
          <a:p>
            <a:r>
              <a:rPr lang="en-IN" dirty="0"/>
              <a:t>Encode the walk</a:t>
            </a:r>
          </a:p>
          <a:p>
            <a:pPr lvl="1"/>
            <a:r>
              <a:rPr lang="en-IN" dirty="0"/>
              <a:t>record the label of the nodes visited</a:t>
            </a:r>
          </a:p>
          <a:p>
            <a:r>
              <a:rPr lang="en-IN" dirty="0"/>
              <a:t>Construct the bit string</a:t>
            </a:r>
          </a:p>
          <a:p>
            <a:pPr lvl="1"/>
            <a:r>
              <a:rPr lang="en-IN" dirty="0"/>
              <a:t>Concatenate the encoded symbols to bit strings</a:t>
            </a:r>
          </a:p>
        </p:txBody>
      </p:sp>
      <p:sp>
        <p:nvSpPr>
          <p:cNvPr id="4" name="Slide Number Placeholder 3"/>
          <p:cNvSpPr>
            <a:spLocks noGrp="1"/>
          </p:cNvSpPr>
          <p:nvPr>
            <p:ph type="sldNum" sz="quarter" idx="12"/>
          </p:nvPr>
        </p:nvSpPr>
        <p:spPr/>
        <p:txBody>
          <a:bodyPr/>
          <a:lstStyle/>
          <a:p>
            <a:fld id="{AF5FB12C-948D-4C77-8613-2E4673F705B6}" type="slidenum">
              <a:rPr lang="en-IN" smtClean="0"/>
              <a:t>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710139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02053"/>
            <a:ext cx="10515600" cy="4351338"/>
          </a:xfrm>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30</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7" name="Picture 6"/>
          <p:cNvPicPr>
            <a:picLocks noChangeAspect="1"/>
          </p:cNvPicPr>
          <p:nvPr/>
        </p:nvPicPr>
        <p:blipFill>
          <a:blip r:embed="rId2"/>
          <a:stretch>
            <a:fillRect/>
          </a:stretch>
        </p:blipFill>
        <p:spPr>
          <a:xfrm>
            <a:off x="3088016" y="576592"/>
            <a:ext cx="4784231" cy="5267043"/>
          </a:xfrm>
          <a:prstGeom prst="rect">
            <a:avLst/>
          </a:prstGeom>
        </p:spPr>
      </p:pic>
    </p:spTree>
    <p:extLst>
      <p:ext uri="{BB962C8B-B14F-4D97-AF65-F5344CB8AC3E}">
        <p14:creationId xmlns:p14="http://schemas.microsoft.com/office/powerpoint/2010/main" val="4121981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85951" y="5542921"/>
            <a:ext cx="10515600" cy="1012168"/>
          </a:xfrm>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31</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2"/>
          <a:stretch>
            <a:fillRect/>
          </a:stretch>
        </p:blipFill>
        <p:spPr>
          <a:xfrm>
            <a:off x="1141686" y="-1"/>
            <a:ext cx="8611913" cy="6694281"/>
          </a:xfrm>
          <a:prstGeom prst="rect">
            <a:avLst/>
          </a:prstGeom>
        </p:spPr>
      </p:pic>
      <p:sp>
        <p:nvSpPr>
          <p:cNvPr id="7" name="Rectangle 6"/>
          <p:cNvSpPr/>
          <p:nvPr/>
        </p:nvSpPr>
        <p:spPr>
          <a:xfrm>
            <a:off x="1545021" y="3210938"/>
            <a:ext cx="6096000" cy="646331"/>
          </a:xfrm>
          <a:prstGeom prst="rect">
            <a:avLst/>
          </a:prstGeom>
        </p:spPr>
        <p:txBody>
          <a:bodyPr>
            <a:spAutoFit/>
          </a:bodyPr>
          <a:lstStyle/>
          <a:p>
            <a:r>
              <a:rPr lang="en-IN" dirty="0"/>
              <a:t>The table shows the distance </a:t>
            </a:r>
            <a:r>
              <a:rPr lang="en-IN" i="1" dirty="0" err="1"/>
              <a:t>r</a:t>
            </a:r>
            <a:r>
              <a:rPr lang="en-IN" i="1" baseline="-25000" dirty="0" err="1"/>
              <a:t>ij</a:t>
            </a:r>
            <a:r>
              <a:rPr lang="en-IN" dirty="0"/>
              <a:t> between each node pair, acting as the similarity </a:t>
            </a:r>
            <a:r>
              <a:rPr lang="en-IN" i="1" dirty="0" err="1"/>
              <a:t>x</a:t>
            </a:r>
            <a:r>
              <a:rPr lang="en-IN" i="1" baseline="-25000" dirty="0" err="1"/>
              <a:t>ij</a:t>
            </a:r>
            <a:r>
              <a:rPr lang="en-IN" dirty="0"/>
              <a:t>. </a:t>
            </a:r>
          </a:p>
        </p:txBody>
      </p:sp>
    </p:spTree>
    <p:extLst>
      <p:ext uri="{BB962C8B-B14F-4D97-AF65-F5344CB8AC3E}">
        <p14:creationId xmlns:p14="http://schemas.microsoft.com/office/powerpoint/2010/main" val="2448920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Clustering</a:t>
            </a:r>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The full hierarchical clustering method is:</a:t>
            </a:r>
          </a:p>
          <a:p>
            <a:pPr lvl="1"/>
            <a:r>
              <a:rPr lang="en-US" altLang="en-US" dirty="0">
                <a:ea typeface="ＭＳ Ｐゴシック" panose="020B0600070205080204" pitchFamily="34" charset="-128"/>
              </a:rPr>
              <a:t>Choose a similarity metric and evaluate it for all vertex pairs</a:t>
            </a:r>
          </a:p>
          <a:p>
            <a:pPr lvl="1" algn="just"/>
            <a:r>
              <a:rPr lang="en-US" altLang="en-US" dirty="0">
                <a:ea typeface="ＭＳ Ｐゴシック" panose="020B0600070205080204" pitchFamily="34" charset="-128"/>
              </a:rPr>
              <a:t>Assign each vertex to a group of its own, consisting of just that one vertex</a:t>
            </a:r>
          </a:p>
          <a:p>
            <a:pPr lvl="2" algn="just"/>
            <a:r>
              <a:rPr lang="en-US" altLang="en-US" dirty="0">
                <a:ea typeface="ＭＳ Ｐゴシック" panose="020B0600070205080204" pitchFamily="34" charset="-128"/>
              </a:rPr>
              <a:t>The initial similarities of the groups are just the similarities of the vertices</a:t>
            </a:r>
          </a:p>
          <a:p>
            <a:pPr lvl="1" algn="just"/>
            <a:r>
              <a:rPr lang="en-US" altLang="en-US" dirty="0">
                <a:ea typeface="ＭＳ Ｐゴシック" panose="020B0600070205080204" pitchFamily="34" charset="-128"/>
              </a:rPr>
              <a:t>Find the pair of groups with the highest similarity and join them together into a single group</a:t>
            </a:r>
          </a:p>
          <a:p>
            <a:pPr lvl="1" algn="just"/>
            <a:r>
              <a:rPr lang="en-US" altLang="en-US" dirty="0">
                <a:ea typeface="ＭＳ Ｐゴシック" panose="020B0600070205080204" pitchFamily="34" charset="-128"/>
              </a:rPr>
              <a:t>Calculate the similarity between the new composite group and all others using one of the three methods above (single-, complete- or average-linkage clustering)</a:t>
            </a:r>
          </a:p>
          <a:p>
            <a:pPr lvl="1" algn="just"/>
            <a:r>
              <a:rPr lang="en-US" altLang="en-US" dirty="0">
                <a:ea typeface="ＭＳ Ｐゴシック" panose="020B0600070205080204" pitchFamily="34" charset="-128"/>
              </a:rPr>
              <a:t>Repeat from step 3 until all vertices have been joined to a single group</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047935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Hierarchical clustering: Time complexity</a:t>
            </a:r>
            <a:endParaRPr lang="en-IN" dirty="0"/>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Time complexity O(n</a:t>
            </a:r>
            <a:r>
              <a:rPr lang="en-US" altLang="en-US" baseline="30000" dirty="0">
                <a:ea typeface="ＭＳ Ｐゴシック" panose="020B0600070205080204" pitchFamily="34" charset="-128"/>
              </a:rPr>
              <a:t>2</a:t>
            </a:r>
            <a:r>
              <a:rPr lang="en-US" altLang="en-US" dirty="0">
                <a:ea typeface="ＭＳ Ｐゴシック" panose="020B0600070205080204" pitchFamily="34" charset="-128"/>
              </a:rPr>
              <a:t>logn) using a heap	</a:t>
            </a:r>
          </a:p>
          <a:p>
            <a:pPr lvl="1" algn="just"/>
            <a:r>
              <a:rPr lang="en-US" altLang="en-US" dirty="0">
                <a:ea typeface="ＭＳ Ｐゴシック" panose="020B0600070205080204" pitchFamily="34" charset="-128"/>
              </a:rPr>
              <a:t>With union/find and single-linkage clustering we can speed up to O(n</a:t>
            </a:r>
            <a:r>
              <a:rPr lang="en-US" altLang="en-US" baseline="30000" dirty="0">
                <a:ea typeface="ＭＳ Ｐゴシック" panose="020B0600070205080204" pitchFamily="34" charset="-128"/>
              </a:rPr>
              <a:t>2</a:t>
            </a:r>
            <a:r>
              <a:rPr lang="en-US" altLang="en-US" dirty="0">
                <a:ea typeface="ＭＳ Ｐゴシック" panose="020B0600070205080204" pitchFamily="34" charset="-128"/>
              </a:rPr>
              <a:t>)</a:t>
            </a:r>
          </a:p>
          <a:p>
            <a:pPr algn="just"/>
            <a:r>
              <a:rPr lang="en-US" altLang="en-US" dirty="0">
                <a:ea typeface="ＭＳ Ｐゴシック" panose="020B0600070205080204" pitchFamily="34" charset="-128"/>
              </a:rPr>
              <a:t>Hierarchical clustering does not always work well</a:t>
            </a:r>
          </a:p>
          <a:p>
            <a:pPr lvl="1" algn="just"/>
            <a:r>
              <a:rPr lang="en-US" altLang="en-US" dirty="0">
                <a:ea typeface="ＭＳ Ｐゴシック" panose="020B0600070205080204" pitchFamily="34" charset="-128"/>
              </a:rPr>
              <a:t>It is able to find the cores of the groups, but tends to be less good at assigning peripheral vertices to appropriate groups</a:t>
            </a:r>
          </a:p>
          <a:p>
            <a:pPr lvl="1" algn="just"/>
            <a:r>
              <a:rPr lang="en-US" altLang="en-US" dirty="0">
                <a:ea typeface="ＭＳ Ｐゴシック" panose="020B0600070205080204" pitchFamily="34" charset="-128"/>
              </a:rPr>
              <a:t>Peripheral nodes are left out of the agglomerative clustering until the very end</a:t>
            </a:r>
          </a:p>
          <a:p>
            <a:pPr lvl="2" algn="just"/>
            <a:r>
              <a:rPr lang="en-US" altLang="en-US" sz="2400" dirty="0">
                <a:ea typeface="ＭＳ Ｐゴシック" panose="020B0600070205080204" pitchFamily="34" charset="-128"/>
              </a:rPr>
              <a:t>Hence, we have a set of tightly knit cores surrounded by a loose collection of single vertices or smaller groups</a:t>
            </a:r>
          </a:p>
          <a:p>
            <a:pPr lvl="3" algn="just"/>
            <a:r>
              <a:rPr lang="en-US" altLang="en-US" sz="2400" dirty="0">
                <a:ea typeface="ＭＳ Ｐゴシック" panose="020B0600070205080204" pitchFamily="34" charset="-128"/>
              </a:rPr>
              <a:t>However, even this might be valuable information for the network structure</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745597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Ex:14.7</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Consider this small network with 5 nodes</a:t>
                </a:r>
              </a:p>
              <a:p>
                <a:pPr marL="514350" indent="-514350">
                  <a:buAutoNum type="alphaLcParenR"/>
                </a:pPr>
                <a:r>
                  <a:rPr lang="en-IN" dirty="0"/>
                  <a:t>Calculate the cosine similarity for each </a:t>
                </a:r>
              </a:p>
              <a:p>
                <a:pPr marL="0" indent="0">
                  <a:buNone/>
                </a:pPr>
                <a:r>
                  <a:rPr lang="en-IN" dirty="0"/>
                  <a:t> of the </a:t>
                </a:r>
                <a14:m>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5</m:t>
                            </m:r>
                          </m:num>
                          <m:den>
                            <m:r>
                              <a:rPr lang="en-IN" b="0" i="1" smtClean="0">
                                <a:latin typeface="Cambria Math" panose="02040503050406030204" pitchFamily="18" charset="0"/>
                              </a:rPr>
                              <m:t>2</m:t>
                            </m:r>
                          </m:den>
                        </m:f>
                      </m:e>
                    </m:d>
                    <m:r>
                      <a:rPr lang="en-IN" b="0" i="0" smtClean="0">
                        <a:latin typeface="Cambria Math" panose="02040503050406030204" pitchFamily="18" charset="0"/>
                      </a:rPr>
                      <m:t>=10</m:t>
                    </m:r>
                  </m:oMath>
                </a14:m>
                <a:r>
                  <a:rPr lang="en-IN" dirty="0"/>
                  <a:t> pairs of nodes. </a:t>
                </a:r>
              </a:p>
              <a:p>
                <a:pPr marL="0" indent="0">
                  <a:buNone/>
                </a:pPr>
                <a:r>
                  <a:rPr lang="en-IN" dirty="0"/>
                  <a:t>b) Using the values of the ten similarities, construct the </a:t>
                </a:r>
                <a:r>
                  <a:rPr lang="en-IN" dirty="0" err="1"/>
                  <a:t>dendogram</a:t>
                </a:r>
                <a:r>
                  <a:rPr lang="en-IN" dirty="0"/>
                  <a:t> for the single linkage hierarchical clustering of the network according to cosine similarity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63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34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7456512" y="1646238"/>
            <a:ext cx="2896004" cy="1705213"/>
          </a:xfrm>
          <a:prstGeom prst="rect">
            <a:avLst/>
          </a:prstGeom>
        </p:spPr>
      </p:pic>
    </p:spTree>
    <p:extLst>
      <p:ext uri="{BB962C8B-B14F-4D97-AF65-F5344CB8AC3E}">
        <p14:creationId xmlns:p14="http://schemas.microsoft.com/office/powerpoint/2010/main" val="3158025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Cosine Similarity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57942" y="1780865"/>
                <a:ext cx="10515600" cy="4351338"/>
              </a:xfrm>
            </p:spPr>
            <p:txBody>
              <a:bodyPr/>
              <a:lstStyle/>
              <a:p>
                <a:r>
                  <a:rPr lang="en-IN" dirty="0"/>
                  <a:t>Compute the number of common neighbours of node </a:t>
                </a:r>
                <a:r>
                  <a:rPr lang="en-IN" dirty="0" err="1"/>
                  <a:t>i</a:t>
                </a:r>
                <a:r>
                  <a:rPr lang="en-IN" dirty="0"/>
                  <a:t> and j</a:t>
                </a:r>
              </a:p>
              <a:p>
                <a:endParaRPr lang="en-IN" dirty="0"/>
              </a:p>
              <a:p>
                <a:endParaRPr lang="en-IN" dirty="0"/>
              </a:p>
              <a:p>
                <a:r>
                  <a:rPr lang="en-IN" dirty="0"/>
                  <a:t>Take the </a:t>
                </a:r>
                <a:r>
                  <a:rPr lang="en-IN" dirty="0" err="1"/>
                  <a:t>ith</a:t>
                </a:r>
                <a:r>
                  <a:rPr lang="en-IN" dirty="0"/>
                  <a:t> row as x and </a:t>
                </a:r>
                <a:r>
                  <a:rPr lang="en-IN" dirty="0" err="1"/>
                  <a:t>jth</a:t>
                </a:r>
                <a:r>
                  <a:rPr lang="en-IN" dirty="0"/>
                  <a:t> row as y</a:t>
                </a:r>
              </a:p>
              <a:p>
                <a:r>
                  <a:rPr lang="en-IN" dirty="0"/>
                  <a:t>Then x . y = a</a:t>
                </a:r>
                <a:r>
                  <a:rPr lang="en-IN" baseline="-25000" dirty="0"/>
                  <a:t>i1</a:t>
                </a:r>
                <a:r>
                  <a:rPr lang="en-IN" dirty="0"/>
                  <a:t>a</a:t>
                </a:r>
                <a:r>
                  <a:rPr lang="en-IN" baseline="-25000" dirty="0"/>
                  <a:t>j1</a:t>
                </a:r>
                <a:r>
                  <a:rPr lang="en-IN" dirty="0"/>
                  <a:t> + a</a:t>
                </a:r>
                <a:r>
                  <a:rPr lang="en-IN" baseline="-25000" dirty="0"/>
                  <a:t>i2</a:t>
                </a:r>
                <a:r>
                  <a:rPr lang="en-IN" dirty="0"/>
                  <a:t>a</a:t>
                </a:r>
                <a:r>
                  <a:rPr lang="en-IN" baseline="-25000" dirty="0"/>
                  <a:t>j2</a:t>
                </a:r>
                <a:r>
                  <a:rPr lang="en-IN" dirty="0"/>
                  <a:t> + a</a:t>
                </a:r>
                <a:r>
                  <a:rPr lang="en-IN" baseline="-25000" dirty="0"/>
                  <a:t>i3</a:t>
                </a:r>
                <a:r>
                  <a:rPr lang="en-IN" dirty="0"/>
                  <a:t>a</a:t>
                </a:r>
                <a:r>
                  <a:rPr lang="en-IN" baseline="-25000" dirty="0"/>
                  <a:t>j3</a:t>
                </a:r>
                <a:r>
                  <a:rPr lang="en-IN" dirty="0"/>
                  <a:t>=</a:t>
                </a:r>
                <a:r>
                  <a:rPr lang="en-IN" dirty="0" err="1"/>
                  <a:t>n</a:t>
                </a:r>
                <a:r>
                  <a:rPr lang="en-IN" baseline="-25000" dirty="0" err="1"/>
                  <a:t>ij</a:t>
                </a:r>
                <a:endParaRPr lang="en-IN" baseline="-25000" dirty="0"/>
              </a:p>
              <a:p>
                <a:r>
                  <a:rPr lang="en-IN" dirty="0"/>
                  <a:t>|x| = </a:t>
                </a:r>
                <a14:m>
                  <m:oMath xmlns:m="http://schemas.openxmlformats.org/officeDocument/2006/math">
                    <m:rad>
                      <m:radPr>
                        <m:degHide m:val="on"/>
                        <m:ctrlPr>
                          <a:rPr lang="en-IN" i="1">
                            <a:latin typeface="Cambria Math" panose="02040503050406030204" pitchFamily="18" charset="0"/>
                          </a:rPr>
                        </m:ctrlPr>
                      </m:radPr>
                      <m:deg/>
                      <m:e>
                        <m:sSubSup>
                          <m:sSubSupPr>
                            <m:ctrlPr>
                              <a:rPr lang="en-IN" i="1">
                                <a:latin typeface="Cambria Math" panose="02040503050406030204" pitchFamily="18" charset="0"/>
                              </a:rPr>
                            </m:ctrlPr>
                          </m:sSubSupPr>
                          <m:e>
                            <m:r>
                              <a:rPr lang="en-IN" i="1">
                                <a:latin typeface="Cambria Math" panose="02040503050406030204" pitchFamily="18" charset="0"/>
                              </a:rPr>
                              <m:t>𝑎</m:t>
                            </m:r>
                          </m:e>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2</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𝑎</m:t>
                            </m:r>
                          </m:e>
                          <m:sub>
                            <m:r>
                              <a:rPr lang="en-IN" i="1">
                                <a:latin typeface="Cambria Math" panose="02040503050406030204" pitchFamily="18" charset="0"/>
                              </a:rPr>
                              <m:t>𝑖</m:t>
                            </m:r>
                            <m:r>
                              <a:rPr lang="en-IN" i="1">
                                <a:latin typeface="Cambria Math" panose="02040503050406030204" pitchFamily="18" charset="0"/>
                              </a:rPr>
                              <m:t>2</m:t>
                            </m:r>
                          </m:sub>
                          <m:sup>
                            <m:r>
                              <a:rPr lang="en-IN" i="1">
                                <a:latin typeface="Cambria Math" panose="02040503050406030204" pitchFamily="18" charset="0"/>
                              </a:rPr>
                              <m:t>2</m:t>
                            </m:r>
                          </m:sup>
                        </m:sSubSup>
                        <m:r>
                          <a:rPr lang="en-IN" i="1">
                            <a:latin typeface="Cambria Math" panose="02040503050406030204" pitchFamily="18" charset="0"/>
                          </a:rPr>
                          <m:t>+…=</m:t>
                        </m:r>
                      </m:e>
                    </m:rad>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m:t>
                        </m:r>
                        <m:r>
                          <a:rPr lang="en-IN" i="1">
                            <a:latin typeface="Cambria Math" panose="02040503050406030204" pitchFamily="18" charset="0"/>
                          </a:rPr>
                          <m:t>𝑘</m:t>
                        </m:r>
                      </m:e>
                      <m:sub>
                        <m:r>
                          <a:rPr lang="en-IN" i="1">
                            <a:latin typeface="Cambria Math" panose="02040503050406030204" pitchFamily="18" charset="0"/>
                          </a:rPr>
                          <m:t>𝑖</m:t>
                        </m:r>
                      </m:sub>
                    </m:sSub>
                  </m:oMath>
                </a14:m>
                <a:endParaRPr lang="en-IN" dirty="0"/>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r>
                          <a:rPr lang="en-IN" i="1">
                            <a:latin typeface="Cambria Math" panose="02040503050406030204" pitchFamily="18" charset="0"/>
                          </a:rPr>
                          <m:t>𝜃</m:t>
                        </m:r>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𝑖𝑗</m:t>
                                </m:r>
                              </m:sub>
                            </m:sSub>
                          </m:num>
                          <m:den>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𝑖</m:t>
                                </m:r>
                              </m:sub>
                            </m:sSub>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𝑗</m:t>
                                </m:r>
                              </m:sub>
                            </m:sSub>
                          </m:den>
                        </m:f>
                      </m:e>
                    </m:func>
                  </m:oMath>
                </a14:m>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57942" y="1780865"/>
                <a:ext cx="10515600" cy="4351338"/>
              </a:xfrm>
              <a:blipFill>
                <a:blip r:embed="rId2"/>
                <a:stretch>
                  <a:fillRect l="-1043" t="-22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35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graphicFrame>
        <p:nvGraphicFramePr>
          <p:cNvPr id="8" name="Object 4"/>
          <p:cNvGraphicFramePr>
            <a:graphicFrameLocks noChangeAspect="1"/>
          </p:cNvGraphicFramePr>
          <p:nvPr>
            <p:extLst>
              <p:ext uri="{D42A27DB-BD31-4B8C-83A1-F6EECF244321}">
                <p14:modId xmlns:p14="http://schemas.microsoft.com/office/powerpoint/2010/main" val="2192909165"/>
              </p:ext>
            </p:extLst>
          </p:nvPr>
        </p:nvGraphicFramePr>
        <p:xfrm>
          <a:off x="2288476" y="2303628"/>
          <a:ext cx="3627162" cy="885886"/>
        </p:xfrm>
        <a:graphic>
          <a:graphicData uri="http://schemas.openxmlformats.org/presentationml/2006/ole">
            <mc:AlternateContent xmlns:mc="http://schemas.openxmlformats.org/markup-compatibility/2006">
              <mc:Choice xmlns:v="urn:schemas-microsoft-com:vml" Requires="v">
                <p:oleObj name="Equation" r:id="rId3" imgW="1499400" imgH="356400" progId="Equation.3">
                  <p:embed/>
                </p:oleObj>
              </mc:Choice>
              <mc:Fallback>
                <p:oleObj name="Equation" r:id="rId3" imgW="1499400" imgH="356400" progId="Equation.3">
                  <p:embed/>
                  <p:pic>
                    <p:nvPicPr>
                      <p:cNvPr id="6554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8476" y="2303628"/>
                        <a:ext cx="3627162" cy="885886"/>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9" name="TextBox 8"/>
              <p:cNvSpPr txBox="1"/>
              <p:nvPr/>
            </p:nvSpPr>
            <p:spPr>
              <a:xfrm>
                <a:off x="8189022" y="2535321"/>
                <a:ext cx="1583382" cy="7471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sSub>
                                  <m:sSubPr>
                                    <m:ctrlPr>
                                      <a:rPr lang="en-IN" b="0" i="1" smtClean="0">
                                        <a:latin typeface="Cambria Math" panose="02040503050406030204" pitchFamily="18" charset="0"/>
                                      </a:rPr>
                                    </m:ctrlPr>
                                  </m:sSubPr>
                                  <m:e>
                                    <m:r>
                                      <m:rPr>
                                        <m:brk m:alnAt="7"/>
                                      </m:rPr>
                                      <a:rPr lang="en-IN" b="0" i="1" smtClean="0">
                                        <a:latin typeface="Cambria Math" panose="02040503050406030204" pitchFamily="18" charset="0"/>
                                      </a:rPr>
                                      <m:t>𝑎</m:t>
                                    </m:r>
                                  </m:e>
                                  <m:sub>
                                    <m:r>
                                      <a:rPr lang="en-IN" b="0" i="1" smtClean="0">
                                        <a:latin typeface="Cambria Math" panose="02040503050406030204" pitchFamily="18" charset="0"/>
                                      </a:rPr>
                                      <m:t>𝑖</m:t>
                                    </m:r>
                                    <m:r>
                                      <m:rPr>
                                        <m:brk m:alnAt="7"/>
                                      </m:rPr>
                                      <a:rPr lang="en-IN" b="0" i="1" smtClean="0">
                                        <a:latin typeface="Cambria Math" panose="02040503050406030204" pitchFamily="18" charset="0"/>
                                      </a:rPr>
                                      <m:t>1</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r>
                                      <a:rPr lang="en-IN" b="0" i="1" smtClean="0">
                                        <a:latin typeface="Cambria Math" panose="02040503050406030204" pitchFamily="18" charset="0"/>
                                      </a:rPr>
                                      <m:t>2</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r>
                                      <a:rPr lang="en-IN" b="0" i="1" smtClean="0">
                                        <a:latin typeface="Cambria Math" panose="02040503050406030204" pitchFamily="18" charset="0"/>
                                      </a:rPr>
                                      <m:t>3</m:t>
                                    </m:r>
                                  </m:sub>
                                </m:sSub>
                              </m:e>
                            </m:mr>
                            <m:m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𝑗</m:t>
                                    </m:r>
                                    <m:r>
                                      <a:rPr lang="en-IN" b="0" i="1" smtClean="0">
                                        <a:latin typeface="Cambria Math" panose="02040503050406030204" pitchFamily="18" charset="0"/>
                                      </a:rPr>
                                      <m:t>1</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𝑗</m:t>
                                    </m:r>
                                    <m:r>
                                      <a:rPr lang="en-IN" b="0" i="1" smtClean="0">
                                        <a:latin typeface="Cambria Math" panose="02040503050406030204" pitchFamily="18" charset="0"/>
                                      </a:rPr>
                                      <m:t>2</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𝑗</m:t>
                                    </m:r>
                                    <m:r>
                                      <a:rPr lang="en-IN" b="0" i="1" smtClean="0">
                                        <a:latin typeface="Cambria Math" panose="02040503050406030204" pitchFamily="18" charset="0"/>
                                      </a:rPr>
                                      <m:t>3</m:t>
                                    </m:r>
                                  </m:sub>
                                </m:sSub>
                              </m:e>
                            </m:mr>
                            <m:mr>
                              <m:e/>
                              <m:e/>
                              <m:e/>
                            </m:mr>
                          </m:m>
                        </m:e>
                      </m:d>
                    </m:oMath>
                  </m:oMathPara>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8189022" y="2535321"/>
                <a:ext cx="1583382" cy="747192"/>
              </a:xfrm>
              <a:prstGeom prst="rect">
                <a:avLst/>
              </a:prstGeom>
              <a:blipFill>
                <a:blip r:embed="rId6"/>
                <a:stretch>
                  <a:fillRect/>
                </a:stretch>
              </a:blipFill>
            </p:spPr>
            <p:txBody>
              <a:bodyPr/>
              <a:lstStyle/>
              <a:p>
                <a:r>
                  <a:rPr lang="en-IN">
                    <a:noFill/>
                  </a:rPr>
                  <a:t> </a:t>
                </a:r>
              </a:p>
            </p:txBody>
          </p:sp>
        </mc:Fallback>
      </mc:AlternateContent>
      <p:cxnSp>
        <p:nvCxnSpPr>
          <p:cNvPr id="10" name="Straight Arrow Connector 9"/>
          <p:cNvCxnSpPr/>
          <p:nvPr/>
        </p:nvCxnSpPr>
        <p:spPr>
          <a:xfrm>
            <a:off x="9947236" y="2658290"/>
            <a:ext cx="428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466974" y="2473624"/>
            <a:ext cx="290464" cy="369332"/>
          </a:xfrm>
          <a:prstGeom prst="rect">
            <a:avLst/>
          </a:prstGeom>
          <a:noFill/>
        </p:spPr>
        <p:txBody>
          <a:bodyPr wrap="none" rtlCol="0">
            <a:spAutoFit/>
          </a:bodyPr>
          <a:lstStyle/>
          <a:p>
            <a:r>
              <a:rPr lang="en-IN" b="1" dirty="0"/>
              <a:t>x</a:t>
            </a:r>
          </a:p>
        </p:txBody>
      </p:sp>
      <p:cxnSp>
        <p:nvCxnSpPr>
          <p:cNvPr id="12" name="Straight Arrow Connector 11"/>
          <p:cNvCxnSpPr/>
          <p:nvPr/>
        </p:nvCxnSpPr>
        <p:spPr>
          <a:xfrm>
            <a:off x="9967556" y="2912290"/>
            <a:ext cx="428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487294" y="2727624"/>
            <a:ext cx="293670" cy="369332"/>
          </a:xfrm>
          <a:prstGeom prst="rect">
            <a:avLst/>
          </a:prstGeom>
          <a:noFill/>
        </p:spPr>
        <p:txBody>
          <a:bodyPr wrap="none" rtlCol="0">
            <a:spAutoFit/>
          </a:bodyPr>
          <a:lstStyle/>
          <a:p>
            <a:r>
              <a:rPr lang="en-IN" b="1" dirty="0"/>
              <a:t>y</a:t>
            </a:r>
          </a:p>
        </p:txBody>
      </p:sp>
    </p:spTree>
    <p:extLst>
      <p:ext uri="{BB962C8B-B14F-4D97-AF65-F5344CB8AC3E}">
        <p14:creationId xmlns:p14="http://schemas.microsoft.com/office/powerpoint/2010/main" val="3792530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36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2"/>
          <a:stretch>
            <a:fillRect/>
          </a:stretch>
        </p:blipFill>
        <p:spPr>
          <a:xfrm>
            <a:off x="1991577" y="2376696"/>
            <a:ext cx="6619023" cy="2531635"/>
          </a:xfrm>
          <a:prstGeom prst="rect">
            <a:avLst/>
          </a:prstGeom>
        </p:spPr>
      </p:pic>
    </p:spTree>
    <p:extLst>
      <p:ext uri="{BB962C8B-B14F-4D97-AF65-F5344CB8AC3E}">
        <p14:creationId xmlns:p14="http://schemas.microsoft.com/office/powerpoint/2010/main" val="3300685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03400"/>
                <a:ext cx="10515600" cy="4351338"/>
              </a:xfrm>
            </p:spPr>
            <p:txBody>
              <a:bodyPr/>
              <a:lstStyle/>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1</m:t>
                        </m:r>
                        <m:r>
                          <a:rPr lang="en-IN" b="0" i="1" smtClean="0">
                            <a:latin typeface="Cambria Math" panose="02040503050406030204" pitchFamily="18" charset="0"/>
                          </a:rPr>
                          <m:t>𝑖</m:t>
                        </m:r>
                      </m:sub>
                    </m:sSub>
                    <m:r>
                      <a:rPr lang="en-IN" b="0" i="1" smtClean="0">
                        <a:latin typeface="Cambria Math" panose="02040503050406030204" pitchFamily="18" charset="0"/>
                      </a:rPr>
                      <m:t>=0  1  1  0  0</m:t>
                    </m:r>
                  </m:oMath>
                </a14:m>
                <a:endParaRPr lang="en-IN" b="0" dirty="0"/>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𝐴</m:t>
                        </m:r>
                      </m:e>
                      <m:sub>
                        <m:r>
                          <a:rPr lang="en-IN" b="0" i="1" smtClean="0">
                            <a:latin typeface="Cambria Math" panose="02040503050406030204" pitchFamily="18" charset="0"/>
                          </a:rPr>
                          <m:t>2</m:t>
                        </m:r>
                        <m:r>
                          <a:rPr lang="en-IN" i="1">
                            <a:latin typeface="Cambria Math" panose="02040503050406030204" pitchFamily="18" charset="0"/>
                          </a:rPr>
                          <m:t>𝑖</m:t>
                        </m:r>
                      </m:sub>
                    </m:sSub>
                    <m:r>
                      <a:rPr lang="en-IN" i="1">
                        <a:latin typeface="Cambria Math" panose="02040503050406030204" pitchFamily="18" charset="0"/>
                      </a:rPr>
                      <m:t>=1  </m:t>
                    </m:r>
                    <m:r>
                      <a:rPr lang="en-IN" b="0" i="1" smtClean="0">
                        <a:latin typeface="Cambria Math" panose="02040503050406030204" pitchFamily="18" charset="0"/>
                      </a:rPr>
                      <m:t>0</m:t>
                    </m:r>
                    <m:r>
                      <a:rPr lang="en-IN" i="1">
                        <a:latin typeface="Cambria Math" panose="02040503050406030204" pitchFamily="18" charset="0"/>
                      </a:rPr>
                      <m:t>  1  </m:t>
                    </m:r>
                    <m:r>
                      <a:rPr lang="en-IN" b="0" i="1" smtClean="0">
                        <a:latin typeface="Cambria Math" panose="02040503050406030204" pitchFamily="18" charset="0"/>
                      </a:rPr>
                      <m:t>1</m:t>
                    </m:r>
                    <m:r>
                      <a:rPr lang="en-IN" i="1">
                        <a:latin typeface="Cambria Math" panose="02040503050406030204" pitchFamily="18" charset="0"/>
                      </a:rPr>
                      <m:t>  0</m:t>
                    </m:r>
                  </m:oMath>
                </a14:m>
                <a:endParaRPr lang="en-IN" dirty="0"/>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𝐴</m:t>
                        </m:r>
                      </m:e>
                      <m:sub>
                        <m:r>
                          <a:rPr lang="en-IN" b="0" i="1" smtClean="0">
                            <a:latin typeface="Cambria Math" panose="02040503050406030204" pitchFamily="18" charset="0"/>
                          </a:rPr>
                          <m:t>3</m:t>
                        </m:r>
                        <m:r>
                          <a:rPr lang="en-IN" i="1">
                            <a:latin typeface="Cambria Math" panose="02040503050406030204" pitchFamily="18" charset="0"/>
                          </a:rPr>
                          <m:t>𝑖</m:t>
                        </m:r>
                      </m:sub>
                    </m:sSub>
                    <m:r>
                      <a:rPr lang="en-IN" i="1">
                        <a:latin typeface="Cambria Math" panose="02040503050406030204" pitchFamily="18" charset="0"/>
                      </a:rPr>
                      <m:t>=1  1  </m:t>
                    </m:r>
                    <m:r>
                      <a:rPr lang="en-IN" b="0" i="1" smtClean="0">
                        <a:latin typeface="Cambria Math" panose="02040503050406030204" pitchFamily="18" charset="0"/>
                      </a:rPr>
                      <m:t>0</m:t>
                    </m:r>
                    <m:r>
                      <a:rPr lang="en-IN" i="1">
                        <a:latin typeface="Cambria Math" panose="02040503050406030204" pitchFamily="18" charset="0"/>
                      </a:rPr>
                      <m:t>  1  </m:t>
                    </m:r>
                    <m:r>
                      <a:rPr lang="en-IN" b="0" i="1" smtClean="0">
                        <a:latin typeface="Cambria Math" panose="02040503050406030204" pitchFamily="18" charset="0"/>
                      </a:rPr>
                      <m:t>1</m:t>
                    </m:r>
                  </m:oMath>
                </a14:m>
                <a:endParaRPr lang="en-IN" dirty="0"/>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𝐴</m:t>
                        </m:r>
                      </m:e>
                      <m:sub>
                        <m:r>
                          <a:rPr lang="en-IN" b="0" i="1" smtClean="0">
                            <a:latin typeface="Cambria Math" panose="02040503050406030204" pitchFamily="18" charset="0"/>
                          </a:rPr>
                          <m:t>4</m:t>
                        </m:r>
                        <m:r>
                          <a:rPr lang="en-IN" i="1">
                            <a:latin typeface="Cambria Math" panose="02040503050406030204" pitchFamily="18" charset="0"/>
                          </a:rPr>
                          <m:t>𝑖</m:t>
                        </m:r>
                      </m:sub>
                    </m:sSub>
                    <m:r>
                      <a:rPr lang="en-IN" i="1">
                        <a:latin typeface="Cambria Math" panose="02040503050406030204" pitchFamily="18" charset="0"/>
                      </a:rPr>
                      <m:t>=</m:t>
                    </m:r>
                    <m:r>
                      <a:rPr lang="en-IN" b="0" i="1" smtClean="0">
                        <a:latin typeface="Cambria Math" panose="02040503050406030204" pitchFamily="18" charset="0"/>
                      </a:rPr>
                      <m:t>0</m:t>
                    </m:r>
                    <m:r>
                      <a:rPr lang="en-IN" i="1">
                        <a:latin typeface="Cambria Math" panose="02040503050406030204" pitchFamily="18" charset="0"/>
                      </a:rPr>
                      <m:t>  1  1  </m:t>
                    </m:r>
                    <m:r>
                      <a:rPr lang="en-IN" b="0" i="1" smtClean="0">
                        <a:latin typeface="Cambria Math" panose="02040503050406030204" pitchFamily="18" charset="0"/>
                      </a:rPr>
                      <m:t>0</m:t>
                    </m:r>
                    <m:r>
                      <a:rPr lang="en-IN" i="1">
                        <a:latin typeface="Cambria Math" panose="02040503050406030204" pitchFamily="18" charset="0"/>
                      </a:rPr>
                      <m:t>  </m:t>
                    </m:r>
                    <m:r>
                      <a:rPr lang="en-IN" b="0" i="1" smtClean="0">
                        <a:latin typeface="Cambria Math" panose="02040503050406030204" pitchFamily="18" charset="0"/>
                      </a:rPr>
                      <m:t>1</m:t>
                    </m:r>
                  </m:oMath>
                </a14:m>
                <a:endParaRPr lang="en-IN" dirty="0"/>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𝐴</m:t>
                        </m:r>
                      </m:e>
                      <m:sub>
                        <m:r>
                          <a:rPr lang="en-IN" b="0" i="1" smtClean="0">
                            <a:latin typeface="Cambria Math" panose="02040503050406030204" pitchFamily="18" charset="0"/>
                          </a:rPr>
                          <m:t>5</m:t>
                        </m:r>
                        <m:r>
                          <a:rPr lang="en-IN" i="1">
                            <a:latin typeface="Cambria Math" panose="02040503050406030204" pitchFamily="18" charset="0"/>
                          </a:rPr>
                          <m:t>𝑖</m:t>
                        </m:r>
                      </m:sub>
                    </m:sSub>
                    <m:r>
                      <a:rPr lang="en-IN" i="1">
                        <a:latin typeface="Cambria Math" panose="02040503050406030204" pitchFamily="18" charset="0"/>
                      </a:rPr>
                      <m:t>=</m:t>
                    </m:r>
                    <m:r>
                      <a:rPr lang="en-IN" b="0" i="1" smtClean="0">
                        <a:latin typeface="Cambria Math" panose="02040503050406030204" pitchFamily="18" charset="0"/>
                      </a:rPr>
                      <m:t>0</m:t>
                    </m:r>
                    <m:r>
                      <a:rPr lang="en-IN" i="1">
                        <a:latin typeface="Cambria Math" panose="02040503050406030204" pitchFamily="18" charset="0"/>
                      </a:rPr>
                      <m:t>  </m:t>
                    </m:r>
                    <m:r>
                      <a:rPr lang="en-IN" b="0" i="1" smtClean="0">
                        <a:latin typeface="Cambria Math" panose="02040503050406030204" pitchFamily="18" charset="0"/>
                      </a:rPr>
                      <m:t>0</m:t>
                    </m:r>
                    <m:r>
                      <a:rPr lang="en-IN" i="1">
                        <a:latin typeface="Cambria Math" panose="02040503050406030204" pitchFamily="18" charset="0"/>
                      </a:rPr>
                      <m:t>  1  1  0</m:t>
                    </m:r>
                  </m:oMath>
                </a14:m>
                <a:endParaRPr lang="en-IN" dirty="0"/>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12</m:t>
                        </m:r>
                      </m:sub>
                    </m:sSub>
                    <m:r>
                      <a:rPr lang="en-IN" b="0" i="0" smtClean="0">
                        <a:latin typeface="Cambria Math" panose="02040503050406030204" pitchFamily="18" charset="0"/>
                      </a:rPr>
                      <m:t>=</m:t>
                    </m:r>
                    <m:f>
                      <m:fPr>
                        <m:ctrlPr>
                          <a:rPr lang="en-IN" b="0" i="1" smtClean="0">
                            <a:latin typeface="Cambria Math" panose="02040503050406030204" pitchFamily="18" charset="0"/>
                          </a:rPr>
                        </m:ctrlPr>
                      </m:fPr>
                      <m:num>
                        <m:r>
                          <a:rPr lang="en-IN" b="0" i="0" smtClean="0">
                            <a:latin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√2√3</m:t>
                        </m:r>
                      </m:den>
                    </m:f>
                    <m:r>
                      <a:rPr lang="en-IN" b="0" i="1" smtClean="0">
                        <a:latin typeface="Cambria Math" panose="02040503050406030204" pitchFamily="18" charset="0"/>
                      </a:rPr>
                      <m:t>=</m:t>
                    </m:r>
                  </m:oMath>
                </a14:m>
                <a:r>
                  <a:rPr lang="en-IN" dirty="0"/>
                  <a:t>0.408 …..</a:t>
                </a:r>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1</m:t>
                        </m:r>
                        <m:r>
                          <a:rPr lang="en-IN" b="0" i="1" smtClean="0">
                            <a:latin typeface="Cambria Math" panose="02040503050406030204" pitchFamily="18" charset="0"/>
                          </a:rPr>
                          <m:t>4</m:t>
                        </m:r>
                      </m:sub>
                    </m:sSub>
                    <m:r>
                      <a:rPr lang="en-IN">
                        <a:latin typeface="Cambria Math" panose="02040503050406030204" pitchFamily="18" charset="0"/>
                      </a:rPr>
                      <m:t>=</m:t>
                    </m:r>
                    <m:f>
                      <m:fPr>
                        <m:ctrlPr>
                          <a:rPr lang="en-IN" b="0" i="1" smtClean="0">
                            <a:latin typeface="Cambria Math" panose="02040503050406030204" pitchFamily="18" charset="0"/>
                          </a:rPr>
                        </m:ctrlPr>
                      </m:fPr>
                      <m:num>
                        <m:r>
                          <a:rPr lang="en-IN" b="0" i="0" smtClean="0">
                            <a:latin typeface="Cambria Math" panose="02040503050406030204" pitchFamily="18" charset="0"/>
                          </a:rPr>
                          <m:t>2</m:t>
                        </m:r>
                      </m:num>
                      <m:den>
                        <m:r>
                          <a:rPr lang="en-IN" b="0" i="1" smtClean="0">
                            <a:latin typeface="Cambria Math" panose="02040503050406030204" pitchFamily="18" charset="0"/>
                          </a:rPr>
                          <m:t>√2√3</m:t>
                        </m:r>
                      </m:den>
                    </m:f>
                    <m:r>
                      <a:rPr lang="en-IN" b="0" i="1" smtClean="0">
                        <a:latin typeface="Cambria Math" panose="02040503050406030204" pitchFamily="18" charset="0"/>
                      </a:rPr>
                      <m:t>=0.816</m:t>
                    </m:r>
                  </m:oMath>
                </a14:m>
                <a:endParaRPr lang="en-IN" dirty="0"/>
              </a:p>
              <a:p>
                <a:endParaRPr lang="en-IN" dirty="0"/>
              </a:p>
              <a:p>
                <a:endParaRPr lang="en-IN" b="0" dirty="0"/>
              </a:p>
              <a:p>
                <a:endParaRPr lang="en-IN" b="0"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03400"/>
                <a:ext cx="10515600" cy="4351338"/>
              </a:xfrm>
              <a:blipFill>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37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8360026" y="546781"/>
            <a:ext cx="2896004" cy="1705213"/>
          </a:xfrm>
          <a:prstGeom prst="rect">
            <a:avLst/>
          </a:prstGeom>
        </p:spPr>
      </p:pic>
    </p:spTree>
    <p:extLst>
      <p:ext uri="{BB962C8B-B14F-4D97-AF65-F5344CB8AC3E}">
        <p14:creationId xmlns:p14="http://schemas.microsoft.com/office/powerpoint/2010/main" val="1233475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1" y="704847"/>
            <a:ext cx="6574970" cy="5568501"/>
          </a:xfrm>
          <a:prstGeom prst="rect">
            <a:avLst/>
          </a:prstGeom>
        </p:spPr>
      </p:pic>
      <p:pic>
        <p:nvPicPr>
          <p:cNvPr id="7" name="Picture 6"/>
          <p:cNvPicPr>
            <a:picLocks noChangeAspect="1"/>
          </p:cNvPicPr>
          <p:nvPr/>
        </p:nvPicPr>
        <p:blipFill>
          <a:blip r:embed="rId4"/>
          <a:stretch>
            <a:fillRect/>
          </a:stretch>
        </p:blipFill>
        <p:spPr>
          <a:xfrm>
            <a:off x="6096000" y="3671762"/>
            <a:ext cx="6144482" cy="1800476"/>
          </a:xfrm>
          <a:prstGeom prst="rect">
            <a:avLst/>
          </a:prstGeom>
        </p:spPr>
      </p:pic>
    </p:spTree>
    <p:extLst>
      <p:ext uri="{BB962C8B-B14F-4D97-AF65-F5344CB8AC3E}">
        <p14:creationId xmlns:p14="http://schemas.microsoft.com/office/powerpoint/2010/main" val="2707804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Community Detection </a:t>
            </a:r>
            <a:r>
              <a:rPr lang="en-IN" dirty="0" err="1"/>
              <a:t>Algos</a:t>
            </a:r>
            <a:r>
              <a:rPr lang="en-IN" dirty="0"/>
              <a:t>.</a:t>
            </a:r>
          </a:p>
        </p:txBody>
      </p:sp>
      <p:sp>
        <p:nvSpPr>
          <p:cNvPr id="3" name="Content Placeholder 2"/>
          <p:cNvSpPr>
            <a:spLocks noGrp="1"/>
          </p:cNvSpPr>
          <p:nvPr>
            <p:ph idx="1"/>
          </p:nvPr>
        </p:nvSpPr>
        <p:spPr/>
        <p:txBody>
          <a:bodyPr/>
          <a:lstStyle/>
          <a:p>
            <a:r>
              <a:rPr lang="en-IN" dirty="0"/>
              <a:t>No consensus about which one is the best</a:t>
            </a:r>
          </a:p>
          <a:p>
            <a:r>
              <a:rPr lang="en-IN" dirty="0"/>
              <a:t>However, overall Modularity Maximization and </a:t>
            </a:r>
            <a:r>
              <a:rPr lang="en-IN" dirty="0" err="1"/>
              <a:t>Infomap</a:t>
            </a:r>
            <a:r>
              <a:rPr lang="en-IN" dirty="0"/>
              <a:t> are considered better</a:t>
            </a:r>
          </a:p>
          <a:p>
            <a:pPr lvl="1"/>
            <a:r>
              <a:rPr lang="en-IN" dirty="0"/>
              <a:t>Return high quality results and are fast enough for large networks</a:t>
            </a:r>
          </a:p>
          <a:p>
            <a:pPr lvl="1"/>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39</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57209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Infomap</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grpSp>
        <p:nvGrpSpPr>
          <p:cNvPr id="8" name="Group 7"/>
          <p:cNvGrpSpPr/>
          <p:nvPr/>
        </p:nvGrpSpPr>
        <p:grpSpPr>
          <a:xfrm>
            <a:off x="3931732" y="253206"/>
            <a:ext cx="7193468" cy="5991225"/>
            <a:chOff x="3118932" y="225276"/>
            <a:chExt cx="6131560" cy="5158260"/>
          </a:xfrm>
        </p:grpSpPr>
        <p:pic>
          <p:nvPicPr>
            <p:cNvPr id="6" name="Picture 5"/>
            <p:cNvPicPr>
              <a:picLocks noChangeAspect="1"/>
            </p:cNvPicPr>
            <p:nvPr/>
          </p:nvPicPr>
          <p:blipFill>
            <a:blip r:embed="rId2"/>
            <a:stretch>
              <a:fillRect/>
            </a:stretch>
          </p:blipFill>
          <p:spPr>
            <a:xfrm>
              <a:off x="3144520" y="225276"/>
              <a:ext cx="6080384" cy="4399114"/>
            </a:xfrm>
            <a:prstGeom prst="rect">
              <a:avLst/>
            </a:prstGeom>
          </p:spPr>
        </p:pic>
        <p:pic>
          <p:nvPicPr>
            <p:cNvPr id="7" name="Picture 6"/>
            <p:cNvPicPr>
              <a:picLocks noChangeAspect="1"/>
            </p:cNvPicPr>
            <p:nvPr/>
          </p:nvPicPr>
          <p:blipFill>
            <a:blip r:embed="rId3"/>
            <a:stretch>
              <a:fillRect/>
            </a:stretch>
          </p:blipFill>
          <p:spPr>
            <a:xfrm>
              <a:off x="3118932" y="4624390"/>
              <a:ext cx="6131560" cy="759146"/>
            </a:xfrm>
            <a:prstGeom prst="rect">
              <a:avLst/>
            </a:prstGeom>
          </p:spPr>
        </p:pic>
      </p:grpSp>
    </p:spTree>
    <p:extLst>
      <p:ext uri="{BB962C8B-B14F-4D97-AF65-F5344CB8AC3E}">
        <p14:creationId xmlns:p14="http://schemas.microsoft.com/office/powerpoint/2010/main" val="115887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InfoMap</a:t>
            </a:r>
            <a:endParaRPr lang="en-IN" dirty="0"/>
          </a:p>
        </p:txBody>
      </p:sp>
      <p:sp>
        <p:nvSpPr>
          <p:cNvPr id="3" name="Content Placeholder 2"/>
          <p:cNvSpPr>
            <a:spLocks noGrp="1"/>
          </p:cNvSpPr>
          <p:nvPr>
            <p:ph idx="1"/>
          </p:nvPr>
        </p:nvSpPr>
        <p:spPr/>
        <p:txBody>
          <a:bodyPr/>
          <a:lstStyle/>
          <a:p>
            <a:r>
              <a:rPr lang="en-IN" dirty="0"/>
              <a:t>Generate a random walk long enough to visit all parts of the network</a:t>
            </a:r>
          </a:p>
          <a:p>
            <a:r>
              <a:rPr lang="en-IN" dirty="0"/>
              <a:t>For each possible division, find the set of group and node labels that give the </a:t>
            </a:r>
            <a:r>
              <a:rPr lang="en-IN" b="1" dirty="0"/>
              <a:t>shortest bit-string representation</a:t>
            </a:r>
          </a:p>
          <a:p>
            <a:r>
              <a:rPr lang="en-IN" dirty="0"/>
              <a:t>Iterate through all the divisions and find the one that gives the overall shortest bit string</a:t>
            </a:r>
          </a:p>
          <a:p>
            <a:r>
              <a:rPr lang="en-IN" dirty="0"/>
              <a:t>Although the approach will work in theory, it is tedious</a:t>
            </a:r>
          </a:p>
          <a:p>
            <a:pPr lvl="1"/>
            <a:r>
              <a:rPr lang="en-IN" dirty="0"/>
              <a:t>Core of the calculation is finding the length of the shortest bit-string representation of the random walk for a particular community division  </a:t>
            </a:r>
          </a:p>
        </p:txBody>
      </p:sp>
      <p:sp>
        <p:nvSpPr>
          <p:cNvPr id="4" name="Slide Number Placeholder 3"/>
          <p:cNvSpPr>
            <a:spLocks noGrp="1"/>
          </p:cNvSpPr>
          <p:nvPr>
            <p:ph type="sldNum" sz="quarter" idx="12"/>
          </p:nvPr>
        </p:nvSpPr>
        <p:spPr/>
        <p:txBody>
          <a:bodyPr/>
          <a:lstStyle/>
          <a:p>
            <a:fld id="{AF5FB12C-948D-4C77-8613-2E4673F705B6}" type="slidenum">
              <a:rPr lang="en-IN" smtClean="0"/>
              <a:t>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54828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Entropy</a:t>
            </a:r>
          </a:p>
        </p:txBody>
      </p:sp>
      <p:sp>
        <p:nvSpPr>
          <p:cNvPr id="3" name="Content Placeholder 2"/>
          <p:cNvSpPr>
            <a:spLocks noGrp="1"/>
          </p:cNvSpPr>
          <p:nvPr>
            <p:ph idx="1"/>
          </p:nvPr>
        </p:nvSpPr>
        <p:spPr/>
        <p:txBody>
          <a:bodyPr/>
          <a:lstStyle/>
          <a:p>
            <a:r>
              <a:rPr lang="en-IN" dirty="0"/>
              <a:t>The entropy H(X) of a discrete information source X measures the average amount of information (in bits) needed to encode symbols from the source.</a:t>
            </a:r>
          </a:p>
          <a:p>
            <a:r>
              <a:rPr lang="en-IN" dirty="0"/>
              <a:t>Mathematically, for a source X with discrete symbols x_1,x_2,…,</a:t>
            </a:r>
            <a:r>
              <a:rPr lang="en-IN" dirty="0" err="1"/>
              <a:t>x_n</a:t>
            </a:r>
            <a:r>
              <a:rPr lang="en-IN" dirty="0"/>
              <a:t>​ and probability mass function P(X=xi)=pi​, the entropy H(X) is defined as: H(X)=−∑_{</a:t>
            </a:r>
            <a:r>
              <a:rPr lang="en-IN" dirty="0" err="1"/>
              <a:t>i</a:t>
            </a:r>
            <a:r>
              <a:rPr lang="en-IN" dirty="0"/>
              <a:t>=1}^n p_ilog_⁡2p_i</a:t>
            </a:r>
          </a:p>
          <a:p>
            <a:r>
              <a:rPr lang="en-IN"/>
              <a:t>Entropy quantifies the inherent uncertainty or randomness of the source, where higher entropy implies more uncertainty and lower redundancy in the symbol distribution.</a:t>
            </a:r>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13268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Shannon’s source coding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665661"/>
              </a:xfrm>
            </p:spPr>
            <p:txBody>
              <a:bodyPr>
                <a:normAutofit/>
              </a:bodyPr>
              <a:lstStyle/>
              <a:p>
                <a:r>
                  <a:rPr lang="en-IN" sz="2400" dirty="0"/>
                  <a:t>For the shortest possible bit-string the average number </a:t>
                </a:r>
                <a:r>
                  <a:rPr lang="en-IN" sz="2400" i="1" dirty="0"/>
                  <a:t>L</a:t>
                </a:r>
                <a:r>
                  <a:rPr lang="en-IN" sz="2400" dirty="0"/>
                  <a:t> of bits per step of the random walk is equal to the </a:t>
                </a:r>
                <a:r>
                  <a:rPr lang="en-IN" sz="2400" i="1" dirty="0"/>
                  <a:t>entropy</a:t>
                </a:r>
                <a:r>
                  <a:rPr lang="en-IN" sz="2400" dirty="0"/>
                  <a:t> of the random walk, given by the map equation</a:t>
                </a: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𝐿</m:t>
                      </m:r>
                      <m:r>
                        <a:rPr lang="en-IN" sz="2400" b="0" i="1" smtClean="0">
                          <a:latin typeface="Cambria Math" panose="02040503050406030204" pitchFamily="18" charset="0"/>
                        </a:rPr>
                        <m:t>=</m:t>
                      </m:r>
                      <m:r>
                        <a:rPr lang="en-IN" sz="2400" b="0" i="1" smtClean="0">
                          <a:latin typeface="Cambria Math" panose="02040503050406030204" pitchFamily="18" charset="0"/>
                        </a:rPr>
                        <m:t>𝑞𝐻</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𝑄</m:t>
                          </m:r>
                        </m:e>
                      </m:d>
                      <m:r>
                        <a:rPr lang="en-IN" sz="2400" b="0" i="1" smtClean="0">
                          <a:latin typeface="Cambria Math" panose="02040503050406030204" pitchFamily="18" charset="0"/>
                        </a:rPr>
                        <m:t>+</m:t>
                      </m:r>
                      <m:nary>
                        <m:naryPr>
                          <m:chr m:val="∑"/>
                          <m:supHide m:val="on"/>
                          <m:ctrlPr>
                            <a:rPr lang="en-IN" sz="2400" b="0" i="1" smtClean="0">
                              <a:latin typeface="Cambria Math" panose="02040503050406030204" pitchFamily="18" charset="0"/>
                            </a:rPr>
                          </m:ctrlPr>
                        </m:naryPr>
                        <m:sub>
                          <m:r>
                            <m:rPr>
                              <m:brk m:alnAt="7"/>
                            </m:rPr>
                            <a:rPr lang="en-IN" sz="2400" b="0" i="1" smtClean="0">
                              <a:latin typeface="Cambria Math" panose="02040503050406030204" pitchFamily="18" charset="0"/>
                            </a:rPr>
                            <m:t>𝑔</m:t>
                          </m:r>
                        </m:sub>
                        <m:sup/>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𝑔</m:t>
                              </m:r>
                            </m:sub>
                          </m:sSub>
                          <m:r>
                            <a:rPr lang="en-IN" sz="2400" b="0" i="1" smtClean="0">
                              <a:latin typeface="Cambria Math" panose="02040503050406030204" pitchFamily="18" charset="0"/>
                            </a:rPr>
                            <m:t>𝐻</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𝑃</m:t>
                              </m:r>
                            </m:e>
                            <m:sub>
                              <m:r>
                                <a:rPr lang="en-IN" sz="2400" b="0" i="1" smtClean="0">
                                  <a:latin typeface="Cambria Math" panose="02040503050406030204" pitchFamily="18" charset="0"/>
                                </a:rPr>
                                <m:t>𝑔</m:t>
                              </m:r>
                            </m:sub>
                          </m:sSub>
                          <m:r>
                            <a:rPr lang="en-IN" sz="2400" b="0" i="1" smtClean="0">
                              <a:latin typeface="Cambria Math" panose="02040503050406030204" pitchFamily="18" charset="0"/>
                            </a:rPr>
                            <m:t>)</m:t>
                          </m:r>
                        </m:e>
                      </m:nary>
                    </m:oMath>
                  </m:oMathPara>
                </a14:m>
                <a:endParaRPr lang="en-IN" sz="2400" dirty="0"/>
              </a:p>
              <a:p>
                <a:pPr lvl="1"/>
                <a:r>
                  <a:rPr lang="en-IN" i="1" dirty="0"/>
                  <a:t>q</a:t>
                </a:r>
                <a:r>
                  <a:rPr lang="en-IN" dirty="0"/>
                  <a:t>: fraction of time the random walk spends hopping b/w groups</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𝑔</m:t>
                        </m:r>
                      </m:sub>
                    </m:sSub>
                    <m:r>
                      <a:rPr lang="en-IN" b="0" i="1" smtClean="0">
                        <a:latin typeface="Cambria Math" panose="02040503050406030204" pitchFamily="18" charset="0"/>
                      </a:rPr>
                      <m:t>:</m:t>
                    </m:r>
                  </m:oMath>
                </a14:m>
                <a:r>
                  <a:rPr lang="en-IN" dirty="0"/>
                  <a:t>fraction of time it spends within a group</a:t>
                </a:r>
              </a:p>
              <a:p>
                <a:pPr lvl="1"/>
                <a14:m>
                  <m:oMath xmlns:m="http://schemas.openxmlformats.org/officeDocument/2006/math">
                    <m:r>
                      <a:rPr lang="en-IN" b="0" i="1" smtClean="0">
                        <a:latin typeface="Cambria Math" panose="02040503050406030204" pitchFamily="18" charset="0"/>
                      </a:rPr>
                      <m:t>𝐻</m:t>
                    </m:r>
                    <m:d>
                      <m:dPr>
                        <m:ctrlPr>
                          <a:rPr lang="en-IN" b="0" i="1" smtClean="0">
                            <a:latin typeface="Cambria Math" panose="02040503050406030204" pitchFamily="18" charset="0"/>
                          </a:rPr>
                        </m:ctrlPr>
                      </m:dPr>
                      <m:e>
                        <m:r>
                          <a:rPr lang="en-IN" b="0" i="1" smtClean="0">
                            <a:latin typeface="Cambria Math" panose="02040503050406030204" pitchFamily="18" charset="0"/>
                          </a:rPr>
                          <m:t>𝑄</m:t>
                        </m:r>
                      </m:e>
                    </m:d>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𝐻</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𝑔</m:t>
                        </m:r>
                      </m:sub>
                    </m:sSub>
                    <m:r>
                      <a:rPr lang="en-IN" b="0" i="1" smtClean="0">
                        <a:latin typeface="Cambria Math" panose="02040503050406030204" pitchFamily="18" charset="0"/>
                      </a:rPr>
                      <m:t>)</m:t>
                    </m:r>
                  </m:oMath>
                </a14:m>
                <a:r>
                  <a:rPr lang="en-IN" dirty="0"/>
                  <a:t>: information-theoretic entropies</a:t>
                </a:r>
              </a:p>
              <a:p>
                <a:pPr lvl="1"/>
                <a14:m>
                  <m:oMath xmlns:m="http://schemas.openxmlformats.org/officeDocument/2006/math">
                    <m:r>
                      <a:rPr lang="en-IN" i="1">
                        <a:latin typeface="Cambria Math" panose="02040503050406030204" pitchFamily="18" charset="0"/>
                      </a:rPr>
                      <m:t>𝐻</m:t>
                    </m:r>
                    <m:d>
                      <m:dPr>
                        <m:ctrlPr>
                          <a:rPr lang="en-IN" i="1">
                            <a:latin typeface="Cambria Math" panose="02040503050406030204" pitchFamily="18" charset="0"/>
                          </a:rPr>
                        </m:ctrlPr>
                      </m:dPr>
                      <m:e>
                        <m:r>
                          <a:rPr lang="en-IN" i="1">
                            <a:latin typeface="Cambria Math" panose="02040503050406030204" pitchFamily="18" charset="0"/>
                          </a:rPr>
                          <m:t>𝑄</m:t>
                        </m:r>
                      </m:e>
                    </m:d>
                  </m:oMath>
                </a14:m>
                <a:r>
                  <a:rPr lang="en-IN" dirty="0"/>
                  <a:t> is the entropy of the sequence of groups that the random walk passes through (strictly in the sequence of entry labels)</a:t>
                </a:r>
              </a:p>
              <a:p>
                <a:pPr lvl="1"/>
                <a14:m>
                  <m:oMath xmlns:m="http://schemas.openxmlformats.org/officeDocument/2006/math">
                    <m:r>
                      <a:rPr lang="en-IN" i="1">
                        <a:latin typeface="Cambria Math" panose="02040503050406030204" pitchFamily="18" charset="0"/>
                      </a:rPr>
                      <m:t>𝐻</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𝑔</m:t>
                            </m:r>
                          </m:sub>
                        </m:sSub>
                      </m:e>
                    </m:d>
                  </m:oMath>
                </a14:m>
                <a:r>
                  <a:rPr lang="en-IN" dirty="0"/>
                  <a:t> is the entropy of the nodes in group g that the random walk passes through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665661"/>
              </a:xfrm>
              <a:blipFill>
                <a:blip r:embed="rId3"/>
                <a:stretch>
                  <a:fillRect l="-812" t="-1828" b="-235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96106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2"/>
          <a:stretch>
            <a:fillRect/>
          </a:stretch>
        </p:blipFill>
        <p:spPr>
          <a:xfrm>
            <a:off x="1032756" y="490127"/>
            <a:ext cx="10126488" cy="5877745"/>
          </a:xfrm>
          <a:prstGeom prst="rect">
            <a:avLst/>
          </a:prstGeom>
        </p:spPr>
      </p:pic>
    </p:spTree>
    <p:extLst>
      <p:ext uri="{BB962C8B-B14F-4D97-AF65-F5344CB8AC3E}">
        <p14:creationId xmlns:p14="http://schemas.microsoft.com/office/powerpoint/2010/main" val="124278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Shannon’s source coding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665661"/>
              </a:xfrm>
            </p:spPr>
            <p:txBody>
              <a:bodyPr>
                <a:normAutofit/>
              </a:bodyPr>
              <a:lstStyle/>
              <a:p>
                <a:r>
                  <a:rPr lang="en-IN" sz="2400" dirty="0"/>
                  <a:t>The entropy of a sequence Q of objects is given by</a:t>
                </a: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𝐻</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𝑄</m:t>
                          </m:r>
                        </m:e>
                      </m:d>
                      <m:r>
                        <a:rPr lang="en-IN" sz="2400" b="0" i="1" smtClean="0">
                          <a:latin typeface="Cambria Math" panose="02040503050406030204" pitchFamily="18" charset="0"/>
                        </a:rPr>
                        <m:t>=−</m:t>
                      </m:r>
                      <m:nary>
                        <m:naryPr>
                          <m:chr m:val="∑"/>
                          <m:supHide m:val="on"/>
                          <m:ctrlPr>
                            <a:rPr lang="en-IN" sz="2400" b="0" i="1" smtClean="0">
                              <a:latin typeface="Cambria Math" panose="02040503050406030204" pitchFamily="18" charset="0"/>
                            </a:rPr>
                          </m:ctrlPr>
                        </m:naryPr>
                        <m:sub>
                          <m:r>
                            <m:rPr>
                              <m:brk m:alnAt="7"/>
                            </m:rPr>
                            <a:rPr lang="en-IN" sz="2400" b="0" i="1" smtClean="0">
                              <a:latin typeface="Cambria Math" panose="02040503050406030204" pitchFamily="18" charset="0"/>
                            </a:rPr>
                            <m:t>𝑖</m:t>
                          </m:r>
                        </m:sub>
                        <m:sup/>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𝑄</m:t>
                              </m:r>
                            </m:e>
                            <m:sub>
                              <m:r>
                                <a:rPr lang="en-IN" sz="2400" b="0" i="1" smtClean="0">
                                  <a:latin typeface="Cambria Math" panose="02040503050406030204" pitchFamily="18" charset="0"/>
                                </a:rPr>
                                <m:t>𝑖</m:t>
                              </m:r>
                            </m:sub>
                          </m:sSub>
                          <m:func>
                            <m:funcPr>
                              <m:ctrlPr>
                                <a:rPr lang="en-IN" sz="2400" b="0" i="1" smtClean="0">
                                  <a:latin typeface="Cambria Math" panose="02040503050406030204" pitchFamily="18" charset="0"/>
                                </a:rPr>
                              </m:ctrlPr>
                            </m:funcPr>
                            <m:fName>
                              <m:sSub>
                                <m:sSubPr>
                                  <m:ctrlPr>
                                    <a:rPr lang="en-IN" sz="2400" b="0" i="1" smtClean="0">
                                      <a:latin typeface="Cambria Math" panose="02040503050406030204" pitchFamily="18" charset="0"/>
                                    </a:rPr>
                                  </m:ctrlPr>
                                </m:sSubPr>
                                <m:e>
                                  <m:r>
                                    <m:rPr>
                                      <m:sty m:val="p"/>
                                    </m:rPr>
                                    <a:rPr lang="en-IN" sz="2400" b="0" i="0" smtClean="0">
                                      <a:latin typeface="Cambria Math" panose="02040503050406030204" pitchFamily="18" charset="0"/>
                                    </a:rPr>
                                    <m:t>log</m:t>
                                  </m:r>
                                </m:e>
                                <m:sub>
                                  <m:r>
                                    <a:rPr lang="en-IN" sz="2400" b="0" i="1" smtClean="0">
                                      <a:latin typeface="Cambria Math" panose="02040503050406030204" pitchFamily="18" charset="0"/>
                                    </a:rPr>
                                    <m:t>2</m:t>
                                  </m:r>
                                </m:sub>
                              </m:sSub>
                            </m:fName>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𝑄</m:t>
                                  </m:r>
                                </m:e>
                                <m:sub>
                                  <m:r>
                                    <a:rPr lang="en-IN" sz="2400" b="0" i="1" smtClean="0">
                                      <a:latin typeface="Cambria Math" panose="02040503050406030204" pitchFamily="18" charset="0"/>
                                    </a:rPr>
                                    <m:t>𝑖</m:t>
                                  </m:r>
                                </m:sub>
                              </m:sSub>
                            </m:e>
                          </m:func>
                        </m:e>
                      </m:nary>
                    </m:oMath>
                  </m:oMathPara>
                </a14:m>
                <a:endParaRPr lang="en-IN" sz="2400" dirty="0"/>
              </a:p>
              <a:p>
                <a:pPr lvl="1"/>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𝑄</m:t>
                        </m:r>
                      </m:e>
                      <m:sub>
                        <m:r>
                          <a:rPr lang="en-IN" sz="2000" b="0" i="1" smtClean="0">
                            <a:latin typeface="Cambria Math" panose="02040503050406030204" pitchFamily="18" charset="0"/>
                          </a:rPr>
                          <m:t>𝑖</m:t>
                        </m:r>
                      </m:sub>
                    </m:sSub>
                  </m:oMath>
                </a14:m>
                <a:r>
                  <a:rPr lang="en-IN" sz="2000" dirty="0"/>
                  <a:t> fraction of times that object </a:t>
                </a:r>
                <a:r>
                  <a:rPr lang="en-IN" sz="2000" dirty="0" err="1"/>
                  <a:t>i</a:t>
                </a:r>
                <a:r>
                  <a:rPr lang="en-IN" sz="2000" dirty="0"/>
                  <a:t> appears in the sequence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665661"/>
              </a:xfrm>
              <a:blipFill>
                <a:blip r:embed="rId3"/>
                <a:stretch>
                  <a:fillRect l="-812" t="-182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9</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229056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FC3C03-67F6-4601-A27C-579326EF49A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29090</TotalTime>
  <Words>2697</Words>
  <Application>Microsoft Office PowerPoint</Application>
  <PresentationFormat>Widescreen</PresentationFormat>
  <Paragraphs>292</Paragraphs>
  <Slides>39</Slides>
  <Notes>12</Notes>
  <HiddenSlides>9</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ＭＳ Ｐゴシック</vt:lpstr>
      <vt:lpstr>Arial</vt:lpstr>
      <vt:lpstr>Calibri</vt:lpstr>
      <vt:lpstr>Calibri Light</vt:lpstr>
      <vt:lpstr>Cambria Math</vt:lpstr>
      <vt:lpstr>Wingdings</vt:lpstr>
      <vt:lpstr>Office Theme</vt:lpstr>
      <vt:lpstr>Equation</vt:lpstr>
      <vt:lpstr>Community Structure InfoMap, Betweenness-based methods </vt:lpstr>
      <vt:lpstr>Random walk</vt:lpstr>
      <vt:lpstr>Random walk: quantify information content </vt:lpstr>
      <vt:lpstr>Infomap</vt:lpstr>
      <vt:lpstr>InfoMap</vt:lpstr>
      <vt:lpstr>Entropy</vt:lpstr>
      <vt:lpstr>Shannon’s source coding theorem</vt:lpstr>
      <vt:lpstr>PowerPoint Presentation</vt:lpstr>
      <vt:lpstr>Shannon’s source coding theorem</vt:lpstr>
      <vt:lpstr>Significance of map equation </vt:lpstr>
      <vt:lpstr>Other modularity maximization methods</vt:lpstr>
      <vt:lpstr>Betweenness-based method</vt:lpstr>
      <vt:lpstr>Betweenness-based method</vt:lpstr>
      <vt:lpstr>Computing edge betweenness</vt:lpstr>
      <vt:lpstr>Algorithm for community detection using betweenness </vt:lpstr>
      <vt:lpstr>PowerPoint Presentation</vt:lpstr>
      <vt:lpstr>PowerPoint Presentation</vt:lpstr>
      <vt:lpstr>Example: Edge-betweeness</vt:lpstr>
      <vt:lpstr>PowerPoint Presentation</vt:lpstr>
      <vt:lpstr>PowerPoint Presentation</vt:lpstr>
      <vt:lpstr>PowerPoint Presentation</vt:lpstr>
      <vt:lpstr>Betweenness-based method:Complexity</vt:lpstr>
      <vt:lpstr>Betweenness-based method: variation</vt:lpstr>
      <vt:lpstr>Variation of betweenness based method</vt:lpstr>
      <vt:lpstr>Hierarchical clustering</vt:lpstr>
      <vt:lpstr>Hierarchical clustering: Basic Idea</vt:lpstr>
      <vt:lpstr>Hierarchical clustering: group-wise similarity</vt:lpstr>
      <vt:lpstr>Ways to create group similarity</vt:lpstr>
      <vt:lpstr>Ways to create group similarity</vt:lpstr>
      <vt:lpstr>PowerPoint Presentation</vt:lpstr>
      <vt:lpstr>PowerPoint Presentation</vt:lpstr>
      <vt:lpstr>Hierarchical Clustering</vt:lpstr>
      <vt:lpstr>Hierarchical clustering: Time complexity</vt:lpstr>
      <vt:lpstr>Ex:14.7</vt:lpstr>
      <vt:lpstr>Review: Cosine Similarity</vt:lpstr>
      <vt:lpstr>PowerPoint Presentation</vt:lpstr>
      <vt:lpstr>PowerPoint Presentation</vt:lpstr>
      <vt:lpstr>PowerPoint Presentation</vt:lpstr>
      <vt:lpstr>Comparison of Community Detection Algos.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518 Database Management Systems</dc:title>
  <dc:creator>Ashok Singh Sairam</dc:creator>
  <cp:lastModifiedBy>AKSHAT JAIN</cp:lastModifiedBy>
  <cp:revision>674</cp:revision>
  <dcterms:created xsi:type="dcterms:W3CDTF">2020-08-05T04:35:17Z</dcterms:created>
  <dcterms:modified xsi:type="dcterms:W3CDTF">2024-05-01T11:19:03Z</dcterms:modified>
</cp:coreProperties>
</file>