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7" r:id="rId10"/>
    <p:sldId id="286" r:id="rId11"/>
    <p:sldId id="288" r:id="rId12"/>
    <p:sldId id="289" r:id="rId13"/>
    <p:sldId id="291" r:id="rId14"/>
    <p:sldId id="292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535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6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6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71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9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4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7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4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3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0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0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Network Search</a:t>
            </a:r>
            <a:br>
              <a:rPr lang="en-IN" sz="5400" dirty="0"/>
            </a:br>
            <a:br>
              <a:rPr lang="en-IN" sz="5400" dirty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Nodes with no incoming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0917" cy="4351338"/>
          </a:xfrm>
        </p:spPr>
        <p:txBody>
          <a:bodyPr/>
          <a:lstStyle/>
          <a:p>
            <a:r>
              <a:rPr lang="en-IN" dirty="0"/>
              <a:t>In this example, every page would start out with a rank of 0.25</a:t>
            </a:r>
          </a:p>
          <a:p>
            <a:r>
              <a:rPr lang="en-IN" dirty="0"/>
              <a:t>After the first iteration, the PageRank of 1 is 0.75</a:t>
            </a:r>
          </a:p>
          <a:p>
            <a:r>
              <a:rPr lang="en-IN" dirty="0" err="1"/>
              <a:t>Pagerank</a:t>
            </a:r>
            <a:r>
              <a:rPr lang="en-IN" dirty="0"/>
              <a:t> of 2, 3 and 4 is 0. The sum does not add to 1!</a:t>
            </a:r>
          </a:p>
          <a:p>
            <a:r>
              <a:rPr lang="en-IN" dirty="0"/>
              <a:t>Our simplified </a:t>
            </a:r>
            <a:r>
              <a:rPr lang="en-IN" dirty="0" err="1"/>
              <a:t>Pagerank</a:t>
            </a:r>
            <a:r>
              <a:rPr lang="en-IN" dirty="0"/>
              <a:t> equation needs to be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74427" y="2471057"/>
            <a:ext cx="3325283" cy="2027124"/>
            <a:chOff x="2144484" y="2286000"/>
            <a:chExt cx="3325283" cy="2027124"/>
          </a:xfrm>
        </p:grpSpPr>
        <p:sp>
          <p:nvSpPr>
            <p:cNvPr id="6" name="Oval 5"/>
            <p:cNvSpPr/>
            <p:nvPr/>
          </p:nvSpPr>
          <p:spPr>
            <a:xfrm>
              <a:off x="3341913" y="28956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44484" y="23622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144484" y="3703524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871052" y="22860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 flipH="1">
              <a:off x="3962098" y="2806326"/>
              <a:ext cx="996634" cy="254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43199" y="2760663"/>
              <a:ext cx="554874" cy="34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666478" y="3430004"/>
              <a:ext cx="708315" cy="329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without sink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The simple update rule can cause </a:t>
                </a:r>
                <a:r>
                  <a:rPr lang="en-IN" dirty="0" err="1"/>
                  <a:t>Pagerank</a:t>
                </a:r>
                <a:r>
                  <a:rPr lang="en-IN" dirty="0"/>
                  <a:t> to accumulate and get stuck in certain parts of the graphs</a:t>
                </a:r>
              </a:p>
              <a:p>
                <a:r>
                  <a:rPr lang="en-IN" dirty="0"/>
                  <a:t>Fix: Each node (at every round)</a:t>
                </a:r>
              </a:p>
              <a:p>
                <a:pPr lvl="1"/>
                <a:r>
                  <a:rPr lang="en-IN" dirty="0"/>
                  <a:t>Give a d fraction of its </a:t>
                </a:r>
                <a:r>
                  <a:rPr lang="en-IN" dirty="0" err="1"/>
                  <a:t>pagerank</a:t>
                </a:r>
                <a:r>
                  <a:rPr lang="en-IN" dirty="0"/>
                  <a:t> to its </a:t>
                </a:r>
                <a:r>
                  <a:rPr lang="en-IN" dirty="0" err="1"/>
                  <a:t>neighbors</a:t>
                </a:r>
                <a:endParaRPr lang="en-IN" dirty="0"/>
              </a:p>
              <a:p>
                <a:pPr lvl="1"/>
                <a:r>
                  <a:rPr lang="en-IN" dirty="0"/>
                  <a:t>Give a (1-d) fraction of its </a:t>
                </a:r>
                <a:r>
                  <a:rPr lang="en-IN" dirty="0" err="1"/>
                  <a:t>pagerank</a:t>
                </a:r>
                <a:r>
                  <a:rPr lang="en-IN" dirty="0"/>
                  <a:t> to everyone in the graph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d is called the damping factor</a:t>
                </a:r>
              </a:p>
              <a:p>
                <a:r>
                  <a:rPr lang="en-IN" dirty="0"/>
                  <a:t>Pages without incoming edges will also get some </a:t>
                </a:r>
                <a:r>
                  <a:rPr lang="en-IN" dirty="0" err="1"/>
                  <a:t>Pagerank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4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Final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If a page has no outgoing links to other pages, it is a </a:t>
                </a:r>
                <a:r>
                  <a:rPr lang="en-IN" b="1" dirty="0"/>
                  <a:t>sink</a:t>
                </a:r>
              </a:p>
              <a:p>
                <a:r>
                  <a:rPr lang="en-IN" dirty="0"/>
                  <a:t>Sinks can create problems for the PageRank algorithm</a:t>
                </a:r>
              </a:p>
              <a:p>
                <a:r>
                  <a:rPr lang="en-IN" dirty="0"/>
                  <a:t>The </a:t>
                </a:r>
                <a:r>
                  <a:rPr lang="en-IN" dirty="0" err="1"/>
                  <a:t>pagerank</a:t>
                </a:r>
                <a:r>
                  <a:rPr lang="en-IN" dirty="0"/>
                  <a:t> (i.e., fluid) can accumulate and get stuck at sinks</a:t>
                </a:r>
              </a:p>
              <a:p>
                <a:r>
                  <a:rPr lang="en-IN" dirty="0"/>
                  <a:t>Fix: Add outgoing edges from sink to all nodes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.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.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5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Nodes with no incoming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4504" y="1756246"/>
                <a:ext cx="8707222" cy="4351338"/>
              </a:xfrm>
            </p:spPr>
            <p:txBody>
              <a:bodyPr/>
              <a:lstStyle/>
              <a:p>
                <a:r>
                  <a:rPr lang="en-IN" dirty="0"/>
                  <a:t>In this example, every page would start out with a rank of 0.25</a:t>
                </a:r>
              </a:p>
              <a:p>
                <a:r>
                  <a:rPr lang="en-IN" dirty="0"/>
                  <a:t>d = 0.85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1−0.85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+0.85 [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[3]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[4]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+0.85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400" dirty="0"/>
                  <a:t>=0.73</a:t>
                </a:r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1−0.85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0.85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=.09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1−0.85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0.85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=.09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1−0.85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0.85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sz="240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=.09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504" y="1756246"/>
                <a:ext cx="8707222" cy="4351338"/>
              </a:xfrm>
              <a:blipFill>
                <a:blip r:embed="rId3"/>
                <a:stretch>
                  <a:fillRect l="-1261" t="-2241" r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9307286" y="2456997"/>
            <a:ext cx="2683024" cy="1774372"/>
            <a:chOff x="2144484" y="2286000"/>
            <a:chExt cx="3325283" cy="2027124"/>
          </a:xfrm>
        </p:grpSpPr>
        <p:sp>
          <p:nvSpPr>
            <p:cNvPr id="6" name="Oval 5"/>
            <p:cNvSpPr/>
            <p:nvPr/>
          </p:nvSpPr>
          <p:spPr>
            <a:xfrm>
              <a:off x="3341913" y="28956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44484" y="23622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144484" y="3703524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871052" y="2286000"/>
              <a:ext cx="598715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 flipH="1">
              <a:off x="3962098" y="2806326"/>
              <a:ext cx="996634" cy="254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43199" y="2760663"/>
              <a:ext cx="554874" cy="34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666478" y="3430004"/>
              <a:ext cx="708315" cy="329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17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 uses a sophisticated set of algorithms (beyond just PageRank) to evaluate and rank web pages for specific search queries.</a:t>
            </a:r>
          </a:p>
          <a:p>
            <a:r>
              <a:rPr lang="en-IN" dirty="0"/>
              <a:t>These algorithms </a:t>
            </a:r>
            <a:r>
              <a:rPr lang="en-IN" dirty="0" err="1"/>
              <a:t>analyze</a:t>
            </a:r>
            <a:r>
              <a:rPr lang="en-IN" dirty="0"/>
              <a:t> hundreds of ranking signals to determine the relevance, authority, and quality of web pages.</a:t>
            </a:r>
          </a:p>
          <a:p>
            <a:r>
              <a:rPr lang="en-IN" dirty="0"/>
              <a:t>Some important ranking signals include </a:t>
            </a:r>
          </a:p>
          <a:p>
            <a:pPr lvl="1"/>
            <a:r>
              <a:rPr lang="en-IN" dirty="0"/>
              <a:t>the relevance of content to the search query, </a:t>
            </a:r>
          </a:p>
          <a:p>
            <a:pPr lvl="1"/>
            <a:r>
              <a:rPr lang="en-IN" dirty="0"/>
              <a:t>the authority of the website, </a:t>
            </a:r>
          </a:p>
          <a:p>
            <a:pPr lvl="1"/>
            <a:r>
              <a:rPr lang="en-IN" dirty="0"/>
              <a:t>user experience metrics (like page load speed and mobile-friendliness), </a:t>
            </a:r>
          </a:p>
          <a:p>
            <a:pPr lvl="1"/>
            <a:r>
              <a:rPr lang="en-IN" dirty="0"/>
              <a:t>and the overall trustworthiness of the domain.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4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Searching distributed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info. take the form of distributed databases such as peer-to-peer file sharing (</a:t>
            </a:r>
            <a:r>
              <a:rPr lang="en-IN" dirty="0" err="1"/>
              <a:t>BitTorrent</a:t>
            </a:r>
            <a:r>
              <a:rPr lang="en-IN" dirty="0"/>
              <a:t>)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a peer-to-peer network participating users have specific files that they store in their machine(s)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Users are logically connected (similar to webpages)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An edge between two users does not mean that they are physically connected but they have an overlay communication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They are “neighbors” in the network</a:t>
            </a:r>
          </a:p>
          <a:p>
            <a:r>
              <a:rPr lang="en-IN" dirty="0"/>
              <a:t>Searching is a fundamental problem in peer-to-peer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7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distributed databases: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One could take an approach similar to web search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Central entity that has all the entries “who has what”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Keeping these databases centrally is not a good idea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High load, single point of failure etc.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can we search in this distributed database?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but naïve approach (BFS)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Entries are randomly scattered across peers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When a peer wants to query a key (</a:t>
            </a:r>
            <a:r>
              <a:rPr lang="en-US" altLang="en-US" dirty="0" err="1">
                <a:ea typeface="ＭＳ Ｐゴシック" panose="020B0600070205080204" pitchFamily="34" charset="-128"/>
              </a:rPr>
              <a:t>eg</a:t>
            </a:r>
            <a:r>
              <a:rPr lang="en-US" altLang="en-US" dirty="0">
                <a:ea typeface="ＭＳ Ｐゴシック" panose="020B0600070205080204" pitchFamily="34" charset="-128"/>
              </a:rPr>
              <a:t>. file name) sends the query to all the peers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the peer has the file send it back, else send a further query to each of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neighbours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Does not scale (huge traffic/query load and needs to keep track of all the peers)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38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approach: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Pros:</a:t>
            </a:r>
          </a:p>
          <a:p>
            <a:pPr lvl="1"/>
            <a:r>
              <a:rPr lang="en-IN" dirty="0"/>
              <a:t>Assuming that the network displays small-world effect, the #steps in the BFS will be small</a:t>
            </a:r>
          </a:p>
          <a:p>
            <a:pPr lvl="2"/>
            <a:r>
              <a:rPr lang="en-IN" dirty="0"/>
              <a:t>Means small amount of search time</a:t>
            </a:r>
          </a:p>
          <a:p>
            <a:r>
              <a:rPr lang="en-IN" dirty="0"/>
              <a:t>Cons:</a:t>
            </a:r>
          </a:p>
          <a:p>
            <a:pPr lvl="1"/>
            <a:r>
              <a:rPr lang="en-IN" dirty="0"/>
              <a:t>Search does not stop, when the file is found</a:t>
            </a:r>
          </a:p>
          <a:p>
            <a:pPr lvl="2"/>
            <a:r>
              <a:rPr lang="en-IN" dirty="0"/>
              <a:t>No mechanism to inform that the file has been found and the search needs to stop</a:t>
            </a:r>
          </a:p>
          <a:p>
            <a:pPr lvl="1"/>
            <a:r>
              <a:rPr lang="en-IN" dirty="0"/>
              <a:t>Message transmitted can become linear to the size of the network</a:t>
            </a:r>
          </a:p>
          <a:p>
            <a:pPr lvl="2"/>
            <a:r>
              <a:rPr lang="en-IN" dirty="0"/>
              <a:t>#message per  query: O(n), where n is the #peers</a:t>
            </a:r>
          </a:p>
          <a:p>
            <a:pPr lvl="2"/>
            <a:r>
              <a:rPr lang="en-IN" dirty="0"/>
              <a:t>If average query rate per user is r, so overall rate of query is </a:t>
            </a:r>
            <a:r>
              <a:rPr lang="en-IN" dirty="0" err="1"/>
              <a:t>rn</a:t>
            </a:r>
            <a:r>
              <a:rPr lang="en-IN" dirty="0"/>
              <a:t>=O(n)</a:t>
            </a:r>
          </a:p>
          <a:p>
            <a:pPr lvl="2"/>
            <a:r>
              <a:rPr lang="en-IN" dirty="0"/>
              <a:t>Total #messages sent/time: O(n^2)</a:t>
            </a:r>
          </a:p>
          <a:p>
            <a:pPr lvl="3"/>
            <a:r>
              <a:rPr lang="en-IN" dirty="0"/>
              <a:t>Peer-to-peer networks can become very large, so n will be large</a:t>
            </a:r>
          </a:p>
          <a:p>
            <a:pPr lvl="2"/>
            <a:r>
              <a:rPr lang="en-IN" dirty="0"/>
              <a:t>Total #message sent per node per unit </a:t>
            </a:r>
            <a:r>
              <a:rPr lang="en-IN" dirty="0" err="1"/>
              <a:t>time:O</a:t>
            </a:r>
            <a:r>
              <a:rPr lang="en-IN" dirty="0"/>
              <a:t>(n^2)/n=O(n)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4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945" y="194252"/>
                <a:ext cx="10515600" cy="61176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400" dirty="0"/>
                  <a:t>The previous case is the worst case</a:t>
                </a:r>
              </a:p>
              <a:p>
                <a:pPr lvl="1"/>
                <a:r>
                  <a:rPr lang="en-IN" dirty="0"/>
                  <a:t>Assume every item on average appears in c nodes in the network</a:t>
                </a:r>
              </a:p>
              <a:p>
                <a:pPr lvl="1"/>
                <a:r>
                  <a:rPr lang="en-US" dirty="0"/>
                  <a:t>So the total number of copies </a:t>
                </a:r>
                <a:r>
                  <a:rPr lang="en-US" dirty="0" err="1"/>
                  <a:t>cn</a:t>
                </a:r>
                <a:r>
                  <a:rPr lang="en-US" dirty="0"/>
                  <a:t> goes up as the size of the network increases. If this is the case, and assuming for the moment that the value of c is the same for every item, then one will have to search on average only 1/c vertices before finding a copy of an item.</a:t>
                </a:r>
                <a:endParaRPr lang="en-IN" dirty="0"/>
              </a:p>
              <a:p>
                <a:pPr lvl="1"/>
                <a:r>
                  <a:rPr lang="en-IN" dirty="0"/>
                  <a:t>Means #message per unit time</a:t>
                </a:r>
                <a:r>
                  <a:rPr lang="en-IN" dirty="0">
                    <a:sym typeface="Wingdings" panose="05000000000000000000" pitchFamily="2" charset="2"/>
                  </a:rPr>
                  <a:t>: O(n/c) as </a:t>
                </a:r>
                <a:r>
                  <a:rPr lang="en-IN" dirty="0"/>
                  <a:t>#message per  query: O(1/c) &amp; overall rate of query is </a:t>
                </a:r>
                <a:r>
                  <a:rPr lang="en-IN" dirty="0" err="1"/>
                  <a:t>rn</a:t>
                </a:r>
                <a:r>
                  <a:rPr lang="en-IN" dirty="0"/>
                  <a:t>=O(n)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Implies #messages send per node: 1/c , a constant</a:t>
                </a:r>
              </a:p>
              <a:p>
                <a:r>
                  <a:rPr lang="en-IN" dirty="0"/>
                  <a:t>A more realistic calculation is that some items are more popular than others</a:t>
                </a:r>
              </a:p>
              <a:p>
                <a:pPr lvl="1"/>
                <a:r>
                  <a:rPr lang="en-IN" dirty="0"/>
                  <a:t>Factor c, proportional to popularity, have a distribution p(c)</a:t>
                </a:r>
              </a:p>
              <a:p>
                <a:pPr lvl="2"/>
                <a:r>
                  <a:rPr lang="en-IN" dirty="0"/>
                  <a:t>Meaning prob. of falling in the interval c to </a:t>
                </a:r>
                <a:r>
                  <a:rPr lang="en-IN" dirty="0" err="1"/>
                  <a:t>c+dc</a:t>
                </a:r>
                <a:r>
                  <a:rPr lang="en-IN" dirty="0"/>
                  <a:t> is  proportional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𝑑𝑐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Normalized distribution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𝑐𝑝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e>
                        </m:nary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e>
                    </m:nary>
                  </m:oMath>
                </a14:m>
                <a:r>
                  <a:rPr lang="en-IN" dirty="0"/>
                  <a:t> is the average</a:t>
                </a:r>
              </a:p>
              <a:p>
                <a:pPr lvl="2"/>
                <a:r>
                  <a:rPr lang="en-IN" dirty="0"/>
                  <a:t>The average of the nodes we need to examine is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where we have used the fact 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e>
                    </m:nary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IN" dirty="0"/>
                  <a:t> &amp;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𝑑𝑐</m:t>
                        </m:r>
                      </m:num>
                      <m:den/>
                    </m:f>
                  </m:oMath>
                </a14:m>
                <a:r>
                  <a:rPr lang="en-IN" dirty="0"/>
                  <a:t> = 1</a:t>
                </a:r>
              </a:p>
              <a:p>
                <a:pPr lvl="2"/>
                <a:r>
                  <a:rPr lang="en-IN" dirty="0"/>
                  <a:t>Hence the #message sent or received per computer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again a constant</a:t>
                </a:r>
              </a:p>
              <a:p>
                <a:r>
                  <a:rPr lang="en-IN" sz="2400" dirty="0"/>
                  <a:t>In principle, if a node can handle the average message as given above, it will work</a:t>
                </a:r>
              </a:p>
              <a:p>
                <a:pPr lvl="1"/>
                <a:r>
                  <a:rPr lang="en-IN" sz="2000" dirty="0"/>
                  <a:t>However, different nodes have different capabilities and bandwidth, thus we need some </a:t>
                </a:r>
                <a:r>
                  <a:rPr lang="en-IN" sz="2000" dirty="0" err="1"/>
                  <a:t>supernodes</a:t>
                </a:r>
                <a:r>
                  <a:rPr lang="en-IN" sz="2000" dirty="0"/>
                  <a:t> or </a:t>
                </a:r>
                <a:r>
                  <a:rPr lang="en-IN" sz="2000" dirty="0" err="1"/>
                  <a:t>superpeers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5" y="194252"/>
                <a:ext cx="10515600" cy="6117648"/>
              </a:xfrm>
              <a:blipFill>
                <a:blip r:embed="rId3"/>
                <a:stretch>
                  <a:fillRect l="-870" t="-2094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00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Supernodes</a:t>
            </a:r>
            <a:r>
              <a:rPr lang="en-US" altLang="en-US" dirty="0">
                <a:ea typeface="ＭＳ Ｐゴシック" panose="020B0600070205080204" pitchFamily="34" charset="-128"/>
              </a:rPr>
              <a:t>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/>
              <a:t>Most modern peer-to-peer networks deploy a hierarchical overlay of </a:t>
            </a:r>
            <a:r>
              <a:rPr lang="en-US" sz="2400" dirty="0" err="1"/>
              <a:t>supernodes</a:t>
            </a:r>
            <a:endParaRPr lang="en-US" sz="2400" dirty="0"/>
          </a:p>
          <a:p>
            <a:pPr lvl="1" algn="just">
              <a:defRPr/>
            </a:pPr>
            <a:r>
              <a:rPr lang="en-US" dirty="0" err="1"/>
              <a:t>Supernodes</a:t>
            </a:r>
            <a:r>
              <a:rPr lang="en-US" dirty="0"/>
              <a:t> (</a:t>
            </a:r>
            <a:r>
              <a:rPr lang="en-US" dirty="0" err="1"/>
              <a:t>superpeers</a:t>
            </a:r>
            <a:r>
              <a:rPr lang="en-US" dirty="0"/>
              <a:t>) are high-bandwidth nodes</a:t>
            </a:r>
          </a:p>
          <a:p>
            <a:pPr algn="just">
              <a:defRPr/>
            </a:pPr>
            <a:r>
              <a:rPr lang="en-US" sz="2400" dirty="0"/>
              <a:t>Each client connect to a </a:t>
            </a:r>
            <a:r>
              <a:rPr lang="en-US" sz="2400" dirty="0" err="1"/>
              <a:t>supernode</a:t>
            </a:r>
            <a:endParaRPr lang="en-US" sz="2400" dirty="0"/>
          </a:p>
          <a:p>
            <a:pPr lvl="1" algn="just">
              <a:defRPr/>
            </a:pPr>
            <a:r>
              <a:rPr lang="en-US" dirty="0"/>
              <a:t>The </a:t>
            </a:r>
            <a:r>
              <a:rPr lang="en-US" dirty="0" err="1"/>
              <a:t>supernode</a:t>
            </a:r>
            <a:r>
              <a:rPr lang="en-US" dirty="0"/>
              <a:t> keep track of the files each one of its client has</a:t>
            </a:r>
          </a:p>
          <a:p>
            <a:pPr lvl="1" algn="just">
              <a:defRPr/>
            </a:pPr>
            <a:r>
              <a:rPr lang="en-US" dirty="0"/>
              <a:t>Queries are forwarded to the </a:t>
            </a:r>
            <a:r>
              <a:rPr lang="en-US" dirty="0" err="1"/>
              <a:t>supernode</a:t>
            </a:r>
            <a:endParaRPr lang="en-US" dirty="0"/>
          </a:p>
          <a:p>
            <a:pPr marL="457200" lvl="1" indent="0" algn="just">
              <a:buNone/>
              <a:defRPr/>
            </a:pPr>
            <a:r>
              <a:rPr lang="en-US" dirty="0"/>
              <a:t>    which initiates the BFS</a:t>
            </a:r>
          </a:p>
          <a:p>
            <a:pPr lvl="1" algn="just">
              <a:defRPr/>
            </a:pPr>
            <a:r>
              <a:rPr lang="en-US" dirty="0"/>
              <a:t>Entire search performed at </a:t>
            </a:r>
            <a:r>
              <a:rPr lang="en-US" dirty="0" err="1"/>
              <a:t>supernodes</a:t>
            </a:r>
            <a:endParaRPr lang="en-US" dirty="0"/>
          </a:p>
          <a:p>
            <a:pPr algn="just">
              <a:defRPr/>
            </a:pPr>
            <a:r>
              <a:rPr lang="en-US" dirty="0"/>
              <a:t>There are more sophisticated models</a:t>
            </a:r>
          </a:p>
          <a:p>
            <a:pPr marL="0" indent="0" algn="just">
              <a:buNone/>
              <a:defRPr/>
            </a:pPr>
            <a:r>
              <a:rPr lang="en-US" dirty="0"/>
              <a:t>   such as Chord.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42" y="3702746"/>
            <a:ext cx="3268189" cy="238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8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Information networks store large amounts of data in their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These information is useless unless we find a way to navigate through the network and find the appropriate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Web is on very illustrative example of such an information network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Web is a directed network, where vertices are the webpages and the edges are the directed links between the pages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Webpages include information and the goal of web search engines is to identify those vertices (i.e., webpages) that include the most relevant information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4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44" y="1690687"/>
            <a:ext cx="9609878" cy="42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Offline web search is a multistage process</a:t>
            </a:r>
          </a:p>
          <a:p>
            <a:pPr lvl="1"/>
            <a:r>
              <a:rPr lang="en-IN" dirty="0"/>
              <a:t>Crawling: find webpages, </a:t>
            </a:r>
          </a:p>
          <a:p>
            <a:pPr lvl="1"/>
            <a:r>
              <a:rPr lang="en-IN" dirty="0"/>
              <a:t>Extraction: record their contents, </a:t>
            </a:r>
          </a:p>
          <a:p>
            <a:pPr lvl="1"/>
            <a:r>
              <a:rPr lang="en-IN" dirty="0"/>
              <a:t>Indexing: create an annotated index of those contents (including list of words and importance of the pages based on a variety of criteria)</a:t>
            </a:r>
          </a:p>
          <a:p>
            <a:r>
              <a:rPr lang="en-IN" dirty="0"/>
              <a:t>User submits a text query</a:t>
            </a:r>
          </a:p>
          <a:p>
            <a:pPr lvl="1"/>
            <a:r>
              <a:rPr lang="en-IN" dirty="0"/>
              <a:t>Search engine extracts a list of pages matching the query from the index</a:t>
            </a:r>
          </a:p>
          <a:p>
            <a:r>
              <a:rPr lang="en-IN" dirty="0"/>
              <a:t>Search engines based solely on indexes and textual criteria do not return good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4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Modern web search engines make use of text annotation and indexes but only as a first step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Use index to find a set of candidate pages also possibly irrelevant with the query web pages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Network metrics are further used to narrow down these sets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Google uses the PageRank centrality metric</a:t>
            </a:r>
          </a:p>
          <a:p>
            <a:pPr algn="just"/>
            <a:r>
              <a:rPr lang="en-US" altLang="en-US" dirty="0" err="1">
                <a:ea typeface="ＭＳ Ｐゴシック" panose="020B0600070205080204" pitchFamily="34" charset="-128"/>
              </a:rPr>
              <a:t>Pagerank</a:t>
            </a:r>
            <a:r>
              <a:rPr lang="en-US" altLang="en-US" dirty="0">
                <a:ea typeface="ＭＳ Ｐゴシック" panose="020B0600070205080204" pitchFamily="34" charset="-128"/>
              </a:rPr>
              <a:t> accords pages a high score if they receive hyperlinks from many other pages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interesting point is that PageRank (and in general any centrality measure that might be used) does not depend on the specific query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Hence, it can be computed offline, accelerating significant the response time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7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Of course PageRank has disadvantages too	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 webpage might have a high PageRank value for a reason unrelated to the current search query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9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process behind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Crawling: Find web pages</a:t>
            </a:r>
          </a:p>
          <a:p>
            <a:r>
              <a:rPr lang="en-IN" dirty="0"/>
              <a:t>Indexing: Process the text of the webpages to create an annotated index</a:t>
            </a:r>
          </a:p>
          <a:p>
            <a:r>
              <a:rPr lang="en-IN" dirty="0"/>
              <a:t>Centrality measure: Use the link structure of the hyperlinks to calculate a centrality score such as </a:t>
            </a:r>
            <a:r>
              <a:rPr lang="en-IN" b="1" dirty="0"/>
              <a:t>page rank</a:t>
            </a:r>
          </a:p>
          <a:p>
            <a:r>
              <a:rPr lang="en-IN" dirty="0"/>
              <a:t>When user submits query, extract a broad set of matching pages using index and score them such as frequency of query word</a:t>
            </a:r>
          </a:p>
          <a:p>
            <a:r>
              <a:rPr lang="en-IN" dirty="0"/>
              <a:t>Combine the score with the precomputed similarity measure and other scores to give an overall score</a:t>
            </a:r>
          </a:p>
          <a:p>
            <a:r>
              <a:rPr lang="en-IN" dirty="0"/>
              <a:t>Sort the pages based on overall score, say top 10.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3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Simplified </a:t>
            </a:r>
            <a:r>
              <a:rPr lang="en-IN" dirty="0" err="1"/>
              <a:t>Pagerank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0" dirty="0" err="1">
                    <a:latin typeface="Cambria Math" panose="02040503050406030204" pitchFamily="18" charset="0"/>
                  </a:rPr>
                  <a:t>Pagerank</a:t>
                </a:r>
                <a:r>
                  <a:rPr lang="en-IN" b="0" dirty="0">
                    <a:latin typeface="Cambria Math" panose="02040503050406030204" pitchFamily="18" charset="0"/>
                  </a:rPr>
                  <a:t> is based on the Eigenvector centrality measure</a:t>
                </a:r>
              </a:p>
              <a:p>
                <a:endParaRPr lang="en-IN" b="0" dirty="0">
                  <a:latin typeface="Cambria Math" panose="02040503050406030204" pitchFamily="18" charset="0"/>
                </a:endParaRPr>
              </a:p>
              <a:p>
                <a:endParaRPr lang="en-I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in(u): Incoming pages linking to u</a:t>
                </a:r>
              </a:p>
              <a:p>
                <a:r>
                  <a:rPr lang="en-IN" dirty="0"/>
                  <a:t>out(v): Outgoing page links from v</a:t>
                </a:r>
              </a:p>
              <a:p>
                <a:pPr marL="0" indent="0">
                  <a:buNone/>
                </a:pPr>
                <a:r>
                  <a:rPr lang="en-IN" dirty="0"/>
                  <a:t>[</a:t>
                </a:r>
                <a:r>
                  <a:rPr lang="en-IN" u="sng" dirty="0"/>
                  <a:t>This is not the full formula</a:t>
                </a:r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59625"/>
              </p:ext>
            </p:extLst>
          </p:nvPr>
        </p:nvGraphicFramePr>
        <p:xfrm>
          <a:off x="4954757" y="2173820"/>
          <a:ext cx="2282485" cy="11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545760" progId="Equation.3">
                  <p:embed/>
                </p:oleObj>
              </mc:Choice>
              <mc:Fallback>
                <p:oleObj name="Equation" r:id="rId4" imgW="1066680" imgH="545760" progId="Equation.3">
                  <p:embed/>
                  <p:pic>
                    <p:nvPicPr>
                      <p:cNvPr id="5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757" y="2173820"/>
                        <a:ext cx="2282485" cy="11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7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Iteration 0: </a:t>
            </a:r>
            <a:r>
              <a:rPr lang="en-IN" sz="2400" dirty="0"/>
              <a:t>Initialize all ranks to be 1/(number of total pages).</a:t>
            </a:r>
          </a:p>
          <a:p>
            <a:r>
              <a:rPr lang="en-IN" sz="2400" b="1" dirty="0"/>
              <a:t>Iteration 1: </a:t>
            </a:r>
            <a:r>
              <a:rPr lang="en-IN" sz="2400" dirty="0"/>
              <a:t>For each page </a:t>
            </a:r>
            <a:r>
              <a:rPr lang="en-IN" sz="2400" b="1" dirty="0"/>
              <a:t>u</a:t>
            </a:r>
            <a:r>
              <a:rPr lang="en-IN" sz="2400" dirty="0"/>
              <a:t>, update </a:t>
            </a:r>
            <a:r>
              <a:rPr lang="en-IN" sz="2400" b="1" dirty="0"/>
              <a:t>u</a:t>
            </a:r>
            <a:r>
              <a:rPr lang="en-IN" sz="2400" dirty="0"/>
              <a:t>’s rank</a:t>
            </a:r>
          </a:p>
          <a:p>
            <a:endParaRPr lang="en-IN" sz="2400" dirty="0"/>
          </a:p>
          <a:p>
            <a:r>
              <a:rPr lang="en-IN" sz="2400" b="1" dirty="0"/>
              <a:t>Iteration 2</a:t>
            </a:r>
            <a:r>
              <a:rPr lang="en-IN" sz="2400" dirty="0"/>
              <a:t>: Continue</a:t>
            </a:r>
          </a:p>
          <a:p>
            <a:endParaRPr lang="en-IN" sz="2400" dirty="0"/>
          </a:p>
          <a:p>
            <a:r>
              <a:rPr lang="en-IN" sz="2400" dirty="0"/>
              <a:t>When to stop?</a:t>
            </a:r>
          </a:p>
          <a:p>
            <a:r>
              <a:rPr lang="en-IN" sz="2400" dirty="0"/>
              <a:t>Why do we calculate the </a:t>
            </a:r>
            <a:r>
              <a:rPr lang="en-IN" sz="2400" dirty="0" err="1"/>
              <a:t>pagerank</a:t>
            </a:r>
            <a:r>
              <a:rPr lang="en-IN" sz="2400" dirty="0"/>
              <a:t> multiple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7746" y="2732315"/>
                <a:ext cx="2720625" cy="79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746" y="2732315"/>
                <a:ext cx="2720625" cy="7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2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Pagerank</a:t>
            </a:r>
            <a:r>
              <a:rPr lang="en-IN" dirty="0"/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41170" y="2579914"/>
            <a:ext cx="598715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506684" y="2579914"/>
            <a:ext cx="598715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712027" y="3696494"/>
            <a:ext cx="598715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841170" y="4724400"/>
            <a:ext cx="598715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4506684" y="4724400"/>
            <a:ext cx="598715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439885" y="2884714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806042" y="3189514"/>
            <a:ext cx="5444" cy="15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 flipV="1">
            <a:off x="3276601" y="3189514"/>
            <a:ext cx="523106" cy="59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7"/>
            <a:endCxn id="7" idx="3"/>
          </p:cNvCxnSpPr>
          <p:nvPr/>
        </p:nvCxnSpPr>
        <p:spPr>
          <a:xfrm flipV="1">
            <a:off x="4223062" y="3100240"/>
            <a:ext cx="371302" cy="68552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47457" y="4248603"/>
            <a:ext cx="495299" cy="53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7"/>
          </p:cNvCxnSpPr>
          <p:nvPr/>
        </p:nvCxnSpPr>
        <p:spPr>
          <a:xfrm flipH="1">
            <a:off x="3352205" y="4248603"/>
            <a:ext cx="447502" cy="5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88919" y="4067419"/>
            <a:ext cx="523108" cy="65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0473" y="4981745"/>
            <a:ext cx="1056211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</p:cNvCxnSpPr>
          <p:nvPr/>
        </p:nvCxnSpPr>
        <p:spPr>
          <a:xfrm flipH="1" flipV="1">
            <a:off x="3417667" y="5094304"/>
            <a:ext cx="1080000" cy="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3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30400</TotalTime>
  <Words>1695</Words>
  <Application>Microsoft Office PowerPoint</Application>
  <PresentationFormat>Widescreen</PresentationFormat>
  <Paragraphs>209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Network Search  </vt:lpstr>
      <vt:lpstr>Web search</vt:lpstr>
      <vt:lpstr>Web search process</vt:lpstr>
      <vt:lpstr>PowerPoint Presentation</vt:lpstr>
      <vt:lpstr>PowerPoint Presentation</vt:lpstr>
      <vt:lpstr>Overall process behind search engine</vt:lpstr>
      <vt:lpstr>Simplified Pagerank</vt:lpstr>
      <vt:lpstr>Pagerank: Algorithm</vt:lpstr>
      <vt:lpstr>Pagerank: Example</vt:lpstr>
      <vt:lpstr>Pagerank: Nodes with no incoming links</vt:lpstr>
      <vt:lpstr>Pagerank: without sink node</vt:lpstr>
      <vt:lpstr>Pagerank: Final formula</vt:lpstr>
      <vt:lpstr>Pagerank: Nodes with no incoming links</vt:lpstr>
      <vt:lpstr>Modern search engines</vt:lpstr>
      <vt:lpstr>Searching distributed databases</vt:lpstr>
      <vt:lpstr>Searching distributed databases: Options</vt:lpstr>
      <vt:lpstr>Naïve approach: Pros and Cons</vt:lpstr>
      <vt:lpstr>PowerPoint Presentation</vt:lpstr>
      <vt:lpstr>Supernodes design</vt:lpstr>
      <vt:lpstr>Ex: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697</cp:revision>
  <dcterms:created xsi:type="dcterms:W3CDTF">2020-08-05T04:35:17Z</dcterms:created>
  <dcterms:modified xsi:type="dcterms:W3CDTF">2024-05-01T12:11:55Z</dcterms:modified>
</cp:coreProperties>
</file>