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81" r:id="rId3"/>
    <p:sldId id="382" r:id="rId4"/>
    <p:sldId id="383" r:id="rId5"/>
    <p:sldId id="385" r:id="rId6"/>
    <p:sldId id="386" r:id="rId7"/>
    <p:sldId id="387" r:id="rId8"/>
    <p:sldId id="388" r:id="rId9"/>
    <p:sldId id="397" r:id="rId10"/>
    <p:sldId id="362" r:id="rId11"/>
    <p:sldId id="363" r:id="rId12"/>
    <p:sldId id="258" r:id="rId13"/>
    <p:sldId id="361" r:id="rId14"/>
    <p:sldId id="259" r:id="rId15"/>
    <p:sldId id="260" r:id="rId16"/>
    <p:sldId id="368" r:id="rId17"/>
    <p:sldId id="342" r:id="rId18"/>
    <p:sldId id="373" r:id="rId19"/>
    <p:sldId id="376" r:id="rId20"/>
    <p:sldId id="396" r:id="rId21"/>
    <p:sldId id="262" r:id="rId22"/>
    <p:sldId id="370" r:id="rId23"/>
    <p:sldId id="263" r:id="rId24"/>
    <p:sldId id="372" r:id="rId25"/>
    <p:sldId id="264" r:id="rId26"/>
    <p:sldId id="265" r:id="rId27"/>
    <p:sldId id="266" r:id="rId28"/>
    <p:sldId id="371" r:id="rId29"/>
    <p:sldId id="3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5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8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36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9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25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92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694B9B-848C-4C1B-B001-71E212DAD9DA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9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37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97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By</a:t>
                </a:r>
                <a:r>
                  <a:rPr lang="en-IN" baseline="0" dirty="0" smtClean="0"/>
                  <a:t> </a:t>
                </a:r>
                <a:r>
                  <a:rPr lang="en-IN" baseline="0" dirty="0" err="1" smtClean="0"/>
                  <a:t>defn</a:t>
                </a:r>
                <a:r>
                  <a:rPr lang="en-IN" baseline="0" dirty="0" smtClean="0"/>
                  <a:t> of eigenvector, compute x(1) = </a:t>
                </a:r>
                <a:r>
                  <a:rPr lang="en-IN" i="0" baseline="0" smtClean="0">
                    <a:latin typeface="Cambria Math" panose="02040503050406030204" pitchFamily="18" charset="0"/>
                  </a:rPr>
                  <a:t>[</a:t>
                </a:r>
                <a:r>
                  <a:rPr lang="en-IN" b="1" i="0" baseline="0" smtClean="0">
                    <a:latin typeface="Cambria Math" panose="02040503050406030204" pitchFamily="18" charset="0"/>
                  </a:rPr>
                  <a:t>𝑨𝟏]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_𝑖=𝑘_𝑖=𝑘⇒𝐴1=𝑘1</a:t>
                </a:r>
                <a:r>
                  <a:rPr lang="en-IN" baseline="0" dirty="0" smtClean="0"/>
                  <a:t> </a:t>
                </a:r>
              </a:p>
              <a:p>
                <a:r>
                  <a:rPr lang="en-IN" baseline="0" dirty="0" smtClean="0"/>
                  <a:t>Katz :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𝑥=(𝐼−</a:t>
                </a:r>
                <a:r>
                  <a:rPr lang="en-IN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𝛼𝐴)^(−1) 1=(𝐼+𝛼𝐴+𝛼^2 𝐴^2+ …)1=(1+𝛼𝑘+𝛼^2 𝑘^2+…)1 </a:t>
                </a:r>
                <a:r>
                  <a:rPr lang="en-IN" dirty="0" smtClean="0"/>
                  <a:t> (Since A1 = k1). Therefore Katz</a:t>
                </a:r>
                <a:r>
                  <a:rPr lang="en-IN" baseline="0" dirty="0" smtClean="0"/>
                  <a:t> centrality</a:t>
                </a:r>
                <a:r>
                  <a:rPr lang="en-IN" dirty="0" smtClean="0"/>
                  <a:t> 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=1/(1−𝛼𝑘)</a:t>
                </a:r>
                <a:endParaRPr lang="en-IN" dirty="0" smtClean="0"/>
              </a:p>
              <a:p>
                <a:r>
                  <a:rPr lang="en-IN" dirty="0" smtClean="0"/>
                  <a:t>As</a:t>
                </a:r>
                <a:r>
                  <a:rPr lang="en-IN" baseline="0" dirty="0" smtClean="0"/>
                  <a:t> k increases the centrality increases. All nodes have same centrality score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9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5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88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F01704-F146-4623-9795-B84E61431D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1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5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5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5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23AB2A-F112-441C-9393-F080E38D5C58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1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Measure of metrics</a:t>
            </a:r>
            <a:br>
              <a:rPr lang="en-IN" dirty="0"/>
            </a:br>
            <a:r>
              <a:rPr lang="en-IN" sz="4400" dirty="0"/>
              <a:t>Degree, Eigenvector and Katz Centrality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ea typeface="ＭＳ Ｐゴシック" panose="020B0600070205080204" pitchFamily="34" charset="-128"/>
              </a:rPr>
              <a:t>Centrality</a:t>
            </a:r>
            <a:r>
              <a:rPr lang="en-US" altLang="en-US" dirty="0">
                <a:ea typeface="ＭＳ Ｐゴシック" panose="020B0600070205080204" pitchFamily="34" charset="-128"/>
              </a:rPr>
              <a:t> is a widely studied concept</a:t>
            </a:r>
          </a:p>
          <a:p>
            <a:r>
              <a:rPr lang="en-IN" dirty="0"/>
              <a:t>What is centrality?</a:t>
            </a:r>
          </a:p>
          <a:p>
            <a:pPr lvl="1"/>
            <a:r>
              <a:rPr lang="en-IN" dirty="0"/>
              <a:t>Quantification of the intuitive notion of the importance of a node in a network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most important/central nodes in a network</a:t>
            </a:r>
          </a:p>
          <a:p>
            <a:r>
              <a:rPr lang="en-US" dirty="0"/>
              <a:t>Centrality is generally computed per vertex</a:t>
            </a:r>
          </a:p>
          <a:p>
            <a:pPr lvl="1"/>
            <a:r>
              <a:rPr lang="en-US" dirty="0"/>
              <a:t>We will refer to the centrality of a vertex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or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endParaRPr lang="en-IN" i="1" baseline="-250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98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46887" cy="4351338"/>
          </a:xfrm>
        </p:spPr>
        <p:txBody>
          <a:bodyPr/>
          <a:lstStyle/>
          <a:p>
            <a:r>
              <a:rPr lang="en-IN" dirty="0"/>
              <a:t>What makes a node central in a network?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087" y="1825625"/>
            <a:ext cx="5577868" cy="374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8940671" y="4471554"/>
            <a:ext cx="266700" cy="2286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997" y="2694448"/>
            <a:ext cx="56585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Lots of one-hop connections from the node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degree centrality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Lots of one-hop connections from the node relative to the size of the graph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Normalized degree centrality </a:t>
            </a:r>
          </a:p>
        </p:txBody>
      </p:sp>
    </p:spTree>
    <p:extLst>
      <p:ext uri="{BB962C8B-B14F-4D97-AF65-F5344CB8AC3E}">
        <p14:creationId xmlns:p14="http://schemas.microsoft.com/office/powerpoint/2010/main" val="4109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Degree centrality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21216" y="1420133"/>
            <a:ext cx="10332584" cy="507863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simplest centrality metric is  </a:t>
            </a:r>
            <a:r>
              <a:rPr lang="en-US" altLang="en-US" u="sng" dirty="0">
                <a:ea typeface="ＭＳ Ｐゴシック" panose="020B0600070205080204" pitchFamily="34" charset="-128"/>
              </a:rPr>
              <a:t>degree centrality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 is simply the degree of node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a directed network we have in- and out-degree centralities 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Each one appropriate for different circumstances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Simple, yet illuminating measure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Social network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nodes of high degree might be thought of as one with access to more information sources, with more prestige, etc.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Citation network  a paper with more citations (in-degree centrality) might be roughly thought of as influential 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DDEA33-FB81-41FC-AF08-9A37B6EFF012}" type="slidenum">
              <a:rPr lang="en-US" altLang="en-US" sz="1000">
                <a:solidFill>
                  <a:srgbClr val="161616"/>
                </a:solidFill>
              </a:rPr>
              <a:pPr/>
              <a:t>12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7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1491" cy="4351338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Degree centrality, however, can be deceiving, </a:t>
            </a:r>
            <a:r>
              <a:rPr lang="en-US" altLang="en-US" i="1" dirty="0">
                <a:cs typeface="Arial" panose="020B0604020202020204" pitchFamily="34" charset="0"/>
              </a:rPr>
              <a:t>because it is a purely local measure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7" t="24574" r="27083" b="16286"/>
          <a:stretch>
            <a:fillRect/>
          </a:stretch>
        </p:blipFill>
        <p:spPr bwMode="auto">
          <a:xfrm>
            <a:off x="5931332" y="1381125"/>
            <a:ext cx="55816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5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Eigenvector centrality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Degree centrality assumes all neighbors are equal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Only the number of neighbors matter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However, in many circumstances the importance of a vertex increases if it is connected to important nodes  </a:t>
            </a:r>
            <a:r>
              <a:rPr lang="en-US" altLang="en-US" u="sng" dirty="0">
                <a:ea typeface="ＭＳ Ｐゴシック" panose="020B0600070205080204" pitchFamily="34" charset="-128"/>
                <a:sym typeface="Wingdings" panose="05000000000000000000" pitchFamily="2" charset="2"/>
              </a:rPr>
              <a:t>eigenvector centrality</a:t>
            </a:r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Assume initially everyone has score x</a:t>
            </a:r>
            <a:r>
              <a:rPr lang="en-US" altLang="en-US" baseline="-25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=1 and we update its centrality using the sum of the scores/centralities of his neighbor’s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C14CEB-A14F-4B0A-978C-FBD103147393}" type="slidenum">
              <a:rPr lang="en-US" altLang="en-US" sz="1000">
                <a:solidFill>
                  <a:srgbClr val="161616"/>
                </a:solidFill>
              </a:rPr>
              <a:pPr/>
              <a:t>14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009468"/>
              </p:ext>
            </p:extLst>
          </p:nvPr>
        </p:nvGraphicFramePr>
        <p:xfrm>
          <a:off x="1886743" y="4340076"/>
          <a:ext cx="277971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680" imgH="545760" progId="Equation.3">
                  <p:embed/>
                </p:oleObj>
              </mc:Choice>
              <mc:Fallback>
                <p:oleObj name="Equation" r:id="rId3" imgW="1066680" imgH="545760" progId="Equation.3">
                  <p:embed/>
                  <p:pic>
                    <p:nvPicPr>
                      <p:cNvPr id="51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743" y="4340076"/>
                        <a:ext cx="2779712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0" y="4458947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</a:t>
            </a:r>
            <a:r>
              <a:rPr lang="en-IN" sz="2400" baseline="30000" dirty="0"/>
              <a:t>-1</a:t>
            </a:r>
            <a:r>
              <a:rPr lang="en-IN" sz="2400" dirty="0"/>
              <a:t> is the constant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118270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Eigenvector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Making use of the adjacency matrix we can rewrite the equation as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                          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e>
                        <m:sup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𝑗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In terms of matrix notation, we can rewrite as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b="1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𝑨</m:t>
                      </m:r>
                      <m:r>
                        <a:rPr lang="en-IN" altLang="en-US" b="1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𝐱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𝑘</m:t>
                      </m:r>
                      <m:r>
                        <a:rPr lang="en-IN" altLang="en-US" b="1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𝐱</m:t>
                      </m:r>
                    </m:oMath>
                  </m:oMathPara>
                </a14:m>
                <a:endParaRPr lang="en-US" altLang="en-US" b="1" dirty="0">
                  <a:ea typeface="ＭＳ Ｐゴシック" panose="020B0600070205080204" pitchFamily="34" charset="-128"/>
                </a:endParaRP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where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the eigenvector with elements equal to the centrality scores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In other words,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the eigenvector of the adjacency matrix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There are n different eigenvectors of the n x n adjacency matrix. Which one to use?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5520C-0682-4CC4-9521-6B0EF3F4427B}" type="slidenum">
              <a:rPr lang="en-US" altLang="en-US" sz="1000">
                <a:solidFill>
                  <a:srgbClr val="161616"/>
                </a:solidFill>
              </a:rPr>
              <a:pPr/>
              <a:t>15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4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2231316" cy="1567865"/>
              </a:xfrm>
            </p:spPr>
            <p:txBody>
              <a:bodyPr wrap="none">
                <a:sp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  <a:p>
                <a:pPr marL="342900" indent="-342900"/>
                <a:endParaRPr lang="en-IN" sz="2400" dirty="0"/>
              </a:p>
              <a:p>
                <a:pPr marL="342900" indent="-342900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2231316" cy="156786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5646624"/>
                <a:ext cx="4748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Step 6: Similarly solve for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46624"/>
                <a:ext cx="4748288" cy="461665"/>
              </a:xfrm>
              <a:prstGeom prst="rect">
                <a:avLst/>
              </a:prstGeom>
              <a:blipFill>
                <a:blip r:embed="rId4"/>
                <a:stretch>
                  <a:fillRect l="-1799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8342" y="4977593"/>
                <a:ext cx="7968015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Step 5: Solve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eigenvector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" y="4977593"/>
                <a:ext cx="7968015" cy="705771"/>
              </a:xfrm>
              <a:prstGeom prst="rect">
                <a:avLst/>
              </a:prstGeom>
              <a:blipFill>
                <a:blip r:embed="rId5"/>
                <a:stretch>
                  <a:fillRect l="-995" b="-3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18342" y="4385072"/>
                <a:ext cx="6742872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Step 4: Consider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IN" sz="2400" dirty="0"/>
                  <a:t> in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dirty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  <m:r>
                      <a:rPr lang="en-I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" y="4385072"/>
                <a:ext cx="6742872" cy="708143"/>
              </a:xfrm>
              <a:prstGeom prst="rect">
                <a:avLst/>
              </a:prstGeom>
              <a:blipFill>
                <a:blip r:embed="rId6"/>
                <a:stretch>
                  <a:fillRect l="-1175" b="-1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3930156"/>
                <a:ext cx="6815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Step 3: Solve for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=8 , −2</m:t>
                    </m:r>
                  </m:oMath>
                </a14:m>
                <a:r>
                  <a:rPr lang="en-IN" sz="2400" dirty="0"/>
                  <a:t> are the </a:t>
                </a:r>
                <a:r>
                  <a:rPr lang="en-IN" sz="2400" b="1" dirty="0"/>
                  <a:t>eigenvalues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30156"/>
                <a:ext cx="6815135" cy="461665"/>
              </a:xfrm>
              <a:prstGeom prst="rect">
                <a:avLst/>
              </a:prstGeom>
              <a:blipFill>
                <a:blip r:embed="rId7"/>
                <a:stretch>
                  <a:fillRect l="-1253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8342" y="3073438"/>
                <a:ext cx="4134658" cy="71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Step 2: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" y="3073438"/>
                <a:ext cx="4134658" cy="715645"/>
              </a:xfrm>
              <a:prstGeom prst="rect">
                <a:avLst/>
              </a:prstGeom>
              <a:blipFill>
                <a:blip r:embed="rId8"/>
                <a:stretch>
                  <a:fillRect l="-1915" b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2593124"/>
                <a:ext cx="28823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Step 1: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3124"/>
                <a:ext cx="2882328" cy="461665"/>
              </a:xfrm>
              <a:prstGeom prst="rect">
                <a:avLst/>
              </a:prstGeom>
              <a:blipFill>
                <a:blip r:embed="rId9"/>
                <a:stretch>
                  <a:fillRect l="-2966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2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Perron</a:t>
            </a:r>
            <a:r>
              <a:rPr lang="en-IN" dirty="0"/>
              <a:t> </a:t>
            </a:r>
            <a:r>
              <a:rPr lang="en-IN" dirty="0" err="1"/>
              <a:t>Frobenius</a:t>
            </a:r>
            <a:r>
              <a:rPr lang="en-IN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use the following result</a:t>
            </a:r>
          </a:p>
          <a:p>
            <a:pPr marL="358775" indent="0">
              <a:buNone/>
            </a:pPr>
            <a:r>
              <a:rPr lang="en-IN" b="1" dirty="0" err="1"/>
              <a:t>Perron</a:t>
            </a:r>
            <a:r>
              <a:rPr lang="en-IN" b="1" dirty="0"/>
              <a:t> </a:t>
            </a:r>
            <a:r>
              <a:rPr lang="en-IN" b="1" dirty="0" err="1"/>
              <a:t>Frobenius</a:t>
            </a:r>
            <a:r>
              <a:rPr lang="en-IN" b="1" dirty="0"/>
              <a:t> theorem</a:t>
            </a:r>
            <a:r>
              <a:rPr lang="en-IN" dirty="0"/>
              <a:t>: A real square matrix with positive entries has a unique </a:t>
            </a:r>
            <a:r>
              <a:rPr lang="en-IN" i="1" dirty="0"/>
              <a:t>largest real eigenvalue </a:t>
            </a:r>
            <a:r>
              <a:rPr lang="en-IN" dirty="0"/>
              <a:t>and that the corresponding eigenvector has </a:t>
            </a:r>
            <a:r>
              <a:rPr lang="en-IN" i="1" dirty="0"/>
              <a:t>strictly positive components</a:t>
            </a:r>
          </a:p>
          <a:p>
            <a:r>
              <a:rPr lang="en-IN" dirty="0"/>
              <a:t>This means, for a matrix like adjacency matrix with all elements non-negative, there is only one eigenvector that has all elements non-negative</a:t>
            </a:r>
          </a:p>
          <a:p>
            <a:pPr lvl="1"/>
            <a:r>
              <a:rPr lang="en-IN" dirty="0"/>
              <a:t>The leading eigenvector</a:t>
            </a:r>
          </a:p>
          <a:p>
            <a:pPr lvl="1"/>
            <a:r>
              <a:rPr lang="en-IN" dirty="0"/>
              <a:t>Thus the value of k must be equal to the largest eigenvalue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34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Eigen vector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Power iteration is one of many eigenvalue algorithms that may be used to find this dominant eigenvector. </a:t>
            </a:r>
            <a:endParaRPr lang="en-US" sz="2400" dirty="0"/>
          </a:p>
          <a:p>
            <a:r>
              <a:rPr lang="en-US" sz="2400" dirty="0"/>
              <a:t>Find x(1). What does it represent?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3284640"/>
                <a:ext cx="4419543" cy="1764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latin typeface="Cambria Math"/>
                      </a:rPr>
                      <m:t>(1)=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000" i="1">
                                <a:latin typeface="Cambria Math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000" i="1">
                                <a:latin typeface="Cambria Math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=?</a:t>
                </a:r>
                <a:endParaRPr lang="en-IN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84640"/>
                <a:ext cx="4419543" cy="1764266"/>
              </a:xfrm>
              <a:prstGeom prst="rect">
                <a:avLst/>
              </a:prstGeom>
              <a:blipFill>
                <a:blip r:embed="rId3"/>
                <a:stretch>
                  <a:fillRect r="-12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6909" y="5611344"/>
            <a:ext cx="439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Compute x(2), x(3) and so 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351" y="2578106"/>
            <a:ext cx="317226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655"/>
            <a:ext cx="6582694" cy="2934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60" y="3795381"/>
            <a:ext cx="6544588" cy="2381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2010" y="264968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……………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0218" y="4570673"/>
            <a:ext cx="3680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Stop when the eigenvector </a:t>
            </a:r>
          </a:p>
          <a:p>
            <a:r>
              <a:rPr lang="en-IN" sz="2400" dirty="0"/>
              <a:t>value converges</a:t>
            </a:r>
          </a:p>
        </p:txBody>
      </p:sp>
    </p:spTree>
    <p:extLst>
      <p:ext uri="{BB962C8B-B14F-4D97-AF65-F5344CB8AC3E}">
        <p14:creationId xmlns:p14="http://schemas.microsoft.com/office/powerpoint/2010/main" val="388415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Detecting community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Want to calculate a weight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ij</a:t>
            </a:r>
            <a:r>
              <a:rPr lang="en-US" altLang="zh-CN" dirty="0"/>
              <a:t> for every pair 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 of vertices in the network</a:t>
            </a:r>
          </a:p>
          <a:p>
            <a:r>
              <a:rPr lang="en-US" altLang="zh-CN" dirty="0"/>
              <a:t>One possible way to calculate weight: the number of node-independent paths between vertices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Node-independent path: </a:t>
            </a:r>
            <a:r>
              <a:rPr lang="en-IN" altLang="zh-CN" sz="2400" dirty="0"/>
              <a:t>Two paths are node independent (aka vertex independent) if they share no nodes  other than the starting and ending vertices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807538" y="4322046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88700" y="4893546"/>
            <a:ext cx="214313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3807538" y="5536484"/>
            <a:ext cx="214312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36038" y="4893546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417138" y="4931646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6274513" y="4893546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31763" y="4536359"/>
            <a:ext cx="214312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03200" y="5322171"/>
            <a:ext cx="214313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03325" y="4964984"/>
            <a:ext cx="214313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" name="Straight Connector 14"/>
          <p:cNvCxnSpPr>
            <a:stCxn id="9" idx="7"/>
            <a:endCxn id="6" idx="2"/>
          </p:cNvCxnSpPr>
          <p:nvPr/>
        </p:nvCxnSpPr>
        <p:spPr>
          <a:xfrm rot="5400000" flipH="1" flipV="1">
            <a:off x="3365419" y="4483177"/>
            <a:ext cx="495300" cy="388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10" idx="0"/>
          </p:cNvCxnSpPr>
          <p:nvPr/>
        </p:nvCxnSpPr>
        <p:spPr>
          <a:xfrm>
            <a:off x="4021850" y="4429996"/>
            <a:ext cx="501650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8" idx="1"/>
          </p:cNvCxnSpPr>
          <p:nvPr/>
        </p:nvCxnSpPr>
        <p:spPr>
          <a:xfrm rot="16200000" flipH="1">
            <a:off x="3360656" y="5089603"/>
            <a:ext cx="460375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0" idx="3"/>
          </p:cNvCxnSpPr>
          <p:nvPr/>
        </p:nvCxnSpPr>
        <p:spPr>
          <a:xfrm flipV="1">
            <a:off x="4021850" y="5114209"/>
            <a:ext cx="427038" cy="530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5703013" y="5001496"/>
            <a:ext cx="571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7"/>
            <a:endCxn id="12" idx="2"/>
          </p:cNvCxnSpPr>
          <p:nvPr/>
        </p:nvCxnSpPr>
        <p:spPr>
          <a:xfrm rot="5400000" flipH="1" flipV="1">
            <a:off x="6653925" y="4447459"/>
            <a:ext cx="280987" cy="67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3" idx="2"/>
          </p:cNvCxnSpPr>
          <p:nvPr/>
        </p:nvCxnSpPr>
        <p:spPr>
          <a:xfrm rot="16200000" flipH="1">
            <a:off x="6653132" y="4880052"/>
            <a:ext cx="354012" cy="746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6"/>
            <a:endCxn id="14" idx="1"/>
          </p:cNvCxnSpPr>
          <p:nvPr/>
        </p:nvCxnSpPr>
        <p:spPr>
          <a:xfrm>
            <a:off x="7346075" y="4644309"/>
            <a:ext cx="889000" cy="35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6"/>
            <a:endCxn id="14" idx="2"/>
          </p:cNvCxnSpPr>
          <p:nvPr/>
        </p:nvCxnSpPr>
        <p:spPr>
          <a:xfrm flipV="1">
            <a:off x="7417513" y="5072934"/>
            <a:ext cx="785812" cy="35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2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compute Eigenvector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with an initial centrality vector x.</a:t>
            </a:r>
          </a:p>
          <a:p>
            <a:r>
              <a:rPr lang="en-IN" dirty="0"/>
              <a:t>Multiply the adjacency matrix A by x to get x(1).</a:t>
            </a:r>
          </a:p>
          <a:p>
            <a:r>
              <a:rPr lang="en-IN" dirty="0"/>
              <a:t>Normalize the resulting vector.</a:t>
            </a:r>
          </a:p>
          <a:p>
            <a:r>
              <a:rPr lang="en-IN" dirty="0"/>
              <a:t>Repeat steps 2 and 3 until x converges to the dominant eigenvector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76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Eigenvector centrality for directed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 directed graphs, the adjacency matrix is general asymmetric</a:t>
            </a:r>
          </a:p>
          <a:p>
            <a:pPr>
              <a:defRPr/>
            </a:pPr>
            <a:r>
              <a:rPr lang="en-IN" dirty="0">
                <a:sym typeface="Wingdings"/>
              </a:rPr>
              <a:t>Thus, we can compute the Eigenvector centrality based on the out-degree and the in-degree</a:t>
            </a:r>
            <a:endParaRPr lang="en-US" dirty="0">
              <a:sym typeface="Wingdings"/>
            </a:endParaRPr>
          </a:p>
          <a:p>
            <a:pPr lvl="1"/>
            <a:r>
              <a:rPr lang="en-IN" dirty="0"/>
              <a:t>A node is considered to be more important if it has out-going links to nodes that in turn have a larger out-degree (i.e., more out-going links)</a:t>
            </a:r>
          </a:p>
          <a:p>
            <a:pPr lvl="1"/>
            <a:r>
              <a:rPr lang="en-IN" dirty="0"/>
              <a:t>A node is considered to have a higher “prestige”, if it has in-coming links from nodes that themselves have a larger in-degree (i.e., more in-coming links)</a:t>
            </a:r>
            <a:endParaRPr lang="en-US" dirty="0"/>
          </a:p>
          <a:p>
            <a:pPr>
              <a:defRPr/>
            </a:pPr>
            <a:r>
              <a:rPr lang="en-US" dirty="0">
                <a:sym typeface="Wingdings"/>
              </a:rPr>
              <a:t>We get two leading eigenvectors</a:t>
            </a:r>
          </a:p>
          <a:p>
            <a:pPr lvl="1">
              <a:defRPr/>
            </a:pPr>
            <a:r>
              <a:rPr lang="en-US" dirty="0">
                <a:sym typeface="Wingdings"/>
              </a:rPr>
              <a:t>“left” eigenvector corresponds to out-edges</a:t>
            </a:r>
          </a:p>
          <a:p>
            <a:pPr lvl="1">
              <a:defRPr/>
            </a:pPr>
            <a:r>
              <a:rPr lang="en-US" dirty="0">
                <a:sym typeface="Wingdings"/>
              </a:rPr>
              <a:t>“right” eigenvector corresponds to in-edges</a:t>
            </a:r>
          </a:p>
          <a:p>
            <a:pPr lvl="1">
              <a:defRPr/>
            </a:pPr>
            <a:r>
              <a:rPr lang="en-US" dirty="0">
                <a:sym typeface="Wingdings"/>
              </a:rPr>
              <a:t>Which one to use?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69BA6F-EEA7-42C9-89A5-9B71344421DF}" type="slidenum">
              <a:rPr lang="en-US" altLang="en-US" sz="1000">
                <a:solidFill>
                  <a:srgbClr val="161616"/>
                </a:solidFill>
              </a:rPr>
              <a:pPr/>
              <a:t>21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4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Eigenvector centrality for directed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ym typeface="Wingdings"/>
              </a:rPr>
              <a:t>In most cases, we use the right eigenvector</a:t>
            </a:r>
          </a:p>
          <a:p>
            <a:pPr lvl="1" algn="just">
              <a:defRPr/>
            </a:pPr>
            <a:r>
              <a:rPr lang="en-US" dirty="0">
                <a:sym typeface="Wingdings"/>
              </a:rPr>
              <a:t>The centrality in most of the cases is conferred by other vertices pointing towards you</a:t>
            </a:r>
          </a:p>
          <a:p>
            <a:pPr lvl="1" algn="just">
              <a:buFont typeface="Wingdings" charset="0"/>
              <a:buChar char="§"/>
              <a:defRPr/>
            </a:pPr>
            <a:endParaRPr lang="en-US" dirty="0">
              <a:sym typeface="Wingdings"/>
            </a:endParaRPr>
          </a:p>
          <a:p>
            <a:pPr lvl="1" algn="just">
              <a:buFont typeface="Wingdings" charset="0"/>
              <a:buChar char="§"/>
              <a:defRPr/>
            </a:pPr>
            <a:endParaRPr lang="en-US" dirty="0">
              <a:sym typeface="Wingdings"/>
            </a:endParaRPr>
          </a:p>
          <a:p>
            <a:pPr lvl="1" algn="just">
              <a:defRPr/>
            </a:pPr>
            <a:r>
              <a:rPr lang="en-US" sz="2600" dirty="0">
                <a:sym typeface="Wingdings"/>
              </a:rPr>
              <a:t>where x is the right leading eigenvector</a:t>
            </a:r>
          </a:p>
          <a:p>
            <a:pPr algn="just">
              <a:defRPr/>
            </a:pPr>
            <a:r>
              <a:rPr lang="en-US" dirty="0">
                <a:sym typeface="Wingdings"/>
              </a:rPr>
              <a:t>Justification: Centrality is bestowed by other nodes pointing towards you </a:t>
            </a:r>
          </a:p>
          <a:p>
            <a:pPr lvl="1" algn="just">
              <a:defRPr/>
            </a:pPr>
            <a:r>
              <a:rPr lang="en-US" dirty="0">
                <a:sym typeface="Wingdings"/>
              </a:rPr>
              <a:t>Ex: On WWW, a page is considered important if other pages point towards it</a:t>
            </a:r>
          </a:p>
          <a:p>
            <a:pPr lvl="2" algn="just">
              <a:defRPr/>
            </a:pPr>
            <a:r>
              <a:rPr lang="en-US" dirty="0">
                <a:sym typeface="Wingdings"/>
              </a:rPr>
              <a:t>One can set up a page that points to thousand other pages, but that does not make the page important</a:t>
            </a:r>
          </a:p>
          <a:p>
            <a:pPr marL="484187" lvl="1" indent="0" algn="just">
              <a:buNone/>
              <a:defRPr/>
            </a:pP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69BA6F-EEA7-42C9-89A5-9B71344421DF}" type="slidenum">
              <a:rPr lang="en-US" altLang="en-US" sz="1000">
                <a:solidFill>
                  <a:srgbClr val="161616"/>
                </a:solidFill>
              </a:rPr>
              <a:pPr/>
              <a:t>22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26139"/>
              </p:ext>
            </p:extLst>
          </p:nvPr>
        </p:nvGraphicFramePr>
        <p:xfrm>
          <a:off x="3613583" y="2869479"/>
          <a:ext cx="3758519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6560" imgH="447840" progId="Equation.3">
                  <p:embed/>
                </p:oleObj>
              </mc:Choice>
              <mc:Fallback>
                <p:oleObj name="Equation" r:id="rId3" imgW="1636560" imgH="447840" progId="Equation.3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583" y="2869479"/>
                        <a:ext cx="3758519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58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080" y="1488102"/>
            <a:ext cx="3574414" cy="296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Issues: Eigenvector centrality for directed networks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is the eigenvector centrality of A ?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 B ?</a:t>
            </a:r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F3BAD4-22FA-45C9-B17A-922426574909}" type="slidenum">
              <a:rPr lang="en-US" altLang="en-US" sz="1000">
                <a:solidFill>
                  <a:srgbClr val="161616"/>
                </a:solidFill>
              </a:rPr>
              <a:pPr/>
              <a:t>23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23258" y="2683708"/>
            <a:ext cx="72338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Only vertices that are in a strongly connected component of two or more vertices, or the out-component of a strongly connected component can have non-zero eigenvector centrality.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23258" y="4757637"/>
            <a:ext cx="107131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In acyclic graphs, such as citation network, there are no strongly connected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    components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 eigenvector centrality is 0, that is completely useless </a:t>
            </a:r>
          </a:p>
        </p:txBody>
      </p:sp>
    </p:spTree>
    <p:extLst>
      <p:ext uri="{BB962C8B-B14F-4D97-AF65-F5344CB8AC3E}">
        <p14:creationId xmlns:p14="http://schemas.microsoft.com/office/powerpoint/2010/main" val="1200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Katz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8126"/>
                <a:ext cx="10515600" cy="23044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the eigenvector centrality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𝐱</m:t>
                    </m:r>
                  </m:oMath>
                </a14:m>
                <a:r>
                  <a:rPr lang="en-US" dirty="0"/>
                  <a:t> is a weighted degree obtained from the leading eigenvector of A</a:t>
                </a:r>
              </a:p>
              <a:p>
                <a:endParaRPr lang="en-IN" altLang="en-US" sz="80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altLang="en-US" sz="24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                          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  <m:sub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IN" altLang="en-US" sz="24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e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𝑗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8126"/>
                <a:ext cx="10515600" cy="2304476"/>
              </a:xfrm>
              <a:blipFill>
                <a:blip r:embed="rId2"/>
                <a:stretch>
                  <a:fillRect l="-1043" t="-4233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26730" y="3656039"/>
            <a:ext cx="10858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Thoughts on how to modify the above formula for directed networks?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01052" y="4135532"/>
                <a:ext cx="4178965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  <m:sub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IN" altLang="en-US" sz="24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e>
                        <m:sup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52" y="4135532"/>
                <a:ext cx="4178965" cy="103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230125" y="5023846"/>
            <a:ext cx="107270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where </a:t>
            </a:r>
            <a:r>
              <a:rPr lang="el-GR" sz="2800" dirty="0"/>
              <a:t>β</a:t>
            </a:r>
            <a:r>
              <a:rPr lang="en-US" sz="2800" dirty="0"/>
              <a:t> is a constant initial weight given to each vertex so that its out degree matters.</a:t>
            </a:r>
          </a:p>
        </p:txBody>
      </p:sp>
    </p:spTree>
    <p:extLst>
      <p:ext uri="{BB962C8B-B14F-4D97-AF65-F5344CB8AC3E}">
        <p14:creationId xmlns:p14="http://schemas.microsoft.com/office/powerpoint/2010/main" val="169645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Katz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525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In order to overcome the problem of eigenvector centrality in directed networks we can tweak the and give each vertex a small amount of centrality “for free”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⇒</m:t>
                          </m:r>
                          <m:r>
                            <a:rPr lang="en-IN" altLang="en-US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𝒙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𝛼</m:t>
                          </m:r>
                          <m:r>
                            <a:rPr lang="en-IN" altLang="en-US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𝑨𝒙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  <m:r>
                            <a:rPr lang="en-IN" altLang="en-US" b="1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The first term is the normal eigenvector centrality and the second is the “free” part. </a:t>
                </a:r>
              </a:p>
              <a:p>
                <a:pPr lvl="1" algn="just"/>
                <a:r>
                  <a:rPr lang="en-US" altLang="en-US" b="1" dirty="0">
                    <a:ea typeface="ＭＳ Ｐゴシック" panose="020B0600070205080204" pitchFamily="34" charset="-128"/>
                  </a:rPr>
                  <a:t>1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the uniform vector (1, 1, 1, …)</a:t>
                </a: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By setting β=1 we have: </a:t>
                </a:r>
                <a14:m>
                  <m:oMath xmlns:m="http://schemas.openxmlformats.org/officeDocument/2006/math">
                    <m:r>
                      <a:rPr lang="en-IN" altLang="en-US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p>
                      <m:sSup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𝑰</m:t>
                            </m:r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−</m:t>
                            </m:r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𝛼</m:t>
                            </m:r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−1</m:t>
                        </m:r>
                      </m:sup>
                    </m:sSup>
                    <m:r>
                      <a:rPr lang="en-IN" altLang="en-US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</m:oMath>
                </a14:m>
                <a:endParaRPr lang="en-US" altLang="en-US" b="1" dirty="0">
                  <a:ea typeface="ＭＳ Ｐゴシック" panose="020B0600070205080204" pitchFamily="34" charset="-128"/>
                </a:endParaRPr>
              </a:p>
              <a:p>
                <a:pPr lvl="1" algn="just"/>
                <a:r>
                  <a:rPr lang="en-US" altLang="en-US" u="sng" dirty="0">
                    <a:ea typeface="ＭＳ Ｐゴシック" panose="020B0600070205080204" pitchFamily="34" charset="-128"/>
                  </a:rPr>
                  <a:t>Katz centrality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5253"/>
                <a:ext cx="10515600" cy="4351338"/>
              </a:xfrm>
              <a:blipFill>
                <a:blip r:embed="rId3"/>
                <a:stretch>
                  <a:fillRect l="-1043" t="-2241" r="-1159" b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B082CF7-8676-44D0-8BF8-8A06882091BA}" type="slidenum">
              <a:rPr lang="en-US" altLang="en-US" sz="1000">
                <a:solidFill>
                  <a:srgbClr val="161616"/>
                </a:solidFill>
              </a:rPr>
              <a:pPr/>
              <a:t>25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6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Choice of 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8565" y="1479324"/>
                <a:ext cx="10114869" cy="449421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α governs the balance between the eigenvector centrality contribution and the constant term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For small α the Katz centrality is dominated by the constant factor and hence all vertices have a centrality of 1 (given β=1)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For large values of α Katz centrality diverges</a:t>
                </a: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As</a:t>
                </a:r>
                <a:r>
                  <a:rPr lang="en-US" altLang="en-US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α increases the determinant first crosses zero when α=1/κ</a:t>
                </a:r>
                <a:r>
                  <a:rPr lang="en-US" altLang="en-US" baseline="-25000" dirty="0">
                    <a:ea typeface="ＭＳ Ｐゴシック" panose="020B0600070205080204" pitchFamily="34" charset="-128"/>
                  </a:rPr>
                  <a:t>1 </a:t>
                </a:r>
                <a:r>
                  <a:rPr lang="en-US" altLang="en-US" sz="1600" dirty="0">
                    <a:ea typeface="ＭＳ Ｐゴシック" panose="020B0600070205080204" pitchFamily="34" charset="-128"/>
                  </a:rPr>
                  <a:t>,(as det(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sz="16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altLang="en-US" sz="16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IN" altLang="en-US" sz="1600" b="1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𝑰</m:t>
                            </m:r>
                            <m:r>
                              <a:rPr lang="en-IN" altLang="en-US" sz="16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−</m:t>
                            </m:r>
                            <m:r>
                              <a:rPr lang="en-IN" altLang="en-US" sz="16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𝛼</m:t>
                            </m:r>
                            <m:r>
                              <a:rPr lang="en-IN" altLang="en-US" sz="1600" b="1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IN" altLang="en-US" sz="16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1600" dirty="0">
                    <a:ea typeface="ＭＳ Ｐゴシック" panose="020B0600070205080204" pitchFamily="34" charset="-128"/>
                  </a:rPr>
                  <a:t>) -&gt; infinity, i.e., det(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IN" altLang="en-US" sz="1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𝑰</m:t>
                        </m:r>
                        <m:r>
                          <a:rPr lang="en-IN" alt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</m:t>
                        </m:r>
                        <m:r>
                          <a:rPr lang="en-IN" alt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𝛼</m:t>
                        </m:r>
                        <m:r>
                          <a:rPr lang="en-IN" altLang="en-US" sz="1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en-US" sz="1600" dirty="0">
                    <a:ea typeface="ＭＳ Ｐゴシック" panose="020B0600070205080204" pitchFamily="34" charset="-128"/>
                  </a:rPr>
                  <a:t>) -&gt; 0, which implies det(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IN" altLang="en-US" sz="1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𝑰</m:t>
                        </m:r>
                        <m:r>
                          <a:rPr lang="en-IN" alt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𝛼</m:t>
                        </m:r>
                        <m:r>
                          <a:rPr lang="en-IN" altLang="en-US" sz="16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^(−1)</m:t>
                        </m:r>
                        <m:r>
                          <a:rPr lang="en-IN" alt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</m:t>
                        </m:r>
                        <m:r>
                          <a:rPr lang="en-IN" altLang="en-US" sz="16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en-US" sz="1600" dirty="0">
                    <a:ea typeface="ＭＳ Ｐゴシック" panose="020B0600070205080204" pitchFamily="34" charset="-128"/>
                  </a:rPr>
                  <a:t>) -&gt; 0)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where κ</a:t>
                </a:r>
                <a:r>
                  <a:rPr lang="en-US" altLang="en-US" baseline="-25000" dirty="0">
                    <a:ea typeface="ＭＳ Ｐゴシック" panose="020B0600070205080204" pitchFamily="34" charset="-128"/>
                  </a:rPr>
                  <a:t>1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is the largest eigenvalue of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A</a:t>
                </a:r>
              </a:p>
              <a:p>
                <a:pPr lvl="2"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Hence</a:t>
                </a:r>
                <a:r>
                  <a:rPr lang="en-US" altLang="en-US" sz="24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α should be less than 1/κ</a:t>
                </a:r>
                <a:r>
                  <a:rPr lang="en-US" altLang="en-US" sz="2400" baseline="-25000" dirty="0">
                    <a:ea typeface="ＭＳ Ｐゴシック" panose="020B0600070205080204" pitchFamily="34" charset="-128"/>
                  </a:rPr>
                  <a:t>1</a:t>
                </a:r>
                <a:endParaRPr lang="en-US" altLang="en-US" sz="2400" dirty="0">
                  <a:solidFill>
                    <a:srgbClr val="FF0000"/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565" y="1479324"/>
                <a:ext cx="10114869" cy="4494212"/>
              </a:xfrm>
              <a:blipFill>
                <a:blip r:embed="rId2"/>
                <a:stretch>
                  <a:fillRect l="-1084" t="-2307" r="-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C57CF2-45A8-4430-9A75-68DFD306A230}" type="slidenum">
              <a:rPr lang="en-US" altLang="en-US" sz="1000">
                <a:solidFill>
                  <a:srgbClr val="161616"/>
                </a:solidFill>
              </a:rPr>
              <a:pPr/>
              <a:t>26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2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Extension of Katz centrality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ea typeface="ＭＳ Ｐゴシック" panose="020B0600070205080204" pitchFamily="34" charset="-128"/>
              </a:rPr>
              <a:t>A possible extension of the above definition is to assign different constant centrality to different vertices</a:t>
            </a:r>
          </a:p>
          <a:p>
            <a:pPr algn="just"/>
            <a:endParaRPr lang="en-US" altLang="en-US">
              <a:ea typeface="ＭＳ Ｐゴシック" panose="020B0600070205080204" pitchFamily="34" charset="-128"/>
            </a:endParaRPr>
          </a:p>
          <a:p>
            <a:pPr algn="just"/>
            <a:endParaRPr lang="en-US" altLang="en-US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>
                <a:ea typeface="ＭＳ Ｐゴシック" panose="020B0600070205080204" pitchFamily="34" charset="-128"/>
              </a:rPr>
              <a:t>β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is some intrinsic, non-network contribution to the centrality for each vertex</a:t>
            </a:r>
          </a:p>
          <a:p>
            <a:pPr lvl="1" algn="just"/>
            <a:r>
              <a:rPr lang="en-US" altLang="en-US">
                <a:ea typeface="ＭＳ Ｐゴシック" panose="020B0600070205080204" pitchFamily="34" charset="-128"/>
              </a:rPr>
              <a:t>E.g., in a social network the importance of an individual might depend on non-network factors as well, such as age or income etc. 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502236-9DDE-4A40-8B73-1DE94B1A7B57}" type="slidenum">
              <a:rPr lang="en-US" altLang="en-US" sz="1000">
                <a:solidFill>
                  <a:srgbClr val="161616"/>
                </a:solidFill>
              </a:rPr>
              <a:pPr/>
              <a:t>27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55874"/>
              </p:ext>
            </p:extLst>
          </p:nvPr>
        </p:nvGraphicFramePr>
        <p:xfrm>
          <a:off x="3090863" y="2905125"/>
          <a:ext cx="53340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355320" progId="Equation.3">
                  <p:embed/>
                </p:oleObj>
              </mc:Choice>
              <mc:Fallback>
                <p:oleObj name="Equation" r:id="rId2" imgW="2361960" imgH="355320" progId="Equation.3">
                  <p:embed/>
                  <p:pic>
                    <p:nvPicPr>
                      <p:cNvPr id="12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2905125"/>
                        <a:ext cx="53340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44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Degree centrality</a:t>
            </a:r>
            <a:r>
              <a:rPr lang="en-IN" dirty="0"/>
              <a:t>: </a:t>
            </a:r>
            <a:r>
              <a:rPr lang="en-US" dirty="0"/>
              <a:t>Lots of one-hop connections </a:t>
            </a:r>
          </a:p>
          <a:p>
            <a:r>
              <a:rPr lang="en-US" b="1" dirty="0"/>
              <a:t>Eigenvector centrality</a:t>
            </a:r>
            <a:r>
              <a:rPr lang="en-US" dirty="0"/>
              <a:t>: Lots of one-hop connections to high centrality vertices </a:t>
            </a:r>
          </a:p>
          <a:p>
            <a:r>
              <a:rPr lang="en-US" b="1" dirty="0"/>
              <a:t>Katz centrality</a:t>
            </a:r>
            <a:r>
              <a:rPr lang="en-US" dirty="0"/>
              <a:t>: Lots of one-hop connections to high out-degree vertices</a:t>
            </a:r>
            <a:endParaRPr lang="en-IN" dirty="0"/>
          </a:p>
          <a:p>
            <a:r>
              <a:rPr lang="en-IN" dirty="0"/>
              <a:t>When is it appropriate to use degree centrality?</a:t>
            </a:r>
          </a:p>
          <a:p>
            <a:r>
              <a:rPr lang="en-IN" dirty="0"/>
              <a:t>When is it appropriate to use eigenvector centrality?</a:t>
            </a:r>
          </a:p>
          <a:p>
            <a:r>
              <a:rPr lang="en-IN" dirty="0"/>
              <a:t>When is it appropriate to use </a:t>
            </a:r>
            <a:r>
              <a:rPr lang="en-IN" dirty="0" err="1"/>
              <a:t>katz</a:t>
            </a:r>
            <a:r>
              <a:rPr lang="en-IN" dirty="0"/>
              <a:t> centrality?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54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connected </a:t>
            </a:r>
            <a:r>
              <a:rPr lang="en-IN" i="1" dirty="0"/>
              <a:t>k</a:t>
            </a:r>
            <a:r>
              <a:rPr lang="en-IN" dirty="0"/>
              <a:t>-regular undirected network (every node has degree k and there is only one component)</a:t>
            </a:r>
          </a:p>
          <a:p>
            <a:pPr lvl="1"/>
            <a:r>
              <a:rPr lang="en-IN" dirty="0"/>
              <a:t>Show that the uniform vector </a:t>
            </a:r>
            <a:r>
              <a:rPr lang="en-IN" b="1" dirty="0"/>
              <a:t>1</a:t>
            </a:r>
            <a:r>
              <a:rPr lang="en-IN" dirty="0"/>
              <a:t>=(1, 1, 1, …) is an eigenvector of the adjacency matrix with eigenvalue </a:t>
            </a:r>
            <a:r>
              <a:rPr lang="en-IN" i="1" dirty="0"/>
              <a:t>k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Find the Katz centralities of all nodes in the network as a function of </a:t>
            </a:r>
            <a:r>
              <a:rPr lang="en-IN" i="1" dirty="0"/>
              <a:t>k</a:t>
            </a:r>
            <a:r>
              <a:rPr lang="en-IN" dirty="0"/>
              <a:t>.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57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Independent paths and connectivity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ＭＳ Ｐゴシック" pitchFamily="34" charset="-128"/>
              </a:rPr>
              <a:t>Two paths connecting a given pair of vertices are </a:t>
            </a:r>
            <a:r>
              <a:rPr lang="en-US" u="sng" dirty="0">
                <a:ea typeface="ＭＳ Ｐゴシック" pitchFamily="34" charset="-128"/>
              </a:rPr>
              <a:t>edge independent</a:t>
            </a:r>
            <a:r>
              <a:rPr lang="en-US" dirty="0">
                <a:ea typeface="ＭＳ Ｐゴシック" pitchFamily="34" charset="-128"/>
              </a:rPr>
              <a:t> if they share no edges 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Two vertex-independent paths are also edge-independent (the opposite is not true)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The number of independent paths between a pair of vertices is called </a:t>
            </a:r>
            <a:r>
              <a:rPr lang="en-US" u="sng" dirty="0">
                <a:ea typeface="ＭＳ Ｐゴシック" pitchFamily="34" charset="-128"/>
              </a:rPr>
              <a:t>connectivity</a:t>
            </a:r>
            <a:r>
              <a:rPr lang="en-US" dirty="0">
                <a:ea typeface="ＭＳ Ｐゴシック" pitchFamily="34" charset="-128"/>
              </a:rPr>
              <a:t> of the vertices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</a:t>
            </a:r>
            <a:r>
              <a:rPr lang="en-US" dirty="0">
                <a:ea typeface="ＭＳ Ｐゴシック" pitchFamily="34" charset="-128"/>
              </a:rPr>
              <a:t>Independent paths and connectivity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the number of edge independent (Ans=&gt; 2) and vertex independent (Ans=&gt; 1) paths between nodes A and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807538" y="3008257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07538" y="4222695"/>
            <a:ext cx="214312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36038" y="3579757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4385608" y="3649387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8" idx="7"/>
            <a:endCxn id="6" idx="2"/>
          </p:cNvCxnSpPr>
          <p:nvPr/>
        </p:nvCxnSpPr>
        <p:spPr>
          <a:xfrm rot="5400000" flipH="1" flipV="1">
            <a:off x="3365419" y="3169388"/>
            <a:ext cx="495300" cy="388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9" idx="0"/>
          </p:cNvCxnSpPr>
          <p:nvPr/>
        </p:nvCxnSpPr>
        <p:spPr>
          <a:xfrm>
            <a:off x="4021850" y="3115414"/>
            <a:ext cx="470914" cy="5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7" idx="1"/>
          </p:cNvCxnSpPr>
          <p:nvPr/>
        </p:nvCxnSpPr>
        <p:spPr>
          <a:xfrm rot="16200000" flipH="1">
            <a:off x="3360656" y="3775814"/>
            <a:ext cx="460375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9" idx="3"/>
          </p:cNvCxnSpPr>
          <p:nvPr/>
        </p:nvCxnSpPr>
        <p:spPr>
          <a:xfrm flipV="1">
            <a:off x="4021850" y="3832315"/>
            <a:ext cx="395143" cy="497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42865" y="3048926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63680" y="4275245"/>
            <a:ext cx="214312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83886" y="3656282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73280" y="3670407"/>
            <a:ext cx="214312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6" name="Straight Connector 25"/>
          <p:cNvCxnSpPr>
            <a:stCxn id="24" idx="7"/>
          </p:cNvCxnSpPr>
          <p:nvPr/>
        </p:nvCxnSpPr>
        <p:spPr>
          <a:xfrm rot="5400000" flipH="1" flipV="1">
            <a:off x="4513267" y="3245913"/>
            <a:ext cx="495300" cy="388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5" idx="0"/>
          </p:cNvCxnSpPr>
          <p:nvPr/>
        </p:nvCxnSpPr>
        <p:spPr>
          <a:xfrm>
            <a:off x="5177992" y="3168757"/>
            <a:ext cx="501650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  <a:endCxn id="23" idx="1"/>
          </p:cNvCxnSpPr>
          <p:nvPr/>
        </p:nvCxnSpPr>
        <p:spPr>
          <a:xfrm>
            <a:off x="4491042" y="3870595"/>
            <a:ext cx="504023" cy="436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6"/>
            <a:endCxn id="25" idx="3"/>
          </p:cNvCxnSpPr>
          <p:nvPr/>
        </p:nvCxnSpPr>
        <p:spPr>
          <a:xfrm flipV="1">
            <a:off x="5177992" y="3852970"/>
            <a:ext cx="427038" cy="530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2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Cut set: vertex cut set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ＭＳ Ｐゴシック" pitchFamily="34" charset="-128"/>
              </a:rPr>
              <a:t>A </a:t>
            </a:r>
            <a:r>
              <a:rPr lang="en-US" u="sng" dirty="0">
                <a:ea typeface="ＭＳ Ｐゴシック" pitchFamily="34" charset="-128"/>
              </a:rPr>
              <a:t>cut set (or more properly vertex cut set)</a:t>
            </a:r>
            <a:r>
              <a:rPr lang="en-US" dirty="0">
                <a:ea typeface="ＭＳ Ｐゴシック" pitchFamily="34" charset="-128"/>
              </a:rPr>
              <a:t>, is a set of vertices whose removal will disconnect a specified pair of vertices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This set can be thought as the </a:t>
            </a:r>
            <a:r>
              <a:rPr lang="en-US" i="1" dirty="0">
                <a:ea typeface="ＭＳ Ｐゴシック" pitchFamily="34" charset="-128"/>
              </a:rPr>
              <a:t>bottleneck</a:t>
            </a:r>
            <a:r>
              <a:rPr lang="en-US" dirty="0">
                <a:ea typeface="ＭＳ Ｐゴシック" pitchFamily="34" charset="-128"/>
              </a:rPr>
              <a:t> for the connectivity of this specific pair of nodes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For example, the node C form  cut set of size 1 for the nodes A and B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929719" y="3922656"/>
            <a:ext cx="2551554" cy="1481300"/>
            <a:chOff x="4055843" y="3439180"/>
            <a:chExt cx="2551554" cy="1481300"/>
          </a:xfrm>
        </p:grpSpPr>
        <p:sp>
          <p:nvSpPr>
            <p:cNvPr id="5" name="Oval 4"/>
            <p:cNvSpPr/>
            <p:nvPr/>
          </p:nvSpPr>
          <p:spPr>
            <a:xfrm>
              <a:off x="4627343" y="3439180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627343" y="4653618"/>
              <a:ext cx="214312" cy="214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55843" y="4010680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05413" y="4080310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7"/>
              <a:endCxn id="5" idx="2"/>
            </p:cNvCxnSpPr>
            <p:nvPr/>
          </p:nvCxnSpPr>
          <p:spPr>
            <a:xfrm rot="5400000" flipH="1" flipV="1">
              <a:off x="4185224" y="3600311"/>
              <a:ext cx="495300" cy="388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6"/>
              <a:endCxn id="8" idx="0"/>
            </p:cNvCxnSpPr>
            <p:nvPr/>
          </p:nvCxnSpPr>
          <p:spPr>
            <a:xfrm>
              <a:off x="4841655" y="3546337"/>
              <a:ext cx="470914" cy="533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4"/>
              <a:endCxn id="6" idx="1"/>
            </p:cNvCxnSpPr>
            <p:nvPr/>
          </p:nvCxnSpPr>
          <p:spPr>
            <a:xfrm rot="16200000" flipH="1">
              <a:off x="4180461" y="4206737"/>
              <a:ext cx="460375" cy="496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6"/>
              <a:endCxn id="8" idx="3"/>
            </p:cNvCxnSpPr>
            <p:nvPr/>
          </p:nvCxnSpPr>
          <p:spPr>
            <a:xfrm flipV="1">
              <a:off x="4841655" y="4263238"/>
              <a:ext cx="395143" cy="49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762670" y="3479849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83485" y="4706168"/>
              <a:ext cx="214312" cy="214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203691" y="4087205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393085" y="4101330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7" name="Straight Connector 16"/>
            <p:cNvCxnSpPr>
              <a:stCxn id="15" idx="7"/>
            </p:cNvCxnSpPr>
            <p:nvPr/>
          </p:nvCxnSpPr>
          <p:spPr>
            <a:xfrm rot="5400000" flipH="1" flipV="1">
              <a:off x="5333072" y="3676836"/>
              <a:ext cx="495300" cy="388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6" idx="0"/>
            </p:cNvCxnSpPr>
            <p:nvPr/>
          </p:nvCxnSpPr>
          <p:spPr>
            <a:xfrm>
              <a:off x="5997797" y="3599680"/>
              <a:ext cx="501650" cy="501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4"/>
              <a:endCxn id="14" idx="1"/>
            </p:cNvCxnSpPr>
            <p:nvPr/>
          </p:nvCxnSpPr>
          <p:spPr>
            <a:xfrm>
              <a:off x="5310847" y="4301518"/>
              <a:ext cx="504023" cy="436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4" idx="6"/>
              <a:endCxn id="16" idx="3"/>
            </p:cNvCxnSpPr>
            <p:nvPr/>
          </p:nvCxnSpPr>
          <p:spPr>
            <a:xfrm flipV="1">
              <a:off x="5997797" y="4283893"/>
              <a:ext cx="427038" cy="530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2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Cut set: edge cut set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ＭＳ Ｐゴシック" pitchFamily="34" charset="-128"/>
              </a:rPr>
              <a:t>An </a:t>
            </a:r>
            <a:r>
              <a:rPr lang="en-US" u="sng" dirty="0">
                <a:ea typeface="ＭＳ Ｐゴシック" pitchFamily="34" charset="-128"/>
              </a:rPr>
              <a:t>edge cut set</a:t>
            </a:r>
            <a:r>
              <a:rPr lang="en-US" dirty="0">
                <a:ea typeface="ＭＳ Ｐゴシック" pitchFamily="34" charset="-128"/>
              </a:rPr>
              <a:t>, is a set of edges whose removal will disconnect a specified pair of vertices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A </a:t>
            </a:r>
            <a:r>
              <a:rPr lang="en-US" u="sng" dirty="0">
                <a:ea typeface="ＭＳ Ｐゴシック" pitchFamily="34" charset="-128"/>
              </a:rPr>
              <a:t>minimum cut set</a:t>
            </a:r>
            <a:r>
              <a:rPr lang="en-US" dirty="0">
                <a:ea typeface="ＭＳ Ｐゴシック" pitchFamily="34" charset="-128"/>
              </a:rPr>
              <a:t> is the smallest cut set that will disconnect a specified pair of vertices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Cut set need not be unique as can be seen from this example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192478" y="4458684"/>
            <a:ext cx="2551554" cy="1481300"/>
            <a:chOff x="3929719" y="3922656"/>
            <a:chExt cx="2551554" cy="1481300"/>
          </a:xfrm>
        </p:grpSpPr>
        <p:sp>
          <p:nvSpPr>
            <p:cNvPr id="9" name="Oval 8"/>
            <p:cNvSpPr/>
            <p:nvPr/>
          </p:nvSpPr>
          <p:spPr>
            <a:xfrm>
              <a:off x="4501219" y="3922656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501219" y="5137094"/>
              <a:ext cx="214312" cy="214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Y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29719" y="4494156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1" idx="7"/>
              <a:endCxn id="9" idx="2"/>
            </p:cNvCxnSpPr>
            <p:nvPr/>
          </p:nvCxnSpPr>
          <p:spPr>
            <a:xfrm rot="5400000" flipH="1" flipV="1">
              <a:off x="4059100" y="4083787"/>
              <a:ext cx="495300" cy="388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715531" y="4035748"/>
              <a:ext cx="9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4"/>
              <a:endCxn id="10" idx="1"/>
            </p:cNvCxnSpPr>
            <p:nvPr/>
          </p:nvCxnSpPr>
          <p:spPr>
            <a:xfrm rot="16200000" flipH="1">
              <a:off x="4054337" y="4690213"/>
              <a:ext cx="460375" cy="496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36546" y="3963325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657361" y="5189644"/>
              <a:ext cx="214312" cy="214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Z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266961" y="4584806"/>
              <a:ext cx="214312" cy="2143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2" name="Straight Connector 21"/>
            <p:cNvCxnSpPr>
              <a:endCxn id="20" idx="0"/>
            </p:cNvCxnSpPr>
            <p:nvPr/>
          </p:nvCxnSpPr>
          <p:spPr>
            <a:xfrm>
              <a:off x="5871673" y="4083156"/>
              <a:ext cx="501650" cy="501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715531" y="5276574"/>
              <a:ext cx="9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6"/>
              <a:endCxn id="20" idx="3"/>
            </p:cNvCxnSpPr>
            <p:nvPr/>
          </p:nvCxnSpPr>
          <p:spPr>
            <a:xfrm flipV="1">
              <a:off x="5871673" y="4767369"/>
              <a:ext cx="427038" cy="530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47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Menger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s theorem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The size of the minimum vertex cut set is equal to the number of vertex-independent paths between the same nodes</a:t>
            </a:r>
          </a:p>
          <a:p>
            <a:pPr lvl="1" algn="just"/>
            <a:r>
              <a:rPr lang="en-US" sz="2800" dirty="0">
                <a:ea typeface="ＭＳ Ｐゴシック" pitchFamily="34" charset="-128"/>
              </a:rPr>
              <a:t>The choice of the vertex is also important</a:t>
            </a:r>
          </a:p>
          <a:p>
            <a:pPr lvl="2" algn="just"/>
            <a:r>
              <a:rPr lang="en-US" sz="2400" dirty="0">
                <a:ea typeface="ＭＳ Ｐゴシック" pitchFamily="34" charset="-128"/>
              </a:rPr>
              <a:t>Example: Cut set is 2 for nodes A and B</a:t>
            </a:r>
          </a:p>
          <a:p>
            <a:pPr marL="914400" lvl="2" indent="0" algn="just">
              <a:buNone/>
            </a:pPr>
            <a:r>
              <a:rPr lang="en-US" sz="2400" dirty="0">
                <a:ea typeface="ＭＳ Ｐゴシック" pitchFamily="34" charset="-128"/>
              </a:rPr>
              <a:t>    but removing W and Z will not disconnect, </a:t>
            </a:r>
          </a:p>
          <a:p>
            <a:pPr marL="914400" lvl="2" indent="0" algn="just">
              <a:buNone/>
            </a:pPr>
            <a:r>
              <a:rPr lang="en-US" sz="2400" dirty="0">
                <a:ea typeface="ＭＳ Ｐゴシック" pitchFamily="34" charset="-128"/>
              </a:rPr>
              <a:t>   while removing X and Y will disconnect</a:t>
            </a:r>
          </a:p>
          <a:p>
            <a:pPr marL="914400" lvl="2" indent="0" algn="just">
              <a:buNone/>
            </a:pPr>
            <a:r>
              <a:rPr lang="en-US" sz="2400" dirty="0">
                <a:ea typeface="ＭＳ Ｐゴシック" pitchFamily="34" charset="-128"/>
              </a:rPr>
              <a:t>     </a:t>
            </a:r>
          </a:p>
          <a:p>
            <a:pPr lvl="1" algn="just"/>
            <a:r>
              <a:rPr lang="en-US" sz="2800" dirty="0">
                <a:ea typeface="ＭＳ Ｐゴシック" pitchFamily="34" charset="-128"/>
              </a:rPr>
              <a:t>The same holds true for edges</a:t>
            </a:r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The edge version of the theorem is important for the </a:t>
            </a:r>
            <a:r>
              <a:rPr lang="en-US" u="sng" dirty="0">
                <a:ea typeface="ＭＳ Ｐゴシック" pitchFamily="34" charset="-128"/>
              </a:rPr>
              <a:t>maximum flow</a:t>
            </a:r>
            <a:r>
              <a:rPr lang="en-US" dirty="0">
                <a:ea typeface="ＭＳ Ｐゴシック" pitchFamily="34" charset="-128"/>
              </a:rPr>
              <a:t> problem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20938" y="2859986"/>
            <a:ext cx="2551554" cy="1481300"/>
            <a:chOff x="3961250" y="3113360"/>
            <a:chExt cx="2551554" cy="1481300"/>
          </a:xfrm>
        </p:grpSpPr>
        <p:grpSp>
          <p:nvGrpSpPr>
            <p:cNvPr id="18" name="Group 17"/>
            <p:cNvGrpSpPr/>
            <p:nvPr/>
          </p:nvGrpSpPr>
          <p:grpSpPr>
            <a:xfrm>
              <a:off x="3961250" y="3113360"/>
              <a:ext cx="2551554" cy="1481300"/>
              <a:chOff x="3929719" y="3922656"/>
              <a:chExt cx="2551554" cy="14813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501219" y="3922656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W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01219" y="5137094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Y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929719" y="4494156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22" name="Straight Connector 21"/>
              <p:cNvCxnSpPr>
                <a:stCxn id="21" idx="7"/>
                <a:endCxn id="19" idx="2"/>
              </p:cNvCxnSpPr>
              <p:nvPr/>
            </p:nvCxnSpPr>
            <p:spPr>
              <a:xfrm rot="5400000" flipH="1" flipV="1">
                <a:off x="4059100" y="4083787"/>
                <a:ext cx="495300" cy="3889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4715531" y="4035748"/>
                <a:ext cx="9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1" idx="4"/>
                <a:endCxn id="20" idx="1"/>
              </p:cNvCxnSpPr>
              <p:nvPr/>
            </p:nvCxnSpPr>
            <p:spPr>
              <a:xfrm rot="16200000" flipH="1">
                <a:off x="4054337" y="4690213"/>
                <a:ext cx="460375" cy="4968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5636546" y="3963325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X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657361" y="5189644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Z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66961" y="4584806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5871673" y="4083156"/>
                <a:ext cx="501650" cy="501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4715531" y="5276574"/>
                <a:ext cx="9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6"/>
                <a:endCxn id="27" idx="3"/>
              </p:cNvCxnSpPr>
              <p:nvPr/>
            </p:nvCxnSpPr>
            <p:spPr>
              <a:xfrm flipV="1">
                <a:off x="5871673" y="4767369"/>
                <a:ext cx="427038" cy="530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>
              <a:stCxn id="20" idx="7"/>
            </p:cNvCxnSpPr>
            <p:nvPr/>
          </p:nvCxnSpPr>
          <p:spPr>
            <a:xfrm flipV="1">
              <a:off x="4715677" y="3303654"/>
              <a:ext cx="1046920" cy="1055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Max-flow/min-cut theorem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 the general case we have weighted networks</a:t>
            </a:r>
          </a:p>
          <a:p>
            <a:pPr lvl="1" algn="just"/>
            <a:r>
              <a:rPr lang="en-US" sz="2800" dirty="0">
                <a:ea typeface="ＭＳ Ｐゴシック" pitchFamily="34" charset="-128"/>
              </a:rPr>
              <a:t>Minimum edge cut set is a cut set such that the sum of the weights on the edges has the minimum possible value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The maximum flow between a given pair of vertices in a network is equal to the sum of the weights on the edges of the minimum edge cut set that separates the same two vertices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Intuitively, the </a:t>
            </a:r>
            <a:r>
              <a:rPr lang="en-US" altLang="en-US" dirty="0">
                <a:ea typeface="ＭＳ Ｐゴシック" pitchFamily="34" charset="-128"/>
              </a:rPr>
              <a:t>“</a:t>
            </a:r>
            <a:r>
              <a:rPr lang="en-US" dirty="0">
                <a:ea typeface="ＭＳ Ｐゴシック" pitchFamily="34" charset="-128"/>
              </a:rPr>
              <a:t>low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r>
              <a:rPr lang="en-US" dirty="0">
                <a:ea typeface="ＭＳ Ｐゴシック" pitchFamily="34" charset="-128"/>
              </a:rPr>
              <a:t> weight edges form bottlenecks that do not allow the flow between the two vertices to increase.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8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63" y="1690688"/>
            <a:ext cx="7122459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600" dirty="0"/>
              <a:t>Find the diameter of the network =&gt; 3(??)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/>
              <a:t>Write down the incidence matrix of the network.</a:t>
            </a:r>
          </a:p>
          <a:p>
            <a:pPr lvl="1"/>
            <a:r>
              <a:rPr lang="en-IN" sz="2600" dirty="0"/>
              <a:t>It is a </a:t>
            </a:r>
            <a:r>
              <a:rPr lang="en-IN" sz="2600" i="1" dirty="0"/>
              <a:t>n</a:t>
            </a:r>
            <a:r>
              <a:rPr lang="en-IN" sz="2600" dirty="0"/>
              <a:t> x </a:t>
            </a:r>
            <a:r>
              <a:rPr lang="en-IN" sz="2600" i="1" dirty="0"/>
              <a:t>m</a:t>
            </a:r>
            <a:r>
              <a:rPr lang="en-IN" sz="2600" dirty="0"/>
              <a:t> matrix B, where </a:t>
            </a:r>
            <a:r>
              <a:rPr lang="en-IN" sz="2600" i="1" dirty="0"/>
              <a:t>n</a:t>
            </a:r>
            <a:r>
              <a:rPr lang="en-IN" sz="2600" dirty="0"/>
              <a:t> and </a:t>
            </a:r>
            <a:r>
              <a:rPr lang="en-IN" sz="2600" i="1" dirty="0"/>
              <a:t>m</a:t>
            </a:r>
            <a:r>
              <a:rPr lang="en-IN" sz="2600" dirty="0"/>
              <a:t> are the number of vertices and edges, respectively </a:t>
            </a:r>
            <a:r>
              <a:rPr lang="en-IN" sz="2600" dirty="0" err="1"/>
              <a:t>s.t.</a:t>
            </a:r>
            <a:endParaRPr lang="en-IN" sz="2600" dirty="0"/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600" dirty="0"/>
              <a:t>A simple network consists of </a:t>
            </a:r>
            <a:r>
              <a:rPr lang="en-IN" sz="2600" i="1" dirty="0"/>
              <a:t>n</a:t>
            </a:r>
            <a:r>
              <a:rPr lang="en-IN" sz="2600" dirty="0"/>
              <a:t> nodes in a single component. What is the maximum possible number of edges it could have? What is the minimum number of edges it could have? =&gt; nC2 &amp; n-1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22" y="297805"/>
            <a:ext cx="3782026" cy="1887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522" y="2929791"/>
            <a:ext cx="3494278" cy="268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573" y="3399793"/>
            <a:ext cx="4934639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12323</TotalTime>
  <Words>1966</Words>
  <Application>Microsoft Office PowerPoint</Application>
  <PresentationFormat>Widescreen</PresentationFormat>
  <Paragraphs>247</Paragraphs>
  <Slides>29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Measure of metrics Degree, Eigenvector and Katz Centrality </vt:lpstr>
      <vt:lpstr>Detecting community structure</vt:lpstr>
      <vt:lpstr>Independent paths and connectivity</vt:lpstr>
      <vt:lpstr>Ex: Independent paths and connectivity </vt:lpstr>
      <vt:lpstr>Cut set: vertex cut set</vt:lpstr>
      <vt:lpstr>Cut set: edge cut set</vt:lpstr>
      <vt:lpstr>Menger’s theorem</vt:lpstr>
      <vt:lpstr>Max-flow/min-cut theorem</vt:lpstr>
      <vt:lpstr>Review</vt:lpstr>
      <vt:lpstr>Centrality</vt:lpstr>
      <vt:lpstr>Degree Centrality</vt:lpstr>
      <vt:lpstr>Degree centrality</vt:lpstr>
      <vt:lpstr>Another example</vt:lpstr>
      <vt:lpstr>Eigenvector centrality</vt:lpstr>
      <vt:lpstr>Eigenvector centrality</vt:lpstr>
      <vt:lpstr>Finding eigenvalues and eigenvectors</vt:lpstr>
      <vt:lpstr>Perron Frobenius Theorem</vt:lpstr>
      <vt:lpstr>Computing Eigen vector centrality</vt:lpstr>
      <vt:lpstr>PowerPoint Presentation</vt:lpstr>
      <vt:lpstr>Steps to compute Eigenvector centrality</vt:lpstr>
      <vt:lpstr>Eigenvector centrality for directed networks</vt:lpstr>
      <vt:lpstr>Eigenvector centrality for directed networks</vt:lpstr>
      <vt:lpstr>Issues: Eigenvector centrality for directed networks</vt:lpstr>
      <vt:lpstr>Katz centrality</vt:lpstr>
      <vt:lpstr>Katz centrality</vt:lpstr>
      <vt:lpstr>Choice of α</vt:lpstr>
      <vt:lpstr>Extension of Katz centrality </vt:lpstr>
      <vt:lpstr>Summary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260</cp:revision>
  <dcterms:created xsi:type="dcterms:W3CDTF">2020-08-05T04:35:17Z</dcterms:created>
  <dcterms:modified xsi:type="dcterms:W3CDTF">2024-02-08T03:31:14Z</dcterms:modified>
</cp:coreProperties>
</file>