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361" r:id="rId3"/>
    <p:sldId id="362" r:id="rId4"/>
    <p:sldId id="363" r:id="rId5"/>
    <p:sldId id="364" r:id="rId6"/>
    <p:sldId id="267" r:id="rId7"/>
    <p:sldId id="268" r:id="rId8"/>
    <p:sldId id="366" r:id="rId9"/>
    <p:sldId id="269" r:id="rId10"/>
    <p:sldId id="270" r:id="rId11"/>
    <p:sldId id="368" r:id="rId12"/>
    <p:sldId id="272" r:id="rId13"/>
    <p:sldId id="273" r:id="rId14"/>
    <p:sldId id="274" r:id="rId15"/>
    <p:sldId id="377" r:id="rId16"/>
    <p:sldId id="378" r:id="rId17"/>
    <p:sldId id="373" r:id="rId18"/>
    <p:sldId id="374" r:id="rId19"/>
    <p:sldId id="275"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35"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627426-C160-449A-A4A8-9C77998B232F}" type="datetimeFigureOut">
              <a:rPr lang="en-IN" smtClean="0"/>
              <a:t>09-02-2024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B6BFA-4EB4-4C4F-BBAF-4860EB98D440}" type="slidenum">
              <a:rPr lang="en-IN" smtClean="0"/>
              <a:t>‹#›</a:t>
            </a:fld>
            <a:endParaRPr lang="en-IN"/>
          </a:p>
        </p:txBody>
      </p:sp>
    </p:spTree>
    <p:extLst>
      <p:ext uri="{BB962C8B-B14F-4D97-AF65-F5344CB8AC3E}">
        <p14:creationId xmlns:p14="http://schemas.microsoft.com/office/powerpoint/2010/main" val="1167688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09-02-2024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a:p>
        </p:txBody>
      </p:sp>
    </p:spTree>
    <p:extLst>
      <p:ext uri="{BB962C8B-B14F-4D97-AF65-F5344CB8AC3E}">
        <p14:creationId xmlns:p14="http://schemas.microsoft.com/office/powerpoint/2010/main" val="1116284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16</a:t>
            </a:fld>
            <a:endParaRPr lang="en-IN"/>
          </a:p>
        </p:txBody>
      </p:sp>
    </p:spTree>
    <p:extLst>
      <p:ext uri="{BB962C8B-B14F-4D97-AF65-F5344CB8AC3E}">
        <p14:creationId xmlns:p14="http://schemas.microsoft.com/office/powerpoint/2010/main" val="61919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AE54226D-9C1C-46F2-BA63-2333EFBC4EDA}" type="slidenum">
              <a:rPr lang="en-US" altLang="en-US" sz="1200">
                <a:solidFill>
                  <a:schemeClr val="tx1"/>
                </a:solidFill>
              </a:rPr>
              <a:pPr/>
              <a:t>19</a:t>
            </a:fld>
            <a:endParaRPr lang="en-US" altLang="en-US" sz="1200">
              <a:solidFill>
                <a:schemeClr val="tx1"/>
              </a:solidFill>
            </a:endParaRPr>
          </a:p>
        </p:txBody>
      </p:sp>
    </p:spTree>
    <p:extLst>
      <p:ext uri="{BB962C8B-B14F-4D97-AF65-F5344CB8AC3E}">
        <p14:creationId xmlns:p14="http://schemas.microsoft.com/office/powerpoint/2010/main" val="3312573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30000" dirty="0"/>
          </a:p>
        </p:txBody>
      </p:sp>
      <p:sp>
        <p:nvSpPr>
          <p:cNvPr id="4" name="Slide Number Placeholder 3"/>
          <p:cNvSpPr>
            <a:spLocks noGrp="1"/>
          </p:cNvSpPr>
          <p:nvPr>
            <p:ph type="sldNum" sz="quarter" idx="10"/>
          </p:nvPr>
        </p:nvSpPr>
        <p:spPr/>
        <p:txBody>
          <a:bodyPr/>
          <a:lstStyle/>
          <a:p>
            <a:fld id="{39ECD03B-7401-4C33-8A82-DB9311663B63}" type="slidenum">
              <a:rPr lang="en-IN" smtClean="0"/>
              <a:t>20</a:t>
            </a:fld>
            <a:endParaRPr lang="en-IN"/>
          </a:p>
        </p:txBody>
      </p:sp>
    </p:spTree>
    <p:extLst>
      <p:ext uri="{BB962C8B-B14F-4D97-AF65-F5344CB8AC3E}">
        <p14:creationId xmlns:p14="http://schemas.microsoft.com/office/powerpoint/2010/main" val="383895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6</a:t>
            </a:fld>
            <a:endParaRPr lang="en-IN"/>
          </a:p>
        </p:txBody>
      </p:sp>
    </p:spTree>
    <p:extLst>
      <p:ext uri="{BB962C8B-B14F-4D97-AF65-F5344CB8AC3E}">
        <p14:creationId xmlns:p14="http://schemas.microsoft.com/office/powerpoint/2010/main" val="258804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8</a:t>
            </a:fld>
            <a:endParaRPr lang="en-IN"/>
          </a:p>
        </p:txBody>
      </p:sp>
    </p:spTree>
    <p:extLst>
      <p:ext uri="{BB962C8B-B14F-4D97-AF65-F5344CB8AC3E}">
        <p14:creationId xmlns:p14="http://schemas.microsoft.com/office/powerpoint/2010/main" val="326590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10</a:t>
            </a:fld>
            <a:endParaRPr lang="en-IN"/>
          </a:p>
        </p:txBody>
      </p:sp>
    </p:spTree>
    <p:extLst>
      <p:ext uri="{BB962C8B-B14F-4D97-AF65-F5344CB8AC3E}">
        <p14:creationId xmlns:p14="http://schemas.microsoft.com/office/powerpoint/2010/main" val="161359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11</a:t>
            </a:fld>
            <a:endParaRPr lang="en-IN"/>
          </a:p>
        </p:txBody>
      </p:sp>
    </p:spTree>
    <p:extLst>
      <p:ext uri="{BB962C8B-B14F-4D97-AF65-F5344CB8AC3E}">
        <p14:creationId xmlns:p14="http://schemas.microsoft.com/office/powerpoint/2010/main" val="101878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12</a:t>
            </a:fld>
            <a:endParaRPr lang="en-IN"/>
          </a:p>
        </p:txBody>
      </p:sp>
    </p:spTree>
    <p:extLst>
      <p:ext uri="{BB962C8B-B14F-4D97-AF65-F5344CB8AC3E}">
        <p14:creationId xmlns:p14="http://schemas.microsoft.com/office/powerpoint/2010/main" val="3484467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dirty="0"/>
              </a:p>
            </p:txBody>
          </p:sp>
        </mc:Choice>
        <mc:Fallback xmlns="">
          <p:sp>
            <p:nvSpPr>
              <p:cNvPr id="3" name="Notes Placeholder 2"/>
              <p:cNvSpPr>
                <a:spLocks noGrp="1"/>
              </p:cNvSpPr>
              <p:nvPr>
                <p:ph type="body" idx="1"/>
              </p:nvPr>
            </p:nvSpPr>
            <p:spPr/>
            <p:txBody>
              <a:bodyPr/>
              <a:lstStyle/>
              <a:p>
                <a:r>
                  <a:rPr lang="en-IN" dirty="0" smtClean="0"/>
                  <a:t>A crucial</a:t>
                </a:r>
                <a:r>
                  <a:rPr lang="en-IN" baseline="0" dirty="0" smtClean="0"/>
                  <a:t> condition is that both </a:t>
                </a:r>
                <a:r>
                  <a:rPr lang="en-IN" altLang="en-US" b="1" i="0" smtClean="0">
                    <a:latin typeface="Cambria Math" panose="02040503050406030204" pitchFamily="18" charset="0"/>
                    <a:ea typeface="ＭＳ Ｐゴシック" panose="020B0600070205080204" pitchFamily="34" charset="-128"/>
                  </a:rPr>
                  <a:t>𝑨</a:t>
                </a:r>
                <a:r>
                  <a:rPr lang="en-IN" altLang="en-US" b="1" i="0" smtClean="0">
                    <a:latin typeface="Cambria Math" panose="02040503050406030204" pitchFamily="18" charset="0"/>
                    <a:ea typeface="ＭＳ Ｐゴシック" panose="020B0600070205080204" pitchFamily="34" charset="-128"/>
                  </a:rPr>
                  <a:t>𝑨</a:t>
                </a:r>
                <a:r>
                  <a:rPr lang="en-IN" altLang="en-US" b="0" i="0" smtClean="0">
                    <a:latin typeface="Cambria Math" panose="02040503050406030204" pitchFamily="18" charset="0"/>
                    <a:ea typeface="ＭＳ Ｐゴシック" panose="020B0600070205080204" pitchFamily="34" charset="-128"/>
                  </a:rPr>
                  <a:t>^𝑇</a:t>
                </a:r>
                <a:r>
                  <a:rPr lang="en-IN" dirty="0" smtClean="0"/>
                  <a:t> and </a:t>
                </a:r>
                <a:r>
                  <a:rPr lang="en-IN" altLang="en-US" b="1" i="0" smtClean="0">
                    <a:latin typeface="Cambria Math" panose="02040503050406030204" pitchFamily="18" charset="0"/>
                    <a:ea typeface="ＭＳ Ｐゴシック" panose="020B0600070205080204" pitchFamily="34" charset="-128"/>
                  </a:rPr>
                  <a:t>𝑨</a:t>
                </a:r>
                <a:r>
                  <a:rPr lang="en-IN" altLang="en-US" b="0" i="0" smtClean="0">
                    <a:latin typeface="Cambria Math" panose="02040503050406030204" pitchFamily="18" charset="0"/>
                    <a:ea typeface="ＭＳ Ｐゴシック" panose="020B0600070205080204" pitchFamily="34" charset="-128"/>
                  </a:rPr>
                  <a:t>^</a:t>
                </a:r>
                <a:r>
                  <a:rPr lang="en-IN" altLang="en-US" b="0" i="0" smtClean="0">
                    <a:latin typeface="Cambria Math" panose="02040503050406030204" pitchFamily="18" charset="0"/>
                    <a:ea typeface="ＭＳ Ｐゴシック" panose="020B0600070205080204" pitchFamily="34" charset="-128"/>
                  </a:rPr>
                  <a:t>𝑇</a:t>
                </a:r>
                <a:r>
                  <a:rPr lang="en-IN" altLang="en-US" b="1" i="0" smtClean="0">
                    <a:latin typeface="Cambria Math" panose="02040503050406030204" pitchFamily="18" charset="0"/>
                    <a:ea typeface="ＭＳ Ｐゴシック" panose="020B0600070205080204" pitchFamily="34" charset="-128"/>
                  </a:rPr>
                  <a:t> 𝑨</a:t>
                </a:r>
                <a:r>
                  <a:rPr lang="en-IN" dirty="0" smtClean="0"/>
                  <a:t> have the</a:t>
                </a:r>
                <a:r>
                  <a:rPr lang="en-IN" baseline="0" dirty="0" smtClean="0"/>
                  <a:t> same leading eigenvalue</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13</a:t>
            </a:fld>
            <a:endParaRPr lang="en-IN"/>
          </a:p>
        </p:txBody>
      </p:sp>
    </p:spTree>
    <p:extLst>
      <p:ext uri="{BB962C8B-B14F-4D97-AF65-F5344CB8AC3E}">
        <p14:creationId xmlns:p14="http://schemas.microsoft.com/office/powerpoint/2010/main" val="84542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14</a:t>
            </a:fld>
            <a:endParaRPr lang="en-IN"/>
          </a:p>
        </p:txBody>
      </p:sp>
    </p:spTree>
    <p:extLst>
      <p:ext uri="{BB962C8B-B14F-4D97-AF65-F5344CB8AC3E}">
        <p14:creationId xmlns:p14="http://schemas.microsoft.com/office/powerpoint/2010/main" val="197698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15</a:t>
            </a:fld>
            <a:endParaRPr lang="en-IN"/>
          </a:p>
        </p:txBody>
      </p:sp>
    </p:spTree>
    <p:extLst>
      <p:ext uri="{BB962C8B-B14F-4D97-AF65-F5344CB8AC3E}">
        <p14:creationId xmlns:p14="http://schemas.microsoft.com/office/powerpoint/2010/main" val="155195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Tree>
    <p:extLst>
      <p:ext uri="{BB962C8B-B14F-4D97-AF65-F5344CB8AC3E}">
        <p14:creationId xmlns:p14="http://schemas.microsoft.com/office/powerpoint/2010/main" val="22286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207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dirty="0"/>
              <a:t>MA 653: Network Science</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23927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402770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142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757518" y="6356349"/>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802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77959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68807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6959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3810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Measure of metrics – II</a:t>
            </a:r>
            <a:br>
              <a:rPr lang="en-IN" dirty="0"/>
            </a:br>
            <a:r>
              <a:rPr lang="en-IN" sz="4800" dirty="0" err="1"/>
              <a:t>Pagerank</a:t>
            </a:r>
            <a:r>
              <a:rPr lang="en-IN" sz="4800" dirty="0"/>
              <a:t> and HITS</a:t>
            </a:r>
          </a:p>
        </p:txBody>
      </p:sp>
      <p:sp>
        <p:nvSpPr>
          <p:cNvPr id="3" name="Subtitle 2"/>
          <p:cNvSpPr>
            <a:spLocks noGrp="1"/>
          </p:cNvSpPr>
          <p:nvPr>
            <p:ph type="subTitle" idx="1"/>
          </p:nvPr>
        </p:nvSpPr>
        <p:spPr>
          <a:xfrm>
            <a:off x="1524000" y="4804053"/>
            <a:ext cx="9144000" cy="1655762"/>
          </a:xfrm>
        </p:spPr>
        <p:txBody>
          <a:bodyPr/>
          <a:lstStyle/>
          <a:p>
            <a:r>
              <a:rPr lang="en-IN" dirty="0"/>
              <a:t>Instructor: Ashok Singh Sairam</a:t>
            </a:r>
          </a:p>
          <a:p>
            <a:r>
              <a:rPr lang="en-IN" dirty="0"/>
              <a:t>             ashok@iitg.ac.in</a:t>
            </a:r>
          </a:p>
        </p:txBody>
      </p:sp>
      <p:sp>
        <p:nvSpPr>
          <p:cNvPr id="4" name="Rectangle 3"/>
          <p:cNvSpPr/>
          <p:nvPr/>
        </p:nvSpPr>
        <p:spPr>
          <a:xfrm>
            <a:off x="3966950" y="4038991"/>
            <a:ext cx="4479560" cy="584775"/>
          </a:xfrm>
          <a:prstGeom prst="rect">
            <a:avLst/>
          </a:prstGeom>
        </p:spPr>
        <p:txBody>
          <a:bodyPr wrap="none">
            <a:spAutoFit/>
          </a:bodyPr>
          <a:lstStyle/>
          <a:p>
            <a:r>
              <a:rPr lang="en-IN" sz="3200" dirty="0"/>
              <a:t>MA 653: Network Science</a:t>
            </a:r>
          </a:p>
        </p:txBody>
      </p:sp>
    </p:spTree>
    <p:extLst>
      <p:ext uri="{BB962C8B-B14F-4D97-AF65-F5344CB8AC3E}">
        <p14:creationId xmlns:p14="http://schemas.microsoft.com/office/powerpoint/2010/main" val="23849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ea typeface="ＭＳ Ｐゴシック" panose="020B0600070205080204" pitchFamily="34" charset="-128"/>
              </a:rPr>
              <a:t>How it looks?</a:t>
            </a:r>
          </a:p>
        </p:txBody>
      </p:sp>
      <p:sp>
        <p:nvSpPr>
          <p:cNvPr id="16387"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4F656705-E34A-46C6-9353-13A40CF0BF6D}" type="slidenum">
              <a:rPr lang="en-US" altLang="en-US" sz="1000">
                <a:solidFill>
                  <a:srgbClr val="161616"/>
                </a:solidFill>
              </a:rPr>
              <a:pPr/>
              <a:t>10</a:t>
            </a:fld>
            <a:endParaRPr lang="en-US" altLang="en-US" sz="1000">
              <a:solidFill>
                <a:srgbClr val="161616"/>
              </a:solidFill>
            </a:endParaRPr>
          </a:p>
        </p:txBody>
      </p:sp>
      <p:sp>
        <p:nvSpPr>
          <p:cNvPr id="16388" name="AutoShape 2" descr="PageRank - Wikipedia"/>
          <p:cNvSpPr>
            <a:spLocks noChangeAspect="1" noChangeArrowheads="1"/>
          </p:cNvSpPr>
          <p:nvPr/>
        </p:nvSpPr>
        <p:spPr bwMode="auto">
          <a:xfrm>
            <a:off x="606266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50" y="985839"/>
            <a:ext cx="7219950" cy="5819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TextBox 5"/>
          <p:cNvSpPr txBox="1">
            <a:spLocks noChangeArrowheads="1"/>
          </p:cNvSpPr>
          <p:nvPr/>
        </p:nvSpPr>
        <p:spPr bwMode="auto">
          <a:xfrm>
            <a:off x="9017000" y="5076825"/>
            <a:ext cx="203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r>
              <a:rPr lang="en-US" altLang="en-US"/>
              <a:t>No node has 0 page rank</a:t>
            </a:r>
          </a:p>
        </p:txBody>
      </p:sp>
    </p:spTree>
    <p:extLst>
      <p:ext uri="{BB962C8B-B14F-4D97-AF65-F5344CB8AC3E}">
        <p14:creationId xmlns:p14="http://schemas.microsoft.com/office/powerpoint/2010/main" val="113839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975"/>
            <a:ext cx="10515600" cy="1325563"/>
          </a:xfrm>
        </p:spPr>
        <p:txBody>
          <a:bodyPr/>
          <a:lstStyle/>
          <a:p>
            <a:r>
              <a:rPr lang="en-IN" dirty="0"/>
              <a:t>Hubs and Authorities</a:t>
            </a:r>
          </a:p>
        </p:txBody>
      </p:sp>
      <p:sp>
        <p:nvSpPr>
          <p:cNvPr id="3" name="Content Placeholder 2"/>
          <p:cNvSpPr>
            <a:spLocks noGrp="1"/>
          </p:cNvSpPr>
          <p:nvPr>
            <p:ph idx="1"/>
          </p:nvPr>
        </p:nvSpPr>
        <p:spPr>
          <a:xfrm>
            <a:off x="838200" y="1184680"/>
            <a:ext cx="10515600" cy="5449078"/>
          </a:xfrm>
        </p:spPr>
        <p:txBody>
          <a:bodyPr>
            <a:normAutofit fontScale="77500" lnSpcReduction="20000"/>
          </a:bodyPr>
          <a:lstStyle/>
          <a:p>
            <a:r>
              <a:rPr lang="en-IN" dirty="0"/>
              <a:t>So far we have accorded a node high centrality if it is pointed to by others with high centrality. </a:t>
            </a:r>
          </a:p>
          <a:p>
            <a:r>
              <a:rPr lang="en-IN" dirty="0"/>
              <a:t>However, in some networks, we may accord a node high centrality if it points to others with high centrality</a:t>
            </a:r>
          </a:p>
          <a:p>
            <a:pPr lvl="1"/>
            <a:r>
              <a:rPr lang="en-IN" dirty="0"/>
              <a:t>Ex: Reviews do not contain much information about the subject but tell us where we will get the information, which makes them useful</a:t>
            </a:r>
          </a:p>
          <a:p>
            <a:r>
              <a:rPr lang="en-IN" dirty="0"/>
              <a:t>Thus, there are two types of important nodes in </a:t>
            </a:r>
            <a:r>
              <a:rPr lang="en-IN" u="sng" dirty="0"/>
              <a:t>directed networks</a:t>
            </a:r>
          </a:p>
          <a:p>
            <a:pPr lvl="1" algn="just"/>
            <a:r>
              <a:rPr lang="en-US" altLang="en-US" u="sng" dirty="0">
                <a:ea typeface="ＭＳ Ｐゴシック" panose="020B0600070205080204" pitchFamily="34" charset="-128"/>
              </a:rPr>
              <a:t>Authorities</a:t>
            </a:r>
            <a:r>
              <a:rPr lang="en-US" altLang="en-US" dirty="0">
                <a:ea typeface="ＭＳ Ｐゴシック" panose="020B0600070205080204" pitchFamily="34" charset="-128"/>
              </a:rPr>
              <a:t> are nodes that contain useful information on a topic of interest</a:t>
            </a:r>
          </a:p>
          <a:p>
            <a:pPr lvl="1" algn="just"/>
            <a:r>
              <a:rPr lang="en-US" altLang="en-US" u="sng" dirty="0">
                <a:ea typeface="ＭＳ Ｐゴシック" panose="020B0600070205080204" pitchFamily="34" charset="-128"/>
              </a:rPr>
              <a:t>Hubs</a:t>
            </a:r>
            <a:r>
              <a:rPr lang="en-US" altLang="en-US" dirty="0">
                <a:ea typeface="ＭＳ Ｐゴシック" panose="020B0600070205080204" pitchFamily="34" charset="-128"/>
              </a:rPr>
              <a:t> are nodes that tell us where the best authorities can be found</a:t>
            </a:r>
          </a:p>
          <a:p>
            <a:pPr algn="just"/>
            <a:r>
              <a:rPr lang="en-IN" dirty="0"/>
              <a:t>The concept of Hubs and Authorities was first put forward by </a:t>
            </a:r>
            <a:r>
              <a:rPr lang="en-IN" dirty="0" err="1"/>
              <a:t>Klienberg</a:t>
            </a:r>
            <a:r>
              <a:rPr lang="en-IN" dirty="0"/>
              <a:t> and developed into a centrality algorithm called HITS</a:t>
            </a:r>
          </a:p>
          <a:p>
            <a:pPr algn="just"/>
            <a:r>
              <a:rPr lang="en-US" dirty="0"/>
              <a:t>The HITS algorithm gives each vertex </a:t>
            </a:r>
            <a:r>
              <a:rPr lang="en-US" dirty="0" err="1"/>
              <a:t>i</a:t>
            </a:r>
            <a:r>
              <a:rPr lang="en-US" dirty="0"/>
              <a:t> in a network an authority centrality xi and a hub centrality </a:t>
            </a:r>
            <a:r>
              <a:rPr lang="en-US" dirty="0" err="1"/>
              <a:t>yi</a:t>
            </a:r>
            <a:r>
              <a:rPr lang="en-US" dirty="0"/>
              <a:t> . The defining characteristic of a vertex with high authority centrality is that it is pointed to by many hubs, i.e., by many other vertices with high hub centrality. And the defining characteristic of a vertex with high hub centrality is that it points to many vertices with high authority centrality.</a:t>
            </a:r>
            <a:endParaRPr lang="en-IN" dirty="0"/>
          </a:p>
          <a:p>
            <a:pPr algn="just"/>
            <a:r>
              <a:rPr lang="en-US" dirty="0"/>
              <a:t>Thus an important scientific paper (in the authority sense) would be one cited in many important reviews (in the hub sense). An important review is one that cites many important papers</a:t>
            </a:r>
            <a:endParaRPr lang="en-IN" dirty="0"/>
          </a:p>
          <a:p>
            <a:pPr algn="just"/>
            <a:endParaRPr lang="en-US" altLang="en-US" dirty="0">
              <a:ea typeface="ＭＳ Ｐゴシック" panose="020B0600070205080204" pitchFamily="34" charset="-128"/>
            </a:endParaRPr>
          </a:p>
          <a:p>
            <a:pPr lvl="1"/>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11</a:t>
            </a:fld>
            <a:endParaRPr lang="en-IN"/>
          </a:p>
        </p:txBody>
      </p:sp>
      <p:sp>
        <p:nvSpPr>
          <p:cNvPr id="5" name="Footer Placeholder 4"/>
          <p:cNvSpPr>
            <a:spLocks noGrp="1"/>
          </p:cNvSpPr>
          <p:nvPr>
            <p:ph type="ftr" sz="quarter" idx="3"/>
          </p:nvPr>
        </p:nvSpPr>
        <p:spPr>
          <a:xfrm>
            <a:off x="609600" y="6451195"/>
            <a:ext cx="4114800" cy="365125"/>
          </a:xfrm>
        </p:spPr>
        <p:txBody>
          <a:bodyPr/>
          <a:lstStyle/>
          <a:p>
            <a:r>
              <a:rPr lang="en-IN" dirty="0"/>
              <a:t>MA 653: Network Science</a:t>
            </a:r>
          </a:p>
        </p:txBody>
      </p:sp>
    </p:spTree>
    <p:extLst>
      <p:ext uri="{BB962C8B-B14F-4D97-AF65-F5344CB8AC3E}">
        <p14:creationId xmlns:p14="http://schemas.microsoft.com/office/powerpoint/2010/main" val="110223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ea typeface="ＭＳ Ｐゴシック" panose="020B0600070205080204" pitchFamily="34" charset="-128"/>
              </a:rPr>
              <a:t>Hyperlink-Induced Topic Search (HITS)</a:t>
            </a:r>
          </a:p>
        </p:txBody>
      </p:sp>
      <p:sp>
        <p:nvSpPr>
          <p:cNvPr id="18435" name="Content Placeholder 2"/>
          <p:cNvSpPr>
            <a:spLocks noGrp="1"/>
          </p:cNvSpPr>
          <p:nvPr>
            <p:ph idx="1"/>
          </p:nvPr>
        </p:nvSpPr>
        <p:spPr/>
        <p:txBody>
          <a:bodyPr/>
          <a:lstStyle/>
          <a:p>
            <a:pPr algn="just"/>
            <a:r>
              <a:rPr lang="en-US" altLang="en-US" u="sng" dirty="0">
                <a:ea typeface="ＭＳ Ｐゴシック" panose="020B0600070205080204" pitchFamily="34" charset="-128"/>
              </a:rPr>
              <a:t>HITS</a:t>
            </a:r>
            <a:r>
              <a:rPr lang="en-US" altLang="en-US" dirty="0">
                <a:ea typeface="ＭＳ Ｐゴシック" panose="020B0600070205080204" pitchFamily="34" charset="-128"/>
              </a:rPr>
              <a:t> defines two types of centralities for a vertex </a:t>
            </a:r>
            <a:r>
              <a:rPr lang="en-US" altLang="en-US" i="1" dirty="0" err="1">
                <a:ea typeface="ＭＳ Ｐゴシック" panose="020B0600070205080204" pitchFamily="34" charset="-128"/>
              </a:rPr>
              <a:t>i</a:t>
            </a:r>
            <a:endParaRPr lang="en-US" altLang="en-US" i="1" dirty="0">
              <a:ea typeface="ＭＳ Ｐゴシック" panose="020B0600070205080204" pitchFamily="34" charset="-128"/>
            </a:endParaRPr>
          </a:p>
          <a:p>
            <a:pPr lvl="1" algn="just"/>
            <a:r>
              <a:rPr lang="en-US" altLang="en-US" dirty="0">
                <a:ea typeface="ＭＳ Ｐゴシック" panose="020B0600070205080204" pitchFamily="34" charset="-128"/>
              </a:rPr>
              <a:t>Authority centrality x</a:t>
            </a:r>
            <a:r>
              <a:rPr lang="en-US" altLang="en-US" baseline="-25000" dirty="0">
                <a:ea typeface="ＭＳ Ｐゴシック" panose="020B0600070205080204" pitchFamily="34" charset="-128"/>
              </a:rPr>
              <a:t>i</a:t>
            </a:r>
          </a:p>
          <a:p>
            <a:pPr lvl="2" algn="just"/>
            <a:r>
              <a:rPr lang="en-US" altLang="en-US" sz="2400" dirty="0">
                <a:ea typeface="ＭＳ Ｐゴシック" panose="020B0600070205080204" pitchFamily="34" charset="-128"/>
              </a:rPr>
              <a:t>Pointed to by nodes with high hub centrality</a:t>
            </a:r>
          </a:p>
          <a:p>
            <a:pPr lvl="1" algn="just"/>
            <a:r>
              <a:rPr lang="en-US" altLang="en-US" dirty="0">
                <a:ea typeface="ＭＳ Ｐゴシック" panose="020B0600070205080204" pitchFamily="34" charset="-128"/>
              </a:rPr>
              <a:t>Hub centrality </a:t>
            </a:r>
            <a:r>
              <a:rPr lang="en-US" altLang="en-US" dirty="0" err="1">
                <a:ea typeface="ＭＳ Ｐゴシック" panose="020B0600070205080204" pitchFamily="34" charset="-128"/>
              </a:rPr>
              <a:t>y</a:t>
            </a:r>
            <a:r>
              <a:rPr lang="en-US" altLang="en-US" baseline="-25000" dirty="0" err="1">
                <a:ea typeface="ＭＳ Ｐゴシック" panose="020B0600070205080204" pitchFamily="34" charset="-128"/>
              </a:rPr>
              <a:t>i</a:t>
            </a:r>
            <a:endParaRPr lang="en-US" altLang="en-US" baseline="-25000" dirty="0">
              <a:ea typeface="ＭＳ Ｐゴシック" panose="020B0600070205080204" pitchFamily="34" charset="-128"/>
            </a:endParaRPr>
          </a:p>
          <a:p>
            <a:pPr lvl="2" algn="just"/>
            <a:r>
              <a:rPr lang="en-US" altLang="en-US" sz="2400" dirty="0">
                <a:ea typeface="ＭＳ Ｐゴシック" panose="020B0600070205080204" pitchFamily="34" charset="-128"/>
              </a:rPr>
              <a:t>Points to nodes with high authority centrality</a:t>
            </a:r>
          </a:p>
          <a:p>
            <a:pPr lvl="2" algn="just"/>
            <a:endParaRPr lang="en-US" altLang="en-US" dirty="0">
              <a:ea typeface="ＭＳ Ｐゴシック" panose="020B0600070205080204" pitchFamily="34" charset="-128"/>
            </a:endParaRPr>
          </a:p>
        </p:txBody>
      </p:sp>
      <p:sp>
        <p:nvSpPr>
          <p:cNvPr id="1843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258EF95A-485A-4A81-BE25-D7E1F63DAF31}" type="slidenum">
              <a:rPr lang="en-US" altLang="en-US" sz="1000">
                <a:solidFill>
                  <a:srgbClr val="161616"/>
                </a:solidFill>
              </a:rPr>
              <a:pPr/>
              <a:t>12</a:t>
            </a:fld>
            <a:endParaRPr lang="en-US" altLang="en-US" sz="1000" dirty="0">
              <a:solidFill>
                <a:srgbClr val="161616"/>
              </a:solidFill>
            </a:endParaRPr>
          </a:p>
        </p:txBody>
      </p:sp>
      <p:sp>
        <p:nvSpPr>
          <p:cNvPr id="2" name="Rectangle 1"/>
          <p:cNvSpPr/>
          <p:nvPr/>
        </p:nvSpPr>
        <p:spPr>
          <a:xfrm>
            <a:off x="2306320" y="5720080"/>
            <a:ext cx="680720" cy="6362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p:cNvSpPr/>
          <p:nvPr/>
        </p:nvSpPr>
        <p:spPr>
          <a:xfrm>
            <a:off x="1361440" y="4307840"/>
            <a:ext cx="680720" cy="63627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7" name="Rectangle 6"/>
          <p:cNvSpPr/>
          <p:nvPr/>
        </p:nvSpPr>
        <p:spPr>
          <a:xfrm>
            <a:off x="2438400" y="4307840"/>
            <a:ext cx="680720" cy="63627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8" name="Rectangle 7"/>
          <p:cNvSpPr/>
          <p:nvPr/>
        </p:nvSpPr>
        <p:spPr>
          <a:xfrm>
            <a:off x="3804920" y="4327684"/>
            <a:ext cx="680720" cy="63627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4" name="Straight Arrow Connector 3"/>
          <p:cNvCxnSpPr>
            <a:stCxn id="6" idx="2"/>
          </p:cNvCxnSpPr>
          <p:nvPr/>
        </p:nvCxnSpPr>
        <p:spPr>
          <a:xfrm>
            <a:off x="1701800" y="4944110"/>
            <a:ext cx="736600" cy="775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646680" y="4944110"/>
            <a:ext cx="0" cy="775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2976881" y="4974114"/>
            <a:ext cx="1026160" cy="775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5948874" y="5687814"/>
            <a:ext cx="680720" cy="6362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8" name="Rectangle 17"/>
          <p:cNvSpPr/>
          <p:nvPr/>
        </p:nvSpPr>
        <p:spPr>
          <a:xfrm>
            <a:off x="7147754" y="5687814"/>
            <a:ext cx="680720" cy="6362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19" name="Rectangle 18"/>
          <p:cNvSpPr/>
          <p:nvPr/>
        </p:nvSpPr>
        <p:spPr>
          <a:xfrm>
            <a:off x="8450226" y="5675797"/>
            <a:ext cx="680720" cy="6362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1" name="Rectangle 20"/>
          <p:cNvSpPr/>
          <p:nvPr/>
        </p:nvSpPr>
        <p:spPr>
          <a:xfrm>
            <a:off x="7127606" y="4327208"/>
            <a:ext cx="680720" cy="63627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22" name="Straight Arrow Connector 21"/>
          <p:cNvCxnSpPr/>
          <p:nvPr/>
        </p:nvCxnSpPr>
        <p:spPr>
          <a:xfrm>
            <a:off x="7794281" y="4938233"/>
            <a:ext cx="938286" cy="722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7451282" y="4974114"/>
            <a:ext cx="3351" cy="668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a:off x="6290447" y="4986298"/>
            <a:ext cx="857307" cy="710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6248016" y="5885099"/>
            <a:ext cx="883575" cy="461665"/>
          </a:xfrm>
          <a:prstGeom prst="rect">
            <a:avLst/>
          </a:prstGeom>
        </p:spPr>
        <p:txBody>
          <a:bodyPr wrap="none">
            <a:spAutoFit/>
          </a:bodyPr>
          <a:lstStyle/>
          <a:p>
            <a:pPr lvl="1" algn="just"/>
            <a:r>
              <a:rPr lang="en-US" altLang="en-US" sz="2400" dirty="0">
                <a:ea typeface="ＭＳ Ｐゴシック" panose="020B0600070205080204" pitchFamily="34" charset="-128"/>
              </a:rPr>
              <a:t>x</a:t>
            </a:r>
            <a:r>
              <a:rPr lang="en-US" altLang="en-US" sz="2400" baseline="-25000" dirty="0">
                <a:ea typeface="ＭＳ Ｐゴシック" panose="020B0600070205080204" pitchFamily="34" charset="-128"/>
              </a:rPr>
              <a:t>2</a:t>
            </a:r>
          </a:p>
        </p:txBody>
      </p:sp>
      <p:sp>
        <p:nvSpPr>
          <p:cNvPr id="26" name="Rectangle 25"/>
          <p:cNvSpPr/>
          <p:nvPr/>
        </p:nvSpPr>
        <p:spPr>
          <a:xfrm>
            <a:off x="4921770" y="5885100"/>
            <a:ext cx="883575" cy="461665"/>
          </a:xfrm>
          <a:prstGeom prst="rect">
            <a:avLst/>
          </a:prstGeom>
        </p:spPr>
        <p:txBody>
          <a:bodyPr wrap="none">
            <a:spAutoFit/>
          </a:bodyPr>
          <a:lstStyle/>
          <a:p>
            <a:pPr lvl="1" algn="just"/>
            <a:r>
              <a:rPr lang="en-US" altLang="en-US" sz="2400" dirty="0">
                <a:ea typeface="ＭＳ Ｐゴシック" panose="020B0600070205080204" pitchFamily="34" charset="-128"/>
              </a:rPr>
              <a:t>x</a:t>
            </a:r>
            <a:r>
              <a:rPr lang="en-US" altLang="en-US" sz="2400" baseline="-25000" dirty="0">
                <a:ea typeface="ＭＳ Ｐゴシック" panose="020B0600070205080204" pitchFamily="34" charset="-128"/>
              </a:rPr>
              <a:t>1</a:t>
            </a:r>
          </a:p>
        </p:txBody>
      </p:sp>
      <p:sp>
        <p:nvSpPr>
          <p:cNvPr id="27" name="Rectangle 26"/>
          <p:cNvSpPr/>
          <p:nvPr/>
        </p:nvSpPr>
        <p:spPr>
          <a:xfrm>
            <a:off x="1537119" y="6005949"/>
            <a:ext cx="825867" cy="461665"/>
          </a:xfrm>
          <a:prstGeom prst="rect">
            <a:avLst/>
          </a:prstGeom>
        </p:spPr>
        <p:txBody>
          <a:bodyPr wrap="none">
            <a:spAutoFit/>
          </a:bodyPr>
          <a:lstStyle/>
          <a:p>
            <a:pPr lvl="1" algn="just"/>
            <a:r>
              <a:rPr lang="en-US" altLang="en-US" sz="2400" dirty="0">
                <a:ea typeface="ＭＳ Ｐゴシック" panose="020B0600070205080204" pitchFamily="34" charset="-128"/>
              </a:rPr>
              <a:t>x</a:t>
            </a:r>
            <a:r>
              <a:rPr lang="en-US" altLang="en-US" sz="2400" baseline="-25000" dirty="0">
                <a:ea typeface="ＭＳ Ｐゴシック" panose="020B0600070205080204" pitchFamily="34" charset="-128"/>
              </a:rPr>
              <a:t>i</a:t>
            </a:r>
          </a:p>
        </p:txBody>
      </p:sp>
      <p:sp>
        <p:nvSpPr>
          <p:cNvPr id="28" name="Rectangle 27"/>
          <p:cNvSpPr/>
          <p:nvPr/>
        </p:nvSpPr>
        <p:spPr>
          <a:xfrm>
            <a:off x="7702879" y="5885098"/>
            <a:ext cx="872355" cy="461665"/>
          </a:xfrm>
          <a:prstGeom prst="rect">
            <a:avLst/>
          </a:prstGeom>
        </p:spPr>
        <p:txBody>
          <a:bodyPr wrap="none">
            <a:spAutoFit/>
          </a:bodyPr>
          <a:lstStyle/>
          <a:p>
            <a:pPr lvl="1" algn="just"/>
            <a:r>
              <a:rPr lang="en-US" altLang="en-US" sz="2400" dirty="0" err="1">
                <a:ea typeface="ＭＳ Ｐゴシック" panose="020B0600070205080204" pitchFamily="34" charset="-128"/>
              </a:rPr>
              <a:t>x</a:t>
            </a:r>
            <a:r>
              <a:rPr lang="en-US" altLang="en-US" sz="2400" baseline="-25000" dirty="0" err="1">
                <a:ea typeface="ＭＳ Ｐゴシック" panose="020B0600070205080204" pitchFamily="34" charset="-128"/>
              </a:rPr>
              <a:t>k</a:t>
            </a:r>
            <a:endParaRPr lang="en-US" altLang="en-US" sz="2400" baseline="-25000" dirty="0">
              <a:ea typeface="ＭＳ Ｐゴシック" panose="020B0600070205080204" pitchFamily="34" charset="-128"/>
            </a:endParaRPr>
          </a:p>
        </p:txBody>
      </p:sp>
      <p:cxnSp>
        <p:nvCxnSpPr>
          <p:cNvPr id="16" name="Straight Connector 15"/>
          <p:cNvCxnSpPr/>
          <p:nvPr/>
        </p:nvCxnSpPr>
        <p:spPr>
          <a:xfrm>
            <a:off x="3362249" y="4625975"/>
            <a:ext cx="328159" cy="0"/>
          </a:xfrm>
          <a:prstGeom prst="line">
            <a:avLst/>
          </a:prstGeom>
          <a:ln w="15875">
            <a:prstDash val="sysDot"/>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996749" y="5946307"/>
            <a:ext cx="328159" cy="0"/>
          </a:xfrm>
          <a:prstGeom prst="line">
            <a:avLst/>
          </a:prstGeom>
          <a:ln w="15875">
            <a:prstDash val="sysDot"/>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6087412" y="4389696"/>
            <a:ext cx="832279" cy="461665"/>
          </a:xfrm>
          <a:prstGeom prst="rect">
            <a:avLst/>
          </a:prstGeom>
        </p:spPr>
        <p:txBody>
          <a:bodyPr wrap="none">
            <a:spAutoFit/>
          </a:bodyPr>
          <a:lstStyle/>
          <a:p>
            <a:pPr lvl="1" algn="just"/>
            <a:r>
              <a:rPr lang="en-US" altLang="en-US" sz="2400" dirty="0" err="1">
                <a:ea typeface="ＭＳ Ｐゴシック" panose="020B0600070205080204" pitchFamily="34" charset="-128"/>
              </a:rPr>
              <a:t>y</a:t>
            </a:r>
            <a:r>
              <a:rPr lang="en-US" altLang="en-US" sz="2400" baseline="-25000" dirty="0" err="1">
                <a:ea typeface="ＭＳ Ｐゴシック" panose="020B0600070205080204" pitchFamily="34" charset="-128"/>
              </a:rPr>
              <a:t>i</a:t>
            </a:r>
            <a:endParaRPr lang="en-US" altLang="en-US" sz="2400" baseline="-25000" dirty="0">
              <a:ea typeface="ＭＳ Ｐゴシック" panose="020B0600070205080204" pitchFamily="34" charset="-128"/>
            </a:endParaRPr>
          </a:p>
        </p:txBody>
      </p:sp>
      <p:sp>
        <p:nvSpPr>
          <p:cNvPr id="34" name="Rectangle 33"/>
          <p:cNvSpPr/>
          <p:nvPr/>
        </p:nvSpPr>
        <p:spPr>
          <a:xfrm>
            <a:off x="3522750" y="3813623"/>
            <a:ext cx="832279" cy="461665"/>
          </a:xfrm>
          <a:prstGeom prst="rect">
            <a:avLst/>
          </a:prstGeom>
        </p:spPr>
        <p:txBody>
          <a:bodyPr wrap="none">
            <a:spAutoFit/>
          </a:bodyPr>
          <a:lstStyle/>
          <a:p>
            <a:pPr lvl="1" algn="just"/>
            <a:r>
              <a:rPr lang="en-US" altLang="en-US" sz="2400" dirty="0" err="1">
                <a:ea typeface="ＭＳ Ｐゴシック" panose="020B0600070205080204" pitchFamily="34" charset="-128"/>
              </a:rPr>
              <a:t>y</a:t>
            </a:r>
            <a:r>
              <a:rPr lang="en-US" altLang="en-US" sz="2400" baseline="-25000" dirty="0" err="1">
                <a:ea typeface="ＭＳ Ｐゴシック" panose="020B0600070205080204" pitchFamily="34" charset="-128"/>
              </a:rPr>
              <a:t>l</a:t>
            </a:r>
            <a:endParaRPr lang="en-US" altLang="en-US" sz="2400" baseline="-25000" dirty="0">
              <a:ea typeface="ＭＳ Ｐゴシック" panose="020B0600070205080204" pitchFamily="34" charset="-128"/>
            </a:endParaRPr>
          </a:p>
        </p:txBody>
      </p:sp>
      <p:sp>
        <p:nvSpPr>
          <p:cNvPr id="35" name="Rectangle 34"/>
          <p:cNvSpPr/>
          <p:nvPr/>
        </p:nvSpPr>
        <p:spPr>
          <a:xfrm>
            <a:off x="1992986" y="3834157"/>
            <a:ext cx="889987" cy="461665"/>
          </a:xfrm>
          <a:prstGeom prst="rect">
            <a:avLst/>
          </a:prstGeom>
        </p:spPr>
        <p:txBody>
          <a:bodyPr wrap="none">
            <a:spAutoFit/>
          </a:bodyPr>
          <a:lstStyle/>
          <a:p>
            <a:pPr lvl="1" algn="just"/>
            <a:r>
              <a:rPr lang="en-US" altLang="en-US" sz="2400" dirty="0">
                <a:ea typeface="ＭＳ Ｐゴシック" panose="020B0600070205080204" pitchFamily="34" charset="-128"/>
              </a:rPr>
              <a:t>y</a:t>
            </a:r>
            <a:r>
              <a:rPr lang="en-US" altLang="en-US" sz="2400" baseline="-25000" dirty="0">
                <a:ea typeface="ＭＳ Ｐゴシック" panose="020B0600070205080204" pitchFamily="34" charset="-128"/>
              </a:rPr>
              <a:t>2</a:t>
            </a:r>
          </a:p>
        </p:txBody>
      </p:sp>
      <p:sp>
        <p:nvSpPr>
          <p:cNvPr id="36" name="Rectangle 35"/>
          <p:cNvSpPr/>
          <p:nvPr/>
        </p:nvSpPr>
        <p:spPr>
          <a:xfrm>
            <a:off x="916446" y="3786356"/>
            <a:ext cx="889987" cy="461665"/>
          </a:xfrm>
          <a:prstGeom prst="rect">
            <a:avLst/>
          </a:prstGeom>
        </p:spPr>
        <p:txBody>
          <a:bodyPr wrap="none">
            <a:spAutoFit/>
          </a:bodyPr>
          <a:lstStyle/>
          <a:p>
            <a:pPr lvl="1" algn="just"/>
            <a:r>
              <a:rPr lang="en-US" altLang="en-US" sz="2400" dirty="0">
                <a:ea typeface="ＭＳ Ｐゴシック" panose="020B0600070205080204" pitchFamily="34" charset="-128"/>
              </a:rPr>
              <a:t>y</a:t>
            </a:r>
            <a:r>
              <a:rPr lang="en-US" altLang="en-US" sz="2400" baseline="-25000" dirty="0">
                <a:ea typeface="ＭＳ Ｐゴシック" panose="020B0600070205080204" pitchFamily="34" charset="-128"/>
              </a:rPr>
              <a:t>1</a:t>
            </a:r>
          </a:p>
        </p:txBody>
      </p:sp>
    </p:spTree>
    <p:extLst>
      <p:ext uri="{BB962C8B-B14F-4D97-AF65-F5344CB8AC3E}">
        <p14:creationId xmlns:p14="http://schemas.microsoft.com/office/powerpoint/2010/main" val="6783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ea typeface="ＭＳ Ｐゴシック" panose="020B0600070205080204" pitchFamily="34" charset="-128"/>
              </a:rPr>
              <a:t>HITS</a:t>
            </a:r>
          </a:p>
        </p:txBody>
      </p:sp>
      <mc:AlternateContent xmlns:mc="http://schemas.openxmlformats.org/markup-compatibility/2006">
        <mc:Choice xmlns:a14="http://schemas.microsoft.com/office/drawing/2010/main" Requires="a14">
          <p:sp>
            <p:nvSpPr>
              <p:cNvPr id="19459" name="Content Placeholder 2"/>
              <p:cNvSpPr>
                <a:spLocks noGrp="1"/>
              </p:cNvSpPr>
              <p:nvPr>
                <p:ph idx="1"/>
              </p:nvPr>
            </p:nvSpPr>
            <p:spPr>
              <a:xfrm>
                <a:off x="948612" y="1446213"/>
                <a:ext cx="10308771" cy="4494212"/>
              </a:xfrm>
            </p:spPr>
            <p:txBody>
              <a:bodyPr>
                <a:normAutofit fontScale="92500" lnSpcReduction="10000"/>
              </a:bodyPr>
              <a:lstStyle/>
              <a:p>
                <a:pPr algn="just"/>
                <a:r>
                  <a:rPr lang="en-US" altLang="en-US" dirty="0">
                    <a:ea typeface="ＭＳ Ｐゴシック" panose="020B0600070205080204" pitchFamily="34" charset="-128"/>
                  </a:rPr>
                  <a:t>The authority centrality of vertex </a:t>
                </a:r>
                <a:r>
                  <a:rPr lang="en-US" altLang="en-US" dirty="0" err="1">
                    <a:ea typeface="ＭＳ Ｐゴシック" panose="020B0600070205080204" pitchFamily="34" charset="-128"/>
                  </a:rPr>
                  <a:t>i</a:t>
                </a:r>
                <a:r>
                  <a:rPr lang="en-US" altLang="en-US" dirty="0">
                    <a:ea typeface="ＭＳ Ｐゴシック" panose="020B0600070205080204" pitchFamily="34" charset="-128"/>
                  </a:rPr>
                  <a:t> is proportional to the sum of the hub centralities of the vertices that point to </a:t>
                </a:r>
                <a:r>
                  <a:rPr lang="en-US" altLang="en-US" dirty="0" err="1">
                    <a:ea typeface="ＭＳ Ｐゴシック" panose="020B0600070205080204" pitchFamily="34" charset="-128"/>
                  </a:rPr>
                  <a:t>i</a:t>
                </a:r>
                <a:r>
                  <a:rPr lang="en-US" altLang="en-US" dirty="0">
                    <a:ea typeface="ＭＳ Ｐゴシック" panose="020B0600070205080204" pitchFamily="34" charset="-128"/>
                  </a:rPr>
                  <a:t>, </a:t>
                </a: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Hub centrality  is proportional to the sum of the authority centralities of the vertices it points to</a:t>
                </a:r>
              </a:p>
              <a:p>
                <a:pPr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In matrix terms, </a:t>
                </a:r>
                <a14:m>
                  <m:oMath xmlns:m="http://schemas.openxmlformats.org/officeDocument/2006/math">
                    <m:r>
                      <a:rPr lang="en-IN" altLang="en-US" b="0" i="0" smtClean="0">
                        <a:latin typeface="Cambria Math" panose="02040503050406030204" pitchFamily="18" charset="0"/>
                        <a:ea typeface="ＭＳ Ｐゴシック" panose="020B0600070205080204" pitchFamily="34" charset="-128"/>
                      </a:rPr>
                      <m:t> </m:t>
                    </m:r>
                    <m:r>
                      <a:rPr lang="en-IN" altLang="en-US" b="1" i="1" smtClean="0">
                        <a:latin typeface="Cambria Math" panose="02040503050406030204" pitchFamily="18" charset="0"/>
                        <a:ea typeface="ＭＳ Ｐゴシック" panose="020B0600070205080204" pitchFamily="34" charset="-128"/>
                      </a:rPr>
                      <m:t>𝒙</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𝛼</m:t>
                    </m:r>
                    <m:r>
                      <a:rPr lang="en-IN" altLang="en-US" b="1" i="1" smtClean="0">
                        <a:latin typeface="Cambria Math" panose="02040503050406030204" pitchFamily="18" charset="0"/>
                        <a:ea typeface="ＭＳ Ｐゴシック" panose="020B0600070205080204" pitchFamily="34" charset="-128"/>
                      </a:rPr>
                      <m:t>𝑨𝒚</m:t>
                    </m:r>
                    <m:r>
                      <a:rPr lang="en-IN" altLang="en-US" b="0" i="1" smtClean="0">
                        <a:latin typeface="Cambria Math" panose="02040503050406030204" pitchFamily="18" charset="0"/>
                        <a:ea typeface="ＭＳ Ｐゴシック" panose="020B0600070205080204" pitchFamily="34" charset="-128"/>
                      </a:rPr>
                      <m:t>  </m:t>
                    </m:r>
                    <m:r>
                      <m:rPr>
                        <m:nor/>
                      </m:rPr>
                      <a:rPr lang="en-IN" altLang="en-US" b="0" i="0" smtClean="0">
                        <a:latin typeface="Cambria Math" panose="02040503050406030204" pitchFamily="18" charset="0"/>
                        <a:ea typeface="ＭＳ Ｐゴシック" panose="020B0600070205080204" pitchFamily="34" charset="-128"/>
                      </a:rPr>
                      <m:t>and</m:t>
                    </m:r>
                    <m:r>
                      <m:rPr>
                        <m:nor/>
                      </m:rPr>
                      <a:rPr lang="en-IN" altLang="en-US" b="0" i="0" smtClean="0">
                        <a:latin typeface="Cambria Math" panose="02040503050406030204" pitchFamily="18" charset="0"/>
                        <a:ea typeface="ＭＳ Ｐゴシック" panose="020B0600070205080204" pitchFamily="34" charset="-128"/>
                      </a:rPr>
                      <m:t> </m:t>
                    </m:r>
                    <m:r>
                      <a:rPr lang="en-IN" altLang="en-US" b="1" i="1" smtClean="0">
                        <a:latin typeface="Cambria Math" panose="02040503050406030204" pitchFamily="18" charset="0"/>
                        <a:ea typeface="ＭＳ Ｐゴシック" panose="020B0600070205080204" pitchFamily="34" charset="-128"/>
                      </a:rPr>
                      <m:t>𝒚</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𝛽</m:t>
                    </m:r>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𝑨</m:t>
                        </m:r>
                      </m:e>
                      <m:sup>
                        <m:r>
                          <a:rPr lang="en-IN" altLang="en-US" b="0" i="1" smtClean="0">
                            <a:latin typeface="Cambria Math" panose="02040503050406030204" pitchFamily="18" charset="0"/>
                            <a:ea typeface="ＭＳ Ｐゴシック" panose="020B0600070205080204" pitchFamily="34" charset="-128"/>
                          </a:rPr>
                          <m:t>𝑇</m:t>
                        </m:r>
                      </m:sup>
                    </m:sSup>
                    <m:r>
                      <a:rPr lang="en-IN" altLang="en-US" b="1" i="1" smtClean="0">
                        <a:latin typeface="Cambria Math" panose="02040503050406030204" pitchFamily="18" charset="0"/>
                        <a:ea typeface="ＭＳ Ｐゴシック" panose="020B0600070205080204" pitchFamily="34" charset="-128"/>
                      </a:rPr>
                      <m:t>𝒙</m:t>
                    </m:r>
                  </m:oMath>
                </a14:m>
                <a:endParaRPr lang="en-US" altLang="en-US" b="1" dirty="0">
                  <a:ea typeface="ＭＳ Ｐゴシック" panose="020B0600070205080204" pitchFamily="34" charset="-128"/>
                </a:endParaRPr>
              </a:p>
              <a:p>
                <a:pPr algn="just"/>
                <a:r>
                  <a:rPr lang="en-US" altLang="en-US" dirty="0">
                    <a:ea typeface="ＭＳ Ｐゴシック" panose="020B0600070205080204" pitchFamily="34" charset="-128"/>
                  </a:rPr>
                  <a:t>Combining the two,  </a:t>
                </a:r>
                <a14:m>
                  <m:oMath xmlns:m="http://schemas.openxmlformats.org/officeDocument/2006/math">
                    <m:r>
                      <a:rPr lang="en-IN" altLang="en-US" b="1" i="1" smtClean="0">
                        <a:latin typeface="Cambria Math" panose="02040503050406030204" pitchFamily="18" charset="0"/>
                        <a:ea typeface="ＭＳ Ｐゴシック" panose="020B0600070205080204" pitchFamily="34" charset="-128"/>
                      </a:rPr>
                      <m:t>𝑨</m:t>
                    </m:r>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𝑨</m:t>
                        </m:r>
                      </m:e>
                      <m:sup>
                        <m:r>
                          <a:rPr lang="en-IN" altLang="en-US" b="0" i="1" smtClean="0">
                            <a:latin typeface="Cambria Math" panose="02040503050406030204" pitchFamily="18" charset="0"/>
                            <a:ea typeface="ＭＳ Ｐゴシック" panose="020B0600070205080204" pitchFamily="34" charset="-128"/>
                          </a:rPr>
                          <m:t>𝑇</m:t>
                        </m:r>
                      </m:sup>
                    </m:sSup>
                    <m:r>
                      <a:rPr lang="en-IN" altLang="en-US" b="1" i="1" smtClean="0">
                        <a:latin typeface="Cambria Math" panose="02040503050406030204" pitchFamily="18" charset="0"/>
                        <a:ea typeface="ＭＳ Ｐゴシック" panose="020B0600070205080204" pitchFamily="34" charset="-128"/>
                      </a:rPr>
                      <m:t>𝒙</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𝜆</m:t>
                    </m:r>
                    <m:r>
                      <a:rPr lang="en-IN" altLang="en-US" b="1" i="1" smtClean="0">
                        <a:latin typeface="Cambria Math" panose="02040503050406030204" pitchFamily="18" charset="0"/>
                        <a:ea typeface="ＭＳ Ｐゴシック" panose="020B0600070205080204" pitchFamily="34" charset="-128"/>
                      </a:rPr>
                      <m:t>𝒙</m:t>
                    </m:r>
                    <m:r>
                      <a:rPr lang="en-IN" altLang="en-US" b="0" i="1" smtClean="0">
                        <a:latin typeface="Cambria Math" panose="02040503050406030204" pitchFamily="18" charset="0"/>
                        <a:ea typeface="ＭＳ Ｐゴシック" panose="020B0600070205080204" pitchFamily="34" charset="-128"/>
                      </a:rPr>
                      <m:t> </m:t>
                    </m:r>
                    <m:r>
                      <m:rPr>
                        <m:nor/>
                      </m:rPr>
                      <a:rPr lang="en-IN" altLang="en-US" b="0" i="0" smtClean="0">
                        <a:latin typeface="Cambria Math" panose="02040503050406030204" pitchFamily="18" charset="0"/>
                        <a:ea typeface="ＭＳ Ｐゴシック" panose="020B0600070205080204" pitchFamily="34" charset="-128"/>
                      </a:rPr>
                      <m:t>and</m:t>
                    </m:r>
                    <m:r>
                      <m:rPr>
                        <m:nor/>
                      </m:rPr>
                      <a:rPr lang="en-IN" altLang="en-US" b="0" i="0" smtClean="0">
                        <a:latin typeface="Cambria Math" panose="02040503050406030204" pitchFamily="18" charset="0"/>
                        <a:ea typeface="ＭＳ Ｐゴシック" panose="020B0600070205080204" pitchFamily="34" charset="-128"/>
                      </a:rPr>
                      <m:t> </m:t>
                    </m:r>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𝑨</m:t>
                        </m:r>
                      </m:e>
                      <m:sup>
                        <m:r>
                          <a:rPr lang="en-IN" altLang="en-US" b="0" i="1" smtClean="0">
                            <a:latin typeface="Cambria Math" panose="02040503050406030204" pitchFamily="18" charset="0"/>
                            <a:ea typeface="ＭＳ Ｐゴシック" panose="020B0600070205080204" pitchFamily="34" charset="-128"/>
                          </a:rPr>
                          <m:t>𝑇</m:t>
                        </m:r>
                      </m:sup>
                    </m:sSup>
                    <m:r>
                      <a:rPr lang="en-IN" altLang="en-US" b="1" i="1" smtClean="0">
                        <a:latin typeface="Cambria Math" panose="02040503050406030204" pitchFamily="18" charset="0"/>
                        <a:ea typeface="ＭＳ Ｐゴシック" panose="020B0600070205080204" pitchFamily="34" charset="-128"/>
                      </a:rPr>
                      <m:t>𝑨𝒚</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𝜆</m:t>
                    </m:r>
                    <m:r>
                      <a:rPr lang="en-IN" altLang="en-US" b="1" i="1" smtClean="0">
                        <a:latin typeface="Cambria Math" panose="02040503050406030204" pitchFamily="18" charset="0"/>
                        <a:ea typeface="ＭＳ Ｐゴシック" panose="020B0600070205080204" pitchFamily="34" charset="-128"/>
                      </a:rPr>
                      <m:t>𝒚</m:t>
                    </m:r>
                    <m:r>
                      <a:rPr lang="en-IN" altLang="en-US" b="0" i="1" smtClean="0">
                        <a:latin typeface="Cambria Math" panose="02040503050406030204" pitchFamily="18" charset="0"/>
                        <a:ea typeface="ＭＳ Ｐゴシック" panose="020B0600070205080204" pitchFamily="34" charset="-128"/>
                      </a:rPr>
                      <m:t> </m:t>
                    </m:r>
                    <m:r>
                      <m:rPr>
                        <m:nor/>
                      </m:rPr>
                      <a:rPr lang="en-IN" altLang="en-US" b="0" i="0" smtClean="0">
                        <a:latin typeface="Cambria Math" panose="02040503050406030204" pitchFamily="18" charset="0"/>
                        <a:ea typeface="ＭＳ Ｐゴシック" panose="020B0600070205080204" pitchFamily="34" charset="-128"/>
                      </a:rPr>
                      <m:t> </m:t>
                    </m:r>
                    <m:r>
                      <m:rPr>
                        <m:nor/>
                      </m:rPr>
                      <a:rPr lang="en-IN" altLang="en-US" b="0" i="0" smtClean="0">
                        <a:latin typeface="Cambria Math" panose="02040503050406030204" pitchFamily="18" charset="0"/>
                        <a:ea typeface="ＭＳ Ｐゴシック" panose="020B0600070205080204" pitchFamily="34" charset="-128"/>
                      </a:rPr>
                      <m:t>where</m:t>
                    </m:r>
                    <m:r>
                      <m:rPr>
                        <m:nor/>
                      </m:rPr>
                      <a:rPr lang="en-IN" altLang="en-US" b="0" i="0" smtClean="0">
                        <a:latin typeface="Cambria Math" panose="02040503050406030204" pitchFamily="18" charset="0"/>
                        <a:ea typeface="ＭＳ Ｐゴシック" panose="020B0600070205080204" pitchFamily="34" charset="-128"/>
                      </a:rPr>
                      <m:t> </m:t>
                    </m:r>
                    <m:r>
                      <a:rPr lang="en-IN" altLang="en-US" b="0" i="1" smtClean="0">
                        <a:latin typeface="Cambria Math" panose="02040503050406030204" pitchFamily="18" charset="0"/>
                        <a:ea typeface="ＭＳ Ｐゴシック" panose="020B0600070205080204" pitchFamily="34" charset="-128"/>
                      </a:rPr>
                      <m:t>𝜆</m:t>
                    </m:r>
                    <m:r>
                      <a:rPr lang="en-IN" altLang="en-US" b="0" i="1" smtClean="0">
                        <a:latin typeface="Cambria Math" panose="02040503050406030204" pitchFamily="18" charset="0"/>
                        <a:ea typeface="ＭＳ Ｐゴシック" panose="020B0600070205080204" pitchFamily="34" charset="-128"/>
                      </a:rPr>
                      <m:t>=</m:t>
                    </m:r>
                    <m:sSup>
                      <m:sSupPr>
                        <m:ctrlPr>
                          <a:rPr lang="en-IN" altLang="en-US" b="0" i="1" smtClean="0">
                            <a:latin typeface="Cambria Math" panose="02040503050406030204" pitchFamily="18" charset="0"/>
                            <a:ea typeface="ＭＳ Ｐゴシック" panose="020B0600070205080204" pitchFamily="34" charset="-128"/>
                          </a:rPr>
                        </m:ctrlPr>
                      </m:sSupPr>
                      <m:e>
                        <m:d>
                          <m:dPr>
                            <m:ctrlPr>
                              <a:rPr lang="en-IN" altLang="en-US" b="0" i="1" smtClean="0">
                                <a:latin typeface="Cambria Math" panose="02040503050406030204" pitchFamily="18" charset="0"/>
                                <a:ea typeface="ＭＳ Ｐゴシック" panose="020B0600070205080204" pitchFamily="34" charset="-128"/>
                              </a:rPr>
                            </m:ctrlPr>
                          </m:dPr>
                          <m:e>
                            <m:r>
                              <a:rPr lang="en-IN" altLang="en-US" b="0" i="1" smtClean="0">
                                <a:latin typeface="Cambria Math" panose="02040503050406030204" pitchFamily="18" charset="0"/>
                                <a:ea typeface="ＭＳ Ｐゴシック" panose="020B0600070205080204" pitchFamily="34" charset="-128"/>
                              </a:rPr>
                              <m:t>𝛼𝛽</m:t>
                            </m:r>
                          </m:e>
                        </m:d>
                      </m:e>
                      <m:sup>
                        <m:r>
                          <a:rPr lang="en-IN" altLang="en-US" b="0" i="1" smtClean="0">
                            <a:latin typeface="Cambria Math" panose="02040503050406030204" pitchFamily="18" charset="0"/>
                            <a:ea typeface="ＭＳ Ｐゴシック" panose="020B0600070205080204" pitchFamily="34" charset="-128"/>
                          </a:rPr>
                          <m:t>−1</m:t>
                        </m:r>
                      </m:sup>
                    </m:sSup>
                    <m:r>
                      <a:rPr lang="en-IN" altLang="en-US" b="0" i="1" smtClean="0">
                        <a:latin typeface="Cambria Math" panose="02040503050406030204" pitchFamily="18" charset="0"/>
                        <a:ea typeface="ＭＳ Ｐゴシック" panose="020B0600070205080204" pitchFamily="34" charset="-128"/>
                      </a:rPr>
                      <m:t>.</m:t>
                    </m:r>
                  </m:oMath>
                </a14:m>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The authorities and hub centralities are the eigenvectors of AA</a:t>
                </a:r>
                <a:r>
                  <a:rPr lang="en-US" altLang="en-US" baseline="30000" dirty="0">
                    <a:ea typeface="ＭＳ Ｐゴシック" panose="020B0600070205080204" pitchFamily="34" charset="-128"/>
                  </a:rPr>
                  <a:t>T</a:t>
                </a:r>
                <a:r>
                  <a:rPr lang="en-US" altLang="en-US" dirty="0">
                    <a:ea typeface="ＭＳ Ｐゴシック" panose="020B0600070205080204" pitchFamily="34" charset="-128"/>
                  </a:rPr>
                  <a:t> and A</a:t>
                </a:r>
                <a:r>
                  <a:rPr lang="en-US" altLang="en-US" baseline="30000" dirty="0">
                    <a:ea typeface="ＭＳ Ｐゴシック" panose="020B0600070205080204" pitchFamily="34" charset="-128"/>
                  </a:rPr>
                  <a:t>T</a:t>
                </a:r>
                <a:r>
                  <a:rPr lang="en-US" altLang="en-US" dirty="0">
                    <a:ea typeface="ＭＳ Ｐゴシック" panose="020B0600070205080204" pitchFamily="34" charset="-128"/>
                  </a:rPr>
                  <a:t>A respectively with the same (leading)  eigenvalue</a:t>
                </a:r>
              </a:p>
            </p:txBody>
          </p:sp>
        </mc:Choice>
        <mc:Fallback>
          <p:sp>
            <p:nvSpPr>
              <p:cNvPr id="19459" name="Content Placeholder 2"/>
              <p:cNvSpPr>
                <a:spLocks noGrp="1" noRot="1" noChangeAspect="1" noMove="1" noResize="1" noEditPoints="1" noAdjustHandles="1" noChangeArrowheads="1" noChangeShapeType="1" noTextEdit="1"/>
              </p:cNvSpPr>
              <p:nvPr>
                <p:ph idx="1"/>
              </p:nvPr>
            </p:nvSpPr>
            <p:spPr>
              <a:xfrm>
                <a:off x="948612" y="1446213"/>
                <a:ext cx="10308771" cy="4494212"/>
              </a:xfrm>
              <a:blipFill>
                <a:blip r:embed="rId3"/>
                <a:stretch>
                  <a:fillRect l="-946" t="-2714" r="-1064" b="-3256"/>
                </a:stretch>
              </a:blipFill>
            </p:spPr>
            <p:txBody>
              <a:bodyPr/>
              <a:lstStyle/>
              <a:p>
                <a:r>
                  <a:rPr lang="en-IN">
                    <a:noFill/>
                  </a:rPr>
                  <a:t> </a:t>
                </a:r>
              </a:p>
            </p:txBody>
          </p:sp>
        </mc:Fallback>
      </mc:AlternateContent>
      <p:sp>
        <p:nvSpPr>
          <p:cNvPr id="19460"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60E19D17-5B96-49CB-8639-2BB5165069AE}" type="slidenum">
              <a:rPr lang="en-US" altLang="en-US" sz="1000">
                <a:solidFill>
                  <a:srgbClr val="161616"/>
                </a:solidFill>
              </a:rPr>
              <a:pPr/>
              <a:t>13</a:t>
            </a:fld>
            <a:endParaRPr lang="en-US" altLang="en-US" sz="1000">
              <a:solidFill>
                <a:srgbClr val="161616"/>
              </a:solidFill>
            </a:endParaRPr>
          </a:p>
        </p:txBody>
      </p:sp>
      <p:graphicFrame>
        <p:nvGraphicFramePr>
          <p:cNvPr id="19461" name="Object 4"/>
          <p:cNvGraphicFramePr>
            <a:graphicFrameLocks noChangeAspect="1"/>
          </p:cNvGraphicFramePr>
          <p:nvPr>
            <p:extLst>
              <p:ext uri="{D42A27DB-BD31-4B8C-83A1-F6EECF244321}">
                <p14:modId xmlns:p14="http://schemas.microsoft.com/office/powerpoint/2010/main" val="2723771323"/>
              </p:ext>
            </p:extLst>
          </p:nvPr>
        </p:nvGraphicFramePr>
        <p:xfrm>
          <a:off x="5101544" y="3448606"/>
          <a:ext cx="1988912" cy="733901"/>
        </p:xfrm>
        <a:graphic>
          <a:graphicData uri="http://schemas.openxmlformats.org/presentationml/2006/ole">
            <mc:AlternateContent xmlns:mc="http://schemas.openxmlformats.org/markup-compatibility/2006">
              <mc:Choice xmlns:v="urn:schemas-microsoft-com:vml" Requires="v">
                <p:oleObj name="Equation" r:id="rId4" imgW="965160" imgH="355320" progId="Equation.3">
                  <p:embed/>
                </p:oleObj>
              </mc:Choice>
              <mc:Fallback>
                <p:oleObj name="Equation" r:id="rId4" imgW="965160" imgH="355320" progId="Equation.3">
                  <p:embed/>
                  <p:pic>
                    <p:nvPicPr>
                      <p:cNvPr id="19461" name="Object 4"/>
                      <p:cNvPicPr>
                        <a:picLocks noChangeAspect="1" noChangeArrowheads="1"/>
                      </p:cNvPicPr>
                      <p:nvPr/>
                    </p:nvPicPr>
                    <p:blipFill>
                      <a:blip r:embed="rId5"/>
                      <a:srcRect/>
                      <a:stretch>
                        <a:fillRect/>
                      </a:stretch>
                    </p:blipFill>
                    <p:spPr bwMode="auto">
                      <a:xfrm>
                        <a:off x="5101544" y="3448606"/>
                        <a:ext cx="1988912" cy="733901"/>
                      </a:xfrm>
                      <a:prstGeom prst="rect">
                        <a:avLst/>
                      </a:prstGeom>
                      <a:noFill/>
                      <a:ln>
                        <a:noFill/>
                      </a:ln>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23142801"/>
              </p:ext>
            </p:extLst>
          </p:nvPr>
        </p:nvGraphicFramePr>
        <p:xfrm>
          <a:off x="4791984" y="2211665"/>
          <a:ext cx="1815480" cy="715964"/>
        </p:xfrm>
        <a:graphic>
          <a:graphicData uri="http://schemas.openxmlformats.org/presentationml/2006/ole">
            <mc:AlternateContent xmlns:mc="http://schemas.openxmlformats.org/markup-compatibility/2006">
              <mc:Choice xmlns:v="urn:schemas-microsoft-com:vml" Requires="v">
                <p:oleObj name="Equation" r:id="rId6" imgW="901440" imgH="355320" progId="Equation.3">
                  <p:embed/>
                </p:oleObj>
              </mc:Choice>
              <mc:Fallback>
                <p:oleObj name="Equation" r:id="rId6" imgW="901440" imgH="355320" progId="Equation.3">
                  <p:embed/>
                  <p:pic>
                    <p:nvPicPr>
                      <p:cNvPr id="0" name=""/>
                      <p:cNvPicPr/>
                      <p:nvPr/>
                    </p:nvPicPr>
                    <p:blipFill>
                      <a:blip r:embed="rId7"/>
                      <a:stretch>
                        <a:fillRect/>
                      </a:stretch>
                    </p:blipFill>
                    <p:spPr>
                      <a:xfrm>
                        <a:off x="4791984" y="2211665"/>
                        <a:ext cx="1815480" cy="715964"/>
                      </a:xfrm>
                      <a:prstGeom prst="rect">
                        <a:avLst/>
                      </a:prstGeom>
                    </p:spPr>
                  </p:pic>
                </p:oleObj>
              </mc:Fallback>
            </mc:AlternateContent>
          </a:graphicData>
        </a:graphic>
      </p:graphicFrame>
    </p:spTree>
    <p:extLst>
      <p:ext uri="{BB962C8B-B14F-4D97-AF65-F5344CB8AC3E}">
        <p14:creationId xmlns:p14="http://schemas.microsoft.com/office/powerpoint/2010/main" val="8322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ea typeface="ＭＳ Ｐゴシック" panose="020B0600070205080204" pitchFamily="34" charset="-128"/>
              </a:rPr>
              <a:t>HITS</a:t>
            </a:r>
          </a:p>
        </p:txBody>
      </p:sp>
      <mc:AlternateContent xmlns:mc="http://schemas.openxmlformats.org/markup-compatibility/2006">
        <mc:Choice xmlns:a14="http://schemas.microsoft.com/office/drawing/2010/main" Requires="a14">
          <p:sp>
            <p:nvSpPr>
              <p:cNvPr id="20483" name="Content Placeholder 2"/>
              <p:cNvSpPr>
                <a:spLocks noGrp="1"/>
              </p:cNvSpPr>
              <p:nvPr>
                <p:ph idx="1"/>
              </p:nvPr>
            </p:nvSpPr>
            <p:spPr/>
            <p:txBody>
              <a:bodyPr>
                <a:normAutofit/>
              </a:bodyPr>
              <a:lstStyle/>
              <a:p>
                <a:r>
                  <a:rPr lang="en-US" altLang="en-US" dirty="0">
                    <a:ea typeface="ＭＳ Ｐゴシック" panose="020B0600070205080204" pitchFamily="34" charset="-128"/>
                  </a:rPr>
                  <a:t>From the equations of authority and hub centrality, it means that AA</a:t>
                </a:r>
                <a:r>
                  <a:rPr lang="en-US" altLang="en-US" baseline="30000" dirty="0">
                    <a:ea typeface="ＭＳ Ｐゴシック" panose="020B0600070205080204" pitchFamily="34" charset="-128"/>
                  </a:rPr>
                  <a:t>T</a:t>
                </a:r>
                <a:r>
                  <a:rPr lang="en-US" altLang="en-US" dirty="0">
                    <a:ea typeface="ＭＳ Ｐゴシック" panose="020B0600070205080204" pitchFamily="34" charset="-128"/>
                  </a:rPr>
                  <a:t> and A</a:t>
                </a:r>
                <a:r>
                  <a:rPr lang="en-US" altLang="en-US" baseline="30000" dirty="0">
                    <a:ea typeface="ＭＳ Ｐゴシック" panose="020B0600070205080204" pitchFamily="34" charset="-128"/>
                  </a:rPr>
                  <a:t>T</a:t>
                </a:r>
                <a:r>
                  <a:rPr lang="en-US" altLang="en-US" dirty="0">
                    <a:ea typeface="ＭＳ Ｐゴシック" panose="020B0600070205080204" pitchFamily="34" charset="-128"/>
                  </a:rPr>
                  <a:t>A should have the same leading eigenvalue λ</a:t>
                </a:r>
              </a:p>
              <a:p>
                <a:pPr algn="just"/>
                <a:r>
                  <a:rPr lang="en-US" altLang="en-US" dirty="0">
                    <a:ea typeface="ＭＳ Ｐゴシック" panose="020B0600070205080204" pitchFamily="34" charset="-128"/>
                  </a:rPr>
                  <a:t>It can be proven that in fact, all the eigenvalues are the same for the two matrices</a:t>
                </a:r>
              </a:p>
              <a:p>
                <a:pPr marL="0" indent="0" algn="just">
                  <a:buNone/>
                </a:pPr>
                <a:r>
                  <a:rPr lang="en-IN" altLang="en-US" b="0" dirty="0">
                    <a:ea typeface="ＭＳ Ｐゴシック" panose="020B0600070205080204" pitchFamily="34" charset="-128"/>
                  </a:rPr>
                  <a:t>		</a:t>
                </a:r>
                <a14:m>
                  <m:oMath xmlns:m="http://schemas.openxmlformats.org/officeDocument/2006/math">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𝑨𝑨</m:t>
                        </m:r>
                      </m:e>
                      <m:sup>
                        <m:r>
                          <a:rPr lang="en-IN" altLang="en-US" b="0" i="1" smtClean="0">
                            <a:latin typeface="Cambria Math" panose="02040503050406030204" pitchFamily="18" charset="0"/>
                            <a:ea typeface="ＭＳ Ｐゴシック" panose="020B0600070205080204" pitchFamily="34" charset="-128"/>
                          </a:rPr>
                          <m:t>𝑇</m:t>
                        </m:r>
                      </m:sup>
                    </m:sSup>
                    <m:r>
                      <a:rPr lang="en-IN" altLang="en-US" b="1" i="1" smtClean="0">
                        <a:latin typeface="Cambria Math" panose="02040503050406030204" pitchFamily="18" charset="0"/>
                        <a:ea typeface="ＭＳ Ｐゴシック" panose="020B0600070205080204" pitchFamily="34" charset="-128"/>
                      </a:rPr>
                      <m:t>𝒙</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𝜆</m:t>
                    </m:r>
                    <m:r>
                      <a:rPr lang="en-IN" altLang="en-US" b="1" i="1" smtClean="0">
                        <a:latin typeface="Cambria Math" panose="02040503050406030204" pitchFamily="18" charset="0"/>
                        <a:ea typeface="ＭＳ Ｐゴシック" panose="020B0600070205080204" pitchFamily="34" charset="-128"/>
                      </a:rPr>
                      <m:t>𝒙</m:t>
                    </m:r>
                  </m:oMath>
                </a14:m>
                <a:endParaRPr lang="en-IN" altLang="en-US" b="1" i="1" dirty="0">
                  <a:latin typeface="Cambria Math" panose="02040503050406030204" pitchFamily="18" charset="0"/>
                  <a:ea typeface="ＭＳ Ｐゴシック" panose="020B0600070205080204" pitchFamily="34" charset="-128"/>
                </a:endParaRPr>
              </a:p>
              <a:p>
                <a:pPr marL="0" indent="0" algn="just">
                  <a:buNone/>
                </a:pPr>
                <a:r>
                  <a:rPr lang="en-IN" altLang="en-US" b="0" dirty="0">
                    <a:ea typeface="ＭＳ Ｐゴシック" panose="020B0600070205080204" pitchFamily="34" charset="-128"/>
                  </a:rPr>
                  <a:t>	       </a:t>
                </a:r>
                <a14:m>
                  <m:oMath xmlns:m="http://schemas.openxmlformats.org/officeDocument/2006/math">
                    <m:r>
                      <a:rPr lang="en-IN" altLang="en-US" b="0" i="1" smtClean="0">
                        <a:latin typeface="Cambria Math" panose="02040503050406030204" pitchFamily="18" charset="0"/>
                        <a:ea typeface="ＭＳ Ｐゴシック" panose="020B0600070205080204" pitchFamily="34" charset="-128"/>
                      </a:rPr>
                      <m:t>⇒</m:t>
                    </m:r>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𝑨</m:t>
                        </m:r>
                      </m:e>
                      <m:sup>
                        <m:r>
                          <a:rPr lang="en-IN" altLang="en-US" b="0" i="1" smtClean="0">
                            <a:latin typeface="Cambria Math" panose="02040503050406030204" pitchFamily="18" charset="0"/>
                            <a:ea typeface="ＭＳ Ｐゴシック" panose="020B0600070205080204" pitchFamily="34" charset="-128"/>
                          </a:rPr>
                          <m:t>𝑇</m:t>
                        </m:r>
                      </m:sup>
                    </m:sSup>
                    <m:r>
                      <a:rPr lang="en-IN" altLang="en-US" b="1" i="1" smtClean="0">
                        <a:latin typeface="Cambria Math" panose="02040503050406030204" pitchFamily="18" charset="0"/>
                        <a:ea typeface="ＭＳ Ｐゴシック" panose="020B0600070205080204" pitchFamily="34" charset="-128"/>
                      </a:rPr>
                      <m:t>𝑨</m:t>
                    </m:r>
                    <m:d>
                      <m:dPr>
                        <m:ctrlPr>
                          <a:rPr lang="en-IN" altLang="en-US" b="0" i="1" smtClean="0">
                            <a:latin typeface="Cambria Math" panose="02040503050406030204" pitchFamily="18" charset="0"/>
                            <a:ea typeface="ＭＳ Ｐゴシック" panose="020B0600070205080204" pitchFamily="34" charset="-128"/>
                          </a:rPr>
                        </m:ctrlPr>
                      </m:dPr>
                      <m:e>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𝑨</m:t>
                            </m:r>
                          </m:e>
                          <m:sup>
                            <m:r>
                              <a:rPr lang="en-IN" altLang="en-US" b="0" i="1" smtClean="0">
                                <a:latin typeface="Cambria Math" panose="02040503050406030204" pitchFamily="18" charset="0"/>
                                <a:ea typeface="ＭＳ Ｐゴシック" panose="020B0600070205080204" pitchFamily="34" charset="-128"/>
                              </a:rPr>
                              <m:t>𝑇</m:t>
                            </m:r>
                          </m:sup>
                        </m:sSup>
                        <m:r>
                          <a:rPr lang="en-IN" altLang="en-US" b="1" i="1" smtClean="0">
                            <a:latin typeface="Cambria Math" panose="02040503050406030204" pitchFamily="18" charset="0"/>
                            <a:ea typeface="ＭＳ Ｐゴシック" panose="020B0600070205080204" pitchFamily="34" charset="-128"/>
                          </a:rPr>
                          <m:t>𝒙</m:t>
                        </m:r>
                      </m:e>
                    </m:d>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𝜆</m:t>
                    </m:r>
                    <m:r>
                      <a:rPr lang="en-IN" altLang="en-US" b="0" i="1" smtClean="0">
                        <a:latin typeface="Cambria Math" panose="02040503050406030204" pitchFamily="18" charset="0"/>
                        <a:ea typeface="ＭＳ Ｐゴシック" panose="020B0600070205080204" pitchFamily="34" charset="-128"/>
                      </a:rPr>
                      <m:t>(</m:t>
                    </m:r>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𝑨</m:t>
                        </m:r>
                      </m:e>
                      <m:sup>
                        <m:r>
                          <a:rPr lang="en-IN" altLang="en-US" b="0" i="1" smtClean="0">
                            <a:latin typeface="Cambria Math" panose="02040503050406030204" pitchFamily="18" charset="0"/>
                            <a:ea typeface="ＭＳ Ｐゴシック" panose="020B0600070205080204" pitchFamily="34" charset="-128"/>
                          </a:rPr>
                          <m:t>𝑇</m:t>
                        </m:r>
                      </m:sup>
                    </m:sSup>
                    <m:r>
                      <a:rPr lang="en-IN" altLang="en-US" b="1" i="1" smtClean="0">
                        <a:latin typeface="Cambria Math" panose="02040503050406030204" pitchFamily="18" charset="0"/>
                        <a:ea typeface="ＭＳ Ｐゴシック" panose="020B0600070205080204" pitchFamily="34" charset="-128"/>
                      </a:rPr>
                      <m:t>𝒙</m:t>
                    </m:r>
                    <m:r>
                      <a:rPr lang="en-IN" altLang="en-US" b="0" i="1" smtClean="0">
                        <a:latin typeface="Cambria Math" panose="02040503050406030204" pitchFamily="18" charset="0"/>
                        <a:ea typeface="ＭＳ Ｐゴシック" panose="020B0600070205080204" pitchFamily="34" charset="-128"/>
                      </a:rPr>
                      <m:t>)</m:t>
                    </m:r>
                  </m:oMath>
                </a14:m>
                <a:r>
                  <a:rPr lang="en-US" altLang="en-US" dirty="0">
                    <a:ea typeface="ＭＳ Ｐゴシック" panose="020B0600070205080204" pitchFamily="34" charset="-128"/>
                  </a:rPr>
                  <a:t>   [Multiplying by </a:t>
                </a:r>
                <a14:m>
                  <m:oMath xmlns:m="http://schemas.openxmlformats.org/officeDocument/2006/math">
                    <m:sSup>
                      <m:sSupPr>
                        <m:ctrlPr>
                          <a:rPr lang="en-IN" altLang="en-US" i="1">
                            <a:latin typeface="Cambria Math" panose="02040503050406030204" pitchFamily="18" charset="0"/>
                            <a:ea typeface="ＭＳ Ｐゴシック" panose="020B0600070205080204" pitchFamily="34" charset="-128"/>
                          </a:rPr>
                        </m:ctrlPr>
                      </m:sSupPr>
                      <m:e>
                        <m:r>
                          <a:rPr lang="en-IN" altLang="en-US" b="1" i="1">
                            <a:latin typeface="Cambria Math" panose="02040503050406030204" pitchFamily="18" charset="0"/>
                            <a:ea typeface="ＭＳ Ｐゴシック" panose="020B0600070205080204" pitchFamily="34" charset="-128"/>
                          </a:rPr>
                          <m:t>𝑨</m:t>
                        </m:r>
                      </m:e>
                      <m:sup>
                        <m:r>
                          <a:rPr lang="en-IN" altLang="en-US" i="1">
                            <a:latin typeface="Cambria Math" panose="02040503050406030204" pitchFamily="18" charset="0"/>
                            <a:ea typeface="ＭＳ Ｐゴシック" panose="020B0600070205080204" pitchFamily="34" charset="-128"/>
                          </a:rPr>
                          <m:t>𝑇</m:t>
                        </m:r>
                      </m:sup>
                    </m:sSup>
                  </m:oMath>
                </a14:m>
                <a:r>
                  <a:rPr lang="en-US" altLang="en-US" dirty="0">
                    <a:ea typeface="ＭＳ Ｐゴシック" panose="020B0600070205080204" pitchFamily="34" charset="-128"/>
                  </a:rPr>
                  <a:t> both sides]</a:t>
                </a:r>
              </a:p>
              <a:p>
                <a:pPr lvl="1" algn="just"/>
                <a:r>
                  <a:rPr lang="en-US" altLang="en-US" dirty="0">
                    <a:ea typeface="ＭＳ Ｐゴシック" panose="020B0600070205080204" pitchFamily="34" charset="-128"/>
                  </a:rPr>
                  <a:t>Hence </a:t>
                </a:r>
                <a:r>
                  <a:rPr lang="en-US" altLang="en-US" dirty="0" err="1">
                    <a:ea typeface="ＭＳ Ｐゴシック" panose="020B0600070205080204" pitchFamily="34" charset="-128"/>
                  </a:rPr>
                  <a:t>A</a:t>
                </a:r>
                <a:r>
                  <a:rPr lang="en-US" altLang="en-US" baseline="30000" dirty="0" err="1">
                    <a:ea typeface="ＭＳ Ｐゴシック" panose="020B0600070205080204" pitchFamily="34" charset="-128"/>
                  </a:rPr>
                  <a:t>T</a:t>
                </a:r>
                <a:r>
                  <a:rPr lang="en-US" altLang="en-US" dirty="0" err="1">
                    <a:ea typeface="ＭＳ Ｐゴシック" panose="020B0600070205080204" pitchFamily="34" charset="-128"/>
                  </a:rPr>
                  <a:t>x</a:t>
                </a:r>
                <a:r>
                  <a:rPr lang="en-US" altLang="en-US" dirty="0">
                    <a:ea typeface="ＭＳ Ｐゴシック" panose="020B0600070205080204" pitchFamily="34" charset="-128"/>
                  </a:rPr>
                  <a:t> is an eigenvector of A</a:t>
                </a:r>
                <a:r>
                  <a:rPr lang="en-US" altLang="en-US" baseline="30000" dirty="0">
                    <a:ea typeface="ＭＳ Ｐゴシック" panose="020B0600070205080204" pitchFamily="34" charset="-128"/>
                  </a:rPr>
                  <a:t>T</a:t>
                </a:r>
                <a:r>
                  <a:rPr lang="en-US" altLang="en-US" dirty="0">
                    <a:ea typeface="ＭＳ Ｐゴシック" panose="020B0600070205080204" pitchFamily="34" charset="-128"/>
                  </a:rPr>
                  <a:t>A with the same eigenvalue λ</a:t>
                </a:r>
              </a:p>
              <a:p>
                <a:pPr algn="just"/>
                <a:r>
                  <a:rPr lang="en-US" altLang="en-US" dirty="0">
                    <a:ea typeface="ＭＳ Ｐゴシック" panose="020B0600070205080204" pitchFamily="34" charset="-128"/>
                  </a:rPr>
                  <a:t>Note: If we solve, we can compute y using the equation </a:t>
                </a:r>
                <a14:m>
                  <m:oMath xmlns:m="http://schemas.openxmlformats.org/officeDocument/2006/math">
                    <m:r>
                      <a:rPr lang="en-IN" altLang="en-US" b="1" i="1">
                        <a:latin typeface="Cambria Math" panose="02040503050406030204" pitchFamily="18" charset="0"/>
                        <a:ea typeface="ＭＳ Ｐゴシック" panose="020B0600070205080204" pitchFamily="34" charset="-128"/>
                      </a:rPr>
                      <m:t>𝒚</m:t>
                    </m:r>
                    <m:r>
                      <a:rPr lang="en-IN" altLang="en-US" i="1">
                        <a:latin typeface="Cambria Math" panose="02040503050406030204" pitchFamily="18" charset="0"/>
                        <a:ea typeface="ＭＳ Ｐゴシック" panose="020B0600070205080204" pitchFamily="34" charset="-128"/>
                      </a:rPr>
                      <m:t>=</m:t>
                    </m:r>
                    <m:sSup>
                      <m:sSupPr>
                        <m:ctrlPr>
                          <a:rPr lang="en-IN" altLang="en-US" i="1">
                            <a:latin typeface="Cambria Math" panose="02040503050406030204" pitchFamily="18" charset="0"/>
                            <a:ea typeface="ＭＳ Ｐゴシック" panose="020B0600070205080204" pitchFamily="34" charset="-128"/>
                          </a:rPr>
                        </m:ctrlPr>
                      </m:sSupPr>
                      <m:e>
                        <m:r>
                          <a:rPr lang="en-IN" altLang="en-US" b="1" i="1">
                            <a:latin typeface="Cambria Math" panose="02040503050406030204" pitchFamily="18" charset="0"/>
                            <a:ea typeface="ＭＳ Ｐゴシック" panose="020B0600070205080204" pitchFamily="34" charset="-128"/>
                          </a:rPr>
                          <m:t>𝑨</m:t>
                        </m:r>
                      </m:e>
                      <m:sup>
                        <m:r>
                          <a:rPr lang="en-IN" altLang="en-US" i="1">
                            <a:latin typeface="Cambria Math" panose="02040503050406030204" pitchFamily="18" charset="0"/>
                            <a:ea typeface="ＭＳ Ｐゴシック" panose="020B0600070205080204" pitchFamily="34" charset="-128"/>
                          </a:rPr>
                          <m:t>𝑇</m:t>
                        </m:r>
                      </m:sup>
                    </m:sSup>
                    <m:r>
                      <a:rPr lang="en-IN" altLang="en-US" b="1" i="1">
                        <a:latin typeface="Cambria Math" panose="02040503050406030204" pitchFamily="18" charset="0"/>
                        <a:ea typeface="ＭＳ Ｐゴシック" panose="020B0600070205080204" pitchFamily="34" charset="-128"/>
                      </a:rPr>
                      <m:t>𝒙</m:t>
                    </m:r>
                  </m:oMath>
                </a14:m>
                <a:r>
                  <a:rPr lang="en-US" altLang="en-US" dirty="0">
                    <a:ea typeface="ＭＳ Ｐゴシック" panose="020B0600070205080204" pitchFamily="34" charset="-128"/>
                  </a:rPr>
                  <a:t>, which means that we only need to compute the authority centrality</a:t>
                </a:r>
              </a:p>
            </p:txBody>
          </p:sp>
        </mc:Choice>
        <mc:Fallback>
          <p:sp>
            <p:nvSpPr>
              <p:cNvPr id="2048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IN">
                    <a:noFill/>
                  </a:rPr>
                  <a:t> </a:t>
                </a:r>
              </a:p>
            </p:txBody>
          </p:sp>
        </mc:Fallback>
      </mc:AlternateContent>
      <p:sp>
        <p:nvSpPr>
          <p:cNvPr id="20484"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B11C43D5-6417-43EF-8195-D459690180C2}" type="slidenum">
              <a:rPr lang="en-US" altLang="en-US" sz="1000">
                <a:solidFill>
                  <a:srgbClr val="161616"/>
                </a:solidFill>
              </a:rPr>
              <a:pPr/>
              <a:t>14</a:t>
            </a:fld>
            <a:endParaRPr lang="en-US" altLang="en-US" sz="1000">
              <a:solidFill>
                <a:srgbClr val="161616"/>
              </a:solidFill>
            </a:endParaRPr>
          </a:p>
        </p:txBody>
      </p:sp>
    </p:spTree>
    <p:extLst>
      <p:ext uri="{BB962C8B-B14F-4D97-AF65-F5344CB8AC3E}">
        <p14:creationId xmlns:p14="http://schemas.microsoft.com/office/powerpoint/2010/main" val="2806446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does AA</a:t>
            </a:r>
            <a:r>
              <a:rPr lang="en-IN" baseline="30000" dirty="0"/>
              <a:t>T</a:t>
            </a:r>
            <a:r>
              <a:rPr lang="en-IN" dirty="0"/>
              <a:t> represent? =&gt; Co-citation Coupling</a:t>
            </a:r>
          </a:p>
        </p:txBody>
      </p:sp>
      <p:sp>
        <p:nvSpPr>
          <p:cNvPr id="3" name="Content Placeholder 2"/>
          <p:cNvSpPr>
            <a:spLocks noGrp="1"/>
          </p:cNvSpPr>
          <p:nvPr>
            <p:ph idx="1"/>
          </p:nvPr>
        </p:nvSpPr>
        <p:spPr/>
        <p:txBody>
          <a:bodyPr/>
          <a:lstStyle/>
          <a:p>
            <a:r>
              <a:rPr lang="en-IN" dirty="0"/>
              <a:t>Compute the AA</a:t>
            </a:r>
            <a:r>
              <a:rPr lang="en-IN" baseline="30000" dirty="0"/>
              <a:t>T</a:t>
            </a:r>
            <a:r>
              <a:rPr lang="en-IN" dirty="0"/>
              <a:t> of the graph?</a:t>
            </a:r>
          </a:p>
        </p:txBody>
      </p:sp>
      <p:sp>
        <p:nvSpPr>
          <p:cNvPr id="4" name="Slide Number Placeholder 3"/>
          <p:cNvSpPr>
            <a:spLocks noGrp="1"/>
          </p:cNvSpPr>
          <p:nvPr>
            <p:ph type="sldNum" sz="quarter" idx="12"/>
          </p:nvPr>
        </p:nvSpPr>
        <p:spPr/>
        <p:txBody>
          <a:bodyPr/>
          <a:lstStyle/>
          <a:p>
            <a:fld id="{AF5FB12C-948D-4C77-8613-2E4673F705B6}" type="slidenum">
              <a:rPr lang="en-IN" smtClean="0"/>
              <a:t>15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7449954" y="2221072"/>
            <a:ext cx="2532246" cy="268224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362978042"/>
              </p:ext>
            </p:extLst>
          </p:nvPr>
        </p:nvGraphicFramePr>
        <p:xfrm>
          <a:off x="936701" y="2721134"/>
          <a:ext cx="5519857" cy="2798719"/>
        </p:xfrm>
        <a:graphic>
          <a:graphicData uri="http://schemas.openxmlformats.org/drawingml/2006/table">
            <a:tbl>
              <a:tblPr firstRow="1" bandRow="1">
                <a:tableStyleId>{5C22544A-7EE6-4342-B048-85BDC9FD1C3A}</a:tableStyleId>
              </a:tblPr>
              <a:tblGrid>
                <a:gridCol w="788551">
                  <a:extLst>
                    <a:ext uri="{9D8B030D-6E8A-4147-A177-3AD203B41FA5}">
                      <a16:colId xmlns:a16="http://schemas.microsoft.com/office/drawing/2014/main" val="506231030"/>
                    </a:ext>
                  </a:extLst>
                </a:gridCol>
                <a:gridCol w="788551">
                  <a:extLst>
                    <a:ext uri="{9D8B030D-6E8A-4147-A177-3AD203B41FA5}">
                      <a16:colId xmlns:a16="http://schemas.microsoft.com/office/drawing/2014/main" val="1199913556"/>
                    </a:ext>
                  </a:extLst>
                </a:gridCol>
                <a:gridCol w="788551">
                  <a:extLst>
                    <a:ext uri="{9D8B030D-6E8A-4147-A177-3AD203B41FA5}">
                      <a16:colId xmlns:a16="http://schemas.microsoft.com/office/drawing/2014/main" val="4227710386"/>
                    </a:ext>
                  </a:extLst>
                </a:gridCol>
                <a:gridCol w="788551">
                  <a:extLst>
                    <a:ext uri="{9D8B030D-6E8A-4147-A177-3AD203B41FA5}">
                      <a16:colId xmlns:a16="http://schemas.microsoft.com/office/drawing/2014/main" val="2029526406"/>
                    </a:ext>
                  </a:extLst>
                </a:gridCol>
                <a:gridCol w="788551">
                  <a:extLst>
                    <a:ext uri="{9D8B030D-6E8A-4147-A177-3AD203B41FA5}">
                      <a16:colId xmlns:a16="http://schemas.microsoft.com/office/drawing/2014/main" val="3974627584"/>
                    </a:ext>
                  </a:extLst>
                </a:gridCol>
                <a:gridCol w="788551">
                  <a:extLst>
                    <a:ext uri="{9D8B030D-6E8A-4147-A177-3AD203B41FA5}">
                      <a16:colId xmlns:a16="http://schemas.microsoft.com/office/drawing/2014/main" val="3187577151"/>
                    </a:ext>
                  </a:extLst>
                </a:gridCol>
                <a:gridCol w="788551">
                  <a:extLst>
                    <a:ext uri="{9D8B030D-6E8A-4147-A177-3AD203B41FA5}">
                      <a16:colId xmlns:a16="http://schemas.microsoft.com/office/drawing/2014/main" val="2916643061"/>
                    </a:ext>
                  </a:extLst>
                </a:gridCol>
              </a:tblGrid>
              <a:tr h="399817">
                <a:tc>
                  <a:txBody>
                    <a:bodyPr/>
                    <a:lstStyle/>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b="0" dirty="0">
                          <a:solidFill>
                            <a:schemeClr val="tx1"/>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993101"/>
                  </a:ext>
                </a:extLst>
              </a:tr>
              <a:tr h="399817">
                <a:tc>
                  <a:txBody>
                    <a:bodyPr/>
                    <a:lstStyle/>
                    <a:p>
                      <a:r>
                        <a:rPr lang="en-IN"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IN" dirty="0">
                          <a:solidFill>
                            <a:schemeClr val="bg1">
                              <a:lumMod val="50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651369"/>
                  </a:ext>
                </a:extLst>
              </a:tr>
              <a:tr h="399817">
                <a:tc>
                  <a:txBody>
                    <a:bodyPr/>
                    <a:lstStyle/>
                    <a:p>
                      <a:r>
                        <a:rPr lang="en-IN"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4245683"/>
                  </a:ext>
                </a:extLst>
              </a:tr>
              <a:tr h="399817">
                <a:tc>
                  <a:txBody>
                    <a:bodyPr/>
                    <a:lstStyle/>
                    <a:p>
                      <a:r>
                        <a:rPr lang="en-IN"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4115924"/>
                  </a:ext>
                </a:extLst>
              </a:tr>
              <a:tr h="399817">
                <a:tc>
                  <a:txBody>
                    <a:bodyPr/>
                    <a:lstStyle/>
                    <a:p>
                      <a:r>
                        <a:rPr lang="en-IN"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484494"/>
                  </a:ext>
                </a:extLst>
              </a:tr>
              <a:tr h="399817">
                <a:tc>
                  <a:txBody>
                    <a:bodyPr/>
                    <a:lstStyle/>
                    <a:p>
                      <a:r>
                        <a:rPr lang="en-IN"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4500960"/>
                  </a:ext>
                </a:extLst>
              </a:tr>
              <a:tr h="399817">
                <a:tc>
                  <a:txBody>
                    <a:bodyPr/>
                    <a:lstStyle/>
                    <a:p>
                      <a:r>
                        <a:rPr lang="en-IN"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5843356"/>
                  </a:ext>
                </a:extLst>
              </a:tr>
            </a:tbl>
          </a:graphicData>
        </a:graphic>
      </p:graphicFrame>
    </p:spTree>
    <p:extLst>
      <p:ext uri="{BB962C8B-B14F-4D97-AF65-F5344CB8AC3E}">
        <p14:creationId xmlns:p14="http://schemas.microsoft.com/office/powerpoint/2010/main" val="14677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does A</a:t>
            </a:r>
            <a:r>
              <a:rPr lang="en-IN" baseline="30000" dirty="0"/>
              <a:t>T</a:t>
            </a:r>
            <a:r>
              <a:rPr lang="en-IN" dirty="0"/>
              <a:t>A represent? =&gt; Bibliographic Coupling</a:t>
            </a:r>
          </a:p>
        </p:txBody>
      </p:sp>
      <p:sp>
        <p:nvSpPr>
          <p:cNvPr id="3" name="Content Placeholder 2"/>
          <p:cNvSpPr>
            <a:spLocks noGrp="1"/>
          </p:cNvSpPr>
          <p:nvPr>
            <p:ph idx="1"/>
          </p:nvPr>
        </p:nvSpPr>
        <p:spPr/>
        <p:txBody>
          <a:bodyPr/>
          <a:lstStyle/>
          <a:p>
            <a:r>
              <a:rPr lang="en-IN" dirty="0"/>
              <a:t>Compute the A</a:t>
            </a:r>
            <a:r>
              <a:rPr lang="en-IN" baseline="30000" dirty="0"/>
              <a:t>T</a:t>
            </a:r>
            <a:r>
              <a:rPr lang="en-IN" dirty="0"/>
              <a:t>A of the graph?</a:t>
            </a:r>
          </a:p>
        </p:txBody>
      </p:sp>
      <p:sp>
        <p:nvSpPr>
          <p:cNvPr id="4" name="Slide Number Placeholder 3"/>
          <p:cNvSpPr>
            <a:spLocks noGrp="1"/>
          </p:cNvSpPr>
          <p:nvPr>
            <p:ph type="sldNum" sz="quarter" idx="12"/>
          </p:nvPr>
        </p:nvSpPr>
        <p:spPr/>
        <p:txBody>
          <a:bodyPr/>
          <a:lstStyle/>
          <a:p>
            <a:fld id="{AF5FB12C-948D-4C77-8613-2E4673F705B6}" type="slidenum">
              <a:rPr lang="en-IN" smtClean="0"/>
              <a:t>16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7449954" y="2221072"/>
            <a:ext cx="2532246" cy="268224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040027518"/>
              </p:ext>
            </p:extLst>
          </p:nvPr>
        </p:nvGraphicFramePr>
        <p:xfrm>
          <a:off x="1115121" y="2601934"/>
          <a:ext cx="5519857" cy="2798719"/>
        </p:xfrm>
        <a:graphic>
          <a:graphicData uri="http://schemas.openxmlformats.org/drawingml/2006/table">
            <a:tbl>
              <a:tblPr firstRow="1" bandRow="1">
                <a:tableStyleId>{5C22544A-7EE6-4342-B048-85BDC9FD1C3A}</a:tableStyleId>
              </a:tblPr>
              <a:tblGrid>
                <a:gridCol w="788551">
                  <a:extLst>
                    <a:ext uri="{9D8B030D-6E8A-4147-A177-3AD203B41FA5}">
                      <a16:colId xmlns:a16="http://schemas.microsoft.com/office/drawing/2014/main" val="506231030"/>
                    </a:ext>
                  </a:extLst>
                </a:gridCol>
                <a:gridCol w="788551">
                  <a:extLst>
                    <a:ext uri="{9D8B030D-6E8A-4147-A177-3AD203B41FA5}">
                      <a16:colId xmlns:a16="http://schemas.microsoft.com/office/drawing/2014/main" val="1199913556"/>
                    </a:ext>
                  </a:extLst>
                </a:gridCol>
                <a:gridCol w="788551">
                  <a:extLst>
                    <a:ext uri="{9D8B030D-6E8A-4147-A177-3AD203B41FA5}">
                      <a16:colId xmlns:a16="http://schemas.microsoft.com/office/drawing/2014/main" val="4227710386"/>
                    </a:ext>
                  </a:extLst>
                </a:gridCol>
                <a:gridCol w="788551">
                  <a:extLst>
                    <a:ext uri="{9D8B030D-6E8A-4147-A177-3AD203B41FA5}">
                      <a16:colId xmlns:a16="http://schemas.microsoft.com/office/drawing/2014/main" val="2029526406"/>
                    </a:ext>
                  </a:extLst>
                </a:gridCol>
                <a:gridCol w="788551">
                  <a:extLst>
                    <a:ext uri="{9D8B030D-6E8A-4147-A177-3AD203B41FA5}">
                      <a16:colId xmlns:a16="http://schemas.microsoft.com/office/drawing/2014/main" val="3974627584"/>
                    </a:ext>
                  </a:extLst>
                </a:gridCol>
                <a:gridCol w="788551">
                  <a:extLst>
                    <a:ext uri="{9D8B030D-6E8A-4147-A177-3AD203B41FA5}">
                      <a16:colId xmlns:a16="http://schemas.microsoft.com/office/drawing/2014/main" val="3187577151"/>
                    </a:ext>
                  </a:extLst>
                </a:gridCol>
                <a:gridCol w="788551">
                  <a:extLst>
                    <a:ext uri="{9D8B030D-6E8A-4147-A177-3AD203B41FA5}">
                      <a16:colId xmlns:a16="http://schemas.microsoft.com/office/drawing/2014/main" val="2916643061"/>
                    </a:ext>
                  </a:extLst>
                </a:gridCol>
              </a:tblGrid>
              <a:tr h="399817">
                <a:tc>
                  <a:txBody>
                    <a:bodyPr/>
                    <a:lstStyle/>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b="0" dirty="0">
                          <a:solidFill>
                            <a:schemeClr val="tx1"/>
                          </a:solidFill>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a:solidFill>
                            <a:schemeClr val="tx1"/>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993101"/>
                  </a:ext>
                </a:extLst>
              </a:tr>
              <a:tr h="399817">
                <a:tc>
                  <a:txBody>
                    <a:bodyPr/>
                    <a:lstStyle/>
                    <a:p>
                      <a:r>
                        <a:rPr lang="en-IN" dirty="0"/>
                        <a:t>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IN" dirty="0">
                          <a:solidFill>
                            <a:schemeClr val="bg1">
                              <a:lumMod val="50000"/>
                            </a:schemeClr>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651369"/>
                  </a:ext>
                </a:extLst>
              </a:tr>
              <a:tr h="399817">
                <a:tc>
                  <a:txBody>
                    <a:bodyPr/>
                    <a:lstStyle/>
                    <a:p>
                      <a:r>
                        <a:rPr lang="en-IN"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4245683"/>
                  </a:ext>
                </a:extLst>
              </a:tr>
              <a:tr h="399817">
                <a:tc>
                  <a:txBody>
                    <a:bodyPr/>
                    <a:lstStyle/>
                    <a:p>
                      <a:r>
                        <a:rPr lang="en-IN"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4115924"/>
                  </a:ext>
                </a:extLst>
              </a:tr>
              <a:tr h="399817">
                <a:tc>
                  <a:txBody>
                    <a:bodyPr/>
                    <a:lstStyle/>
                    <a:p>
                      <a:r>
                        <a:rPr lang="en-IN"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406484494"/>
                  </a:ext>
                </a:extLst>
              </a:tr>
              <a:tr h="399817">
                <a:tc>
                  <a:txBody>
                    <a:bodyPr/>
                    <a:lstStyle/>
                    <a:p>
                      <a:r>
                        <a:rPr lang="en-IN" dirty="0"/>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4500960"/>
                  </a:ext>
                </a:extLst>
              </a:tr>
              <a:tr h="399817">
                <a:tc>
                  <a:txBody>
                    <a:bodyPr/>
                    <a:lstStyle/>
                    <a:p>
                      <a:r>
                        <a:rPr lang="en-IN" dirty="0"/>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IN" sz="1800" kern="1200" dirty="0">
                          <a:solidFill>
                            <a:schemeClr val="bg1">
                              <a:lumMod val="50000"/>
                            </a:schemeClr>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5843356"/>
                  </a:ext>
                </a:extLst>
              </a:tr>
            </a:tbl>
          </a:graphicData>
        </a:graphic>
      </p:graphicFrame>
    </p:spTree>
    <p:extLst>
      <p:ext uri="{BB962C8B-B14F-4D97-AF65-F5344CB8AC3E}">
        <p14:creationId xmlns:p14="http://schemas.microsoft.com/office/powerpoint/2010/main" val="24617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Bibliographic Coupling</a:t>
            </a:r>
          </a:p>
        </p:txBody>
      </p:sp>
      <p:sp>
        <p:nvSpPr>
          <p:cNvPr id="3" name="Content Placeholder 2"/>
          <p:cNvSpPr>
            <a:spLocks noGrp="1"/>
          </p:cNvSpPr>
          <p:nvPr>
            <p:ph idx="1"/>
          </p:nvPr>
        </p:nvSpPr>
        <p:spPr/>
        <p:txBody>
          <a:bodyPr>
            <a:normAutofit/>
          </a:bodyPr>
          <a:lstStyle/>
          <a:p>
            <a:r>
              <a:rPr lang="en-IN" dirty="0"/>
              <a:t>Two papers </a:t>
            </a:r>
            <a:r>
              <a:rPr lang="en-IN" i="1" dirty="0" err="1"/>
              <a:t>i</a:t>
            </a:r>
            <a:r>
              <a:rPr lang="en-IN" dirty="0"/>
              <a:t> and </a:t>
            </a:r>
            <a:r>
              <a:rPr lang="en-IN" i="1" dirty="0"/>
              <a:t>j</a:t>
            </a:r>
            <a:r>
              <a:rPr lang="en-IN" dirty="0"/>
              <a:t> are related if they refer to one or more papers </a:t>
            </a:r>
            <a:r>
              <a:rPr lang="en-IN" i="1" dirty="0"/>
              <a:t>k</a:t>
            </a:r>
            <a:r>
              <a:rPr lang="en-IN" dirty="0"/>
              <a:t> in common.</a:t>
            </a:r>
          </a:p>
          <a:p>
            <a:pPr lvl="1"/>
            <a:r>
              <a:rPr lang="en-IN" dirty="0"/>
              <a:t>The number of common references is an indicator of the similarity between the two papers.</a:t>
            </a:r>
          </a:p>
          <a:p>
            <a:pPr lvl="2"/>
            <a:r>
              <a:rPr lang="en-IN" dirty="0"/>
              <a:t>However, the similarity is based on the opinion of only the authors of the two papers; </a:t>
            </a:r>
          </a:p>
          <a:p>
            <a:pPr lvl="1"/>
            <a:r>
              <a:rPr lang="en-IN" dirty="0"/>
              <a:t>It is a static measure: established when a paper gets published and not updated henceforth.</a:t>
            </a:r>
          </a:p>
          <a:p>
            <a:pPr lvl="1"/>
            <a:r>
              <a:rPr lang="en-IN" dirty="0"/>
              <a:t>Hence, it cannot be used to trace the evolution of an academic field.</a:t>
            </a:r>
          </a:p>
          <a:p>
            <a:pPr lvl="1"/>
            <a:r>
              <a:rPr lang="en-IN" dirty="0"/>
              <a:t>Strength: Unlike Co-citation coupling, there is no need to wait for other papers to cite.</a:t>
            </a:r>
          </a:p>
        </p:txBody>
      </p:sp>
      <p:sp>
        <p:nvSpPr>
          <p:cNvPr id="4" name="Slide Number Placeholder 3"/>
          <p:cNvSpPr>
            <a:spLocks noGrp="1"/>
          </p:cNvSpPr>
          <p:nvPr>
            <p:ph type="sldNum" sz="quarter" idx="12"/>
          </p:nvPr>
        </p:nvSpPr>
        <p:spPr/>
        <p:txBody>
          <a:bodyPr/>
          <a:lstStyle/>
          <a:p>
            <a:fld id="{AF5FB12C-948D-4C77-8613-2E4673F705B6}" type="slidenum">
              <a:rPr lang="en-IN" smtClean="0"/>
              <a:t>17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59403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 Bibliographic coupling</a:t>
            </a:r>
          </a:p>
        </p:txBody>
      </p:sp>
      <p:sp>
        <p:nvSpPr>
          <p:cNvPr id="3" name="Content Placeholder 2"/>
          <p:cNvSpPr>
            <a:spLocks noGrp="1"/>
          </p:cNvSpPr>
          <p:nvPr>
            <p:ph idx="1"/>
          </p:nvPr>
        </p:nvSpPr>
        <p:spPr/>
        <p:txBody>
          <a:bodyPr/>
          <a:lstStyle/>
          <a:p>
            <a:r>
              <a:rPr lang="en-IN" dirty="0"/>
              <a:t>Bibliographic coupling </a:t>
            </a:r>
            <a:r>
              <a:rPr lang="en-IN" dirty="0" err="1"/>
              <a:t>B</a:t>
            </a:r>
            <a:r>
              <a:rPr lang="en-IN" baseline="-25000" dirty="0" err="1"/>
              <a:t>ij</a:t>
            </a:r>
            <a:r>
              <a:rPr lang="en-IN" dirty="0"/>
              <a:t> = 1 </a:t>
            </a:r>
            <a:r>
              <a:rPr lang="en-IN" dirty="0" err="1"/>
              <a:t>iff</a:t>
            </a:r>
            <a:r>
              <a:rPr lang="en-IN" dirty="0"/>
              <a:t> A</a:t>
            </a:r>
            <a:r>
              <a:rPr lang="en-IN" baseline="-25000" dirty="0"/>
              <a:t>ki</a:t>
            </a:r>
            <a:r>
              <a:rPr lang="en-IN" dirty="0"/>
              <a:t> = 1 and </a:t>
            </a:r>
            <a:r>
              <a:rPr lang="en-IN" dirty="0" err="1"/>
              <a:t>A</a:t>
            </a:r>
            <a:r>
              <a:rPr lang="en-IN" baseline="-25000" dirty="0" err="1"/>
              <a:t>kj</a:t>
            </a:r>
            <a:r>
              <a:rPr lang="en-IN" dirty="0"/>
              <a:t> = 1.</a:t>
            </a:r>
          </a:p>
          <a:p>
            <a:r>
              <a:rPr lang="en-IN" dirty="0"/>
              <a:t>That is B = </a:t>
            </a:r>
            <a:r>
              <a:rPr lang="en-US" altLang="en-US" dirty="0">
                <a:ea typeface="ＭＳ Ｐゴシック" panose="020B0600070205080204" pitchFamily="34" charset="-128"/>
                <a:sym typeface="Wingdings" panose="05000000000000000000" pitchFamily="2" charset="2"/>
              </a:rPr>
              <a:t>A</a:t>
            </a:r>
            <a:r>
              <a:rPr lang="en-US" altLang="en-US" baseline="30000" dirty="0">
                <a:ea typeface="ＭＳ Ｐゴシック" panose="020B0600070205080204" pitchFamily="34" charset="-128"/>
                <a:sym typeface="Wingdings" panose="05000000000000000000" pitchFamily="2" charset="2"/>
              </a:rPr>
              <a:t>T</a:t>
            </a:r>
            <a:r>
              <a:rPr lang="en-US" altLang="en-US" dirty="0">
                <a:ea typeface="ＭＳ Ｐゴシック" panose="020B0600070205080204" pitchFamily="34" charset="-128"/>
                <a:sym typeface="Wingdings" panose="05000000000000000000" pitchFamily="2" charset="2"/>
              </a:rPr>
              <a:t>A</a:t>
            </a:r>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7242557" y="2611302"/>
            <a:ext cx="3620005" cy="2924583"/>
          </a:xfrm>
          <a:prstGeom prst="rect">
            <a:avLst/>
          </a:prstGeom>
        </p:spPr>
      </p:pic>
    </p:spTree>
    <p:extLst>
      <p:ext uri="{BB962C8B-B14F-4D97-AF65-F5344CB8AC3E}">
        <p14:creationId xmlns:p14="http://schemas.microsoft.com/office/powerpoint/2010/main" val="276093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ea typeface="ＭＳ Ｐゴシック" panose="020B0600070205080204" pitchFamily="34" charset="-128"/>
              </a:rPr>
              <a:t>Notes on HITS</a:t>
            </a:r>
          </a:p>
        </p:txBody>
      </p:sp>
      <p:sp>
        <p:nvSpPr>
          <p:cNvPr id="21507" name="Content Placeholder 2"/>
          <p:cNvSpPr>
            <a:spLocks noGrp="1"/>
          </p:cNvSpPr>
          <p:nvPr>
            <p:ph idx="1"/>
          </p:nvPr>
        </p:nvSpPr>
        <p:spPr/>
        <p:txBody>
          <a:bodyPr/>
          <a:lstStyle/>
          <a:p>
            <a:pPr algn="just"/>
            <a:r>
              <a:rPr lang="en-US" altLang="en-US" dirty="0">
                <a:ea typeface="ＭＳ Ｐゴシック" panose="020B0600070205080204" pitchFamily="34" charset="-128"/>
              </a:rPr>
              <a:t>AA</a:t>
            </a:r>
            <a:r>
              <a:rPr lang="en-US" altLang="en-US" baseline="30000" dirty="0">
                <a:ea typeface="ＭＳ Ｐゴシック" panose="020B0600070205080204" pitchFamily="34" charset="-128"/>
              </a:rPr>
              <a:t>T</a:t>
            </a:r>
            <a:r>
              <a:rPr lang="en-US" altLang="en-US" dirty="0">
                <a:ea typeface="ＭＳ Ｐゴシック" panose="020B0600070205080204" pitchFamily="34" charset="-128"/>
              </a:rPr>
              <a:t> is the co-citation matrix </a:t>
            </a:r>
            <a:r>
              <a:rPr lang="en-US" altLang="en-US" dirty="0">
                <a:ea typeface="ＭＳ Ｐゴシック" panose="020B0600070205080204" pitchFamily="34" charset="-128"/>
                <a:sym typeface="Wingdings" panose="05000000000000000000" pitchFamily="2" charset="2"/>
              </a:rPr>
              <a:t> authority centrality is </a:t>
            </a:r>
            <a:r>
              <a:rPr lang="en-US" altLang="en-US" i="1" dirty="0">
                <a:ea typeface="ＭＳ Ｐゴシック" panose="020B0600070205080204" pitchFamily="34" charset="-128"/>
                <a:sym typeface="Wingdings" panose="05000000000000000000" pitchFamily="2" charset="2"/>
              </a:rPr>
              <a:t>roughly</a:t>
            </a:r>
            <a:r>
              <a:rPr lang="en-US" altLang="en-US" dirty="0">
                <a:ea typeface="ＭＳ Ｐゴシック" panose="020B0600070205080204" pitchFamily="34" charset="-128"/>
                <a:sym typeface="Wingdings" panose="05000000000000000000" pitchFamily="2" charset="2"/>
              </a:rPr>
              <a:t> the eigenvector centrality of the co-citation matrix</a:t>
            </a:r>
          </a:p>
          <a:p>
            <a:pPr lvl="1" algn="just"/>
            <a:r>
              <a:rPr lang="en-US" altLang="en-US" dirty="0">
                <a:ea typeface="ＭＳ Ｐゴシック" panose="020B0600070205080204" pitchFamily="34" charset="-128"/>
                <a:sym typeface="Wingdings" panose="05000000000000000000" pitchFamily="2" charset="2"/>
              </a:rPr>
              <a:t>Why roughly?</a:t>
            </a:r>
          </a:p>
          <a:p>
            <a:pPr lvl="1" algn="just"/>
            <a:endParaRPr lang="en-US" altLang="en-US" dirty="0">
              <a:ea typeface="ＭＳ Ｐゴシック" panose="020B0600070205080204" pitchFamily="34" charset="-128"/>
              <a:sym typeface="Wingdings" panose="05000000000000000000" pitchFamily="2" charset="2"/>
            </a:endParaRPr>
          </a:p>
          <a:p>
            <a:pPr algn="just"/>
            <a:r>
              <a:rPr lang="en-US" altLang="en-US" dirty="0">
                <a:ea typeface="ＭＳ Ｐゴシック" panose="020B0600070205080204" pitchFamily="34" charset="-128"/>
                <a:sym typeface="Wingdings" panose="05000000000000000000" pitchFamily="2" charset="2"/>
              </a:rPr>
              <a:t>Similarly A</a:t>
            </a:r>
            <a:r>
              <a:rPr lang="en-US" altLang="en-US" baseline="30000" dirty="0">
                <a:ea typeface="ＭＳ Ｐゴシック" panose="020B0600070205080204" pitchFamily="34" charset="-128"/>
                <a:sym typeface="Wingdings" panose="05000000000000000000" pitchFamily="2" charset="2"/>
              </a:rPr>
              <a:t>T</a:t>
            </a:r>
            <a:r>
              <a:rPr lang="en-US" altLang="en-US" dirty="0">
                <a:ea typeface="ＭＳ Ｐゴシック" panose="020B0600070205080204" pitchFamily="34" charset="-128"/>
                <a:sym typeface="Wingdings" panose="05000000000000000000" pitchFamily="2" charset="2"/>
              </a:rPr>
              <a:t>A is the bibliographic coupling matrix  hub centrality is </a:t>
            </a:r>
            <a:r>
              <a:rPr lang="en-US" altLang="en-US" i="1" dirty="0">
                <a:ea typeface="ＭＳ Ｐゴシック" panose="020B0600070205080204" pitchFamily="34" charset="-128"/>
                <a:sym typeface="Wingdings" panose="05000000000000000000" pitchFamily="2" charset="2"/>
              </a:rPr>
              <a:t>roughly </a:t>
            </a:r>
            <a:r>
              <a:rPr lang="en-US" altLang="en-US" dirty="0">
                <a:ea typeface="ＭＳ Ｐゴシック" panose="020B0600070205080204" pitchFamily="34" charset="-128"/>
                <a:sym typeface="Wingdings" panose="05000000000000000000" pitchFamily="2" charset="2"/>
              </a:rPr>
              <a:t>the eigenvector centrality of the bibliographic coupling network</a:t>
            </a:r>
          </a:p>
          <a:p>
            <a:pPr algn="just"/>
            <a:endParaRPr lang="en-US" altLang="en-US" dirty="0">
              <a:ea typeface="ＭＳ Ｐゴシック" panose="020B0600070205080204" pitchFamily="34" charset="-128"/>
              <a:sym typeface="Wingdings" panose="05000000000000000000" pitchFamily="2" charset="2"/>
            </a:endParaRPr>
          </a:p>
          <a:p>
            <a:pPr algn="just"/>
            <a:r>
              <a:rPr lang="en-US" altLang="en-US" dirty="0">
                <a:ea typeface="ＭＳ Ｐゴシック" panose="020B0600070205080204" pitchFamily="34" charset="-128"/>
                <a:sym typeface="Wingdings" panose="05000000000000000000" pitchFamily="2" charset="2"/>
              </a:rPr>
              <a:t>HITS provides an elegant solution to the problem raised from eigenvector centrality in directed networks</a:t>
            </a:r>
            <a:endParaRPr lang="en-US" altLang="en-US" dirty="0">
              <a:ea typeface="ＭＳ Ｐゴシック" panose="020B0600070205080204" pitchFamily="34" charset="-128"/>
            </a:endParaRPr>
          </a:p>
        </p:txBody>
      </p:sp>
      <p:sp>
        <p:nvSpPr>
          <p:cNvPr id="2150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3163EEB5-1622-4B90-BE04-50D9062F23FF}" type="slidenum">
              <a:rPr lang="en-US" altLang="en-US" sz="1000">
                <a:solidFill>
                  <a:srgbClr val="161616"/>
                </a:solidFill>
              </a:rPr>
              <a:pPr/>
              <a:t>19</a:t>
            </a:fld>
            <a:endParaRPr lang="en-US" altLang="en-US" sz="1000">
              <a:solidFill>
                <a:srgbClr val="161616"/>
              </a:solidFill>
            </a:endParaRPr>
          </a:p>
        </p:txBody>
      </p:sp>
    </p:spTree>
    <p:extLst>
      <p:ext uri="{BB962C8B-B14F-4D97-AF65-F5344CB8AC3E}">
        <p14:creationId xmlns:p14="http://schemas.microsoft.com/office/powerpoint/2010/main" val="260902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Recap</a:t>
            </a:r>
          </a:p>
        </p:txBody>
      </p:sp>
      <p:sp>
        <p:nvSpPr>
          <p:cNvPr id="3" name="Content Placeholder 2"/>
          <p:cNvSpPr>
            <a:spLocks noGrp="1"/>
          </p:cNvSpPr>
          <p:nvPr>
            <p:ph idx="1"/>
          </p:nvPr>
        </p:nvSpPr>
        <p:spPr>
          <a:xfrm>
            <a:off x="838200" y="1825625"/>
            <a:ext cx="6929627" cy="4351338"/>
          </a:xfrm>
        </p:spPr>
        <p:txBody>
          <a:bodyPr/>
          <a:lstStyle/>
          <a:p>
            <a:r>
              <a:rPr lang="en-US" dirty="0"/>
              <a:t>In directed acyclic graphs:  some in-degrees are zero</a:t>
            </a:r>
          </a:p>
          <a:p>
            <a:pPr lvl="1"/>
            <a:r>
              <a:rPr lang="en-US" dirty="0"/>
              <a:t>Eigenvector centrality is 0</a:t>
            </a:r>
          </a:p>
          <a:p>
            <a:pPr lvl="1"/>
            <a:r>
              <a:rPr lang="en-US" dirty="0"/>
              <a:t>Fix:  Katz centrality used a “free” weight of </a:t>
            </a:r>
            <a:r>
              <a:rPr lang="el-GR" dirty="0"/>
              <a:t>β</a:t>
            </a:r>
            <a:r>
              <a:rPr lang="en-IN" dirty="0"/>
              <a:t>(=1)</a:t>
            </a:r>
          </a:p>
          <a:p>
            <a:r>
              <a:rPr lang="en-US" dirty="0"/>
              <a:t>Problem with Katz centrality</a:t>
            </a:r>
          </a:p>
          <a:p>
            <a:pPr lvl="1"/>
            <a:r>
              <a:rPr lang="en-US" dirty="0"/>
              <a:t>Compare the weights of D with that of E, F and G</a:t>
            </a:r>
          </a:p>
          <a:p>
            <a:pPr lvl="1"/>
            <a:endParaRPr lang="en-US" dirty="0"/>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pSp>
        <p:nvGrpSpPr>
          <p:cNvPr id="7" name="Group 6"/>
          <p:cNvGrpSpPr/>
          <p:nvPr/>
        </p:nvGrpSpPr>
        <p:grpSpPr>
          <a:xfrm>
            <a:off x="8117282" y="1455348"/>
            <a:ext cx="2994660" cy="2736582"/>
            <a:chOff x="8359140" y="2058896"/>
            <a:chExt cx="2994660" cy="2736582"/>
          </a:xfrm>
        </p:grpSpPr>
        <p:sp>
          <p:nvSpPr>
            <p:cNvPr id="11" name="Oval 10"/>
            <p:cNvSpPr/>
            <p:nvPr/>
          </p:nvSpPr>
          <p:spPr>
            <a:xfrm>
              <a:off x="9730740" y="2058896"/>
              <a:ext cx="502920" cy="5212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12" name="Oval 11"/>
            <p:cNvSpPr/>
            <p:nvPr/>
          </p:nvSpPr>
          <p:spPr>
            <a:xfrm>
              <a:off x="10850880" y="2903192"/>
              <a:ext cx="502920" cy="5212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13" name="Oval 12"/>
            <p:cNvSpPr/>
            <p:nvPr/>
          </p:nvSpPr>
          <p:spPr>
            <a:xfrm>
              <a:off x="9982200" y="3947019"/>
              <a:ext cx="502920" cy="5212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4" name="Oval 13"/>
            <p:cNvSpPr/>
            <p:nvPr/>
          </p:nvSpPr>
          <p:spPr>
            <a:xfrm>
              <a:off x="9479280" y="2990956"/>
              <a:ext cx="502920" cy="5212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sp>
          <p:nvSpPr>
            <p:cNvPr id="15" name="Oval 14"/>
            <p:cNvSpPr/>
            <p:nvPr/>
          </p:nvSpPr>
          <p:spPr>
            <a:xfrm>
              <a:off x="8385048" y="2159028"/>
              <a:ext cx="502920" cy="5212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t>
              </a:r>
            </a:p>
          </p:txBody>
        </p:sp>
        <p:sp>
          <p:nvSpPr>
            <p:cNvPr id="16" name="Oval 15"/>
            <p:cNvSpPr/>
            <p:nvPr/>
          </p:nvSpPr>
          <p:spPr>
            <a:xfrm>
              <a:off x="8359140" y="3174965"/>
              <a:ext cx="502920" cy="5212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7" name="Oval 16"/>
            <p:cNvSpPr/>
            <p:nvPr/>
          </p:nvSpPr>
          <p:spPr>
            <a:xfrm>
              <a:off x="8359140" y="4274270"/>
              <a:ext cx="502920" cy="5212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cxnSp>
          <p:nvCxnSpPr>
            <p:cNvPr id="19" name="Straight Arrow Connector 18"/>
            <p:cNvCxnSpPr>
              <a:stCxn id="11" idx="4"/>
              <a:endCxn id="14" idx="0"/>
            </p:cNvCxnSpPr>
            <p:nvPr/>
          </p:nvCxnSpPr>
          <p:spPr>
            <a:xfrm flipH="1">
              <a:off x="9730740" y="2580104"/>
              <a:ext cx="251460" cy="410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2" idx="2"/>
              <a:endCxn id="14" idx="6"/>
            </p:cNvCxnSpPr>
            <p:nvPr/>
          </p:nvCxnSpPr>
          <p:spPr>
            <a:xfrm flipH="1">
              <a:off x="9982200" y="3163796"/>
              <a:ext cx="868680" cy="87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3" idx="0"/>
              <a:endCxn id="14" idx="4"/>
            </p:cNvCxnSpPr>
            <p:nvPr/>
          </p:nvCxnSpPr>
          <p:spPr>
            <a:xfrm flipH="1" flipV="1">
              <a:off x="9730740" y="3512164"/>
              <a:ext cx="502920" cy="43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4" idx="1"/>
              <a:endCxn id="15" idx="5"/>
            </p:cNvCxnSpPr>
            <p:nvPr/>
          </p:nvCxnSpPr>
          <p:spPr>
            <a:xfrm flipH="1" flipV="1">
              <a:off x="8814317" y="2603907"/>
              <a:ext cx="738614" cy="463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4" idx="2"/>
            </p:cNvCxnSpPr>
            <p:nvPr/>
          </p:nvCxnSpPr>
          <p:spPr>
            <a:xfrm flipH="1">
              <a:off x="8887968" y="3251560"/>
              <a:ext cx="591312" cy="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4" idx="3"/>
              <a:endCxn id="17" idx="7"/>
            </p:cNvCxnSpPr>
            <p:nvPr/>
          </p:nvCxnSpPr>
          <p:spPr>
            <a:xfrm flipH="1">
              <a:off x="8788409" y="3435835"/>
              <a:ext cx="764522" cy="914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 name="Rectangle 5"/>
          <p:cNvSpPr/>
          <p:nvPr/>
        </p:nvSpPr>
        <p:spPr>
          <a:xfrm>
            <a:off x="838200" y="4411316"/>
            <a:ext cx="9648347" cy="1323439"/>
          </a:xfrm>
          <a:prstGeom prst="rect">
            <a:avLst/>
          </a:prstGeom>
        </p:spPr>
        <p:txBody>
          <a:bodyPr wrap="none">
            <a:spAutoFit/>
          </a:bodyPr>
          <a:lstStyle/>
          <a:p>
            <a:pPr marL="800100" lvl="1" indent="-342900">
              <a:buFont typeface="Arial" panose="020B0604020202020204" pitchFamily="34" charset="0"/>
              <a:buChar char="•"/>
            </a:pPr>
            <a:r>
              <a:rPr lang="en-IN" sz="2400" dirty="0"/>
              <a:t>These nodes gets a high Katz centrality weight by virtue that they are </a:t>
            </a:r>
          </a:p>
          <a:p>
            <a:r>
              <a:rPr lang="en-IN" sz="2400" dirty="0"/>
              <a:t>             pointed to by a node with large weight</a:t>
            </a:r>
          </a:p>
          <a:p>
            <a:endParaRPr lang="en-IN" sz="800" dirty="0"/>
          </a:p>
          <a:p>
            <a:pPr marL="342900" indent="-342900">
              <a:buFont typeface="Arial" panose="020B0604020202020204" pitchFamily="34" charset="0"/>
              <a:buChar char="•"/>
            </a:pPr>
            <a:r>
              <a:rPr lang="en-IN" sz="2400" dirty="0"/>
              <a:t> </a:t>
            </a:r>
            <a:r>
              <a:rPr lang="en-IN" sz="2400" dirty="0" err="1"/>
              <a:t>Pagerank</a:t>
            </a:r>
            <a:r>
              <a:rPr lang="en-IN" sz="2400" dirty="0"/>
              <a:t> and HITS algorithm address the issue with Katz centrality</a:t>
            </a:r>
          </a:p>
        </p:txBody>
      </p:sp>
    </p:spTree>
    <p:extLst>
      <p:ext uri="{BB962C8B-B14F-4D97-AF65-F5344CB8AC3E}">
        <p14:creationId xmlns:p14="http://schemas.microsoft.com/office/powerpoint/2010/main" val="244097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Compute the authority and hub centrality of the graph</a:t>
                </a:r>
              </a:p>
              <a:p>
                <a:pPr marL="0" indent="0">
                  <a:buNone/>
                </a:pPr>
                <a:r>
                  <a:rPr lang="en-IN" dirty="0"/>
                  <a:t>Assume the initial hub weight </a:t>
                </a:r>
                <a14:m>
                  <m:oMath xmlns:m="http://schemas.openxmlformats.org/officeDocument/2006/math">
                    <m:r>
                      <a:rPr lang="en-IN" b="1" i="1" dirty="0" smtClean="0">
                        <a:latin typeface="Cambria Math" panose="02040503050406030204" pitchFamily="18" charset="0"/>
                      </a:rPr>
                      <m:t>𝒚</m:t>
                    </m:r>
                    <m:r>
                      <a:rPr lang="en-IN" i="1" dirty="0" smtClean="0">
                        <a:latin typeface="Cambria Math" panose="02040503050406030204" pitchFamily="18" charset="0"/>
                      </a:rPr>
                      <m:t>=</m:t>
                    </m:r>
                    <m:d>
                      <m:dPr>
                        <m:begChr m:val="["/>
                        <m:endChr m:val="]"/>
                        <m:ctrlPr>
                          <a:rPr lang="en-IN" i="1" dirty="0" smtClean="0">
                            <a:latin typeface="Cambria Math" panose="02040503050406030204" pitchFamily="18" charset="0"/>
                          </a:rPr>
                        </m:ctrlPr>
                      </m:dPr>
                      <m:e>
                        <m:m>
                          <m:mPr>
                            <m:mcs>
                              <m:mc>
                                <m:mcPr>
                                  <m:count m:val="1"/>
                                  <m:mcJc m:val="center"/>
                                </m:mcPr>
                              </m:mc>
                            </m:mcs>
                            <m:ctrlPr>
                              <a:rPr lang="en-IN" i="1" dirty="0" smtClean="0">
                                <a:latin typeface="Cambria Math" panose="02040503050406030204" pitchFamily="18" charset="0"/>
                              </a:rPr>
                            </m:ctrlPr>
                          </m:mPr>
                          <m:mr>
                            <m:e>
                              <m:r>
                                <m:rPr>
                                  <m:brk m:alnAt="7"/>
                                </m:rPr>
                                <a:rPr lang="en-IN" b="0" i="1" dirty="0" smtClean="0">
                                  <a:latin typeface="Cambria Math" panose="02040503050406030204" pitchFamily="18" charset="0"/>
                                </a:rPr>
                                <m:t>1</m:t>
                              </m:r>
                            </m:e>
                          </m:mr>
                          <m:mr>
                            <m:e>
                              <m:r>
                                <a:rPr lang="en-IN" b="0" i="1" dirty="0" smtClean="0">
                                  <a:latin typeface="Cambria Math" panose="02040503050406030204" pitchFamily="18" charset="0"/>
                                </a:rPr>
                                <m:t>1</m:t>
                              </m:r>
                            </m:e>
                          </m:mr>
                          <m:mr>
                            <m:e>
                              <m:r>
                                <a:rPr lang="en-IN" b="0" i="1" dirty="0" smtClean="0">
                                  <a:latin typeface="Cambria Math" panose="02040503050406030204" pitchFamily="18" charset="0"/>
                                </a:rPr>
                                <m:t>1</m:t>
                              </m:r>
                            </m:e>
                          </m:mr>
                        </m:m>
                      </m:e>
                    </m:d>
                  </m:oMath>
                </a14:m>
                <a:endParaRPr lang="en-IN" dirty="0"/>
              </a:p>
              <a:p>
                <a:endParaRPr lang="en-IN" dirty="0"/>
              </a:p>
              <a:p>
                <a:r>
                  <a:rPr lang="en-IN" dirty="0"/>
                  <a:t>Prove that for any square matrix </a:t>
                </a:r>
                <a:r>
                  <a:rPr lang="en-IN" i="1" dirty="0"/>
                  <a:t>A</a:t>
                </a:r>
                <a:r>
                  <a:rPr lang="en-IN" dirty="0"/>
                  <a:t>, the matrices </a:t>
                </a:r>
                <a:r>
                  <a:rPr lang="en-IN" i="1" dirty="0"/>
                  <a:t>A</a:t>
                </a:r>
                <a:r>
                  <a:rPr lang="en-IN" baseline="30000" dirty="0"/>
                  <a:t>T</a:t>
                </a:r>
                <a:r>
                  <a:rPr lang="en-IN" i="1" dirty="0"/>
                  <a:t>A</a:t>
                </a:r>
                <a:r>
                  <a:rPr lang="en-IN" dirty="0"/>
                  <a:t> and </a:t>
                </a:r>
                <a:r>
                  <a:rPr lang="en-IN" i="1" dirty="0"/>
                  <a:t>AA</a:t>
                </a:r>
                <a:r>
                  <a:rPr lang="en-IN" baseline="30000" dirty="0"/>
                  <a:t>T</a:t>
                </a:r>
                <a:r>
                  <a:rPr lang="en-IN" dirty="0"/>
                  <a:t> are symmetric.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20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4"/>
          <a:stretch>
            <a:fillRect/>
          </a:stretch>
        </p:blipFill>
        <p:spPr>
          <a:xfrm>
            <a:off x="9235440" y="1870075"/>
            <a:ext cx="2623742" cy="1904211"/>
          </a:xfrm>
          <a:prstGeom prst="rect">
            <a:avLst/>
          </a:prstGeom>
        </p:spPr>
      </p:pic>
    </p:spTree>
    <p:extLst>
      <p:ext uri="{BB962C8B-B14F-4D97-AF65-F5344CB8AC3E}">
        <p14:creationId xmlns:p14="http://schemas.microsoft.com/office/powerpoint/2010/main" val="247760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(1)</a:t>
            </a:r>
          </a:p>
        </p:txBody>
      </p:sp>
      <p:sp>
        <p:nvSpPr>
          <p:cNvPr id="3" name="Content Placeholder 2"/>
          <p:cNvSpPr>
            <a:spLocks noGrp="1"/>
          </p:cNvSpPr>
          <p:nvPr>
            <p:ph idx="1"/>
          </p:nvPr>
        </p:nvSpPr>
        <p:spPr/>
        <p:txBody>
          <a:bodyPr>
            <a:normAutofit lnSpcReduction="10000"/>
          </a:bodyPr>
          <a:lstStyle/>
          <a:p>
            <a:r>
              <a:rPr lang="en-IN" dirty="0"/>
              <a:t>Early search engines mainly compared content similarity of the query and the indexed pages. i.e., </a:t>
            </a:r>
          </a:p>
          <a:p>
            <a:pPr lvl="1"/>
            <a:r>
              <a:rPr lang="en-IN" dirty="0"/>
              <a:t>They use information retrieval methods, cosine similarity, TF-IDF, ... </a:t>
            </a:r>
          </a:p>
          <a:p>
            <a:r>
              <a:rPr lang="en-IN" dirty="0"/>
              <a:t>In the mid 1990’s, it became clear that content similarity alone was no longer sufficient. </a:t>
            </a:r>
          </a:p>
          <a:p>
            <a:pPr lvl="1"/>
            <a:r>
              <a:rPr lang="en-IN" dirty="0"/>
              <a:t>The number of pages grew rapidly in the mid 1990’s. </a:t>
            </a:r>
          </a:p>
          <a:p>
            <a:pPr lvl="1"/>
            <a:r>
              <a:rPr lang="en-IN" dirty="0"/>
              <a:t>How to choose only 30-40 pages and rank them suitably to present to the user?</a:t>
            </a:r>
          </a:p>
          <a:p>
            <a:r>
              <a:rPr lang="en-IN" dirty="0"/>
              <a:t>Content similarity is easily spammed. </a:t>
            </a:r>
          </a:p>
          <a:p>
            <a:pPr lvl="1"/>
            <a:r>
              <a:rPr lang="en-IN" dirty="0"/>
              <a:t>Webpage can repeat words and add related words to boost the rankings of his pages and/or to make the pages relevant to a large number of queries. </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72358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(2)</a:t>
            </a:r>
          </a:p>
        </p:txBody>
      </p:sp>
      <p:sp>
        <p:nvSpPr>
          <p:cNvPr id="3" name="Content Placeholder 2"/>
          <p:cNvSpPr>
            <a:spLocks noGrp="1"/>
          </p:cNvSpPr>
          <p:nvPr>
            <p:ph idx="1"/>
          </p:nvPr>
        </p:nvSpPr>
        <p:spPr/>
        <p:txBody>
          <a:bodyPr>
            <a:normAutofit/>
          </a:bodyPr>
          <a:lstStyle/>
          <a:p>
            <a:r>
              <a:rPr lang="en-US" altLang="ja-JP" sz="2400" dirty="0">
                <a:ea typeface="ＭＳ Ｐゴシック" pitchFamily="34" charset="-128"/>
              </a:rPr>
              <a:t>Web pages are connected through hyperlinks, which carry important information</a:t>
            </a:r>
          </a:p>
          <a:p>
            <a:pPr>
              <a:lnSpc>
                <a:spcPct val="80000"/>
              </a:lnSpc>
            </a:pPr>
            <a:r>
              <a:rPr lang="en-US" altLang="ja-JP" sz="2400" dirty="0">
                <a:ea typeface="ＭＳ Ｐゴシック" pitchFamily="34" charset="-128"/>
              </a:rPr>
              <a:t>During late 1990s, two influential search algorithms were proposed that exploited the hyperlinks to rank pages according to their levels of “prestige” or “authority”</a:t>
            </a:r>
          </a:p>
          <a:p>
            <a:pPr>
              <a:lnSpc>
                <a:spcPct val="80000"/>
              </a:lnSpc>
            </a:pPr>
            <a:r>
              <a:rPr lang="en-US" altLang="ja-JP" sz="2500" dirty="0">
                <a:solidFill>
                  <a:srgbClr val="3333CC"/>
                </a:solidFill>
                <a:ea typeface="ＭＳ Ｐゴシック" pitchFamily="34" charset="-128"/>
              </a:rPr>
              <a:t>PageRank</a:t>
            </a:r>
            <a:r>
              <a:rPr lang="en-US" altLang="ja-JP" sz="2500" dirty="0">
                <a:ea typeface="ＭＳ Ｐゴシック" pitchFamily="34" charset="-128"/>
              </a:rPr>
              <a:t> </a:t>
            </a:r>
          </a:p>
          <a:p>
            <a:pPr lvl="1">
              <a:lnSpc>
                <a:spcPct val="80000"/>
              </a:lnSpc>
            </a:pPr>
            <a:r>
              <a:rPr lang="en-US" altLang="ja-JP" dirty="0">
                <a:ea typeface="ＭＳ Ｐゴシック" pitchFamily="34" charset="-128"/>
              </a:rPr>
              <a:t>Sergey </a:t>
            </a:r>
            <a:r>
              <a:rPr lang="en-US" altLang="ja-JP" dirty="0" err="1">
                <a:ea typeface="ＭＳ Ｐゴシック" pitchFamily="34" charset="-128"/>
              </a:rPr>
              <a:t>Brin</a:t>
            </a:r>
            <a:r>
              <a:rPr lang="en-US" altLang="ja-JP" dirty="0">
                <a:ea typeface="ＭＳ Ｐゴシック" pitchFamily="34" charset="-128"/>
              </a:rPr>
              <a:t> and Larry Page, PhD students from Stanford University</a:t>
            </a:r>
          </a:p>
          <a:p>
            <a:pPr lvl="1">
              <a:lnSpc>
                <a:spcPct val="80000"/>
              </a:lnSpc>
            </a:pPr>
            <a:r>
              <a:rPr lang="en-US" altLang="ja-JP" dirty="0">
                <a:ea typeface="ＭＳ Ｐゴシック" pitchFamily="34" charset="-128"/>
              </a:rPr>
              <a:t>Emerged as the dominant link analysis model  due to its query-independence, ability to combat spamming, and </a:t>
            </a:r>
            <a:r>
              <a:rPr lang="en-US" altLang="ja-JP" b="1" dirty="0">
                <a:ea typeface="ＭＳ Ｐゴシック" pitchFamily="34" charset="-128"/>
              </a:rPr>
              <a:t>Google’s</a:t>
            </a:r>
            <a:r>
              <a:rPr lang="en-US" altLang="ja-JP" dirty="0">
                <a:ea typeface="ＭＳ Ｐゴシック" pitchFamily="34" charset="-128"/>
              </a:rPr>
              <a:t> huge business success. </a:t>
            </a:r>
            <a:endParaRPr lang="en-US" altLang="en-US" dirty="0"/>
          </a:p>
          <a:p>
            <a:pPr>
              <a:lnSpc>
                <a:spcPct val="80000"/>
              </a:lnSpc>
            </a:pPr>
            <a:r>
              <a:rPr lang="en-US" altLang="ja-JP" sz="2500" dirty="0">
                <a:solidFill>
                  <a:srgbClr val="3333CC"/>
                </a:solidFill>
                <a:ea typeface="ＭＳ Ｐゴシック" pitchFamily="34" charset="-128"/>
              </a:rPr>
              <a:t>HITS</a:t>
            </a:r>
            <a:r>
              <a:rPr lang="en-US" altLang="ja-JP" sz="2500" dirty="0">
                <a:ea typeface="ＭＳ Ｐゴシック" pitchFamily="34" charset="-128"/>
              </a:rPr>
              <a:t> (Hyperlink-Induced Topic Search)</a:t>
            </a:r>
          </a:p>
          <a:p>
            <a:pPr lvl="1">
              <a:lnSpc>
                <a:spcPct val="80000"/>
              </a:lnSpc>
            </a:pPr>
            <a:r>
              <a:rPr lang="en-US" altLang="ja-JP" dirty="0">
                <a:ea typeface="ＭＳ Ｐゴシック" pitchFamily="34" charset="-128"/>
              </a:rPr>
              <a:t>Prof. Jon Kleinberg (Cornell University)</a:t>
            </a:r>
          </a:p>
          <a:p>
            <a:pPr lvl="1">
              <a:lnSpc>
                <a:spcPct val="80000"/>
              </a:lnSpc>
            </a:pPr>
            <a:r>
              <a:rPr lang="en-US" dirty="0"/>
              <a:t>Part of the </a:t>
            </a:r>
            <a:r>
              <a:rPr lang="en-US" b="1" dirty="0"/>
              <a:t>Ask</a:t>
            </a:r>
            <a:r>
              <a:rPr lang="en-US" dirty="0"/>
              <a:t> search engine (www.Ask.com).</a:t>
            </a:r>
            <a:endParaRPr lang="en-US" altLang="ja-JP" dirty="0">
              <a:ea typeface="ＭＳ Ｐゴシック" pitchFamily="34" charset="-128"/>
            </a:endParaRPr>
          </a:p>
          <a:p>
            <a:pPr>
              <a:lnSpc>
                <a:spcPct val="80000"/>
              </a:lnSpc>
            </a:pPr>
            <a:endParaRPr lang="en-US" altLang="ja-JP" dirty="0">
              <a:ea typeface="ＭＳ Ｐゴシック" pitchFamily="34" charset="-128"/>
            </a:endParaRP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06324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Pagerank</a:t>
            </a:r>
            <a:r>
              <a:rPr lang="en-IN" dirty="0"/>
              <a:t>: Intuitive idea</a:t>
            </a:r>
          </a:p>
        </p:txBody>
      </p:sp>
      <p:sp>
        <p:nvSpPr>
          <p:cNvPr id="3" name="Content Placeholder 2"/>
          <p:cNvSpPr>
            <a:spLocks noGrp="1"/>
          </p:cNvSpPr>
          <p:nvPr>
            <p:ph idx="1"/>
          </p:nvPr>
        </p:nvSpPr>
        <p:spPr/>
        <p:txBody>
          <a:bodyPr/>
          <a:lstStyle/>
          <a:p>
            <a:r>
              <a:rPr lang="en-IN" dirty="0"/>
              <a:t>Philosophy: A </a:t>
            </a:r>
            <a:r>
              <a:rPr lang="en-US" altLang="en-US" dirty="0">
                <a:latin typeface="Book Antiqua" pitchFamily="18" charset="0"/>
              </a:rPr>
              <a:t>webpage is important if it is pointed to by other important pages</a:t>
            </a:r>
          </a:p>
          <a:p>
            <a:r>
              <a:rPr lang="en-US" altLang="ja-JP" dirty="0">
                <a:ea typeface="ＭＳ Ｐゴシック" pitchFamily="34" charset="-128"/>
              </a:rPr>
              <a:t>PageRank interprets a hyperlink from page </a:t>
            </a:r>
            <a:r>
              <a:rPr lang="en-US" altLang="ja-JP" i="1" dirty="0" err="1">
                <a:ea typeface="ＭＳ Ｐゴシック" pitchFamily="34" charset="-128"/>
              </a:rPr>
              <a:t>i</a:t>
            </a:r>
            <a:r>
              <a:rPr lang="en-US" altLang="ja-JP" dirty="0">
                <a:ea typeface="ＭＳ Ｐゴシック" pitchFamily="34" charset="-128"/>
              </a:rPr>
              <a:t> to page </a:t>
            </a:r>
            <a:r>
              <a:rPr lang="en-US" altLang="ja-JP" i="1" dirty="0">
                <a:ea typeface="ＭＳ Ｐゴシック" pitchFamily="34" charset="-128"/>
              </a:rPr>
              <a:t>j</a:t>
            </a:r>
            <a:r>
              <a:rPr lang="en-US" altLang="ja-JP" dirty="0">
                <a:ea typeface="ＭＳ Ｐゴシック" pitchFamily="34" charset="-128"/>
              </a:rPr>
              <a:t> as a vote, by page </a:t>
            </a:r>
            <a:r>
              <a:rPr lang="en-US" altLang="ja-JP" i="1" dirty="0" err="1">
                <a:ea typeface="ＭＳ Ｐゴシック" pitchFamily="34" charset="-128"/>
              </a:rPr>
              <a:t>i</a:t>
            </a:r>
            <a:r>
              <a:rPr lang="en-US" altLang="ja-JP" dirty="0">
                <a:ea typeface="ＭＳ Ｐゴシック" pitchFamily="34" charset="-128"/>
              </a:rPr>
              <a:t>, for page </a:t>
            </a:r>
            <a:r>
              <a:rPr lang="en-US" altLang="ja-JP" i="1" dirty="0">
                <a:ea typeface="ＭＳ Ｐゴシック" pitchFamily="34" charset="-128"/>
              </a:rPr>
              <a:t>j</a:t>
            </a:r>
            <a:r>
              <a:rPr lang="en-US" altLang="ja-JP" dirty="0">
                <a:ea typeface="ＭＳ Ｐゴシック" pitchFamily="34" charset="-128"/>
              </a:rPr>
              <a:t>. </a:t>
            </a:r>
          </a:p>
          <a:p>
            <a:r>
              <a:rPr lang="en-US" altLang="ja-JP" dirty="0">
                <a:ea typeface="ＭＳ Ｐゴシック" pitchFamily="34" charset="-128"/>
              </a:rPr>
              <a:t>PageRank also looks at the page that casts the vote. </a:t>
            </a:r>
          </a:p>
          <a:p>
            <a:pPr lvl="1"/>
            <a:r>
              <a:rPr lang="en-US" altLang="ja-JP" dirty="0">
                <a:ea typeface="ＭＳ Ｐゴシック" pitchFamily="34" charset="-128"/>
              </a:rPr>
              <a:t>A vote casted by an “important” page </a:t>
            </a:r>
            <a:r>
              <a:rPr lang="en-US" altLang="ja-JP" i="1" dirty="0" err="1">
                <a:ea typeface="ＭＳ Ｐゴシック" pitchFamily="34" charset="-128"/>
              </a:rPr>
              <a:t>i</a:t>
            </a:r>
            <a:r>
              <a:rPr lang="en-US" altLang="ja-JP" dirty="0">
                <a:ea typeface="ＭＳ Ｐゴシック" pitchFamily="34" charset="-128"/>
              </a:rPr>
              <a:t> weighs more heavily and helps to make page </a:t>
            </a:r>
            <a:r>
              <a:rPr lang="en-US" altLang="ja-JP" i="1" dirty="0">
                <a:ea typeface="ＭＳ Ｐゴシック" pitchFamily="34" charset="-128"/>
              </a:rPr>
              <a:t>j</a:t>
            </a:r>
            <a:r>
              <a:rPr lang="en-US" altLang="ja-JP" dirty="0">
                <a:ea typeface="ＭＳ Ｐゴシック" pitchFamily="34" charset="-128"/>
              </a:rPr>
              <a:t> more "important" (like eigenvector and Katz)</a:t>
            </a:r>
          </a:p>
          <a:p>
            <a:pPr lvl="1"/>
            <a:r>
              <a:rPr lang="en-US" altLang="ja-JP" dirty="0">
                <a:ea typeface="ＭＳ Ｐゴシック" pitchFamily="34" charset="-128"/>
              </a:rPr>
              <a:t>Also, the vote of page </a:t>
            </a:r>
            <a:r>
              <a:rPr lang="en-US" altLang="ja-JP" i="1" dirty="0" err="1">
                <a:ea typeface="ＭＳ Ｐゴシック" pitchFamily="34" charset="-128"/>
              </a:rPr>
              <a:t>i</a:t>
            </a:r>
            <a:r>
              <a:rPr lang="en-US" altLang="ja-JP" dirty="0">
                <a:ea typeface="ＭＳ Ｐゴシック" pitchFamily="34" charset="-128"/>
              </a:rPr>
              <a:t> is shared among the pages that it points to, so page </a:t>
            </a:r>
            <a:r>
              <a:rPr lang="en-US" altLang="ja-JP" i="1" dirty="0">
                <a:ea typeface="ＭＳ Ｐゴシック" pitchFamily="34" charset="-128"/>
              </a:rPr>
              <a:t>j </a:t>
            </a:r>
            <a:r>
              <a:rPr lang="en-US" altLang="ja-JP" dirty="0">
                <a:ea typeface="ＭＳ Ｐゴシック" pitchFamily="34" charset="-128"/>
              </a:rPr>
              <a:t>gets a fraction of the vote</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54306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ea typeface="ＭＳ Ｐゴシック" panose="020B0600070205080204" pitchFamily="34" charset="-128"/>
              </a:rPr>
              <a:t>PageRank</a:t>
            </a:r>
          </a:p>
        </p:txBody>
      </p:sp>
      <p:sp>
        <p:nvSpPr>
          <p:cNvPr id="13315" name="Content Placeholder 2"/>
          <p:cNvSpPr>
            <a:spLocks noGrp="1"/>
          </p:cNvSpPr>
          <p:nvPr>
            <p:ph idx="1"/>
          </p:nvPr>
        </p:nvSpPr>
        <p:spPr/>
        <p:txBody>
          <a:bodyPr>
            <a:normAutofit lnSpcReduction="10000"/>
          </a:bodyPr>
          <a:lstStyle/>
          <a:p>
            <a:pPr algn="just"/>
            <a:r>
              <a:rPr lang="en-US" altLang="en-US" dirty="0">
                <a:ea typeface="ＭＳ Ｐゴシック" panose="020B0600070205080204" pitchFamily="34" charset="-128"/>
              </a:rPr>
              <a:t>One possible problem with Katz centrality is that a vertex v with high centrality and high out-degree will cause a large number of vertices to have high centrality as well</a:t>
            </a:r>
          </a:p>
          <a:p>
            <a:pPr lvl="1" algn="just"/>
            <a:r>
              <a:rPr lang="en-US" altLang="en-US" dirty="0">
                <a:ea typeface="ＭＳ Ｐゴシック" panose="020B0600070205080204" pitchFamily="34" charset="-128"/>
              </a:rPr>
              <a:t>In reality, though each one of the vertices that v points to should get a fraction of v’s centrality</a:t>
            </a:r>
          </a:p>
          <a:p>
            <a:pPr lvl="1" algn="just"/>
            <a:endParaRPr lang="en-US" altLang="en-US" dirty="0">
              <a:ea typeface="ＭＳ Ｐゴシック" panose="020B0600070205080204" pitchFamily="34" charset="-128"/>
            </a:endParaRPr>
          </a:p>
          <a:p>
            <a:pPr lvl="1"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A problem can arise when a node j has no vertices that it points to</a:t>
            </a:r>
          </a:p>
          <a:p>
            <a:pPr lvl="1" algn="just"/>
            <a:r>
              <a:rPr lang="en-US" altLang="en-US" dirty="0" err="1">
                <a:ea typeface="ＭＳ Ｐゴシック" panose="020B0600070205080204" pitchFamily="34" charset="-128"/>
              </a:rPr>
              <a:t>A</a:t>
            </a:r>
            <a:r>
              <a:rPr lang="en-US" altLang="en-US" baseline="-25000" dirty="0" err="1">
                <a:ea typeface="ＭＳ Ｐゴシック" panose="020B0600070205080204" pitchFamily="34" charset="-128"/>
              </a:rPr>
              <a:t>ij</a:t>
            </a:r>
            <a:r>
              <a:rPr lang="en-US" altLang="en-US" baseline="-25000" dirty="0">
                <a:ea typeface="ＭＳ Ｐゴシック" panose="020B0600070205080204" pitchFamily="34" charset="-128"/>
              </a:rPr>
              <a:t> </a:t>
            </a:r>
            <a:r>
              <a:rPr lang="en-US" altLang="en-US" dirty="0">
                <a:ea typeface="ＭＳ Ｐゴシック" panose="020B0600070205080204" pitchFamily="34" charset="-128"/>
              </a:rPr>
              <a:t>as well as j’s out-degree will be 0 and their ratio is not defined</a:t>
            </a:r>
          </a:p>
          <a:p>
            <a:pPr lvl="1" algn="just"/>
            <a:r>
              <a:rPr lang="en-US" altLang="en-US" dirty="0">
                <a:ea typeface="ＭＳ Ｐゴシック" panose="020B0600070205080204" pitchFamily="34" charset="-128"/>
              </a:rPr>
              <a:t>However, when a node has no out edges should contribute zero to the centralities of any other vertex and hence we can artificially set this contribution to 0 by setting its out-degree to 1</a:t>
            </a:r>
          </a:p>
        </p:txBody>
      </p:sp>
      <p:sp>
        <p:nvSpPr>
          <p:cNvPr id="1331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4E7DAEA9-F40E-4C29-B530-D64FC090C837}" type="slidenum">
              <a:rPr lang="en-US" altLang="en-US" sz="1000">
                <a:solidFill>
                  <a:srgbClr val="161616"/>
                </a:solidFill>
              </a:rPr>
              <a:pPr/>
              <a:t>6</a:t>
            </a:fld>
            <a:endParaRPr lang="en-US" altLang="en-US" sz="1000">
              <a:solidFill>
                <a:srgbClr val="161616"/>
              </a:solidFill>
            </a:endParaRPr>
          </a:p>
        </p:txBody>
      </p:sp>
      <p:graphicFrame>
        <p:nvGraphicFramePr>
          <p:cNvPr id="13317" name="Object 4"/>
          <p:cNvGraphicFramePr>
            <a:graphicFrameLocks noChangeAspect="1"/>
          </p:cNvGraphicFramePr>
          <p:nvPr/>
        </p:nvGraphicFramePr>
        <p:xfrm>
          <a:off x="4843463" y="3357564"/>
          <a:ext cx="2239962" cy="873125"/>
        </p:xfrm>
        <a:graphic>
          <a:graphicData uri="http://schemas.openxmlformats.org/presentationml/2006/ole">
            <mc:AlternateContent xmlns:mc="http://schemas.openxmlformats.org/markup-compatibility/2006">
              <mc:Choice xmlns:v="urn:schemas-microsoft-com:vml" Requires="v">
                <p:oleObj name="Equation" r:id="rId3" imgW="1197360" imgH="456840" progId="Equation.3">
                  <p:embed/>
                </p:oleObj>
              </mc:Choice>
              <mc:Fallback>
                <p:oleObj name="Equation" r:id="rId3" imgW="1197360" imgH="456840" progId="Equation.3">
                  <p:embed/>
                  <p:pic>
                    <p:nvPicPr>
                      <p:cNvPr id="1331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3463" y="3357564"/>
                        <a:ext cx="223996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5022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ea typeface="ＭＳ Ｐゴシック" panose="020B0600070205080204" pitchFamily="34" charset="-128"/>
              </a:rPr>
              <a:t>PageRank</a:t>
            </a:r>
          </a:p>
        </p:txBody>
      </p:sp>
      <mc:AlternateContent xmlns:mc="http://schemas.openxmlformats.org/markup-compatibility/2006" xmlns:a14="http://schemas.microsoft.com/office/drawing/2010/main">
        <mc:Choice Requires="a14">
          <p:sp>
            <p:nvSpPr>
              <p:cNvPr id="14339" name="Content Placeholder 2"/>
              <p:cNvSpPr>
                <a:spLocks noGrp="1"/>
              </p:cNvSpPr>
              <p:nvPr>
                <p:ph idx="1"/>
              </p:nvPr>
            </p:nvSpPr>
            <p:spPr/>
            <p:txBody>
              <a:bodyPr/>
              <a:lstStyle/>
              <a:p>
                <a:r>
                  <a:rPr lang="en-US" altLang="en-US" dirty="0">
                    <a:ea typeface="ＭＳ Ｐゴシック" panose="020B0600070205080204" pitchFamily="34" charset="-128"/>
                  </a:rPr>
                  <a:t>Hence the PageRank can be expressed as</a:t>
                </a:r>
              </a:p>
              <a:p>
                <a:endParaRPr lang="en-US" altLang="en-US" sz="800" dirty="0">
                  <a:ea typeface="ＭＳ Ｐゴシック" panose="020B0600070205080204" pitchFamily="34" charset="-128"/>
                </a:endParaRPr>
              </a:p>
              <a:p>
                <a:pPr marL="0" indent="0">
                  <a:buNone/>
                </a:pPr>
                <a14:m>
                  <m:oMathPara xmlns:m="http://schemas.openxmlformats.org/officeDocument/2006/math">
                    <m:oMathParaPr>
                      <m:jc m:val="centerGroup"/>
                    </m:oMathParaPr>
                    <m:oMath xmlns:m="http://schemas.openxmlformats.org/officeDocument/2006/math">
                      <m:r>
                        <a:rPr lang="en-IN" altLang="en-US" b="1" i="1" smtClean="0">
                          <a:latin typeface="Cambria Math" panose="02040503050406030204" pitchFamily="18" charset="0"/>
                          <a:ea typeface="ＭＳ Ｐゴシック" panose="020B0600070205080204" pitchFamily="34" charset="-128"/>
                        </a:rPr>
                        <m:t>𝒙</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𝛼</m:t>
                      </m:r>
                      <m:r>
                        <a:rPr lang="en-IN" altLang="en-US" b="1" i="1" smtClean="0">
                          <a:latin typeface="Cambria Math" panose="02040503050406030204" pitchFamily="18" charset="0"/>
                          <a:ea typeface="ＭＳ Ｐゴシック" panose="020B0600070205080204" pitchFamily="34" charset="-128"/>
                        </a:rPr>
                        <m:t>𝑨</m:t>
                      </m:r>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𝑫</m:t>
                          </m:r>
                        </m:e>
                        <m:sup>
                          <m:r>
                            <a:rPr lang="en-IN" altLang="en-US" b="0" i="1" smtClean="0">
                              <a:latin typeface="Cambria Math" panose="02040503050406030204" pitchFamily="18" charset="0"/>
                              <a:ea typeface="ＭＳ Ｐゴシック" panose="020B0600070205080204" pitchFamily="34" charset="-128"/>
                            </a:rPr>
                            <m:t>−1</m:t>
                          </m:r>
                        </m:sup>
                      </m:sSup>
                      <m:r>
                        <a:rPr lang="en-IN" altLang="en-US" b="1" i="1" smtClean="0">
                          <a:latin typeface="Cambria Math" panose="02040503050406030204" pitchFamily="18" charset="0"/>
                          <a:ea typeface="ＭＳ Ｐゴシック" panose="020B0600070205080204" pitchFamily="34" charset="-128"/>
                        </a:rPr>
                        <m:t>𝒙</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𝛽</m:t>
                      </m:r>
                      <m:r>
                        <a:rPr lang="en-IN" altLang="en-US" b="1" i="1" smtClean="0">
                          <a:latin typeface="Cambria Math" panose="02040503050406030204" pitchFamily="18" charset="0"/>
                          <a:ea typeface="ＭＳ Ｐゴシック" panose="020B0600070205080204" pitchFamily="34" charset="-128"/>
                        </a:rPr>
                        <m:t>𝟏</m:t>
                      </m:r>
                      <m:r>
                        <a:rPr lang="en-IN" altLang="en-US" b="0" i="1" smtClean="0">
                          <a:latin typeface="Cambria Math" panose="02040503050406030204" pitchFamily="18" charset="0"/>
                          <a:ea typeface="ＭＳ Ｐゴシック" panose="020B0600070205080204" pitchFamily="34" charset="-128"/>
                        </a:rPr>
                        <m:t>⇒</m:t>
                      </m:r>
                      <m:r>
                        <a:rPr lang="en-IN" altLang="en-US" b="1" i="1" smtClean="0">
                          <a:latin typeface="Cambria Math" panose="02040503050406030204" pitchFamily="18" charset="0"/>
                          <a:ea typeface="ＭＳ Ｐゴシック" panose="020B0600070205080204" pitchFamily="34" charset="-128"/>
                        </a:rPr>
                        <m:t>𝒙</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𝛽</m:t>
                      </m:r>
                      <m:sSup>
                        <m:sSupPr>
                          <m:ctrlPr>
                            <a:rPr lang="en-IN" altLang="en-US" b="0" i="1" smtClean="0">
                              <a:latin typeface="Cambria Math" panose="02040503050406030204" pitchFamily="18" charset="0"/>
                              <a:ea typeface="ＭＳ Ｐゴシック" panose="020B0600070205080204" pitchFamily="34" charset="-128"/>
                            </a:rPr>
                          </m:ctrlPr>
                        </m:sSupPr>
                        <m:e>
                          <m:d>
                            <m:dPr>
                              <m:ctrlPr>
                                <a:rPr lang="en-IN" altLang="en-US" b="0" i="1" smtClean="0">
                                  <a:latin typeface="Cambria Math" panose="02040503050406030204" pitchFamily="18" charset="0"/>
                                  <a:ea typeface="ＭＳ Ｐゴシック" panose="020B0600070205080204" pitchFamily="34" charset="-128"/>
                                </a:rPr>
                              </m:ctrlPr>
                            </m:dPr>
                            <m:e>
                              <m:r>
                                <a:rPr lang="en-IN" altLang="en-US" b="1" i="1" smtClean="0">
                                  <a:latin typeface="Cambria Math" panose="02040503050406030204" pitchFamily="18" charset="0"/>
                                  <a:ea typeface="ＭＳ Ｐゴシック" panose="020B0600070205080204" pitchFamily="34" charset="-128"/>
                                </a:rPr>
                                <m:t>𝑰</m:t>
                              </m:r>
                              <m:r>
                                <a:rPr lang="en-IN" altLang="en-US" b="0" i="1" smtClean="0">
                                  <a:latin typeface="Cambria Math" panose="02040503050406030204" pitchFamily="18" charset="0"/>
                                  <a:ea typeface="ＭＳ Ｐゴシック" panose="020B0600070205080204" pitchFamily="34" charset="-128"/>
                                </a:rPr>
                                <m:t>−</m:t>
                              </m:r>
                              <m:r>
                                <a:rPr lang="en-IN" altLang="en-US" b="0" i="1" smtClean="0">
                                  <a:latin typeface="Cambria Math" panose="02040503050406030204" pitchFamily="18" charset="0"/>
                                  <a:ea typeface="ＭＳ Ｐゴシック" panose="020B0600070205080204" pitchFamily="34" charset="-128"/>
                                </a:rPr>
                                <m:t>𝛼</m:t>
                              </m:r>
                              <m:r>
                                <a:rPr lang="en-IN" altLang="en-US" b="1" i="1" smtClean="0">
                                  <a:latin typeface="Cambria Math" panose="02040503050406030204" pitchFamily="18" charset="0"/>
                                  <a:ea typeface="ＭＳ Ｐゴシック" panose="020B0600070205080204" pitchFamily="34" charset="-128"/>
                                </a:rPr>
                                <m:t>𝑨</m:t>
                              </m:r>
                              <m:sSup>
                                <m:sSupPr>
                                  <m:ctrlPr>
                                    <a:rPr lang="en-IN" altLang="en-US" b="0" i="1" smtClean="0">
                                      <a:latin typeface="Cambria Math" panose="02040503050406030204" pitchFamily="18" charset="0"/>
                                      <a:ea typeface="ＭＳ Ｐゴシック" panose="020B0600070205080204" pitchFamily="34" charset="-128"/>
                                    </a:rPr>
                                  </m:ctrlPr>
                                </m:sSupPr>
                                <m:e>
                                  <m:r>
                                    <a:rPr lang="en-IN" altLang="en-US" b="1" i="1" smtClean="0">
                                      <a:latin typeface="Cambria Math" panose="02040503050406030204" pitchFamily="18" charset="0"/>
                                      <a:ea typeface="ＭＳ Ｐゴシック" panose="020B0600070205080204" pitchFamily="34" charset="-128"/>
                                    </a:rPr>
                                    <m:t>𝑫</m:t>
                                  </m:r>
                                </m:e>
                                <m:sup>
                                  <m:r>
                                    <a:rPr lang="en-IN" altLang="en-US" b="0" i="1" smtClean="0">
                                      <a:latin typeface="Cambria Math" panose="02040503050406030204" pitchFamily="18" charset="0"/>
                                      <a:ea typeface="ＭＳ Ｐゴシック" panose="020B0600070205080204" pitchFamily="34" charset="-128"/>
                                    </a:rPr>
                                    <m:t>−1</m:t>
                                  </m:r>
                                </m:sup>
                              </m:sSup>
                            </m:e>
                          </m:d>
                        </m:e>
                        <m:sup>
                          <m:r>
                            <a:rPr lang="en-IN" altLang="en-US" b="0" i="1" smtClean="0">
                              <a:latin typeface="Cambria Math" panose="02040503050406030204" pitchFamily="18" charset="0"/>
                              <a:ea typeface="ＭＳ Ｐゴシック" panose="020B0600070205080204" pitchFamily="34" charset="-128"/>
                            </a:rPr>
                            <m:t>−1</m:t>
                          </m:r>
                        </m:sup>
                      </m:sSup>
                      <m:r>
                        <a:rPr lang="en-IN" altLang="en-US" b="0" i="1" smtClean="0">
                          <a:latin typeface="Cambria Math" panose="02040503050406030204" pitchFamily="18" charset="0"/>
                          <a:ea typeface="ＭＳ Ｐゴシック" panose="020B0600070205080204" pitchFamily="34" charset="-128"/>
                        </a:rPr>
                        <m:t>1</m:t>
                      </m:r>
                    </m:oMath>
                  </m:oMathPara>
                </a14:m>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Where </a:t>
                </a:r>
                <a:r>
                  <a:rPr lang="en-US" altLang="en-US" b="1" dirty="0">
                    <a:ea typeface="ＭＳ Ｐゴシック" panose="020B0600070205080204" pitchFamily="34" charset="-128"/>
                  </a:rPr>
                  <a:t>D </a:t>
                </a:r>
                <a:r>
                  <a:rPr lang="en-US" altLang="en-US" dirty="0">
                    <a:ea typeface="ＭＳ Ｐゴシック" panose="020B0600070205080204" pitchFamily="34" charset="-128"/>
                  </a:rPr>
                  <a:t>is a diagonal matrix:</a:t>
                </a:r>
              </a:p>
              <a:p>
                <a:r>
                  <a:rPr lang="en-US" altLang="en-US" dirty="0">
                    <a:ea typeface="ＭＳ Ｐゴシック" panose="020B0600070205080204" pitchFamily="34" charset="-128"/>
                  </a:rPr>
                  <a:t>Again the choice of  α is important</a:t>
                </a:r>
              </a:p>
              <a:p>
                <a:pPr lvl="1" algn="just"/>
                <a:r>
                  <a:rPr lang="en-US" altLang="en-US" dirty="0">
                    <a:ea typeface="ＭＳ Ｐゴシック" panose="020B0600070205080204" pitchFamily="34" charset="-128"/>
                  </a:rPr>
                  <a:t>Should be less than the inverse of the leading eigenvalue of the matrix </a:t>
                </a:r>
                <a:r>
                  <a:rPr lang="en-US" altLang="en-US" b="1" dirty="0">
                    <a:ea typeface="ＭＳ Ｐゴシック" panose="020B0600070205080204" pitchFamily="34" charset="-128"/>
                  </a:rPr>
                  <a:t>AD</a:t>
                </a:r>
                <a:r>
                  <a:rPr lang="en-US" altLang="en-US" baseline="30000" dirty="0">
                    <a:ea typeface="ＭＳ Ｐゴシック" panose="020B0600070205080204" pitchFamily="34" charset="-128"/>
                  </a:rPr>
                  <a:t>-1</a:t>
                </a:r>
                <a:endParaRPr lang="en-US" altLang="en-US" dirty="0">
                  <a:ea typeface="ＭＳ Ｐゴシック" panose="020B0600070205080204" pitchFamily="34" charset="-128"/>
                </a:endParaRPr>
              </a:p>
              <a:p>
                <a:pPr lvl="1" algn="just"/>
                <a:r>
                  <a:rPr lang="en-US" altLang="en-US" dirty="0">
                    <a:ea typeface="ＭＳ Ｐゴシック" panose="020B0600070205080204" pitchFamily="34" charset="-128"/>
                  </a:rPr>
                  <a:t>Google search engine sets α=0.85 </a:t>
                </a:r>
              </a:p>
              <a:p>
                <a:pPr lvl="2" algn="just"/>
                <a:r>
                  <a:rPr lang="en-US" altLang="en-US" sz="2400" dirty="0">
                    <a:ea typeface="ＭＳ Ｐゴシック" panose="020B0600070205080204" pitchFamily="34" charset="-128"/>
                  </a:rPr>
                  <a:t>There is no rigorous theory behind this choice</a:t>
                </a:r>
              </a:p>
            </p:txBody>
          </p:sp>
        </mc:Choice>
        <mc:Fallback xmlns="">
          <p:sp>
            <p:nvSpPr>
              <p:cNvPr id="14339"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14340"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F7B97951-ECDC-430C-8236-0A73EE326532}" type="slidenum">
              <a:rPr lang="en-US" altLang="en-US" sz="1000">
                <a:solidFill>
                  <a:srgbClr val="161616"/>
                </a:solidFill>
              </a:rPr>
              <a:pPr/>
              <a:t>7</a:t>
            </a:fld>
            <a:endParaRPr lang="en-US" altLang="en-US" sz="1000">
              <a:solidFill>
                <a:srgbClr val="161616"/>
              </a:solidFill>
            </a:endParaRPr>
          </a:p>
        </p:txBody>
      </p:sp>
      <p:graphicFrame>
        <p:nvGraphicFramePr>
          <p:cNvPr id="14342" name="Object 5"/>
          <p:cNvGraphicFramePr>
            <a:graphicFrameLocks noChangeAspect="1"/>
          </p:cNvGraphicFramePr>
          <p:nvPr>
            <p:extLst>
              <p:ext uri="{D42A27DB-BD31-4B8C-83A1-F6EECF244321}">
                <p14:modId xmlns:p14="http://schemas.microsoft.com/office/powerpoint/2010/main" val="3701927688"/>
              </p:ext>
            </p:extLst>
          </p:nvPr>
        </p:nvGraphicFramePr>
        <p:xfrm>
          <a:off x="5545507" y="3376385"/>
          <a:ext cx="1896920" cy="444499"/>
        </p:xfrm>
        <a:graphic>
          <a:graphicData uri="http://schemas.openxmlformats.org/presentationml/2006/ole">
            <mc:AlternateContent xmlns:mc="http://schemas.openxmlformats.org/markup-compatibility/2006">
              <mc:Choice xmlns:v="urn:schemas-microsoft-com:vml" Requires="v">
                <p:oleObj name="Equation" r:id="rId4" imgW="1014840" imgH="228240" progId="Equation.3">
                  <p:embed/>
                </p:oleObj>
              </mc:Choice>
              <mc:Fallback>
                <p:oleObj name="Equation" r:id="rId4" imgW="1014840" imgH="228240" progId="Equation.3">
                  <p:embed/>
                  <p:pic>
                    <p:nvPicPr>
                      <p:cNvPr id="1434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5507" y="3376385"/>
                        <a:ext cx="1896920" cy="44449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2122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 </a:t>
            </a:r>
            <a:r>
              <a:rPr lang="en-IN" dirty="0" err="1"/>
              <a:t>Pagerank</a:t>
            </a:r>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51145" y="3241814"/>
            <a:ext cx="4932363" cy="2016125"/>
          </a:xfrm>
          <a:prstGeom prst="rect">
            <a:avLst/>
          </a:prstGeom>
          <a:noFill/>
        </p:spPr>
      </p:pic>
      <p:sp>
        <p:nvSpPr>
          <p:cNvPr id="8" name="TextBox 7"/>
          <p:cNvSpPr txBox="1"/>
          <p:nvPr/>
        </p:nvSpPr>
        <p:spPr>
          <a:xfrm>
            <a:off x="7310240" y="3062903"/>
            <a:ext cx="1954381" cy="646331"/>
          </a:xfrm>
          <a:prstGeom prst="rect">
            <a:avLst/>
          </a:prstGeom>
          <a:solidFill>
            <a:schemeClr val="bg1"/>
          </a:solidFill>
          <a:ln>
            <a:solidFill>
              <a:srgbClr val="FF0000"/>
            </a:solidFill>
          </a:ln>
        </p:spPr>
        <p:txBody>
          <a:bodyPr wrap="none" rtlCol="0">
            <a:spAutoFit/>
          </a:bodyPr>
          <a:lstStyle/>
          <a:p>
            <a:r>
              <a:rPr lang="en-US" dirty="0">
                <a:solidFill>
                  <a:prstClr val="black"/>
                </a:solidFill>
              </a:rPr>
              <a:t>Problem vertex</a:t>
            </a:r>
          </a:p>
          <a:p>
            <a:r>
              <a:rPr lang="en-US" dirty="0">
                <a:solidFill>
                  <a:prstClr val="black"/>
                </a:solidFill>
              </a:rPr>
              <a:t>(no outgoing links)</a:t>
            </a:r>
          </a:p>
        </p:txBody>
      </p:sp>
      <p:cxnSp>
        <p:nvCxnSpPr>
          <p:cNvPr id="9" name="Curved Connector 8"/>
          <p:cNvCxnSpPr/>
          <p:nvPr/>
        </p:nvCxnSpPr>
        <p:spPr bwMode="auto">
          <a:xfrm>
            <a:off x="9202564" y="3212751"/>
            <a:ext cx="381000" cy="144799"/>
          </a:xfrm>
          <a:prstGeom prst="curvedConnector3">
            <a:avLst/>
          </a:prstGeom>
          <a:solidFill>
            <a:schemeClr val="accent1"/>
          </a:solidFill>
          <a:ln w="9525" cap="flat" cmpd="sng" algn="ctr">
            <a:solidFill>
              <a:srgbClr val="FF0000"/>
            </a:solidFill>
            <a:prstDash val="solid"/>
            <a:round/>
            <a:headEnd type="none" w="med" len="med"/>
            <a:tailEnd type="arrow"/>
          </a:ln>
          <a:effectLst/>
        </p:spPr>
      </p:cxnSp>
      <p:graphicFrame>
        <p:nvGraphicFramePr>
          <p:cNvPr id="10" name="Object 8"/>
          <p:cNvGraphicFramePr>
            <a:graphicFrameLocks noChangeAspect="1"/>
          </p:cNvGraphicFramePr>
          <p:nvPr>
            <p:extLst>
              <p:ext uri="{D42A27DB-BD31-4B8C-83A1-F6EECF244321}">
                <p14:modId xmlns:p14="http://schemas.microsoft.com/office/powerpoint/2010/main" val="206002624"/>
              </p:ext>
            </p:extLst>
          </p:nvPr>
        </p:nvGraphicFramePr>
        <p:xfrm>
          <a:off x="1544320" y="3241814"/>
          <a:ext cx="3100705" cy="2632889"/>
        </p:xfrm>
        <a:graphic>
          <a:graphicData uri="http://schemas.openxmlformats.org/presentationml/2006/ole">
            <mc:AlternateContent xmlns:mc="http://schemas.openxmlformats.org/markup-compatibility/2006">
              <mc:Choice xmlns:v="urn:schemas-microsoft-com:vml" Requires="v">
                <p:oleObj name="Equation" r:id="rId4" imgW="1612800" imgH="1371600" progId="Equation.DSMT4">
                  <p:embed/>
                </p:oleObj>
              </mc:Choice>
              <mc:Fallback>
                <p:oleObj name="Equation" r:id="rId4" imgW="1612800" imgH="1371600" progId="Equation.DSMT4">
                  <p:embed/>
                  <p:pic>
                    <p:nvPicPr>
                      <p:cNvPr id="49159" name="Object 8"/>
                      <p:cNvPicPr>
                        <a:picLocks noChangeAspect="1" noChangeArrowheads="1"/>
                      </p:cNvPicPr>
                      <p:nvPr/>
                    </p:nvPicPr>
                    <p:blipFill>
                      <a:blip r:embed="rId5"/>
                      <a:srcRect/>
                      <a:stretch>
                        <a:fillRect/>
                      </a:stretch>
                    </p:blipFill>
                    <p:spPr bwMode="auto">
                      <a:xfrm>
                        <a:off x="1544320" y="3241814"/>
                        <a:ext cx="3100705" cy="2632889"/>
                      </a:xfrm>
                      <a:prstGeom prst="rect">
                        <a:avLst/>
                      </a:prstGeom>
                      <a:noFill/>
                      <a:ln>
                        <a:noFill/>
                      </a:ln>
                    </p:spPr>
                  </p:pic>
                </p:oleObj>
              </mc:Fallback>
            </mc:AlternateContent>
          </a:graphicData>
        </a:graphic>
      </p:graphicFrame>
      <p:sp>
        <p:nvSpPr>
          <p:cNvPr id="11" name="Rectangle 10"/>
          <p:cNvSpPr/>
          <p:nvPr/>
        </p:nvSpPr>
        <p:spPr>
          <a:xfrm>
            <a:off x="0" y="3631962"/>
            <a:ext cx="1774845" cy="369332"/>
          </a:xfrm>
          <a:prstGeom prst="rect">
            <a:avLst/>
          </a:prstGeom>
          <a:ln>
            <a:solidFill>
              <a:srgbClr val="FF0000"/>
            </a:solidFill>
          </a:ln>
        </p:spPr>
        <p:txBody>
          <a:bodyPr wrap="none">
            <a:spAutoFit/>
          </a:bodyPr>
          <a:lstStyle/>
          <a:p>
            <a:r>
              <a:rPr lang="en-US" altLang="ja-JP" dirty="0">
                <a:solidFill>
                  <a:srgbClr val="FF0000"/>
                </a:solidFill>
                <a:ea typeface="ＭＳ Ｐゴシック" pitchFamily="34" charset="-128"/>
              </a:rPr>
              <a:t>in-degree matrix </a:t>
            </a:r>
            <a:endParaRPr lang="en-US" dirty="0">
              <a:solidFill>
                <a:srgbClr val="FF0000"/>
              </a:solidFill>
            </a:endParaRPr>
          </a:p>
        </p:txBody>
      </p:sp>
      <p:sp>
        <p:nvSpPr>
          <p:cNvPr id="13" name="Content Placeholder 12"/>
          <p:cNvSpPr>
            <a:spLocks noGrp="1"/>
          </p:cNvSpPr>
          <p:nvPr>
            <p:ph idx="1"/>
          </p:nvPr>
        </p:nvSpPr>
        <p:spPr/>
        <p:txBody>
          <a:bodyPr/>
          <a:lstStyle/>
          <a:p>
            <a:r>
              <a:rPr lang="en-IN" dirty="0"/>
              <a:t>Compute </a:t>
            </a:r>
            <a:r>
              <a:rPr lang="en-IN" dirty="0" err="1"/>
              <a:t>pagerank</a:t>
            </a:r>
            <a:r>
              <a:rPr lang="en-IN" dirty="0"/>
              <a:t> of each node</a:t>
            </a:r>
          </a:p>
        </p:txBody>
      </p:sp>
    </p:spTree>
    <p:extLst>
      <p:ext uri="{BB962C8B-B14F-4D97-AF65-F5344CB8AC3E}">
        <p14:creationId xmlns:p14="http://schemas.microsoft.com/office/powerpoint/2010/main" val="42054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ea typeface="ＭＳ Ｐゴシック" panose="020B0600070205080204" pitchFamily="34" charset="-128"/>
              </a:rPr>
              <a:t>PageRank</a:t>
            </a:r>
          </a:p>
        </p:txBody>
      </p:sp>
      <p:sp>
        <p:nvSpPr>
          <p:cNvPr id="15363" name="Content Placeholder 2"/>
          <p:cNvSpPr>
            <a:spLocks noGrp="1"/>
          </p:cNvSpPr>
          <p:nvPr>
            <p:ph idx="1"/>
          </p:nvPr>
        </p:nvSpPr>
        <p:spPr>
          <a:xfrm>
            <a:off x="1150938" y="1497467"/>
            <a:ext cx="10115776" cy="4729162"/>
          </a:xfrm>
        </p:spPr>
        <p:txBody>
          <a:bodyPr>
            <a:normAutofit fontScale="92500" lnSpcReduction="20000"/>
          </a:bodyPr>
          <a:lstStyle/>
          <a:p>
            <a:r>
              <a:rPr lang="en-US" altLang="en-US" sz="3300" dirty="0">
                <a:ea typeface="ＭＳ Ｐゴシック" panose="020B0600070205080204" pitchFamily="34" charset="-128"/>
              </a:rPr>
              <a:t>Again we can generalize PageRank</a:t>
            </a:r>
          </a:p>
          <a:p>
            <a:endParaRPr lang="en-US" altLang="en-US" dirty="0">
              <a:ea typeface="ＭＳ Ｐゴシック" panose="020B0600070205080204" pitchFamily="34" charset="-128"/>
            </a:endParaRPr>
          </a:p>
          <a:p>
            <a:pPr>
              <a:buFont typeface="Wingdings" panose="05000000000000000000" pitchFamily="2" charset="2"/>
              <a:buNone/>
            </a:pPr>
            <a:endParaRPr lang="en-US" altLang="en-US" dirty="0">
              <a:ea typeface="ＭＳ Ｐゴシック" panose="020B0600070205080204" pitchFamily="34" charset="-128"/>
            </a:endParaRPr>
          </a:p>
          <a:p>
            <a:pPr>
              <a:buFont typeface="Wingdings" panose="05000000000000000000" pitchFamily="2" charset="2"/>
              <a:buNone/>
            </a:pPr>
            <a:endParaRPr lang="en-US" altLang="en-US" dirty="0">
              <a:ea typeface="ＭＳ Ｐゴシック" panose="020B0600070205080204" pitchFamily="34" charset="-128"/>
            </a:endParaRPr>
          </a:p>
          <a:p>
            <a:pPr lvl="1" algn="just"/>
            <a:r>
              <a:rPr lang="en-US" altLang="en-US" sz="2800" dirty="0">
                <a:ea typeface="ＭＳ Ｐゴシック" panose="020B0600070205080204" pitchFamily="34" charset="-128"/>
              </a:rPr>
              <a:t>β</a:t>
            </a:r>
            <a:r>
              <a:rPr lang="en-US" altLang="en-US" sz="2800" baseline="-25000" dirty="0" err="1">
                <a:ea typeface="ＭＳ Ｐゴシック" panose="020B0600070205080204" pitchFamily="34" charset="-128"/>
              </a:rPr>
              <a:t>i</a:t>
            </a:r>
            <a:r>
              <a:rPr lang="en-US" altLang="en-US" sz="2800" baseline="-25000" dirty="0">
                <a:ea typeface="ＭＳ Ｐゴシック" panose="020B0600070205080204" pitchFamily="34" charset="-128"/>
              </a:rPr>
              <a:t> </a:t>
            </a:r>
            <a:r>
              <a:rPr lang="en-US" altLang="en-US" sz="2800" dirty="0">
                <a:ea typeface="ＭＳ Ｐゴシック" panose="020B0600070205080204" pitchFamily="34" charset="-128"/>
              </a:rPr>
              <a:t>can be possibly based on the relevance of the page/vertex with the query</a:t>
            </a:r>
          </a:p>
          <a:p>
            <a:pPr algn="just"/>
            <a:r>
              <a:rPr lang="en-US" altLang="en-US" dirty="0">
                <a:ea typeface="ＭＳ Ｐゴシック" panose="020B0600070205080204" pitchFamily="34" charset="-128"/>
              </a:rPr>
              <a:t>With no additive constant term we get:</a:t>
            </a: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lvl="1" algn="just"/>
            <a:r>
              <a:rPr lang="en-US" altLang="en-US" sz="2800" dirty="0">
                <a:ea typeface="ＭＳ Ｐゴシック" panose="020B0600070205080204" pitchFamily="34" charset="-128"/>
              </a:rPr>
              <a:t>For an undirected network this is simply the degree centrality</a:t>
            </a:r>
          </a:p>
          <a:p>
            <a:pPr lvl="1" algn="just"/>
            <a:r>
              <a:rPr lang="en-US" altLang="en-US" sz="2800" dirty="0">
                <a:ea typeface="ＭＳ Ｐゴシック" panose="020B0600070205080204" pitchFamily="34" charset="-128"/>
              </a:rPr>
              <a:t>For directed networks it does not reduce to a known centrality measure, but it suffers from the same problem of the original eigenvector centrality</a:t>
            </a:r>
          </a:p>
          <a:p>
            <a:pPr lvl="1"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p:txBody>
      </p:sp>
      <p:sp>
        <p:nvSpPr>
          <p:cNvPr id="15364"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27CB819E-0675-4518-AC7D-28A36F170D96}" type="slidenum">
              <a:rPr lang="en-US" altLang="en-US" sz="1000">
                <a:solidFill>
                  <a:srgbClr val="161616"/>
                </a:solidFill>
              </a:rPr>
              <a:pPr/>
              <a:t>9</a:t>
            </a:fld>
            <a:endParaRPr lang="en-US" altLang="en-US" sz="1000">
              <a:solidFill>
                <a:srgbClr val="161616"/>
              </a:solidFill>
            </a:endParaRPr>
          </a:p>
        </p:txBody>
      </p:sp>
      <p:graphicFrame>
        <p:nvGraphicFramePr>
          <p:cNvPr id="15365" name="Object 4"/>
          <p:cNvGraphicFramePr>
            <a:graphicFrameLocks noChangeAspect="1"/>
          </p:cNvGraphicFramePr>
          <p:nvPr>
            <p:extLst>
              <p:ext uri="{D42A27DB-BD31-4B8C-83A1-F6EECF244321}">
                <p14:modId xmlns:p14="http://schemas.microsoft.com/office/powerpoint/2010/main" val="4189464540"/>
              </p:ext>
            </p:extLst>
          </p:nvPr>
        </p:nvGraphicFramePr>
        <p:xfrm>
          <a:off x="2817586" y="1951492"/>
          <a:ext cx="4878388" cy="871538"/>
        </p:xfrm>
        <a:graphic>
          <a:graphicData uri="http://schemas.openxmlformats.org/presentationml/2006/ole">
            <mc:AlternateContent xmlns:mc="http://schemas.openxmlformats.org/markup-compatibility/2006">
              <mc:Choice xmlns:v="urn:schemas-microsoft-com:vml" Requires="v">
                <p:oleObj name="Equation" r:id="rId2" imgW="2616120" imgH="457200" progId="Equation.3">
                  <p:embed/>
                </p:oleObj>
              </mc:Choice>
              <mc:Fallback>
                <p:oleObj name="Equation" r:id="rId2" imgW="2616120" imgH="457200" progId="Equation.3">
                  <p:embed/>
                  <p:pic>
                    <p:nvPicPr>
                      <p:cNvPr id="15365" name="Object 4"/>
                      <p:cNvPicPr>
                        <a:picLocks noChangeAspect="1" noChangeArrowheads="1"/>
                      </p:cNvPicPr>
                      <p:nvPr/>
                    </p:nvPicPr>
                    <p:blipFill>
                      <a:blip r:embed="rId3"/>
                      <a:srcRect/>
                      <a:stretch>
                        <a:fillRect/>
                      </a:stretch>
                    </p:blipFill>
                    <p:spPr bwMode="auto">
                      <a:xfrm>
                        <a:off x="2817586" y="1951492"/>
                        <a:ext cx="487838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6"/>
          <p:cNvGraphicFramePr>
            <a:graphicFrameLocks noChangeAspect="1"/>
          </p:cNvGraphicFramePr>
          <p:nvPr>
            <p:extLst>
              <p:ext uri="{D42A27DB-BD31-4B8C-83A1-F6EECF244321}">
                <p14:modId xmlns:p14="http://schemas.microsoft.com/office/powerpoint/2010/main" val="3431706234"/>
              </p:ext>
            </p:extLst>
          </p:nvPr>
        </p:nvGraphicFramePr>
        <p:xfrm>
          <a:off x="4185332" y="4064227"/>
          <a:ext cx="1673225" cy="871538"/>
        </p:xfrm>
        <a:graphic>
          <a:graphicData uri="http://schemas.openxmlformats.org/presentationml/2006/ole">
            <mc:AlternateContent xmlns:mc="http://schemas.openxmlformats.org/markup-compatibility/2006">
              <mc:Choice xmlns:v="urn:schemas-microsoft-com:vml" Requires="v">
                <p:oleObj name="Equation" r:id="rId4" imgW="886680" imgH="456840" progId="Equation.3">
                  <p:embed/>
                </p:oleObj>
              </mc:Choice>
              <mc:Fallback>
                <p:oleObj name="Equation" r:id="rId4" imgW="886680" imgH="456840" progId="Equation.3">
                  <p:embed/>
                  <p:pic>
                    <p:nvPicPr>
                      <p:cNvPr id="153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5332" y="4064227"/>
                        <a:ext cx="167322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6373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14592</TotalTime>
  <Words>1635</Words>
  <Application>Microsoft Office PowerPoint</Application>
  <PresentationFormat>Widescreen</PresentationFormat>
  <Paragraphs>292</Paragraphs>
  <Slides>20</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ＭＳ Ｐゴシック</vt:lpstr>
      <vt:lpstr>Arial</vt:lpstr>
      <vt:lpstr>Book Antiqua</vt:lpstr>
      <vt:lpstr>Calibri</vt:lpstr>
      <vt:lpstr>Calibri Light</vt:lpstr>
      <vt:lpstr>Cambria Math</vt:lpstr>
      <vt:lpstr>Wingdings</vt:lpstr>
      <vt:lpstr>Office Theme</vt:lpstr>
      <vt:lpstr>Equation</vt:lpstr>
      <vt:lpstr>Measure of metrics – II Pagerank and HITS</vt:lpstr>
      <vt:lpstr>Recap</vt:lpstr>
      <vt:lpstr>Background (1)</vt:lpstr>
      <vt:lpstr>Background (2)</vt:lpstr>
      <vt:lpstr>Pagerank: Intuitive idea</vt:lpstr>
      <vt:lpstr>PageRank</vt:lpstr>
      <vt:lpstr>PageRank</vt:lpstr>
      <vt:lpstr>Ex: Pagerank</vt:lpstr>
      <vt:lpstr>PageRank</vt:lpstr>
      <vt:lpstr>How it looks?</vt:lpstr>
      <vt:lpstr>Hubs and Authorities</vt:lpstr>
      <vt:lpstr>Hyperlink-Induced Topic Search (HITS)</vt:lpstr>
      <vt:lpstr>HITS</vt:lpstr>
      <vt:lpstr>HITS</vt:lpstr>
      <vt:lpstr>What does AAT represent? =&gt; Co-citation Coupling</vt:lpstr>
      <vt:lpstr>What does ATA represent? =&gt; Bibliographic Coupling</vt:lpstr>
      <vt:lpstr>Bibliographic Coupling</vt:lpstr>
      <vt:lpstr>Ex: Bibliographic coupling</vt:lpstr>
      <vt:lpstr>Notes on HITS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lastModifiedBy>AKSHAT JAIN</cp:lastModifiedBy>
  <cp:revision>298</cp:revision>
  <dcterms:created xsi:type="dcterms:W3CDTF">2020-08-05T04:35:17Z</dcterms:created>
  <dcterms:modified xsi:type="dcterms:W3CDTF">2024-02-09T05:57:48Z</dcterms:modified>
</cp:coreProperties>
</file>