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6" r:id="rId3"/>
    <p:sldId id="343" r:id="rId4"/>
    <p:sldId id="277" r:id="rId5"/>
    <p:sldId id="361" r:id="rId6"/>
    <p:sldId id="362" r:id="rId7"/>
    <p:sldId id="278" r:id="rId8"/>
    <p:sldId id="363" r:id="rId9"/>
    <p:sldId id="279" r:id="rId10"/>
    <p:sldId id="280" r:id="rId11"/>
    <p:sldId id="281" r:id="rId12"/>
    <p:sldId id="282" r:id="rId13"/>
    <p:sldId id="367" r:id="rId14"/>
    <p:sldId id="283" r:id="rId15"/>
    <p:sldId id="284" r:id="rId16"/>
    <p:sldId id="364" r:id="rId17"/>
    <p:sldId id="285" r:id="rId18"/>
    <p:sldId id="286" r:id="rId19"/>
    <p:sldId id="287" r:id="rId20"/>
    <p:sldId id="288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12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7426-C160-449A-A4A8-9C77998B232F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6BFA-4EB4-4C4F-BBAF-4860EB98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84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411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475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91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227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131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072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dirty="0" smtClean="0"/>
                  <a:t>Let </a:t>
                </a:r>
                <a:r>
                  <a:rPr lang="en-US" altLang="en-US" dirty="0"/>
                  <a:t>at </a:t>
                </a:r>
                <a:r>
                  <a:rPr lang="en-US" altLang="en-US" i="0" dirty="0">
                    <a:latin typeface="Cambria Math"/>
                  </a:rPr>
                  <a:t>V</a:t>
                </a:r>
                <a:r>
                  <a:rPr lang="en-US" altLang="en-US" b="0" i="0" dirty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en-US" b="0" i="0" smtClean="0">
                    <a:latin typeface="Cambria Math"/>
                  </a:rPr>
                  <a:t>star</a:t>
                </a:r>
                <a:r>
                  <a:rPr lang="en-US" altLang="en-US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altLang="en-US" b="0" i="0" smtClean="0">
                    <a:latin typeface="Cambria Math"/>
                  </a:rPr>
                  <a:t>={</a:t>
                </a:r>
                <a:r>
                  <a:rPr lang="en-US" altLang="en-US" i="0">
                    <a:latin typeface="Cambria Math"/>
                  </a:rPr>
                  <a:t>𝑣</a:t>
                </a:r>
                <a:r>
                  <a:rPr lang="en-US" altLang="en-US" b="0" i="0" smtClean="0">
                    <a:latin typeface="Cambria Math"/>
                  </a:rPr>
                  <a:t>, 𝑣</a:t>
                </a:r>
                <a:r>
                  <a:rPr lang="en-US" altLang="en-US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en-US" b="0" i="0" smtClean="0">
                    <a:latin typeface="Cambria Math"/>
                  </a:rPr>
                  <a:t>1,𝑣</a:t>
                </a:r>
                <a:r>
                  <a:rPr lang="en-US" altLang="en-US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en-US" b="0" i="0" smtClean="0">
                    <a:latin typeface="Cambria Math"/>
                  </a:rPr>
                  <a:t>2,…, 𝑣</a:t>
                </a:r>
                <a:r>
                  <a:rPr lang="en-US" altLang="en-US" b="0" i="0" smtClean="0">
                    <a:latin typeface="Cambria Math" panose="02040503050406030204" pitchFamily="18" charset="0"/>
                  </a:rPr>
                  <a:t>_(</a:t>
                </a:r>
                <a:r>
                  <a:rPr lang="en-US" altLang="en-US" b="0" i="0" smtClean="0">
                    <a:latin typeface="Cambria Math"/>
                  </a:rPr>
                  <a:t>𝑛−1</a:t>
                </a:r>
                <a:r>
                  <a:rPr lang="en-US" altLang="en-US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altLang="en-US" b="0" i="0" smtClean="0">
                    <a:latin typeface="Cambria Math"/>
                  </a:rPr>
                  <a:t>}</a:t>
                </a:r>
                <a:r>
                  <a:rPr lang="en-US" altLang="en-US" i="0">
                    <a:latin typeface="Cambria Math"/>
                  </a:rPr>
                  <a:t> </a:t>
                </a:r>
                <a:r>
                  <a:rPr lang="en-US" altLang="en-US" dirty="0" smtClean="0"/>
                  <a:t> with center node </a:t>
                </a:r>
                <a:r>
                  <a:rPr lang="en-US" altLang="en-US" dirty="0"/>
                  <a:t>at </a:t>
                </a:r>
                <a:r>
                  <a:rPr lang="en-US" altLang="en-US" i="0">
                    <a:latin typeface="Cambria Math"/>
                  </a:rPr>
                  <a:t>𝑣 .</a:t>
                </a:r>
                <a:r>
                  <a:rPr lang="en-US" altLang="en-US" dirty="0" smtClean="0"/>
                  <a:t> Then there are </a:t>
                </a:r>
                <a:r>
                  <a:rPr lang="en-US" altLang="en-US" b="0" i="0" smtClean="0">
                    <a:solidFill>
                      <a:srgbClr val="FF0000"/>
                    </a:solidFill>
                    <a:latin typeface="Cambria Math"/>
                  </a:rPr>
                  <a:t>n</a:t>
                </a:r>
                <a:r>
                  <a:rPr lang="en-US" altLang="en-US" b="0" i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^</a:t>
                </a:r>
                <a:r>
                  <a:rPr lang="en-US" altLang="en-US" b="0" i="0" smtClean="0">
                    <a:solidFill>
                      <a:srgbClr val="FF0000"/>
                    </a:solidFill>
                    <a:latin typeface="Cambria Math"/>
                  </a:rPr>
                  <a:t>2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 pairs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of 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nodes</a:t>
                </a:r>
                <a:r>
                  <a:rPr lang="en-US" altLang="en-US" dirty="0" smtClean="0"/>
                  <a:t>, from which we take away the </a:t>
                </a:r>
                <a:r>
                  <a:rPr lang="en-US" altLang="en-US" b="0" i="0" smtClean="0">
                    <a:solidFill>
                      <a:srgbClr val="00B050"/>
                    </a:solidFill>
                    <a:latin typeface="Cambria Math"/>
                  </a:rPr>
                  <a:t>n−1</a:t>
                </a:r>
                <a:r>
                  <a:rPr lang="en-US" altLang="en-US" dirty="0" smtClean="0">
                    <a:solidFill>
                      <a:srgbClr val="00B050"/>
                    </a:solidFill>
                  </a:rPr>
                  <a:t> paths from </a:t>
                </a:r>
                <a:r>
                  <a:rPr lang="en-US" altLang="en-US" i="0">
                    <a:solidFill>
                      <a:srgbClr val="00B050"/>
                    </a:solidFill>
                    <a:latin typeface="Cambria Math"/>
                  </a:rPr>
                  <a:t>𝑣</a:t>
                </a:r>
                <a:r>
                  <a:rPr lang="en-US" altLang="en-US" b="0" i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en-US" b="0" i="0" smtClean="0">
                    <a:solidFill>
                      <a:srgbClr val="00B050"/>
                    </a:solidFill>
                    <a:latin typeface="Cambria Math"/>
                  </a:rPr>
                  <a:t>𝑖</a:t>
                </a:r>
                <a:r>
                  <a:rPr lang="en-US" altLang="en-US" dirty="0" smtClean="0">
                    <a:solidFill>
                      <a:srgbClr val="00B050"/>
                    </a:solidFill>
                  </a:rPr>
                  <a:t> to </a:t>
                </a:r>
                <a:r>
                  <a:rPr lang="en-US" altLang="en-US" i="0">
                    <a:solidFill>
                      <a:srgbClr val="00B050"/>
                    </a:solidFill>
                    <a:latin typeface="Cambria Math"/>
                  </a:rPr>
                  <a:t>𝑣</a:t>
                </a:r>
                <a:r>
                  <a:rPr lang="en-US" altLang="en-US" b="0" i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en-US" b="0" i="0" smtClean="0">
                    <a:solidFill>
                      <a:srgbClr val="00B050"/>
                    </a:solidFill>
                    <a:latin typeface="Cambria Math"/>
                  </a:rPr>
                  <a:t>𝑖</a:t>
                </a:r>
                <a:r>
                  <a:rPr lang="en-US" altLang="en-US" dirty="0" smtClean="0"/>
                  <a:t>  </a:t>
                </a:r>
                <a:br>
                  <a:rPr lang="en-US" altLang="en-US" dirty="0" smtClean="0"/>
                </a:br>
                <a:r>
                  <a:rPr lang="en-US" altLang="en-US" dirty="0" smtClean="0"/>
                  <a:t>since </a:t>
                </a:r>
                <a:r>
                  <a:rPr lang="en-US" altLang="en-US" i="0">
                    <a:latin typeface="Cambria Math"/>
                  </a:rPr>
                  <a:t>𝑣</a:t>
                </a:r>
                <a:r>
                  <a:rPr lang="en-US" altLang="en-US" dirty="0" smtClean="0"/>
                  <a:t> is not on them.</a:t>
                </a:r>
              </a:p>
              <a:p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6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en-US" sz="1200" dirty="0" err="1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sz="1200" dirty="0" err="1" smtClean="0">
                    <a:ea typeface="ＭＳ Ｐゴシック" panose="020B0600070205080204" pitchFamily="34" charset="-128"/>
                  </a:rPr>
                  <a:t>n</a:t>
                </a:r>
                <a:r>
                  <a:rPr lang="en-US" altLang="en-US" sz="1200" baseline="30000" dirty="0" err="1" smtClean="0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sz="1200" baseline="-25000" dirty="0" err="1" smtClean="0">
                    <a:ea typeface="ＭＳ Ｐゴシック" panose="020B0600070205080204" pitchFamily="34" charset="-128"/>
                  </a:rPr>
                  <a:t>st</a:t>
                </a:r>
                <a:r>
                  <a:rPr lang="en-US" altLang="en-US" sz="1200" baseline="-250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sz="1200" baseline="0" dirty="0" smtClean="0">
                    <a:ea typeface="ＭＳ Ｐゴシック" panose="020B0600070205080204" pitchFamily="34" charset="-128"/>
                  </a:rPr>
                  <a:t>:#shortest paths from s to t that pass through </a:t>
                </a:r>
                <a:r>
                  <a:rPr lang="en-US" altLang="en-US" sz="1200" baseline="0" dirty="0" err="1" smtClean="0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sz="1200" baseline="0" dirty="0" smtClean="0">
                    <a:ea typeface="ＭＳ Ｐゴシック" panose="020B0600070205080204" pitchFamily="34" charset="-128"/>
                  </a:rPr>
                  <a:t>; </a:t>
                </a:r>
                <a:r>
                  <a:rPr lang="en-IN" altLang="en-US" b="0" i="0" smtClean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𝑔</a:t>
                </a:r>
                <a:r>
                  <a:rPr lang="en-IN" altLang="en-US" b="0" i="0" smtClean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_</a:t>
                </a:r>
                <a:r>
                  <a:rPr lang="en-IN" altLang="en-US" b="0" i="0" smtClean="0"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𝑠𝑡</a:t>
                </a:r>
                <a:r>
                  <a:rPr lang="en-IN" dirty="0" smtClean="0"/>
                  <a:t> </a:t>
                </a:r>
                <a:r>
                  <a:rPr lang="en-IN" baseline="0" dirty="0" smtClean="0"/>
                  <a:t>: total #shortest paths from s to t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981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549124-DCE1-4FB9-8235-350B4A798655}" type="slidenum">
              <a:rPr lang="en-US" altLang="en-US" sz="1200">
                <a:solidFill>
                  <a:schemeClr val="tx1"/>
                </a:solidFill>
              </a:rPr>
              <a:pPr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589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9A1D795-06E4-431B-B94B-E548B3DDD4DB}" type="slidenum">
              <a:rPr lang="en-US" altLang="en-US" sz="1200">
                <a:solidFill>
                  <a:schemeClr val="tx1"/>
                </a:solidFill>
              </a:rPr>
              <a:pPr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197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baseline="0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68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39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232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F9871CD-AC85-43F7-A448-1FB2E1C80C07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61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388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1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895C2B-7482-4701-AAFA-853537CA24FF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00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137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50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5751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034" y="628092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/>
              <a:t>Measure of metrics – III</a:t>
            </a:r>
            <a:br>
              <a:rPr lang="en-IN" dirty="0"/>
            </a:b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71793" y="2498479"/>
            <a:ext cx="7069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/>
              <a:t>Closeness and </a:t>
            </a:r>
            <a:r>
              <a:rPr lang="en-IN" sz="3600" dirty="0" err="1"/>
              <a:t>Betweenness</a:t>
            </a:r>
            <a:r>
              <a:rPr lang="en-IN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Betweenness centrality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107089"/>
              </a:xfrm>
            </p:spPr>
            <p:txBody>
              <a:bodyPr/>
              <a:lstStyle/>
              <a:p>
                <a:pPr algn="just"/>
                <a:r>
                  <a:rPr lang="en-US" altLang="en-US" sz="2600" dirty="0">
                    <a:ea typeface="ＭＳ Ｐゴシック" panose="020B0600070205080204" pitchFamily="34" charset="-128"/>
                  </a:rPr>
                  <a:t>Let </a:t>
                </a:r>
                <a:r>
                  <a:rPr lang="en-US" altLang="en-US" sz="2600" dirty="0" err="1">
                    <a:ea typeface="ＭＳ Ｐゴシック" panose="020B0600070205080204" pitchFamily="34" charset="-128"/>
                  </a:rPr>
                  <a:t>n</a:t>
                </a:r>
                <a:r>
                  <a:rPr lang="en-US" altLang="en-US" sz="2600" baseline="30000" dirty="0" err="1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sz="2600" baseline="-25000" dirty="0" err="1">
                    <a:ea typeface="ＭＳ Ｐゴシック" panose="020B0600070205080204" pitchFamily="34" charset="-128"/>
                  </a:rPr>
                  <a:t>st</a:t>
                </a:r>
                <a:r>
                  <a:rPr lang="en-US" altLang="en-US" sz="2600" dirty="0">
                    <a:ea typeface="ＭＳ Ｐゴシック" panose="020B0600070205080204" pitchFamily="34" charset="-128"/>
                  </a:rPr>
                  <a:t> be 1 if vertex </a:t>
                </a:r>
                <a:r>
                  <a:rPr lang="en-US" altLang="en-US" sz="2600" i="1" dirty="0" err="1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sz="2600" i="1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sz="2600" dirty="0">
                    <a:ea typeface="ＭＳ Ｐゴシック" panose="020B0600070205080204" pitchFamily="34" charset="-128"/>
                  </a:rPr>
                  <a:t>lies on the shortest path between </a:t>
                </a:r>
                <a:r>
                  <a:rPr lang="en-US" altLang="en-US" sz="2600" i="1" dirty="0">
                    <a:ea typeface="ＭＳ Ｐゴシック" panose="020B0600070205080204" pitchFamily="34" charset="-128"/>
                  </a:rPr>
                  <a:t>s</a:t>
                </a:r>
                <a:r>
                  <a:rPr lang="en-US" altLang="en-US" sz="2600" dirty="0">
                    <a:ea typeface="ＭＳ Ｐゴシック" panose="020B0600070205080204" pitchFamily="34" charset="-128"/>
                  </a:rPr>
                  <a:t> and </a:t>
                </a:r>
                <a:r>
                  <a:rPr lang="en-US" altLang="en-US" sz="2600" i="1" dirty="0">
                    <a:ea typeface="ＭＳ Ｐゴシック" panose="020B0600070205080204" pitchFamily="34" charset="-128"/>
                  </a:rPr>
                  <a:t>t</a:t>
                </a:r>
                <a:r>
                  <a:rPr lang="en-US" altLang="en-US" sz="2600" dirty="0">
                    <a:ea typeface="ＭＳ Ｐゴシック" panose="020B0600070205080204" pitchFamily="34" charset="-128"/>
                  </a:rPr>
                  <a:t>, and 0 if not (or </a:t>
                </a:r>
                <a:r>
                  <a:rPr lang="en-US" altLang="en-US" sz="2600" i="1" dirty="0">
                    <a:ea typeface="ＭＳ Ｐゴシック" panose="020B0600070205080204" pitchFamily="34" charset="-128"/>
                  </a:rPr>
                  <a:t>s</a:t>
                </a:r>
                <a:r>
                  <a:rPr lang="en-US" altLang="en-US" sz="2600" dirty="0">
                    <a:ea typeface="ＭＳ Ｐゴシック" panose="020B0600070205080204" pitchFamily="34" charset="-128"/>
                  </a:rPr>
                  <a:t> and </a:t>
                </a:r>
                <a:r>
                  <a:rPr lang="en-US" altLang="en-US" sz="2600" i="1" dirty="0">
                    <a:ea typeface="ＭＳ Ｐゴシック" panose="020B0600070205080204" pitchFamily="34" charset="-128"/>
                  </a:rPr>
                  <a:t>t</a:t>
                </a:r>
                <a:r>
                  <a:rPr lang="en-US" altLang="en-US" sz="2600" dirty="0">
                    <a:ea typeface="ＭＳ Ｐゴシック" panose="020B0600070205080204" pitchFamily="34" charset="-128"/>
                  </a:rPr>
                  <a:t> belong to different components).  </a:t>
                </a:r>
              </a:p>
              <a:p>
                <a:pPr algn="just"/>
                <a:r>
                  <a:rPr lang="en-US" altLang="en-US" sz="2600" dirty="0">
                    <a:ea typeface="ＭＳ Ｐゴシック" panose="020B0600070205080204" pitchFamily="34" charset="-128"/>
                  </a:rPr>
                  <a:t>Then the </a:t>
                </a:r>
                <a:r>
                  <a:rPr lang="en-US" altLang="en-US" sz="2600" dirty="0" err="1">
                    <a:ea typeface="ＭＳ Ｐゴシック" panose="020B0600070205080204" pitchFamily="34" charset="-128"/>
                  </a:rPr>
                  <a:t>betweenness</a:t>
                </a:r>
                <a:r>
                  <a:rPr lang="en-US" altLang="en-US" sz="2600" dirty="0">
                    <a:ea typeface="ＭＳ Ｐゴシック" panose="020B0600070205080204" pitchFamily="34" charset="-128"/>
                  </a:rPr>
                  <a:t> centrality of node </a:t>
                </a:r>
                <a:r>
                  <a:rPr lang="en-US" altLang="en-US" sz="2600" i="1" dirty="0" err="1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sz="2600" i="1" dirty="0">
                    <a:ea typeface="ＭＳ Ｐゴシック" panose="020B0600070205080204" pitchFamily="34" charset="-128"/>
                  </a:rPr>
                  <a:t>, </a:t>
                </a:r>
                <a:r>
                  <a:rPr lang="en-US" altLang="en-US" sz="2600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en-US" sz="2600" baseline="-25000" dirty="0"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sz="2600" dirty="0">
                    <a:ea typeface="ＭＳ Ｐゴシック" panose="020B0600070205080204" pitchFamily="34" charset="-128"/>
                  </a:rPr>
                  <a:t>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</m:e>
                      <m:sub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  <m:r>
                      <a:rPr lang="en-IN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𝑠𝑡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SupPr>
                          <m:e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𝑛</m:t>
                            </m:r>
                          </m:e>
                          <m:sub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𝑠𝑡</m:t>
                            </m:r>
                          </m:sub>
                          <m:sup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 algn="just"/>
                <a:r>
                  <a:rPr lang="en-US" altLang="en-US" dirty="0">
                    <a:ea typeface="ＭＳ Ｐゴシック" panose="020B0600070205080204" pitchFamily="34" charset="-128"/>
                  </a:rPr>
                  <a:t>Since we count both paths from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s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to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t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and from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t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to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s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, the above equation can be directly applied to directed networks</a:t>
                </a:r>
              </a:p>
              <a:p>
                <a:pPr lvl="1" algn="just"/>
                <a:r>
                  <a:rPr lang="en-US" altLang="en-US" dirty="0">
                    <a:ea typeface="ＭＳ Ｐゴシック" panose="020B0600070205080204" pitchFamily="34" charset="-128"/>
                  </a:rPr>
                  <a:t>We also consider paths when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s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=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t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(it does not change the ranking of nodes) </a:t>
                </a:r>
              </a:p>
              <a:p>
                <a:pPr lvl="1" algn="just"/>
                <a:r>
                  <a:rPr lang="en-US" altLang="en-US" dirty="0">
                    <a:ea typeface="ＭＳ Ｐゴシック" panose="020B0600070205080204" pitchFamily="34" charset="-128"/>
                  </a:rPr>
                  <a:t>Paths from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s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to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t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are considered to pass from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s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and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t</a:t>
                </a:r>
              </a:p>
              <a:p>
                <a:pPr lvl="2" algn="just"/>
                <a:r>
                  <a:rPr lang="en-US" altLang="en-US" sz="2400" dirty="0">
                    <a:ea typeface="ＭＳ Ｐゴシック" panose="020B0600070205080204" pitchFamily="34" charset="-128"/>
                  </a:rPr>
                  <a:t>Again this choice does not make any change in the relevant </a:t>
                </a:r>
                <a:r>
                  <a:rPr lang="en-US" altLang="en-US" sz="2400" dirty="0" err="1">
                    <a:ea typeface="ＭＳ Ｐゴシック" panose="020B0600070205080204" pitchFamily="34" charset="-128"/>
                  </a:rPr>
                  <a:t>betweenness</a:t>
                </a:r>
                <a:r>
                  <a:rPr lang="en-US" altLang="en-US" sz="2400" dirty="0">
                    <a:ea typeface="ＭＳ Ｐゴシック" panose="020B0600070205080204" pitchFamily="34" charset="-128"/>
                  </a:rPr>
                  <a:t> of nodes belonging at the same component (which is what we care about)</a:t>
                </a:r>
              </a:p>
            </p:txBody>
          </p:sp>
        </mc:Choice>
        <mc:Fallback xmlns="">
          <p:sp>
            <p:nvSpPr>
              <p:cNvPr id="2662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107089"/>
              </a:xfrm>
              <a:blipFill>
                <a:blip r:embed="rId3"/>
                <a:stretch>
                  <a:fillRect l="-928" t="-2226" r="-9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8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21CB8B-894C-48B3-B922-6B769CDD8BF0}" type="slidenum">
              <a:rPr lang="en-US" altLang="en-US" sz="1000">
                <a:solidFill>
                  <a:srgbClr val="161616"/>
                </a:solidFill>
              </a:rPr>
              <a:pPr/>
              <a:t>10</a:t>
            </a:fld>
            <a:endParaRPr lang="en-US" altLang="en-US" sz="1000">
              <a:solidFill>
                <a:srgbClr val="1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13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Betweenness centrality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 err="1">
                <a:ea typeface="ＭＳ Ｐゴシック" panose="020B0600070205080204" pitchFamily="34" charset="-128"/>
              </a:rPr>
              <a:t>betweenness</a:t>
            </a:r>
            <a:r>
              <a:rPr lang="en-US" altLang="en-US" dirty="0">
                <a:ea typeface="ＭＳ Ｐゴシック" panose="020B0600070205080204" pitchFamily="34" charset="-128"/>
              </a:rPr>
              <a:t> centrality defined in the previous </a:t>
            </a:r>
            <a:r>
              <a:rPr lang="en-US" altLang="en-US">
                <a:ea typeface="ＭＳ Ｐゴシック" panose="020B0600070205080204" pitchFamily="34" charset="-128"/>
              </a:rPr>
              <a:t>slide hold </a:t>
            </a:r>
            <a:r>
              <a:rPr lang="en-US" altLang="en-US" dirty="0">
                <a:ea typeface="ＭＳ Ｐゴシック" panose="020B0600070205080204" pitchFamily="34" charset="-128"/>
              </a:rPr>
              <a:t>if there is at most 1 shortest path between two vertices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This is not the case though in real networks 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multiple shortest paths share some nodes between them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The standard extension is to consider a weight for every shortest path between the pair (</a:t>
            </a:r>
            <a:r>
              <a:rPr lang="en-US" altLang="en-US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s,t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)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Weight is equal to the inverse of the number of shortest paths between (</a:t>
            </a:r>
            <a:r>
              <a:rPr lang="en-US" altLang="en-US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s,t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)</a:t>
            </a:r>
          </a:p>
          <a:p>
            <a:pPr lvl="2" algn="just"/>
            <a:r>
              <a:rPr lang="en-US" altLang="en-US" sz="24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Betweenness</a:t>
            </a:r>
            <a:r>
              <a:rPr lang="en-US" altLang="en-US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of a vertex is then simply the sum of the weights of the shortest paths crossing this vertex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BD9C71-634B-468E-8B5C-0954513AFB12}" type="slidenum">
              <a:rPr lang="en-US" altLang="en-US" sz="1000">
                <a:solidFill>
                  <a:srgbClr val="161616"/>
                </a:solidFill>
              </a:rPr>
              <a:pPr/>
              <a:t>11</a:t>
            </a:fld>
            <a:endParaRPr lang="en-US" altLang="en-US" sz="1000">
              <a:solidFill>
                <a:srgbClr val="1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1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Betweenness</a:t>
            </a:r>
            <a:r>
              <a:rPr lang="en-US" altLang="en-US" dirty="0">
                <a:ea typeface="ＭＳ Ｐゴシック" panose="020B0600070205080204" pitchFamily="34" charset="-128"/>
              </a:rPr>
              <a:t> centrality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55171" y="1446213"/>
            <a:ext cx="6447795" cy="5088402"/>
          </a:xfrm>
        </p:spPr>
        <p:txBody>
          <a:bodyPr>
            <a:normAutofit/>
          </a:bodyPr>
          <a:lstStyle/>
          <a:p>
            <a:pPr algn="just"/>
            <a:r>
              <a:rPr lang="en-US" altLang="en-US" sz="2600" dirty="0">
                <a:ea typeface="ＭＳ Ｐゴシック" panose="020B0600070205080204" pitchFamily="34" charset="-128"/>
              </a:rPr>
              <a:t>Formally, we redefine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n</a:t>
            </a:r>
            <a:r>
              <a:rPr lang="en-US" altLang="en-US" sz="2600" baseline="30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600" baseline="-25000" dirty="0" err="1">
                <a:ea typeface="ＭＳ Ｐゴシック" panose="020B0600070205080204" pitchFamily="34" charset="-128"/>
              </a:rPr>
              <a:t>st</a:t>
            </a:r>
            <a:r>
              <a:rPr lang="en-US" altLang="en-US" sz="2600" dirty="0">
                <a:ea typeface="ＭＳ Ｐゴシック" panose="020B0600070205080204" pitchFamily="34" charset="-128"/>
              </a:rPr>
              <a:t> to be the number of shortest paths between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s</a:t>
            </a:r>
            <a:r>
              <a:rPr lang="en-US" altLang="en-US" sz="26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that pass through </a:t>
            </a:r>
            <a:r>
              <a:rPr lang="en-US" altLang="en-US" sz="2600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600" dirty="0">
                <a:ea typeface="ＭＳ Ｐゴシック" panose="020B0600070205080204" pitchFamily="34" charset="-128"/>
              </a:rPr>
              <a:t>, while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g</a:t>
            </a:r>
            <a:r>
              <a:rPr lang="en-US" altLang="en-US" sz="2600" baseline="-25000" dirty="0" err="1">
                <a:ea typeface="ＭＳ Ｐゴシック" panose="020B0600070205080204" pitchFamily="34" charset="-128"/>
              </a:rPr>
              <a:t>st</a:t>
            </a:r>
            <a:r>
              <a:rPr lang="en-US" altLang="en-US" sz="2600" dirty="0">
                <a:ea typeface="ＭＳ Ｐゴシック" panose="020B0600070205080204" pitchFamily="34" charset="-128"/>
              </a:rPr>
              <a:t> is the total number of shortest paths between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s</a:t>
            </a:r>
            <a:r>
              <a:rPr lang="en-US" altLang="en-US" sz="26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2600" dirty="0">
                <a:ea typeface="ＭＳ Ｐゴシック" panose="020B0600070205080204" pitchFamily="34" charset="-128"/>
              </a:rPr>
              <a:t>.  Then:</a:t>
            </a:r>
          </a:p>
          <a:p>
            <a:pPr algn="just"/>
            <a:endParaRPr lang="en-US" altLang="en-US" sz="2000" dirty="0">
              <a:ea typeface="ＭＳ Ｐゴシック" panose="020B0600070205080204" pitchFamily="34" charset="-128"/>
            </a:endParaRPr>
          </a:p>
          <a:p>
            <a:pPr algn="just"/>
            <a:endParaRPr lang="en-US" altLang="en-US" sz="2000" dirty="0">
              <a:ea typeface="ＭＳ Ｐゴシック" panose="020B0600070205080204" pitchFamily="34" charset="-128"/>
            </a:endParaRPr>
          </a:p>
          <a:p>
            <a:pPr algn="just"/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Terms where </a:t>
            </a:r>
            <a:r>
              <a:rPr lang="en-US" altLang="en-US" dirty="0" err="1">
                <a:ea typeface="ＭＳ Ｐゴシック" panose="020B0600070205080204" pitchFamily="34" charset="-128"/>
              </a:rPr>
              <a:t>g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st</a:t>
            </a:r>
            <a:r>
              <a:rPr lang="en-US" altLang="en-US" dirty="0">
                <a:ea typeface="ＭＳ Ｐゴシック" panose="020B0600070205080204" pitchFamily="34" charset="-128"/>
              </a:rPr>
              <a:t>=0, are not considered, since this means that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 belong to different components</a:t>
            </a:r>
          </a:p>
          <a:p>
            <a:pPr algn="just"/>
            <a:r>
              <a:rPr lang="en-US" altLang="en-US" sz="2600" dirty="0">
                <a:ea typeface="ＭＳ Ｐゴシック" panose="020B0600070205080204" pitchFamily="34" charset="-128"/>
              </a:rPr>
              <a:t>Similar definitions exist for directed networks, but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betweenness</a:t>
            </a:r>
            <a:r>
              <a:rPr lang="en-US" altLang="en-US" sz="2600" dirty="0">
                <a:ea typeface="ＭＳ Ｐゴシック" panose="020B0600070205080204" pitchFamily="34" charset="-128"/>
              </a:rPr>
              <a:t> is rarely used in this case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5D29F7D-70EB-4F0E-BE7D-AC6DCC8F79C6}" type="slidenum">
              <a:rPr lang="en-US" altLang="en-US" sz="1000">
                <a:solidFill>
                  <a:srgbClr val="161616"/>
                </a:solidFill>
              </a:rPr>
              <a:pPr/>
              <a:t>12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651805"/>
              </p:ext>
            </p:extLst>
          </p:nvPr>
        </p:nvGraphicFramePr>
        <p:xfrm>
          <a:off x="2053327" y="2925487"/>
          <a:ext cx="1725741" cy="919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76240" imgH="457200" progId="Equation.3">
                  <p:embed/>
                </p:oleObj>
              </mc:Choice>
              <mc:Fallback>
                <p:oleObj name="Equation" r:id="rId3" imgW="876240" imgH="457200" progId="Equation.3">
                  <p:embed/>
                  <p:pic>
                    <p:nvPicPr>
                      <p:cNvPr id="286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327" y="2925487"/>
                        <a:ext cx="1725741" cy="919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966" y="1864145"/>
            <a:ext cx="4366410" cy="262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94767" y="4892208"/>
            <a:ext cx="1332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Compute</a:t>
            </a:r>
          </a:p>
        </p:txBody>
      </p:sp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056094"/>
              </p:ext>
            </p:extLst>
          </p:nvPr>
        </p:nvGraphicFramePr>
        <p:xfrm>
          <a:off x="8969375" y="4664075"/>
          <a:ext cx="20256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520" imgH="457200" progId="Equation.3">
                  <p:embed/>
                </p:oleObj>
              </mc:Choice>
              <mc:Fallback>
                <p:oleObj name="Equation" r:id="rId6" imgW="1028520" imgH="457200" progId="Equation.3">
                  <p:embed/>
                  <p:pic>
                    <p:nvPicPr>
                      <p:cNvPr id="286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75" y="4664075"/>
                        <a:ext cx="202565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75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 </a:t>
            </a:r>
            <a:r>
              <a:rPr lang="en-IN" dirty="0" err="1"/>
              <a:t>Betweenness</a:t>
            </a:r>
            <a:r>
              <a:rPr lang="en-IN" dirty="0"/>
              <a:t> Centrality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Fraction of shortest paths that include vertex </a:t>
            </a:r>
            <a:r>
              <a:rPr lang="en-US" i="1" dirty="0"/>
              <a:t>A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175" y="3256416"/>
            <a:ext cx="4718825" cy="283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56018" y="2305732"/>
                <a:ext cx="3569823" cy="867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 ∀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018" y="2305732"/>
                <a:ext cx="3569823" cy="8679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356194" y="3031798"/>
            <a:ext cx="57345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Steps:</a:t>
            </a:r>
          </a:p>
          <a:p>
            <a:pPr marL="342900" indent="-342900">
              <a:buAutoNum type="arabicPeriod"/>
            </a:pPr>
            <a:r>
              <a:rPr lang="en-IN" sz="2400" dirty="0"/>
              <a:t>Compute a matrix that computes the </a:t>
            </a:r>
          </a:p>
          <a:p>
            <a:r>
              <a:rPr lang="en-IN" sz="2400" dirty="0"/>
              <a:t>total number of paths from each node to </a:t>
            </a:r>
          </a:p>
          <a:p>
            <a:r>
              <a:rPr lang="en-IN" sz="2400" dirty="0"/>
              <a:t>all other nodes</a:t>
            </a:r>
          </a:p>
          <a:p>
            <a:r>
              <a:rPr lang="en-IN" sz="2400" dirty="0"/>
              <a:t>2. Consider the shortest paths that include A</a:t>
            </a:r>
          </a:p>
        </p:txBody>
      </p:sp>
    </p:spTree>
    <p:extLst>
      <p:ext uri="{BB962C8B-B14F-4D97-AF65-F5344CB8AC3E}">
        <p14:creationId xmlns:p14="http://schemas.microsoft.com/office/powerpoint/2010/main" val="293388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Betweenness centrality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err="1">
                <a:ea typeface="ＭＳ Ｐゴシック" panose="020B0600070205080204" pitchFamily="34" charset="-128"/>
              </a:rPr>
              <a:t>Betweenness</a:t>
            </a:r>
            <a:r>
              <a:rPr lang="en-US" altLang="en-US" dirty="0">
                <a:ea typeface="ＭＳ Ｐゴシック" panose="020B0600070205080204" pitchFamily="34" charset="-128"/>
              </a:rPr>
              <a:t> centrality captures how much a vertex falls </a:t>
            </a:r>
            <a:r>
              <a:rPr lang="en-US" altLang="en-US" i="1" dirty="0">
                <a:ea typeface="ＭＳ Ｐゴシック" panose="020B0600070205080204" pitchFamily="34" charset="-128"/>
              </a:rPr>
              <a:t>between</a:t>
            </a:r>
            <a:r>
              <a:rPr lang="en-US" altLang="en-US" dirty="0">
                <a:ea typeface="ＭＳ Ｐゴシック" panose="020B0600070205080204" pitchFamily="34" charset="-128"/>
              </a:rPr>
              <a:t> others, in contrast with other centrality measures we have seen, which capture how well connected the node is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A vertex can have low degree/eigenvector/closeness etc. centralities but high </a:t>
            </a:r>
            <a:r>
              <a:rPr lang="en-US" altLang="en-US" dirty="0" err="1">
                <a:ea typeface="ＭＳ Ｐゴシック" panose="020B0600070205080204" pitchFamily="34" charset="-128"/>
              </a:rPr>
              <a:t>betweenness</a:t>
            </a:r>
            <a:r>
              <a:rPr lang="en-US" altLang="en-US" dirty="0">
                <a:ea typeface="ＭＳ Ｐゴシック" panose="020B0600070205080204" pitchFamily="34" charset="-128"/>
              </a:rPr>
              <a:t> centrality 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9203F46-70AD-4AA1-9991-AF4F97D19216}" type="slidenum">
              <a:rPr lang="en-US" altLang="en-US" sz="1000">
                <a:solidFill>
                  <a:srgbClr val="161616"/>
                </a:solidFill>
              </a:rPr>
              <a:pPr/>
              <a:t>14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pic>
        <p:nvPicPr>
          <p:cNvPr id="297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6" y="4362450"/>
            <a:ext cx="392747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Box 5"/>
          <p:cNvSpPr txBox="1">
            <a:spLocks noChangeArrowheads="1"/>
          </p:cNvSpPr>
          <p:nvPr/>
        </p:nvSpPr>
        <p:spPr bwMode="auto">
          <a:xfrm>
            <a:off x="7270751" y="4938713"/>
            <a:ext cx="2830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</a:rPr>
              <a:t>A is a </a:t>
            </a:r>
            <a:r>
              <a:rPr lang="en-US" altLang="en-US" u="sng" dirty="0">
                <a:solidFill>
                  <a:schemeClr val="tx1"/>
                </a:solidFill>
              </a:rPr>
              <a:t>broker</a:t>
            </a:r>
            <a:r>
              <a:rPr lang="en-US" altLang="en-US" dirty="0">
                <a:solidFill>
                  <a:schemeClr val="tx1"/>
                </a:solidFill>
              </a:rPr>
              <a:t> vertex</a:t>
            </a:r>
          </a:p>
        </p:txBody>
      </p:sp>
    </p:spTree>
    <p:extLst>
      <p:ext uri="{BB962C8B-B14F-4D97-AF65-F5344CB8AC3E}">
        <p14:creationId xmlns:p14="http://schemas.microsoft.com/office/powerpoint/2010/main" val="268878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Bounds for connected graphs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84943" cy="4351338"/>
          </a:xfrm>
        </p:spPr>
        <p:txBody>
          <a:bodyPr>
            <a:normAutofit/>
          </a:bodyPr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Betweenness</a:t>
            </a:r>
            <a:r>
              <a:rPr lang="en-US" altLang="en-US" dirty="0">
                <a:ea typeface="ＭＳ Ｐゴシック" panose="020B0600070205080204" pitchFamily="34" charset="-128"/>
              </a:rPr>
              <a:t> exhibits a large dynamic range of values</a:t>
            </a:r>
          </a:p>
          <a:p>
            <a:r>
              <a:rPr lang="en-US" altLang="en-US" dirty="0"/>
              <a:t>What is the minimum value of </a:t>
            </a:r>
            <a:r>
              <a:rPr lang="en-US" altLang="en-US" dirty="0" err="1"/>
              <a:t>betweenness</a:t>
            </a:r>
            <a:r>
              <a:rPr lang="en-US" altLang="en-US" dirty="0"/>
              <a:t> centrality a vertex can have in connected graphs?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leaf node: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21209A6-3919-4EBE-A710-4B44DC55EE5F}" type="slidenum">
              <a:rPr lang="en-US" altLang="en-US" sz="1000">
                <a:solidFill>
                  <a:srgbClr val="161616"/>
                </a:solidFill>
              </a:rPr>
              <a:pPr/>
              <a:t>15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pic>
        <p:nvPicPr>
          <p:cNvPr id="3072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798" y="1870075"/>
            <a:ext cx="22987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41504" y="3132416"/>
            <a:ext cx="752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2n-1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838200" y="3690810"/>
            <a:ext cx="78820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What is the maximum value of </a:t>
            </a:r>
            <a:r>
              <a:rPr lang="en-US" altLang="en-US" sz="2800" dirty="0" err="1"/>
              <a:t>betweenness</a:t>
            </a:r>
            <a:r>
              <a:rPr lang="en-US" altLang="en-US" sz="2800" dirty="0"/>
              <a:t> centrality a vertex can have in connected graphs?</a:t>
            </a:r>
          </a:p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center of a star in the largest component: 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6739054" y="4322806"/>
            <a:ext cx="1143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n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</a:rPr>
              <a:t>-(n-1)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813699" y="4835496"/>
            <a:ext cx="101550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ea typeface="ＭＳ Ｐゴシック" panose="020B0600070205080204" pitchFamily="34" charset="-128"/>
              </a:rPr>
              <a:t>As network evolves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betweenness</a:t>
            </a:r>
            <a:r>
              <a:rPr lang="en-US" altLang="en-US" sz="2800" dirty="0">
                <a:ea typeface="ＭＳ Ｐゴシック" panose="020B0600070205080204" pitchFamily="34" charset="-128"/>
              </a:rPr>
              <a:t> values can shift but the ordering at the top of the list changes relatively infrequently</a:t>
            </a:r>
          </a:p>
        </p:txBody>
      </p:sp>
    </p:spTree>
    <p:extLst>
      <p:ext uri="{BB962C8B-B14F-4D97-AF65-F5344CB8AC3E}">
        <p14:creationId xmlns:p14="http://schemas.microsoft.com/office/powerpoint/2010/main" val="69902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for disconnected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5288" y="1690688"/>
                <a:ext cx="10281424" cy="4326093"/>
              </a:xfrm>
            </p:spPr>
            <p:txBody>
              <a:bodyPr/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dirty="0"/>
                  <a:t>Let G be a disconnected graph: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dirty="0"/>
                  <a:t>What is the minimum value of </a:t>
                </a:r>
                <a:r>
                  <a:rPr lang="en-US" altLang="en-US" dirty="0" err="1"/>
                  <a:t>betweenness</a:t>
                </a:r>
                <a:r>
                  <a:rPr lang="en-US" altLang="en-US" dirty="0"/>
                  <a:t> centrality a vertex can have in disconnected graphs?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/>
                  <a:t>an isolated vertex: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dirty="0"/>
                  <a:t>What is the maximum value of </a:t>
                </a:r>
                <a:r>
                  <a:rPr lang="en-US" altLang="en-US" dirty="0" err="1"/>
                  <a:t>betweenness</a:t>
                </a:r>
                <a:r>
                  <a:rPr lang="en-US" altLang="en-US" dirty="0"/>
                  <a:t> centrality a vertex can have in disconnected graphs?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/>
                  <a:t>center of a star with center: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−(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−1)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br>
                  <a:rPr lang="en-US" altLang="en-US" dirty="0"/>
                </a:br>
                <a:endParaRPr lang="en-US" alt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5288" y="1690688"/>
                <a:ext cx="10281424" cy="4326093"/>
              </a:xfrm>
              <a:blipFill>
                <a:blip r:embed="rId3"/>
                <a:stretch>
                  <a:fillRect l="-1246" t="-3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B6591-407E-4742-9513-3BA6198A5F8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6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Normalized betweenness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altLang="en-US" dirty="0">
                    <a:ea typeface="ＭＳ Ｐゴシック" panose="020B0600070205080204" pitchFamily="34" charset="-128"/>
                  </a:rPr>
                  <a:t>Some software tools (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Pajek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, UCINET, etc.) make use of a normalized version of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betweenness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centrality</a:t>
                </a:r>
              </a:p>
              <a:p>
                <a:pPr algn="just"/>
                <a:r>
                  <a:rPr lang="en-US" altLang="en-US" dirty="0">
                    <a:ea typeface="ＭＳ Ｐゴシック" panose="020B0600070205080204" pitchFamily="34" charset="-128"/>
                  </a:rPr>
                  <a:t>A natural choice is to divide it with the total number of (ordered) vertex pairs:</a:t>
                </a:r>
              </a:p>
              <a:p>
                <a:pPr algn="just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just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just"/>
                <a:r>
                  <a:rPr lang="en-US" altLang="en-US" dirty="0">
                    <a:ea typeface="ＭＳ Ｐゴシック" panose="020B0600070205080204" pitchFamily="34" charset="-128"/>
                  </a:rPr>
                  <a:t>Other choice is to divide with the maximum possible value for the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betweenness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(rarely used):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</m:e>
                      <m:sub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  <m:r>
                      <a:rPr lang="en-IN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pPr>
                          <m:e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𝑛</m:t>
                            </m:r>
                          </m:e>
                          <m:sup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2</m:t>
                            </m:r>
                          </m:sup>
                        </m:sSup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−</m:t>
                        </m:r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+1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𝑠𝑡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SupPr>
                          <m:e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𝑛</m:t>
                            </m:r>
                          </m:e>
                          <m:sub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𝑠𝑡</m:t>
                            </m:r>
                          </m:sub>
                          <m:sup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</m:t>
                            </m:r>
                          </m:sup>
                        </m:sSubSup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/</m:t>
                        </m:r>
                        <m:sSub>
                          <m:sSubPr>
                            <m:ctrlP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𝑔</m:t>
                            </m:r>
                          </m:e>
                          <m:sub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𝑠𝑡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17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48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8A57F0-5A56-4C11-9504-E00C7BD13449}" type="slidenum">
              <a:rPr lang="en-US" altLang="en-US" sz="1000">
                <a:solidFill>
                  <a:srgbClr val="161616"/>
                </a:solidFill>
              </a:rPr>
              <a:pPr/>
              <a:t>17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41906"/>
              </p:ext>
            </p:extLst>
          </p:nvPr>
        </p:nvGraphicFramePr>
        <p:xfrm>
          <a:off x="4814539" y="3274740"/>
          <a:ext cx="2220972" cy="98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87120" imgH="429480" progId="Equation.3">
                  <p:embed/>
                </p:oleObj>
              </mc:Choice>
              <mc:Fallback>
                <p:oleObj name="Equation" r:id="rId5" imgW="987120" imgH="429480" progId="Equation.3">
                  <p:embed/>
                  <p:pic>
                    <p:nvPicPr>
                      <p:cNvPr id="317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539" y="3274740"/>
                        <a:ext cx="2220972" cy="98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2910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Flow </a:t>
            </a:r>
            <a:r>
              <a:rPr lang="en-US" altLang="en-US" dirty="0" err="1">
                <a:ea typeface="ＭＳ Ｐゴシック" panose="020B0600070205080204" pitchFamily="34" charset="-128"/>
              </a:rPr>
              <a:t>betweeenness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150938" y="1514249"/>
            <a:ext cx="10202862" cy="4494212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 reality shortest paths are not always followed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E.g., think of how many times you have heard some news about a friend of yours not from him/her directly but from a third person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Flow </a:t>
            </a:r>
            <a:r>
              <a:rPr lang="en-US" altLang="en-US" dirty="0" err="1">
                <a:ea typeface="ＭＳ Ｐゴシック" panose="020B0600070205080204" pitchFamily="34" charset="-128"/>
              </a:rPr>
              <a:t>betweenness</a:t>
            </a:r>
            <a:r>
              <a:rPr lang="en-US" altLang="en-US" dirty="0">
                <a:ea typeface="ＭＳ Ｐゴシック" panose="020B0600070205080204" pitchFamily="34" charset="-128"/>
              </a:rPr>
              <a:t> makes some allowances for effects like this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Relevance with maximum flow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Is defined from the same equation but now </a:t>
            </a:r>
            <a:r>
              <a:rPr lang="en-US" altLang="en-US" dirty="0" err="1">
                <a:ea typeface="ＭＳ Ｐゴシック" panose="020B0600070205080204" pitchFamily="34" charset="-128"/>
              </a:rPr>
              <a:t>n</a:t>
            </a:r>
            <a:r>
              <a:rPr lang="en-US" altLang="en-US" baseline="30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st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is the amount of flow through vertex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when the max flow is transmitted from s to t</a:t>
            </a: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From </a:t>
            </a:r>
            <a:r>
              <a:rPr lang="en-US" altLang="en-US" dirty="0" err="1">
                <a:ea typeface="ＭＳ Ｐゴシック" panose="020B0600070205080204" pitchFamily="34" charset="-128"/>
              </a:rPr>
              <a:t>Menger’s</a:t>
            </a:r>
            <a:r>
              <a:rPr lang="en-US" altLang="en-US" dirty="0">
                <a:ea typeface="ＭＳ Ｐゴシック" panose="020B0600070205080204" pitchFamily="34" charset="-128"/>
              </a:rPr>
              <a:t> theorem, </a:t>
            </a:r>
            <a:r>
              <a:rPr lang="en-US" altLang="en-US" dirty="0" err="1">
                <a:ea typeface="ＭＳ Ｐゴシック" panose="020B0600070205080204" pitchFamily="34" charset="-128"/>
              </a:rPr>
              <a:t>n</a:t>
            </a:r>
            <a:r>
              <a:rPr lang="en-US" altLang="en-US" baseline="30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st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is the number of edge independent paths between s and t that pass through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6DED891-EE98-4802-92D3-FB55957912C8}" type="slidenum">
              <a:rPr lang="en-US" altLang="en-US" sz="1000">
                <a:solidFill>
                  <a:srgbClr val="161616"/>
                </a:solidFill>
              </a:rPr>
              <a:pPr/>
              <a:t>18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382875"/>
              </p:ext>
            </p:extLst>
          </p:nvPr>
        </p:nvGraphicFramePr>
        <p:xfrm>
          <a:off x="4986112" y="4388078"/>
          <a:ext cx="15795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6240" imgH="356400" progId="Equation.3">
                  <p:embed/>
                </p:oleObj>
              </mc:Choice>
              <mc:Fallback>
                <p:oleObj name="Equation" r:id="rId3" imgW="786240" imgH="356400" progId="Equation.3">
                  <p:embed/>
                  <p:pic>
                    <p:nvPicPr>
                      <p:cNvPr id="327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112" y="4388078"/>
                        <a:ext cx="157956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3418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Flow betweenness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The edge independent paths are not necessarily unique</a:t>
            </a:r>
          </a:p>
          <a:p>
            <a:pPr lvl="1" algn="just">
              <a:buFont typeface="Wingdings" charset="0"/>
              <a:buChar char="§"/>
              <a:defRPr/>
            </a:pPr>
            <a:r>
              <a:rPr lang="en-US" dirty="0"/>
              <a:t>Some vertices might be part of one maximal set of edge independent paths but not of others</a:t>
            </a:r>
          </a:p>
          <a:p>
            <a:pPr lvl="1" algn="just">
              <a:buFont typeface="Wingdings" charset="0"/>
              <a:buChar char="§"/>
              <a:defRPr/>
            </a:pPr>
            <a:endParaRPr lang="en-US" dirty="0"/>
          </a:p>
          <a:p>
            <a:pPr algn="just">
              <a:defRPr/>
            </a:pPr>
            <a:r>
              <a:rPr lang="en-US" dirty="0"/>
              <a:t>Freeman </a:t>
            </a:r>
            <a:r>
              <a:rPr lang="en-US" i="1" dirty="0"/>
              <a:t>et al.</a:t>
            </a:r>
            <a:r>
              <a:rPr lang="en-US" dirty="0"/>
              <a:t> define the flow through</a:t>
            </a:r>
          </a:p>
          <a:p>
            <a:pPr marL="0" indent="0" algn="just">
              <a:buNone/>
              <a:defRPr/>
            </a:pPr>
            <a:r>
              <a:rPr lang="en-US" dirty="0"/>
              <a:t>a vertex, such as A, to be the maximum</a:t>
            </a:r>
          </a:p>
          <a:p>
            <a:pPr marL="0" indent="0" algn="just">
              <a:buNone/>
              <a:defRPr/>
            </a:pPr>
            <a:r>
              <a:rPr lang="en-US" dirty="0"/>
              <a:t>possible flow over all possible choices</a:t>
            </a:r>
          </a:p>
          <a:p>
            <a:pPr marL="0" indent="0" algn="just">
              <a:buNone/>
              <a:defRPr/>
            </a:pPr>
            <a:r>
              <a:rPr lang="en-US" dirty="0"/>
              <a:t>of paths</a:t>
            </a:r>
          </a:p>
          <a:p>
            <a:pPr lvl="1" algn="just">
              <a:buFont typeface="Wingdings" charset="0"/>
              <a:buChar char="§"/>
              <a:defRPr/>
            </a:pPr>
            <a:r>
              <a:rPr lang="en-US" dirty="0"/>
              <a:t>Hence, in the topology presented the flow between s and t would contribute 1 to the centrality of A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A80A1E3-0247-4DFA-A53E-51650F6EDBD1}" type="slidenum">
              <a:rPr lang="en-US" altLang="en-US" sz="1000">
                <a:solidFill>
                  <a:srgbClr val="161616"/>
                </a:solidFill>
              </a:rPr>
              <a:pPr/>
              <a:t>19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431" y="2718480"/>
            <a:ext cx="30289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94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Closeness centrality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Measures the mean distance from a vertex to the rest of the network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Let </a:t>
            </a:r>
            <a:r>
              <a:rPr lang="en-US" altLang="en-US" dirty="0" err="1">
                <a:ea typeface="ＭＳ Ｐゴシック" panose="020B0600070205080204" pitchFamily="34" charset="-128"/>
              </a:rPr>
              <a:t>d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ij</a:t>
            </a:r>
            <a:r>
              <a:rPr lang="en-US" altLang="en-US" dirty="0">
                <a:ea typeface="ＭＳ Ｐゴシック" panose="020B0600070205080204" pitchFamily="34" charset="-128"/>
              </a:rPr>
              <a:t> is the length of the shortest path between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and j, then the mean distance from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to any other node is: </a:t>
            </a:r>
          </a:p>
          <a:p>
            <a:pPr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endParaRPr lang="en-US" altLang="en-US" sz="1100" dirty="0">
              <a:ea typeface="ＭＳ Ｐゴシック" panose="020B0600070205080204" pitchFamily="34" charset="-128"/>
            </a:endParaRP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Vertices that are separated from other nodes by short geodesic distances have a low l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value</a:t>
            </a:r>
          </a:p>
          <a:p>
            <a:pPr lvl="2" algn="just"/>
            <a:r>
              <a:rPr lang="en-US" altLang="en-US" sz="2400" dirty="0">
                <a:ea typeface="ＭＳ Ｐゴシック" panose="020B0600070205080204" pitchFamily="34" charset="-128"/>
              </a:rPr>
              <a:t>Meaning such nodes have direct influence on others or better access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Not considering the summation term for j=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we get: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CD5E16-E65A-4319-AFA3-AB534C0BC4E9}" type="slidenum">
              <a:rPr lang="en-US" altLang="en-US" sz="1000">
                <a:solidFill>
                  <a:srgbClr val="161616"/>
                </a:solidFill>
              </a:rPr>
              <a:pPr/>
              <a:t>2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467653"/>
              </p:ext>
            </p:extLst>
          </p:nvPr>
        </p:nvGraphicFramePr>
        <p:xfrm>
          <a:off x="5396706" y="3248707"/>
          <a:ext cx="13985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2160" imgH="447840" progId="Equation.3">
                  <p:embed/>
                </p:oleObj>
              </mc:Choice>
              <mc:Fallback>
                <p:oleObj name="Equation" r:id="rId3" imgW="722160" imgH="447840" progId="Equation.3">
                  <p:embed/>
                  <p:pic>
                    <p:nvPicPr>
                      <p:cNvPr id="225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6706" y="3248707"/>
                        <a:ext cx="139858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383506"/>
              </p:ext>
            </p:extLst>
          </p:nvPr>
        </p:nvGraphicFramePr>
        <p:xfrm>
          <a:off x="5485721" y="5613855"/>
          <a:ext cx="18065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41400" imgH="447840" progId="Equation.3">
                  <p:embed/>
                </p:oleObj>
              </mc:Choice>
              <mc:Fallback>
                <p:oleObj name="Equation" r:id="rId5" imgW="941400" imgH="447840" progId="Equation.3">
                  <p:embed/>
                  <p:pic>
                    <p:nvPicPr>
                      <p:cNvPr id="2253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721" y="5613855"/>
                        <a:ext cx="18065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416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Random-walk betweenness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Flow centrality might miss shortest paths at all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Hence, no matter which definition we are using from the ones presented we might not consider important paths for different reasons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u="sng" dirty="0">
                <a:ea typeface="ＭＳ Ｐゴシック" panose="020B0600070205080204" pitchFamily="34" charset="-128"/>
              </a:rPr>
              <a:t>Random-walk </a:t>
            </a:r>
            <a:r>
              <a:rPr lang="en-US" altLang="en-US" u="sng" dirty="0" err="1">
                <a:ea typeface="ＭＳ Ｐゴシック" panose="020B0600070205080204" pitchFamily="34" charset="-128"/>
              </a:rPr>
              <a:t>betweenness</a:t>
            </a:r>
            <a:r>
              <a:rPr lang="en-US" altLang="en-US" dirty="0">
                <a:ea typeface="ＭＳ Ｐゴシック" panose="020B0600070205080204" pitchFamily="34" charset="-128"/>
              </a:rPr>
              <a:t> aims at counting all paths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Traffic between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 is thought of as following a random walk with absorbing state (state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 algn="just"/>
            <a:r>
              <a:rPr lang="en-US" altLang="en-US" dirty="0" err="1">
                <a:ea typeface="ＭＳ Ｐゴシック" panose="020B0600070205080204" pitchFamily="34" charset="-128"/>
              </a:rPr>
              <a:t>n</a:t>
            </a:r>
            <a:r>
              <a:rPr lang="en-US" altLang="en-US" baseline="30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st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is the number of times that the random walk from </a:t>
            </a:r>
            <a:r>
              <a:rPr lang="en-US" altLang="en-US" i="1" dirty="0">
                <a:ea typeface="ＭＳ Ｐゴシック" panose="020B0600070205080204" pitchFamily="34" charset="-128"/>
              </a:rPr>
              <a:t>s </a:t>
            </a:r>
            <a:r>
              <a:rPr lang="en-US" altLang="en-US" dirty="0">
                <a:ea typeface="ＭＳ Ｐゴシック" panose="020B0600070205080204" pitchFamily="34" charset="-128"/>
              </a:rPr>
              <a:t>to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 passed through node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averaged over many repetitions of the walk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8D115D9-12D8-4F22-A51B-46B73D1B2035}" type="slidenum">
              <a:rPr lang="en-US" altLang="en-US" sz="1000">
                <a:solidFill>
                  <a:srgbClr val="161616"/>
                </a:solidFill>
              </a:rPr>
              <a:pPr/>
              <a:t>20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graphicFrame>
        <p:nvGraphicFramePr>
          <p:cNvPr id="348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063712"/>
              </p:ext>
            </p:extLst>
          </p:nvPr>
        </p:nvGraphicFramePr>
        <p:xfrm>
          <a:off x="5144353" y="5019830"/>
          <a:ext cx="2055332" cy="946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6240" imgH="356400" progId="Equation.3">
                  <p:embed/>
                </p:oleObj>
              </mc:Choice>
              <mc:Fallback>
                <p:oleObj name="Equation" r:id="rId3" imgW="786240" imgH="356400" progId="Equation.3">
                  <p:embed/>
                  <p:pic>
                    <p:nvPicPr>
                      <p:cNvPr id="348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4353" y="5019830"/>
                        <a:ext cx="2055332" cy="946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708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Random-walk betweenness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Random-walk </a:t>
            </a:r>
            <a:r>
              <a:rPr lang="en-US" altLang="en-US" dirty="0" err="1">
                <a:ea typeface="ＭＳ Ｐゴシック" panose="020B0600070205080204" pitchFamily="34" charset="-128"/>
              </a:rPr>
              <a:t>betweenness</a:t>
            </a:r>
            <a:r>
              <a:rPr lang="en-US" altLang="en-US" dirty="0">
                <a:ea typeface="ＭＳ Ｐゴシック" panose="020B0600070205080204" pitchFamily="34" charset="-128"/>
              </a:rPr>
              <a:t> captures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betweenness</a:t>
            </a:r>
            <a:r>
              <a:rPr lang="en-US" altLang="en-US" dirty="0">
                <a:ea typeface="ＭＳ Ｐゴシック" panose="020B0600070205080204" pitchFamily="34" charset="-128"/>
              </a:rPr>
              <a:t> centrality of a vertex in a network where information wonders around in the network at random</a:t>
            </a:r>
          </a:p>
          <a:p>
            <a:pPr algn="just"/>
            <a:endParaRPr lang="en-US" altLang="en-US" sz="800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On the opposite extreme shortest path </a:t>
            </a:r>
            <a:r>
              <a:rPr lang="en-US" altLang="en-US" dirty="0" err="1">
                <a:ea typeface="ＭＳ Ｐゴシック" panose="020B0600070205080204" pitchFamily="34" charset="-128"/>
              </a:rPr>
              <a:t>betweenness</a:t>
            </a:r>
            <a:r>
              <a:rPr lang="en-US" altLang="en-US" dirty="0">
                <a:ea typeface="ＭＳ Ｐゴシック" panose="020B0600070205080204" pitchFamily="34" charset="-128"/>
              </a:rPr>
              <a:t> captures the centrality when information flows over a known path</a:t>
            </a:r>
          </a:p>
          <a:p>
            <a:pPr algn="just"/>
            <a:endParaRPr lang="en-US" altLang="en-US" sz="800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The truth is a real network should lay somewhere in between…</a:t>
            </a:r>
          </a:p>
          <a:p>
            <a:pPr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8D0E7C-BB24-41AF-85ED-B2A61AC66C33}" type="slidenum">
              <a:rPr lang="en-US" altLang="en-US" sz="1000">
                <a:solidFill>
                  <a:srgbClr val="161616"/>
                </a:solidFill>
              </a:rPr>
              <a:pPr/>
              <a:t>21</a:t>
            </a:fld>
            <a:endParaRPr lang="en-US" altLang="en-US" sz="1000">
              <a:solidFill>
                <a:srgbClr val="1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3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 Closeness 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 the closeness centrality of node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089" y="2764095"/>
            <a:ext cx="5010849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1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Closeness centrality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In contrast to other centrality measures, </a:t>
            </a:r>
            <a:r>
              <a:rPr lang="en-US" altLang="en-US" i="1" dirty="0">
                <a:ea typeface="ＭＳ Ｐゴシック" panose="020B0600070205080204" pitchFamily="34" charset="-128"/>
              </a:rPr>
              <a:t>l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gets smaller values for central nodes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Hence </a:t>
            </a:r>
            <a:r>
              <a:rPr lang="en-US" altLang="en-US" u="sng" dirty="0">
                <a:ea typeface="ＭＳ Ｐゴシック" panose="020B0600070205080204" pitchFamily="34" charset="-128"/>
              </a:rPr>
              <a:t>closeness centrality C</a:t>
            </a:r>
            <a:r>
              <a:rPr lang="en-US" altLang="en-US" u="sng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is given by:</a:t>
            </a: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Closeness centrality is a natural measure used in many networks</a:t>
            </a: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just"/>
            <a:endParaRPr lang="en-US" altLang="en-US" u="sng" dirty="0">
              <a:ea typeface="ＭＳ Ｐゴシック" panose="020B0600070205080204" pitchFamily="34" charset="-128"/>
            </a:endParaRPr>
          </a:p>
          <a:p>
            <a:pPr lvl="1" algn="just"/>
            <a:endParaRPr lang="en-US" altLang="en-US" u="sng" dirty="0">
              <a:ea typeface="ＭＳ Ｐゴシック" panose="020B0600070205080204" pitchFamily="34" charset="-128"/>
            </a:endParaRPr>
          </a:p>
          <a:p>
            <a:pPr lvl="1" algn="just"/>
            <a:endParaRPr lang="en-US" altLang="en-US" u="sng" dirty="0"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E2B9B3-0A11-4DE7-AEA3-8959FA21D43B}" type="slidenum">
              <a:rPr lang="en-US" altLang="en-US" sz="1000">
                <a:solidFill>
                  <a:srgbClr val="161616"/>
                </a:solidFill>
              </a:rPr>
              <a:pPr/>
              <a:t>4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126914"/>
              </p:ext>
            </p:extLst>
          </p:nvPr>
        </p:nvGraphicFramePr>
        <p:xfrm>
          <a:off x="5416667" y="3176730"/>
          <a:ext cx="1725158" cy="1071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23400" imgH="576000" progId="Equation.3">
                  <p:embed/>
                </p:oleObj>
              </mc:Choice>
              <mc:Fallback>
                <p:oleObj name="Equation" r:id="rId3" imgW="923400" imgH="576000" progId="Equation.3">
                  <p:embed/>
                  <p:pic>
                    <p:nvPicPr>
                      <p:cNvPr id="235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667" y="3176730"/>
                        <a:ext cx="1725158" cy="1071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3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 Closeness 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4396" cy="4351338"/>
          </a:xfrm>
        </p:spPr>
        <p:txBody>
          <a:bodyPr/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A problem with closeness centrality </a:t>
            </a:r>
            <a:r>
              <a:rPr lang="en-US" altLang="en-US" u="sng" dirty="0">
                <a:ea typeface="ＭＳ Ｐゴシック" panose="020B0600070205080204" pitchFamily="34" charset="-128"/>
              </a:rPr>
              <a:t>is that its value’s dynamic range is relatively close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Small changes in the network can cause large fluctuations and ranking changes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Other centrality measures we have examined do not typically suffer from similar problems</a:t>
            </a:r>
          </a:p>
          <a:p>
            <a:pPr lvl="2" algn="just"/>
            <a:r>
              <a:rPr lang="en-US" altLang="en-US" sz="2400" dirty="0">
                <a:ea typeface="ＭＳ Ｐゴシック" panose="020B0600070205080204" pitchFamily="34" charset="-128"/>
              </a:rPr>
              <a:t>Especially the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leaders</a:t>
            </a:r>
            <a:r>
              <a:rPr lang="en-US" altLang="en-US" sz="2400" dirty="0">
                <a:ea typeface="ＭＳ Ｐゴシック" panose="020B0600070205080204" pitchFamily="34" charset="-128"/>
              </a:rPr>
              <a:t> are clearly separated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27199"/>
            <a:ext cx="2743200" cy="365125"/>
          </a:xfrm>
        </p:spPr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596" y="1651795"/>
            <a:ext cx="5623794" cy="474215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948747" y="4304374"/>
            <a:ext cx="390292" cy="390292"/>
          </a:xfrm>
          <a:prstGeom prst="ellipse">
            <a:avLst/>
          </a:prstGeom>
          <a:solidFill>
            <a:srgbClr val="FFC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8779662" y="4270921"/>
            <a:ext cx="390292" cy="390292"/>
          </a:xfrm>
          <a:prstGeom prst="ellipse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9971049" y="3226058"/>
            <a:ext cx="390292" cy="390292"/>
          </a:xfrm>
          <a:prstGeom prst="ellipse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20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Another Closeness centrality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Internet movie database (IMDb)</a:t>
            </a:r>
          </a:p>
          <a:p>
            <a:pPr lvl="1"/>
            <a:r>
              <a:rPr lang="en-IN" dirty="0"/>
              <a:t>The actor network of who appeared in movies with whom else</a:t>
            </a:r>
          </a:p>
          <a:p>
            <a:pPr lvl="1"/>
            <a:r>
              <a:rPr lang="en-IN" dirty="0"/>
              <a:t>The largest network includes 98% of all actors, the smallest mean distance l</a:t>
            </a:r>
            <a:r>
              <a:rPr lang="en-IN" baseline="-25000" dirty="0"/>
              <a:t>i</a:t>
            </a:r>
            <a:r>
              <a:rPr lang="en-IN" dirty="0"/>
              <a:t> of any actor is </a:t>
            </a:r>
            <a:r>
              <a:rPr lang="en-IN" u="sng" dirty="0"/>
              <a:t>2.4138</a:t>
            </a:r>
            <a:r>
              <a:rPr lang="en-IN" dirty="0"/>
              <a:t> (Christopher Lee)</a:t>
            </a:r>
          </a:p>
          <a:p>
            <a:pPr lvl="1"/>
            <a:r>
              <a:rPr lang="en-IN" dirty="0"/>
              <a:t>Lee was neither famous nor successful as compared to his contemporaries</a:t>
            </a:r>
          </a:p>
          <a:p>
            <a:pPr lvl="2"/>
            <a:r>
              <a:rPr lang="en-IN" sz="2400" dirty="0"/>
              <a:t>However, he appeared in 200+ films</a:t>
            </a:r>
          </a:p>
          <a:p>
            <a:pPr lvl="1"/>
            <a:r>
              <a:rPr lang="en-IN" dirty="0"/>
              <a:t>The second best centrality score belongs to Donald </a:t>
            </a:r>
            <a:r>
              <a:rPr lang="en-IN" dirty="0" err="1"/>
              <a:t>Pleasence</a:t>
            </a:r>
            <a:r>
              <a:rPr lang="en-IN" dirty="0"/>
              <a:t>, who scores </a:t>
            </a:r>
            <a:r>
              <a:rPr lang="en-IN" u="sng" dirty="0"/>
              <a:t>2.4164</a:t>
            </a:r>
            <a:r>
              <a:rPr lang="en-IN" dirty="0"/>
              <a:t>, very close to the winner.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99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Closeness centrality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600" dirty="0">
                <a:ea typeface="ＭＳ Ｐゴシック" panose="020B0600070205080204" pitchFamily="34" charset="-128"/>
              </a:rPr>
              <a:t>A second problem with the definition arises when we have networks with more than one connected components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Nodes belonging to different components will have infinite distance, leading l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to be infinite as well</a:t>
            </a:r>
          </a:p>
          <a:p>
            <a:pPr algn="just"/>
            <a:r>
              <a:rPr lang="en-US" altLang="en-US" sz="2600" dirty="0">
                <a:ea typeface="ＭＳ Ｐゴシック" panose="020B0600070205080204" pitchFamily="34" charset="-128"/>
              </a:rPr>
              <a:t>One possible solution is to consider in the summation only the vertices within the same component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What is the problem with this approach?</a:t>
            </a:r>
          </a:p>
          <a:p>
            <a:pPr algn="just"/>
            <a:r>
              <a:rPr lang="en-US" altLang="en-US" sz="2600" dirty="0">
                <a:ea typeface="ＭＳ Ｐゴシック" panose="020B0600070205080204" pitchFamily="34" charset="-128"/>
              </a:rPr>
              <a:t>A more elegant solution is to redefine closeness in terms of the harmonic mean distance (average of the inverse distances) between vertices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645FFE7-5518-481D-A6F6-106E7A6A868F}" type="slidenum">
              <a:rPr lang="en-US" altLang="en-US" sz="1000">
                <a:solidFill>
                  <a:srgbClr val="161616"/>
                </a:solidFill>
              </a:rPr>
              <a:pPr/>
              <a:t>7</a:t>
            </a:fld>
            <a:endParaRPr lang="en-US" altLang="en-US" sz="1000">
              <a:solidFill>
                <a:srgbClr val="161616"/>
              </a:solidFill>
            </a:endParaRP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839334"/>
              </p:ext>
            </p:extLst>
          </p:nvPr>
        </p:nvGraphicFramePr>
        <p:xfrm>
          <a:off x="5104606" y="5408613"/>
          <a:ext cx="198278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87120" imgH="447840" progId="Equation.3">
                  <p:embed/>
                </p:oleObj>
              </mc:Choice>
              <mc:Fallback>
                <p:oleObj name="Equation" r:id="rId3" imgW="987120" imgH="447840" progId="Equation.3">
                  <p:embed/>
                  <p:pic>
                    <p:nvPicPr>
                      <p:cNvPr id="2458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606" y="5408613"/>
                        <a:ext cx="1982788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252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684" y="1788028"/>
            <a:ext cx="7175183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Ex: 7.4 Calculate the closeness centrality of each of the nodes in the network.</a:t>
            </a:r>
          </a:p>
          <a:p>
            <a:pPr marL="0" indent="0">
              <a:buNone/>
            </a:pPr>
            <a:r>
              <a:rPr lang="en-IN" dirty="0"/>
              <a:t>Ans=&gt;C(1/2/3/4/5) = 15/9,C(6/7/8/9/10) = 15/9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7893203" y="4646341"/>
            <a:ext cx="156117" cy="1784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673400" y="2029219"/>
            <a:ext cx="156117" cy="1784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10202435" y="4184084"/>
            <a:ext cx="156117" cy="1784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10931912" y="4971178"/>
            <a:ext cx="156117" cy="1784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9645803" y="2762929"/>
            <a:ext cx="156117" cy="1784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7971262" y="2565322"/>
            <a:ext cx="156117" cy="1784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10389216" y="3334777"/>
            <a:ext cx="156117" cy="1784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8757423" y="3267308"/>
            <a:ext cx="156117" cy="1784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11318487" y="2732591"/>
            <a:ext cx="156117" cy="1784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8679364" y="4148525"/>
            <a:ext cx="156117" cy="1784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/>
          <p:cNvCxnSpPr>
            <a:stCxn id="11" idx="2"/>
            <a:endCxn id="16" idx="7"/>
          </p:cNvCxnSpPr>
          <p:nvPr/>
        </p:nvCxnSpPr>
        <p:spPr>
          <a:xfrm flipH="1">
            <a:off x="8812618" y="2852139"/>
            <a:ext cx="833185" cy="1322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13" idx="3"/>
          </p:cNvCxnSpPr>
          <p:nvPr/>
        </p:nvCxnSpPr>
        <p:spPr>
          <a:xfrm flipV="1">
            <a:off x="8757423" y="3487068"/>
            <a:ext cx="1654656" cy="839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4" idx="7"/>
          </p:cNvCxnSpPr>
          <p:nvPr/>
        </p:nvCxnSpPr>
        <p:spPr>
          <a:xfrm flipH="1" flipV="1">
            <a:off x="8890677" y="3293437"/>
            <a:ext cx="1521402" cy="101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9" idx="2"/>
          </p:cNvCxnSpPr>
          <p:nvPr/>
        </p:nvCxnSpPr>
        <p:spPr>
          <a:xfrm>
            <a:off x="8890677" y="3419599"/>
            <a:ext cx="1311758" cy="853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1"/>
            <a:endCxn id="11" idx="5"/>
          </p:cNvCxnSpPr>
          <p:nvPr/>
        </p:nvCxnSpPr>
        <p:spPr>
          <a:xfrm flipH="1" flipV="1">
            <a:off x="9779057" y="2915220"/>
            <a:ext cx="446241" cy="1294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0"/>
          </p:cNvCxnSpPr>
          <p:nvPr/>
        </p:nvCxnSpPr>
        <p:spPr>
          <a:xfrm flipV="1">
            <a:off x="9723862" y="2130154"/>
            <a:ext cx="55195" cy="632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1"/>
            <a:endCxn id="12" idx="4"/>
          </p:cNvCxnSpPr>
          <p:nvPr/>
        </p:nvCxnSpPr>
        <p:spPr>
          <a:xfrm flipH="1" flipV="1">
            <a:off x="8049321" y="2743742"/>
            <a:ext cx="730965" cy="54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2"/>
            <a:endCxn id="6" idx="7"/>
          </p:cNvCxnSpPr>
          <p:nvPr/>
        </p:nvCxnSpPr>
        <p:spPr>
          <a:xfrm flipH="1">
            <a:off x="8026457" y="4237735"/>
            <a:ext cx="652907" cy="43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4"/>
            <a:endCxn id="10" idx="2"/>
          </p:cNvCxnSpPr>
          <p:nvPr/>
        </p:nvCxnSpPr>
        <p:spPr>
          <a:xfrm>
            <a:off x="10280494" y="4362504"/>
            <a:ext cx="651418" cy="697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3" idx="7"/>
            <a:endCxn id="15" idx="4"/>
          </p:cNvCxnSpPr>
          <p:nvPr/>
        </p:nvCxnSpPr>
        <p:spPr>
          <a:xfrm flipV="1">
            <a:off x="10522470" y="2911011"/>
            <a:ext cx="874076" cy="449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8" idx="7"/>
            <a:endCxn id="12" idx="7"/>
          </p:cNvCxnSpPr>
          <p:nvPr/>
        </p:nvCxnSpPr>
        <p:spPr>
          <a:xfrm flipH="1">
            <a:off x="8104516" y="2055348"/>
            <a:ext cx="1702138" cy="536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8" idx="2"/>
            <a:endCxn id="15" idx="6"/>
          </p:cNvCxnSpPr>
          <p:nvPr/>
        </p:nvCxnSpPr>
        <p:spPr>
          <a:xfrm>
            <a:off x="9673400" y="2118429"/>
            <a:ext cx="1801204" cy="70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2" idx="3"/>
            <a:endCxn id="6" idx="2"/>
          </p:cNvCxnSpPr>
          <p:nvPr/>
        </p:nvCxnSpPr>
        <p:spPr>
          <a:xfrm flipH="1">
            <a:off x="7893203" y="2717613"/>
            <a:ext cx="100922" cy="2017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5"/>
            <a:endCxn id="10" idx="3"/>
          </p:cNvCxnSpPr>
          <p:nvPr/>
        </p:nvCxnSpPr>
        <p:spPr>
          <a:xfrm>
            <a:off x="8026457" y="4798632"/>
            <a:ext cx="2928318" cy="32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5"/>
            <a:endCxn id="10" idx="0"/>
          </p:cNvCxnSpPr>
          <p:nvPr/>
        </p:nvCxnSpPr>
        <p:spPr>
          <a:xfrm flipH="1">
            <a:off x="11009971" y="2884882"/>
            <a:ext cx="441770" cy="2086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7529064" y="1603362"/>
            <a:ext cx="4018324" cy="3938817"/>
            <a:chOff x="7529064" y="1603362"/>
            <a:chExt cx="4018324" cy="3938817"/>
          </a:xfrm>
        </p:grpSpPr>
        <p:sp>
          <p:nvSpPr>
            <p:cNvPr id="61" name="TextBox 60"/>
            <p:cNvSpPr txBox="1"/>
            <p:nvPr/>
          </p:nvSpPr>
          <p:spPr>
            <a:xfrm>
              <a:off x="9634650" y="16033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245702" y="23570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664842" y="51728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29064" y="4429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19598" y="22221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792132" y="26175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372229" y="29675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7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361135" y="39597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8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854230" y="421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9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410550" y="33075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10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636941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91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Betweenness centrality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Measures the extent to which a vertex lies on paths between other vertices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Vertices with high </a:t>
            </a:r>
            <a:r>
              <a:rPr lang="en-US" altLang="en-US" dirty="0" err="1">
                <a:ea typeface="ＭＳ Ｐゴシック" panose="020B0600070205080204" pitchFamily="34" charset="-128"/>
              </a:rPr>
              <a:t>betweenness</a:t>
            </a:r>
            <a:r>
              <a:rPr lang="en-US" altLang="en-US" dirty="0">
                <a:ea typeface="ＭＳ Ｐゴシック" panose="020B0600070205080204" pitchFamily="34" charset="-128"/>
              </a:rPr>
              <a:t> may have considerable influence within a network by virtue of their control over information passing between others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Removal of vertices with high </a:t>
            </a:r>
            <a:r>
              <a:rPr lang="en-US" altLang="en-US" dirty="0" err="1">
                <a:ea typeface="ＭＳ Ｐゴシック" panose="020B0600070205080204" pitchFamily="34" charset="-128"/>
              </a:rPr>
              <a:t>betweenness</a:t>
            </a:r>
            <a:r>
              <a:rPr lang="en-US" altLang="en-US" dirty="0">
                <a:ea typeface="ＭＳ Ｐゴシック" panose="020B0600070205080204" pitchFamily="34" charset="-128"/>
              </a:rPr>
              <a:t> will disrupt the most communications between other vertices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Formally, assume a network with at most one shortest path between any pair of vertices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Then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betweenness</a:t>
            </a:r>
            <a:r>
              <a:rPr lang="en-US" altLang="en-US" dirty="0">
                <a:ea typeface="ＭＳ Ｐゴシック" panose="020B0600070205080204" pitchFamily="34" charset="-128"/>
              </a:rPr>
              <a:t> centrality of a vertex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is defined to be the number of shortest paths that pass through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10F45B-174D-4847-9EEB-2109181A89B4}" type="slidenum">
              <a:rPr lang="en-US" altLang="en-US" sz="1000">
                <a:solidFill>
                  <a:srgbClr val="161616"/>
                </a:solidFill>
              </a:rPr>
              <a:pPr/>
              <a:t>9</a:t>
            </a:fld>
            <a:endParaRPr lang="en-US" altLang="en-US" sz="1000">
              <a:solidFill>
                <a:srgbClr val="1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5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13827</TotalTime>
  <Words>1479</Words>
  <Application>Microsoft Office PowerPoint</Application>
  <PresentationFormat>Widescreen</PresentationFormat>
  <Paragraphs>197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Measure of metrics – III </vt:lpstr>
      <vt:lpstr>Closeness centrality</vt:lpstr>
      <vt:lpstr>Ex: Closeness centrality</vt:lpstr>
      <vt:lpstr>Closeness centrality</vt:lpstr>
      <vt:lpstr>Ex: Closeness centrality</vt:lpstr>
      <vt:lpstr>Another Closeness centrality example</vt:lpstr>
      <vt:lpstr>Closeness centrality</vt:lpstr>
      <vt:lpstr>Review</vt:lpstr>
      <vt:lpstr>Betweenness centrality</vt:lpstr>
      <vt:lpstr>Betweenness centrality</vt:lpstr>
      <vt:lpstr>Betweenness centrality</vt:lpstr>
      <vt:lpstr>Betweenness centrality</vt:lpstr>
      <vt:lpstr>Ex: Betweenness Centrality </vt:lpstr>
      <vt:lpstr>Betweenness centrality</vt:lpstr>
      <vt:lpstr>Bounds for connected graphs</vt:lpstr>
      <vt:lpstr>Bounds for disconnected graphs</vt:lpstr>
      <vt:lpstr>Normalized betweenness</vt:lpstr>
      <vt:lpstr>Flow betweeenness</vt:lpstr>
      <vt:lpstr>Flow betweenness</vt:lpstr>
      <vt:lpstr>Random-walk betweenness</vt:lpstr>
      <vt:lpstr>Random-walk betweenness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AKSHAT JAIN</cp:lastModifiedBy>
  <cp:revision>320</cp:revision>
  <dcterms:created xsi:type="dcterms:W3CDTF">2020-08-05T04:35:17Z</dcterms:created>
  <dcterms:modified xsi:type="dcterms:W3CDTF">2024-02-09T11:16:51Z</dcterms:modified>
</cp:coreProperties>
</file>