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6" r:id="rId2"/>
    <p:sldId id="379" r:id="rId3"/>
    <p:sldId id="290" r:id="rId4"/>
    <p:sldId id="346" r:id="rId5"/>
    <p:sldId id="370" r:id="rId6"/>
    <p:sldId id="368" r:id="rId7"/>
    <p:sldId id="369" r:id="rId8"/>
    <p:sldId id="367" r:id="rId9"/>
    <p:sldId id="371" r:id="rId10"/>
    <p:sldId id="347" r:id="rId11"/>
    <p:sldId id="348" r:id="rId12"/>
    <p:sldId id="349" r:id="rId13"/>
    <p:sldId id="293" r:id="rId14"/>
    <p:sldId id="350" r:id="rId15"/>
    <p:sldId id="372" r:id="rId16"/>
    <p:sldId id="373" r:id="rId17"/>
    <p:sldId id="374" r:id="rId18"/>
    <p:sldId id="295" r:id="rId19"/>
    <p:sldId id="378" r:id="rId20"/>
    <p:sldId id="296" r:id="rId21"/>
    <p:sldId id="380" r:id="rId22"/>
    <p:sldId id="381" r:id="rId23"/>
    <p:sldId id="3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2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8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34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4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9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97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9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7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8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5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7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7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2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6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8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cs typeface="Comic Sans MS"/>
                  </a:rPr>
                  <a:t>If S is a </a:t>
                </a:r>
                <a:r>
                  <a:rPr lang="en-US" i="0">
                    <a:latin typeface="Cambria Math"/>
                    <a:cs typeface="Comic Sans MS"/>
                  </a:rPr>
                  <a:t>𝑘 </a:t>
                </a:r>
                <a:r>
                  <a:rPr lang="en-US" dirty="0">
                    <a:cs typeface="Comic Sans MS"/>
                  </a:rPr>
                  <a:t>-core, then S is a </a:t>
                </a:r>
                <a:r>
                  <a:rPr lang="en-US" i="0" dirty="0">
                    <a:latin typeface="Cambria Math"/>
                    <a:cs typeface="Comic Sans MS"/>
                  </a:rPr>
                  <a:t>(n−</a:t>
                </a:r>
                <a:r>
                  <a:rPr lang="en-US" i="0">
                    <a:latin typeface="Cambria Math"/>
                    <a:cs typeface="Comic Sans MS"/>
                  </a:rPr>
                  <a:t>𝑘</a:t>
                </a:r>
                <a:r>
                  <a:rPr lang="en-US" dirty="0">
                    <a:cs typeface="Comic Sans MS"/>
                  </a:rPr>
                  <a:t>)-</a:t>
                </a:r>
                <a:r>
                  <a:rPr lang="en-US" dirty="0" err="1">
                    <a:cs typeface="Comic Sans MS"/>
                  </a:rPr>
                  <a:t>plex</a:t>
                </a:r>
                <a:endParaRPr lang="en-US" dirty="0">
                  <a:cs typeface="Comic Sans MS"/>
                </a:endParaRPr>
              </a:p>
              <a:p>
                <a:endParaRPr lang="en-IN" dirty="0" smtClean="0"/>
              </a:p>
              <a:p>
                <a:r>
                  <a:rPr lang="en-IN" dirty="0" smtClean="0"/>
                  <a:t>Another </a:t>
                </a:r>
                <a:r>
                  <a:rPr lang="en-IN" dirty="0" smtClean="0"/>
                  <a:t>relaxation</a:t>
                </a:r>
                <a:r>
                  <a:rPr lang="en-IN" baseline="0" dirty="0" smtClean="0"/>
                  <a:t> on the clique is the k-core. It is particularly useful in real networks as it is easy to find.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8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638" y="27927"/>
            <a:ext cx="9144000" cy="2987764"/>
          </a:xfrm>
        </p:spPr>
        <p:txBody>
          <a:bodyPr>
            <a:normAutofit/>
          </a:bodyPr>
          <a:lstStyle/>
          <a:p>
            <a:r>
              <a:rPr lang="en-IN" dirty="0"/>
              <a:t>Measure of metrics – IV</a:t>
            </a:r>
            <a:br>
              <a:rPr lang="en-IN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0701" y="2415526"/>
            <a:ext cx="7069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250571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plex</a:t>
            </a:r>
            <a:r>
              <a:rPr lang="en-IN" dirty="0"/>
              <a:t>: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Idea:  Allows a few missing edges to a 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−1 </m:t>
                    </m:r>
                  </m:oMath>
                </a14:m>
                <a:r>
                  <a:rPr lang="en-US" dirty="0"/>
                  <a:t> or fewer edges per vertex are allowed to be missing</a:t>
                </a:r>
              </a:p>
              <a:p>
                <a:pPr lvl="1"/>
                <a:r>
                  <a:rPr lang="en-US" dirty="0"/>
                  <a:t>Useful in identifying subgroups with small diameter, (possible cliques in the ground truth network).</a:t>
                </a:r>
              </a:p>
              <a:p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plexes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a useful concept on social network analysis but there is no solid rule what value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should take</a:t>
                </a:r>
              </a:p>
              <a:p>
                <a:pPr lvl="1"/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23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k-</a:t>
            </a:r>
            <a:r>
              <a:rPr lang="en-IN" dirty="0" err="1"/>
              <a:t>plex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23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For what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</m:oMath>
                </a14:m>
                <a:r>
                  <a:rPr lang="en-US" dirty="0"/>
                  <a:t> is the subgraph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𝐺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[{2, 3, 4, 5, 6}]</m:t>
                    </m:r>
                  </m:oMath>
                </a14:m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 </m:t>
                    </m:r>
                  </m:oMath>
                </a14:m>
                <a:r>
                  <a:rPr lang="en-US" dirty="0"/>
                  <a:t>-plex?</a:t>
                </a:r>
              </a:p>
              <a:p>
                <a:pPr marL="0" indent="0">
                  <a:buNone/>
                </a:pPr>
                <a:r>
                  <a:rPr lang="en-US" dirty="0"/>
                  <a:t>(n-k(min)) = 3</a:t>
                </a:r>
              </a:p>
              <a:p>
                <a:pPr marL="0" indent="0">
                  <a:buNone/>
                </a:pPr>
                <a:r>
                  <a:rPr lang="en-US" dirty="0"/>
                  <a:t>=&gt; (5-k(min)) = 3</a:t>
                </a:r>
              </a:p>
              <a:p>
                <a:pPr marL="0" indent="0">
                  <a:buNone/>
                </a:pPr>
                <a:r>
                  <a:rPr lang="en-US" dirty="0"/>
                  <a:t>=&gt; k(min)=2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So, possible values of k are 2, 3,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4.(???)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234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46" y="2572576"/>
            <a:ext cx="4038600" cy="322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0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cs typeface="Comic Sans MS"/>
                      </a:rPr>
                      <m:t>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cs typeface="Comic Sans MS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cs typeface="Comic Sans MS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cs typeface="Comic Sans MS"/>
                  </a:rPr>
                  <a:t>-core</a:t>
                </a:r>
                <a:r>
                  <a:rPr lang="en-US" dirty="0">
                    <a:cs typeface="Comic Sans MS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cs typeface="Comic Sans MS"/>
                  </a:rPr>
                  <a:t> </a:t>
                </a:r>
                <a:r>
                  <a:rPr lang="en-US" dirty="0">
                    <a:cs typeface="Comic Sans MS"/>
                  </a:rPr>
                  <a:t>maximal subset of nodes,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𝑆</m:t>
                    </m:r>
                  </m:oMath>
                </a14:m>
                <a:r>
                  <a:rPr lang="en-US" dirty="0">
                    <a:cs typeface="Comic Sans MS"/>
                  </a:rPr>
                  <a:t>,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mic Sans M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mic Sans M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  <a:cs typeface="Comic Sans MS"/>
                              </a:rPr>
                              <m:t>deg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mic Sans MS"/>
                              </a:rPr>
                              <m:t>𝐺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mic Sans MS"/>
                              </a:rPr>
                              <m:t>[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mic Sans MS"/>
                              </a:rPr>
                              <m:t>𝑆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mic Sans MS"/>
                              </a:rPr>
                              <m:t>]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Comic Sans MS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Comic Sans MS"/>
                          </a:rPr>
                          <m:t> 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omic Sans MS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dirty="0">
                    <a:cs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𝐺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[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𝑆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]</m:t>
                    </m:r>
                  </m:oMath>
                </a14:m>
                <a:r>
                  <a:rPr lang="en-US" dirty="0">
                    <a:cs typeface="Comic Sans MS"/>
                  </a:rPr>
                  <a:t> is the subgraph induced by S.</a:t>
                </a:r>
              </a:p>
              <a:p>
                <a:r>
                  <a:rPr lang="en-US" dirty="0">
                    <a:cs typeface="Comic Sans MS"/>
                  </a:rPr>
                  <a:t>Idea: enough edges are present to make a group strong, not worrying about diameter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𝐺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[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𝑆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]</m:t>
                    </m:r>
                  </m:oMath>
                </a14:m>
                <a:r>
                  <a:rPr lang="en-US" dirty="0">
                    <a:cs typeface="Comic Sans MS"/>
                  </a:rPr>
                  <a:t>. </a:t>
                </a:r>
              </a:p>
              <a:p>
                <a:r>
                  <a:rPr lang="en-US" dirty="0">
                    <a:cs typeface="Comic Sans MS"/>
                  </a:rPr>
                  <a:t>What is the relation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</m:oMath>
                </a14:m>
                <a:r>
                  <a:rPr lang="en-US" dirty="0">
                    <a:cs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𝑙</m:t>
                    </m:r>
                  </m:oMath>
                </a14:m>
                <a:r>
                  <a:rPr lang="en-US" dirty="0">
                    <a:cs typeface="Comic Sans MS"/>
                  </a:rPr>
                  <a:t> if S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</m:oMath>
                </a14:m>
                <a:r>
                  <a:rPr lang="en-US" dirty="0">
                    <a:cs typeface="Comic Sans MS"/>
                  </a:rPr>
                  <a:t>-core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𝑙</m:t>
                    </m:r>
                  </m:oMath>
                </a14:m>
                <a:r>
                  <a:rPr lang="en-US" dirty="0">
                    <a:cs typeface="Comic Sans MS"/>
                  </a:rPr>
                  <a:t>-plex?</a:t>
                </a:r>
              </a:p>
              <a:p>
                <a:pPr marL="0" indent="0">
                  <a:buNone/>
                </a:pPr>
                <a:r>
                  <a:rPr lang="en-US" dirty="0">
                    <a:cs typeface="Comic Sans MS"/>
                  </a:rPr>
                  <a:t>L-plex:  &gt;= (n-l) edges per node</a:t>
                </a:r>
              </a:p>
              <a:p>
                <a:pPr marL="0" indent="0">
                  <a:buNone/>
                </a:pPr>
                <a:r>
                  <a:rPr lang="en-US" dirty="0">
                    <a:cs typeface="Comic Sans MS"/>
                  </a:rPr>
                  <a:t>K-core &gt;= k edges per node</a:t>
                </a:r>
              </a:p>
              <a:p>
                <a:pPr marL="0" indent="0">
                  <a:buNone/>
                </a:pPr>
                <a:r>
                  <a:rPr lang="en-US" dirty="0"/>
                  <a:t>This implies, </a:t>
                </a:r>
                <a:r>
                  <a:rPr lang="en-US" b="1" i="1" dirty="0"/>
                  <a:t>a k-core of n vertices is also an (n - k)-plex</a:t>
                </a:r>
                <a:endParaRPr lang="en-US" b="1" i="1" dirty="0">
                  <a:cs typeface="Comic Sans MS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Two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-cores cannot overlap, since then they would just form another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-core of larger size (maximal subset)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15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to find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-core?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-cores are of particular interest since there are straightforward algorithms to compute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-cores in a network: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Start by removing from the network nodes of degree &lt;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Remove also edges of these nodes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update the degrees of nodes that remained after pruning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3" algn="just"/>
            <a:r>
              <a:rPr lang="en-US" altLang="en-US" sz="2400" dirty="0">
                <a:ea typeface="ＭＳ Ｐゴシック" panose="020B0600070205080204" pitchFamily="34" charset="-128"/>
              </a:rPr>
              <a:t>Continue this process iteratively until you cannot remove any other nodes 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The remaining nodes form one or more k-cores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resulting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-cores might not be connected, regardless if the network we started with was connected or not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A3ED53-209E-4DC8-92C3-7BC22BA7CC2E}" type="slidenum">
              <a:rPr lang="en-US" altLang="en-US" sz="1000">
                <a:solidFill>
                  <a:srgbClr val="161616"/>
                </a:solidFill>
              </a:rPr>
              <a:pPr/>
              <a:t>13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4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k-core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474"/>
            <a:ext cx="10515600" cy="4351338"/>
          </a:xfrm>
        </p:spPr>
        <p:txBody>
          <a:bodyPr/>
          <a:lstStyle/>
          <a:p>
            <a:r>
              <a:rPr lang="en-IN" dirty="0"/>
              <a:t>No </a:t>
            </a:r>
            <a:r>
              <a:rPr lang="en-IN" i="1" dirty="0"/>
              <a:t>k</a:t>
            </a:r>
            <a:r>
              <a:rPr lang="en-IN" dirty="0"/>
              <a:t>-cores can exist, when </a:t>
            </a:r>
            <a:r>
              <a:rPr lang="en-IN" i="1" dirty="0"/>
              <a:t>k</a:t>
            </a:r>
            <a:r>
              <a:rPr lang="en-IN" dirty="0"/>
              <a:t> exceeds the highest degree of </a:t>
            </a:r>
            <a:r>
              <a:rPr lang="en-IN" i="1" dirty="0"/>
              <a:t>G</a:t>
            </a:r>
          </a:p>
          <a:p>
            <a:r>
              <a:rPr lang="en-IN" i="1" dirty="0"/>
              <a:t>k</a:t>
            </a:r>
            <a:r>
              <a:rPr lang="en-IN" dirty="0"/>
              <a:t>-cores have the property of being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02" y="3015757"/>
            <a:ext cx="6429269" cy="316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62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Ex: 7.9(a)Find a 3-core in these two networks or state that there is none: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=&gt; Whole graph is a 3-core.</a:t>
            </a:r>
          </a:p>
          <a:p>
            <a:pPr marL="514350" indent="-514350">
              <a:buAutoNum type="arabicParenR"/>
            </a:pPr>
            <a:r>
              <a:rPr lang="en-IN" dirty="0"/>
              <a:t>=&gt; There is no 3-core (can be proved using the algorithm given on previous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74263" y="3375764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617678" y="3375764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361093" y="3375764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881699" y="3996515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625114" y="3996515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368529" y="3996515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6" idx="6"/>
            <a:endCxn id="9" idx="2"/>
          </p:cNvCxnSpPr>
          <p:nvPr/>
        </p:nvCxnSpPr>
        <p:spPr>
          <a:xfrm>
            <a:off x="3041531" y="3464974"/>
            <a:ext cx="1319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6"/>
          </p:cNvCxnSpPr>
          <p:nvPr/>
        </p:nvCxnSpPr>
        <p:spPr>
          <a:xfrm>
            <a:off x="2881699" y="4085725"/>
            <a:ext cx="1654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619" y="3464974"/>
            <a:ext cx="7436" cy="62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>
            <a:off x="3701312" y="3375764"/>
            <a:ext cx="11155" cy="78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2" idx="0"/>
          </p:cNvCxnSpPr>
          <p:nvPr/>
        </p:nvCxnSpPr>
        <p:spPr>
          <a:xfrm>
            <a:off x="4444727" y="3554184"/>
            <a:ext cx="7436" cy="442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21417" y="3365326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264832" y="3365326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8008247" y="3365326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6528853" y="3986077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7272268" y="3986077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8015683" y="3986077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>
            <a:stCxn id="26" idx="6"/>
            <a:endCxn id="28" idx="2"/>
          </p:cNvCxnSpPr>
          <p:nvPr/>
        </p:nvCxnSpPr>
        <p:spPr>
          <a:xfrm>
            <a:off x="6688685" y="3454536"/>
            <a:ext cx="1319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2"/>
            <a:endCxn id="31" idx="6"/>
          </p:cNvCxnSpPr>
          <p:nvPr/>
        </p:nvCxnSpPr>
        <p:spPr>
          <a:xfrm>
            <a:off x="6528853" y="4075287"/>
            <a:ext cx="1654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79033" y="3499141"/>
            <a:ext cx="7436" cy="62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</p:cNvCxnSpPr>
          <p:nvPr/>
        </p:nvCxnSpPr>
        <p:spPr>
          <a:xfrm>
            <a:off x="7348466" y="3365326"/>
            <a:ext cx="11155" cy="78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4"/>
            <a:endCxn id="31" idx="0"/>
          </p:cNvCxnSpPr>
          <p:nvPr/>
        </p:nvCxnSpPr>
        <p:spPr>
          <a:xfrm>
            <a:off x="8091881" y="3543746"/>
            <a:ext cx="7436" cy="442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2965410" y="2969529"/>
            <a:ext cx="1486753" cy="780687"/>
          </a:xfrm>
          <a:prstGeom prst="arc">
            <a:avLst>
              <a:gd name="adj1" fmla="val 1032557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c 39"/>
          <p:cNvSpPr/>
          <p:nvPr/>
        </p:nvSpPr>
        <p:spPr>
          <a:xfrm>
            <a:off x="6586469" y="2971412"/>
            <a:ext cx="1486753" cy="780687"/>
          </a:xfrm>
          <a:prstGeom prst="arc">
            <a:avLst>
              <a:gd name="adj1" fmla="val 1032557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c 40"/>
          <p:cNvSpPr/>
          <p:nvPr/>
        </p:nvSpPr>
        <p:spPr>
          <a:xfrm rot="10800000">
            <a:off x="2944976" y="3726499"/>
            <a:ext cx="1486753" cy="780687"/>
          </a:xfrm>
          <a:prstGeom prst="arc">
            <a:avLst>
              <a:gd name="adj1" fmla="val 1032557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c 41"/>
          <p:cNvSpPr/>
          <p:nvPr/>
        </p:nvSpPr>
        <p:spPr>
          <a:xfrm rot="10800000">
            <a:off x="6605089" y="3692760"/>
            <a:ext cx="1486753" cy="780687"/>
          </a:xfrm>
          <a:prstGeom prst="arc">
            <a:avLst>
              <a:gd name="adj1" fmla="val 1032557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7298029" y="4367406"/>
            <a:ext cx="167268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8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component in an undirected graph is a maximal set of vertices such that each is reachable by some path from each of the others</a:t>
            </a:r>
          </a:p>
          <a:p>
            <a:r>
              <a:rPr lang="en-IN" dirty="0"/>
              <a:t>In directed graph, a strongly connected component is a maximal set of vertices such that there is a directed path in both directions between every pair of vertices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82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Strongly connected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 7.9(b) Find all the strongly connected components in this graph:</a:t>
            </a:r>
          </a:p>
          <a:p>
            <a:pPr marL="0" indent="0">
              <a:buNone/>
            </a:pPr>
            <a:r>
              <a:rPr lang="en-IN" dirty="0"/>
              <a:t>{B, C}, {E, F, I, H}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221270" y="2943617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977002" y="2967908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221270" y="3822527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977002" y="3846818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549540" y="3874990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221270" y="4727055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977002" y="4751346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7549540" y="4779518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213970" y="3383072"/>
            <a:ext cx="237995" cy="252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>
            <a:stCxn id="15" idx="7"/>
            <a:endCxn id="6" idx="3"/>
          </p:cNvCxnSpPr>
          <p:nvPr/>
        </p:nvCxnSpPr>
        <p:spPr>
          <a:xfrm flipV="1">
            <a:off x="3417111" y="3159231"/>
            <a:ext cx="839013" cy="2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9" idx="0"/>
          </p:cNvCxnSpPr>
          <p:nvPr/>
        </p:nvCxnSpPr>
        <p:spPr>
          <a:xfrm>
            <a:off x="4340268" y="3196225"/>
            <a:ext cx="0" cy="62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16875" y="3220516"/>
            <a:ext cx="0" cy="62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>
            <a:off x="3332967" y="3581107"/>
            <a:ext cx="888303" cy="36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40267" y="4075135"/>
            <a:ext cx="0" cy="77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2"/>
          </p:cNvCxnSpPr>
          <p:nvPr/>
        </p:nvCxnSpPr>
        <p:spPr>
          <a:xfrm flipV="1">
            <a:off x="4366942" y="4877650"/>
            <a:ext cx="161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366942" y="3973122"/>
            <a:ext cx="161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3"/>
          </p:cNvCxnSpPr>
          <p:nvPr/>
        </p:nvCxnSpPr>
        <p:spPr>
          <a:xfrm flipV="1">
            <a:off x="6116875" y="4090604"/>
            <a:ext cx="1467519" cy="78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214997" y="3988801"/>
            <a:ext cx="1539136" cy="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89734" y="4090604"/>
            <a:ext cx="0" cy="62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74798" y="4153216"/>
            <a:ext cx="0" cy="62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93598" y="4903489"/>
            <a:ext cx="1539136" cy="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0800000">
            <a:off x="4373032" y="2962676"/>
            <a:ext cx="1780783" cy="460865"/>
          </a:xfrm>
          <a:prstGeom prst="arc">
            <a:avLst>
              <a:gd name="adj1" fmla="val 10784167"/>
              <a:gd name="adj2" fmla="val 0"/>
            </a:avLst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c 42"/>
          <p:cNvSpPr/>
          <p:nvPr/>
        </p:nvSpPr>
        <p:spPr>
          <a:xfrm>
            <a:off x="4284626" y="2711858"/>
            <a:ext cx="1780783" cy="460865"/>
          </a:xfrm>
          <a:prstGeom prst="arc">
            <a:avLst>
              <a:gd name="adj1" fmla="val 10784167"/>
              <a:gd name="adj2" fmla="val 0"/>
            </a:avLst>
          </a:pr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653021" y="39590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09928" y="2593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5679" y="2700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7476" y="39731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01044" y="34106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2474" y="3935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7094" y="490348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32181" y="490348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6519" y="497966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9328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-components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k</a:t>
            </a:r>
            <a:r>
              <a:rPr lang="en-US" altLang="en-US" u="sng" dirty="0">
                <a:ea typeface="ＭＳ Ｐゴシック" panose="020B0600070205080204" pitchFamily="34" charset="-128"/>
              </a:rPr>
              <a:t>-component</a:t>
            </a:r>
            <a:r>
              <a:rPr lang="en-US" altLang="en-US" dirty="0">
                <a:ea typeface="ＭＳ Ｐゴシック" panose="020B0600070205080204" pitchFamily="34" charset="-128"/>
              </a:rPr>
              <a:t> is a maximal subset of vertices such that each is reachable from each of the others by at least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vertex-independent paths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sz="2600" dirty="0">
                <a:ea typeface="ＭＳ Ｐゴシック" panose="020B0600070205080204" pitchFamily="34" charset="-128"/>
              </a:rPr>
              <a:t>For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600" dirty="0">
                <a:ea typeface="ＭＳ Ｐゴシック" panose="020B0600070205080204" pitchFamily="34" charset="-128"/>
              </a:rPr>
              <a:t>=2 </a:t>
            </a:r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6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bicomponents</a:t>
            </a:r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and for </a:t>
            </a:r>
            <a:r>
              <a:rPr lang="en-US" altLang="en-US" sz="26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=3  </a:t>
            </a:r>
            <a:r>
              <a:rPr lang="en-US" altLang="en-US" sz="26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tricomponents</a:t>
            </a:r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 </a:t>
            </a:r>
            <a:r>
              <a:rPr lang="en-US" altLang="en-US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-component is a subset of a (</a:t>
            </a:r>
            <a:r>
              <a:rPr lang="en-US" altLang="en-US" sz="26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-1)-component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49F7BE-A81E-4FC7-B3F6-50BE8A55AB45}" type="slidenum">
              <a:rPr lang="en-US" altLang="en-US" sz="1000">
                <a:solidFill>
                  <a:srgbClr val="161616"/>
                </a:solidFill>
              </a:rPr>
              <a:pPr/>
              <a:t>18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419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68" y="2684010"/>
            <a:ext cx="608488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23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-core vs. </a:t>
            </a:r>
            <a:r>
              <a:rPr lang="en-IN" i="1" dirty="0"/>
              <a:t>k</a:t>
            </a:r>
            <a:r>
              <a:rPr lang="en-IN" dirty="0"/>
              <a:t>-component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Examine the graph given below</a:t>
            </a:r>
          </a:p>
          <a:p>
            <a:pPr lvl="1"/>
            <a:r>
              <a:rPr lang="en-IN" dirty="0"/>
              <a:t>Consider it as a </a:t>
            </a:r>
            <a:r>
              <a:rPr lang="en-IN" i="1" dirty="0"/>
              <a:t>k</a:t>
            </a:r>
            <a:r>
              <a:rPr lang="en-IN" dirty="0"/>
              <a:t>-core network, what is the value of </a:t>
            </a:r>
            <a:r>
              <a:rPr lang="en-IN" i="1" dirty="0"/>
              <a:t>k</a:t>
            </a:r>
            <a:r>
              <a:rPr lang="en-IN" dirty="0"/>
              <a:t>? k = 2 </a:t>
            </a:r>
            <a:r>
              <a:rPr lang="en-IN" i="1" dirty="0">
                <a:solidFill>
                  <a:srgbClr val="FF0000"/>
                </a:solidFill>
              </a:rPr>
              <a:t>(and 1 as well(???))</a:t>
            </a:r>
          </a:p>
          <a:p>
            <a:pPr lvl="1"/>
            <a:r>
              <a:rPr lang="en-IN" dirty="0"/>
              <a:t>How many types of </a:t>
            </a:r>
            <a:r>
              <a:rPr lang="en-IN" i="1" dirty="0"/>
              <a:t>k</a:t>
            </a:r>
            <a:r>
              <a:rPr lang="en-IN" dirty="0"/>
              <a:t>-component is present? =&gt; 1-component only, if whole graph is considered.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418115" y="3592286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23458" y="4343401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278086" y="4343401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418115" y="5127172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5932714" y="4343400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385957" y="3537858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385957" y="5127172"/>
            <a:ext cx="239486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54086" y="3763816"/>
            <a:ext cx="674914" cy="62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22529" y="3784686"/>
            <a:ext cx="690629" cy="566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3394" y="4580244"/>
            <a:ext cx="674914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38244" y="4554350"/>
            <a:ext cx="740228" cy="653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0" idx="2"/>
          </p:cNvCxnSpPr>
          <p:nvPr/>
        </p:nvCxnSpPr>
        <p:spPr>
          <a:xfrm flipV="1">
            <a:off x="4517572" y="4474029"/>
            <a:ext cx="14151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2" idx="2"/>
          </p:cNvCxnSpPr>
          <p:nvPr/>
        </p:nvCxnSpPr>
        <p:spPr>
          <a:xfrm>
            <a:off x="6139542" y="4554350"/>
            <a:ext cx="1246415" cy="703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1" idx="2"/>
          </p:cNvCxnSpPr>
          <p:nvPr/>
        </p:nvCxnSpPr>
        <p:spPr>
          <a:xfrm flipV="1">
            <a:off x="6137128" y="3668487"/>
            <a:ext cx="1248829" cy="71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12" idx="0"/>
          </p:cNvCxnSpPr>
          <p:nvPr/>
        </p:nvCxnSpPr>
        <p:spPr>
          <a:xfrm>
            <a:off x="7505700" y="3799115"/>
            <a:ext cx="0" cy="1328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community?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community</a:t>
            </a:r>
            <a:r>
              <a:rPr lang="en-US" dirty="0"/>
              <a:t> in a network is a subset of nodes that share common or similar characteristics, based on which they are grouped.  </a:t>
            </a:r>
          </a:p>
          <a:p>
            <a:r>
              <a:rPr lang="en-US" dirty="0"/>
              <a:t>In a social network it might indicate a circle of friends,</a:t>
            </a:r>
          </a:p>
          <a:p>
            <a:r>
              <a:rPr lang="en-US" dirty="0"/>
              <a:t>In the WWW it might indicate a group of pages on closely related topics, </a:t>
            </a:r>
          </a:p>
          <a:p>
            <a:r>
              <a:rPr lang="en-US" dirty="0"/>
              <a:t>In a network of emails it may indicate groups of emails that have similar patterns or domain or belong to individuals that correspond on a regular basis.</a:t>
            </a:r>
          </a:p>
          <a:p>
            <a:pPr marL="0" indent="0">
              <a:buNone/>
            </a:pPr>
            <a:r>
              <a:rPr lang="en-US" i="1" dirty="0"/>
              <a:t>Community detection</a:t>
            </a:r>
            <a:r>
              <a:rPr lang="en-US" dirty="0"/>
              <a:t>:  partitioning the nodes into communities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52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-components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i="1" dirty="0"/>
              <a:t>k</a:t>
            </a:r>
            <a:r>
              <a:rPr lang="en-US" dirty="0"/>
              <a:t>-components are tightly related to the notion of network robustness</a:t>
            </a:r>
          </a:p>
          <a:p>
            <a:pPr lvl="1" algn="just">
              <a:defRPr/>
            </a:pPr>
            <a:r>
              <a:rPr lang="en-US" dirty="0"/>
              <a:t>This means </a:t>
            </a:r>
            <a:r>
              <a:rPr lang="en-US" i="1" dirty="0"/>
              <a:t>k</a:t>
            </a:r>
            <a:r>
              <a:rPr lang="en-US" dirty="0"/>
              <a:t>-vertex independent paths</a:t>
            </a:r>
          </a:p>
          <a:p>
            <a:pPr lvl="1" algn="just">
              <a:defRPr/>
            </a:pPr>
            <a:r>
              <a:rPr lang="en-US" dirty="0"/>
              <a:t>This means </a:t>
            </a:r>
            <a:r>
              <a:rPr lang="en-US" i="1" dirty="0"/>
              <a:t>k</a:t>
            </a:r>
            <a:r>
              <a:rPr lang="en-US" dirty="0"/>
              <a:t>-min </a:t>
            </a:r>
            <a:r>
              <a:rPr lang="en-US" dirty="0" err="1"/>
              <a:t>cutset</a:t>
            </a:r>
            <a:endParaRPr lang="en-US" dirty="0"/>
          </a:p>
          <a:p>
            <a:pPr algn="just">
              <a:defRPr/>
            </a:pPr>
            <a:r>
              <a:rPr lang="en-US" dirty="0"/>
              <a:t>For </a:t>
            </a:r>
            <a:r>
              <a:rPr lang="en-US" i="1" dirty="0"/>
              <a:t>k </a:t>
            </a:r>
            <a:r>
              <a:rPr lang="en-US" dirty="0"/>
              <a:t>&gt; 2 the </a:t>
            </a:r>
            <a:r>
              <a:rPr lang="en-US" i="1" dirty="0"/>
              <a:t>k</a:t>
            </a:r>
            <a:r>
              <a:rPr lang="en-US" dirty="0"/>
              <a:t>-components need not be contiguous</a:t>
            </a:r>
          </a:p>
          <a:p>
            <a:pPr algn="just">
              <a:defRPr/>
            </a:pPr>
            <a:r>
              <a:rPr lang="en-US" dirty="0"/>
              <a:t>In social network sciences, non-contiguous components are not desirable</a:t>
            </a:r>
          </a:p>
          <a:p>
            <a:pPr lvl="1" algn="just">
              <a:buFont typeface="Wingdings" charset="0"/>
              <a:buChar char="§"/>
              <a:defRPr/>
            </a:pPr>
            <a:r>
              <a:rPr lang="en-US" sz="2800" dirty="0"/>
              <a:t>A more strict definition comes from the </a:t>
            </a:r>
          </a:p>
          <a:p>
            <a:pPr marL="484187" lvl="1" indent="0" algn="just">
              <a:buNone/>
              <a:defRPr/>
            </a:pPr>
            <a:r>
              <a:rPr lang="en-US" sz="2800" dirty="0"/>
              <a:t>requirement that the paths should be entirely</a:t>
            </a:r>
          </a:p>
          <a:p>
            <a:pPr marL="484187" lvl="1" indent="0" algn="just">
              <a:buNone/>
              <a:defRPr/>
            </a:pPr>
            <a:r>
              <a:rPr lang="en-US" sz="2800" dirty="0"/>
              <a:t>within the subset</a:t>
            </a:r>
          </a:p>
          <a:p>
            <a:pPr lvl="1" algn="just">
              <a:buFont typeface="Wingdings" charset="0"/>
              <a:buChar char="§"/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745B27-2C15-4CE2-9FB7-1222A0FA7183}" type="slidenum">
              <a:rPr lang="en-US" altLang="en-US" sz="1000">
                <a:solidFill>
                  <a:srgbClr val="161616"/>
                </a:solidFill>
              </a:rPr>
              <a:pPr/>
              <a:t>20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430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2" y="4191000"/>
            <a:ext cx="2579687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045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find the </a:t>
            </a:r>
            <a:r>
              <a:rPr lang="en-IN" i="1" dirty="0"/>
              <a:t>k</a:t>
            </a:r>
            <a:r>
              <a:rPr lang="en-IN" dirty="0"/>
              <a:t>-components?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Menger’s</a:t>
            </a:r>
            <a:r>
              <a:rPr lang="en-IN" dirty="0"/>
              <a:t> theorem: The size of the minimum vertex cut set is equal to the number of independent paths between the same nodes</a:t>
            </a:r>
          </a:p>
          <a:p>
            <a:pPr lvl="1"/>
            <a:r>
              <a:rPr lang="en-IN" dirty="0">
                <a:latin typeface="Arial" pitchFamily="34" charset="0"/>
                <a:ea typeface="ＭＳ Ｐゴシック" pitchFamily="34" charset="-128"/>
              </a:rPr>
              <a:t>This theorem 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allows us to find the min cut set by determining the maximum independent paths, which is much easier. </a:t>
            </a:r>
            <a:endParaRPr lang="en-IN" dirty="0"/>
          </a:p>
          <a:p>
            <a:r>
              <a:rPr lang="en-IN" dirty="0"/>
              <a:t>Thus, to find </a:t>
            </a:r>
            <a:r>
              <a:rPr lang="en-IN" i="1" dirty="0"/>
              <a:t>k</a:t>
            </a:r>
            <a:r>
              <a:rPr lang="en-IN" dirty="0"/>
              <a:t>-components (</a:t>
            </a:r>
            <a:r>
              <a:rPr lang="en-IN" i="1" dirty="0"/>
              <a:t>k</a:t>
            </a:r>
            <a:r>
              <a:rPr lang="en-IN" dirty="0"/>
              <a:t>-minimum </a:t>
            </a:r>
            <a:r>
              <a:rPr lang="en-IN" dirty="0" err="1"/>
              <a:t>cutset</a:t>
            </a:r>
            <a:r>
              <a:rPr lang="en-IN" dirty="0"/>
              <a:t>) we need to find </a:t>
            </a:r>
            <a:r>
              <a:rPr lang="en-IN" i="1" dirty="0"/>
              <a:t>k-independent</a:t>
            </a:r>
            <a:r>
              <a:rPr lang="en-IN" dirty="0"/>
              <a:t> paths</a:t>
            </a:r>
          </a:p>
          <a:p>
            <a:pPr lvl="1"/>
            <a:r>
              <a:rPr lang="en-IN" dirty="0"/>
              <a:t>Finding independent paths is much easier</a:t>
            </a:r>
          </a:p>
          <a:p>
            <a:r>
              <a:rPr lang="en-IN" dirty="0"/>
              <a:t>The Ford-Fulkerson or Augmenting path algorithm is most widely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31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316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Basic idea: </a:t>
            </a:r>
          </a:p>
          <a:p>
            <a:pPr lvl="1"/>
            <a:r>
              <a:rPr lang="en-IN" dirty="0"/>
              <a:t>First, find a path from </a:t>
            </a:r>
            <a:r>
              <a:rPr lang="en-IN" i="1" dirty="0"/>
              <a:t>A</a:t>
            </a:r>
            <a:r>
              <a:rPr lang="en-IN" dirty="0"/>
              <a:t> to target </a:t>
            </a:r>
            <a:r>
              <a:rPr lang="en-IN" i="1" dirty="0"/>
              <a:t>B</a:t>
            </a:r>
            <a:r>
              <a:rPr lang="en-IN" dirty="0"/>
              <a:t> using BFS </a:t>
            </a:r>
          </a:p>
          <a:p>
            <a:pPr lvl="2"/>
            <a:r>
              <a:rPr lang="en-IN" sz="2400" dirty="0"/>
              <a:t>Assume all edges have weight 1</a:t>
            </a:r>
          </a:p>
          <a:p>
            <a:pPr lvl="1"/>
            <a:r>
              <a:rPr lang="en-IN" dirty="0"/>
              <a:t>Find another path from the remaining edges</a:t>
            </a:r>
          </a:p>
          <a:p>
            <a:pPr lvl="1"/>
            <a:r>
              <a:rPr lang="en-IN" dirty="0"/>
              <a:t>Repeat the process until no more new paths can be found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4302824" y="3607106"/>
            <a:ext cx="3273634" cy="1864414"/>
            <a:chOff x="3961250" y="3113360"/>
            <a:chExt cx="2551554" cy="1481300"/>
          </a:xfrm>
        </p:grpSpPr>
        <p:grpSp>
          <p:nvGrpSpPr>
            <p:cNvPr id="7" name="Group 6"/>
            <p:cNvGrpSpPr/>
            <p:nvPr/>
          </p:nvGrpSpPr>
          <p:grpSpPr>
            <a:xfrm>
              <a:off x="3961250" y="3113360"/>
              <a:ext cx="2551554" cy="1481300"/>
              <a:chOff x="3929719" y="3922656"/>
              <a:chExt cx="2551554" cy="14813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501219" y="392265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W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01219" y="5137094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Y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29719" y="449415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" name="Straight Connector 11"/>
              <p:cNvCxnSpPr>
                <a:stCxn id="11" idx="7"/>
                <a:endCxn id="9" idx="2"/>
              </p:cNvCxnSpPr>
              <p:nvPr/>
            </p:nvCxnSpPr>
            <p:spPr>
              <a:xfrm rot="5400000" flipH="1" flipV="1">
                <a:off x="4059100" y="4083787"/>
                <a:ext cx="495300" cy="3889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715531" y="4035748"/>
                <a:ext cx="9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4"/>
                <a:endCxn id="10" idx="1"/>
              </p:cNvCxnSpPr>
              <p:nvPr/>
            </p:nvCxnSpPr>
            <p:spPr>
              <a:xfrm rot="16200000" flipH="1">
                <a:off x="4054337" y="4690213"/>
                <a:ext cx="460375" cy="4968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636546" y="3963325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X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57361" y="5189644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Z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266961" y="458480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8" name="Straight Connector 17"/>
              <p:cNvCxnSpPr>
                <a:endCxn id="17" idx="0"/>
              </p:cNvCxnSpPr>
              <p:nvPr/>
            </p:nvCxnSpPr>
            <p:spPr>
              <a:xfrm>
                <a:off x="5871673" y="4083156"/>
                <a:ext cx="501650" cy="501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715531" y="5276574"/>
                <a:ext cx="9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6"/>
                <a:endCxn id="17" idx="3"/>
              </p:cNvCxnSpPr>
              <p:nvPr/>
            </p:nvCxnSpPr>
            <p:spPr>
              <a:xfrm flipV="1">
                <a:off x="5871673" y="4767369"/>
                <a:ext cx="427038" cy="530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>
              <a:stCxn id="10" idx="7"/>
            </p:cNvCxnSpPr>
            <p:nvPr/>
          </p:nvCxnSpPr>
          <p:spPr>
            <a:xfrm flipV="1">
              <a:off x="4715677" y="3303654"/>
              <a:ext cx="1046920" cy="1055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894337" y="5513636"/>
            <a:ext cx="10459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algorithm may not always find the maximum flow, if we choose the wrong edges</a:t>
            </a:r>
          </a:p>
        </p:txBody>
      </p:sp>
    </p:spTree>
    <p:extLst>
      <p:ext uri="{BB962C8B-B14F-4D97-AF65-F5344CB8AC3E}">
        <p14:creationId xmlns:p14="http://schemas.microsoft.com/office/powerpoint/2010/main" val="4242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Augmenting Path Algorithm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Fix: Allow fluid to flow both ways</a:t>
            </a:r>
          </a:p>
          <a:p>
            <a:pPr lvl="1"/>
            <a:r>
              <a:rPr lang="en-IN" dirty="0"/>
              <a:t>If fluid flow both ways, they will cancel out each other. The net flow will be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4302824" y="3607106"/>
            <a:ext cx="3273634" cy="1864414"/>
            <a:chOff x="3961250" y="3113360"/>
            <a:chExt cx="2551554" cy="1481300"/>
          </a:xfrm>
        </p:grpSpPr>
        <p:grpSp>
          <p:nvGrpSpPr>
            <p:cNvPr id="7" name="Group 6"/>
            <p:cNvGrpSpPr/>
            <p:nvPr/>
          </p:nvGrpSpPr>
          <p:grpSpPr>
            <a:xfrm>
              <a:off x="3961250" y="3113360"/>
              <a:ext cx="2551554" cy="1481300"/>
              <a:chOff x="3929719" y="3922656"/>
              <a:chExt cx="2551554" cy="14813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501219" y="392265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W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01219" y="5137094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Y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29719" y="449415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" name="Straight Connector 11"/>
              <p:cNvCxnSpPr>
                <a:stCxn id="11" idx="7"/>
                <a:endCxn id="9" idx="2"/>
              </p:cNvCxnSpPr>
              <p:nvPr/>
            </p:nvCxnSpPr>
            <p:spPr>
              <a:xfrm rot="5400000" flipH="1" flipV="1">
                <a:off x="4059100" y="4083787"/>
                <a:ext cx="495300" cy="3889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715531" y="4035748"/>
                <a:ext cx="9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4"/>
                <a:endCxn id="10" idx="1"/>
              </p:cNvCxnSpPr>
              <p:nvPr/>
            </p:nvCxnSpPr>
            <p:spPr>
              <a:xfrm rot="16200000" flipH="1">
                <a:off x="4054337" y="4690213"/>
                <a:ext cx="460375" cy="4968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636546" y="3963325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X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57361" y="5189644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Z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266961" y="4584806"/>
                <a:ext cx="214312" cy="214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8" name="Straight Connector 17"/>
              <p:cNvCxnSpPr>
                <a:endCxn id="17" idx="0"/>
              </p:cNvCxnSpPr>
              <p:nvPr/>
            </p:nvCxnSpPr>
            <p:spPr>
              <a:xfrm>
                <a:off x="5871673" y="4083156"/>
                <a:ext cx="501650" cy="501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715531" y="5276574"/>
                <a:ext cx="9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6"/>
                <a:endCxn id="17" idx="3"/>
              </p:cNvCxnSpPr>
              <p:nvPr/>
            </p:nvCxnSpPr>
            <p:spPr>
              <a:xfrm flipV="1">
                <a:off x="5871673" y="4767369"/>
                <a:ext cx="427038" cy="530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>
              <a:stCxn id="10" idx="7"/>
            </p:cNvCxnSpPr>
            <p:nvPr/>
          </p:nvCxnSpPr>
          <p:spPr>
            <a:xfrm flipV="1">
              <a:off x="4715677" y="3303654"/>
              <a:ext cx="1046920" cy="1055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69971" y="4811486"/>
            <a:ext cx="141515" cy="130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58037" y="3964236"/>
            <a:ext cx="87083" cy="160578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17162" y="4394885"/>
            <a:ext cx="250371" cy="2318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14688" y="4124814"/>
            <a:ext cx="128859" cy="13964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29024" y="3741977"/>
            <a:ext cx="366976" cy="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73177" y="4112057"/>
            <a:ext cx="167944" cy="15240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634506" y="5305611"/>
            <a:ext cx="225822" cy="8932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84603" y="4869045"/>
            <a:ext cx="195942" cy="259145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229600" y="4298974"/>
            <a:ext cx="468086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11544" y="4068141"/>
            <a:ext cx="194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First Path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229600" y="5006545"/>
            <a:ext cx="468086" cy="0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11544" y="4740059"/>
            <a:ext cx="194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Second Path</a:t>
            </a:r>
          </a:p>
        </p:txBody>
      </p:sp>
    </p:spTree>
    <p:extLst>
      <p:ext uri="{BB962C8B-B14F-4D97-AF65-F5344CB8AC3E}">
        <p14:creationId xmlns:p14="http://schemas.microsoft.com/office/powerpoint/2010/main" val="28725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Groups of vertices (Social Cohesion)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Networks such as social networks, divide naturally into group/communities</a:t>
            </a:r>
          </a:p>
          <a:p>
            <a:pPr lvl="1" algn="just"/>
            <a:r>
              <a:rPr lang="en-US" altLang="en-US" sz="2800" dirty="0">
                <a:ea typeface="ＭＳ Ｐゴシック" panose="020B0600070205080204" pitchFamily="34" charset="-128"/>
              </a:rPr>
              <a:t>Example: friends, co-workers, or business partners</a:t>
            </a:r>
          </a:p>
          <a:p>
            <a:pPr algn="just"/>
            <a:r>
              <a:rPr lang="en-US" altLang="en-US" u="sng" dirty="0">
                <a:ea typeface="ＭＳ Ｐゴシック" panose="020B0600070205080204" pitchFamily="34" charset="-128"/>
              </a:rPr>
              <a:t>Objective</a:t>
            </a:r>
            <a:r>
              <a:rPr lang="en-US" altLang="en-US" dirty="0">
                <a:ea typeface="ＭＳ Ｐゴシック" panose="020B0600070205080204" pitchFamily="34" charset="-128"/>
              </a:rPr>
              <a:t>: Find a meaningful way to separate large networks into groups</a:t>
            </a:r>
          </a:p>
          <a:p>
            <a:pPr lvl="1" algn="just"/>
            <a:r>
              <a:rPr lang="en-US" altLang="en-US" sz="2800" dirty="0">
                <a:ea typeface="ＭＳ Ｐゴシック" panose="020B0600070205080204" pitchFamily="34" charset="-128"/>
              </a:rPr>
              <a:t>That reduces overlap </a:t>
            </a:r>
          </a:p>
          <a:p>
            <a:pPr lvl="1" algn="just"/>
            <a:r>
              <a:rPr lang="en-US" altLang="en-US" sz="2800" dirty="0">
                <a:ea typeface="ＭＳ Ｐゴシック" panose="020B0600070205080204" pitchFamily="34" charset="-128"/>
              </a:rPr>
              <a:t>Locate cohesive group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4F20C4-9DA5-476B-B525-C8F9EFC252B8}" type="slidenum">
              <a:rPr lang="en-US" altLang="en-US" sz="1000">
                <a:solidFill>
                  <a:srgbClr val="161616"/>
                </a:solidFill>
              </a:rPr>
              <a:pPr/>
              <a:t>3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en-US" u="sng" dirty="0">
                    <a:ea typeface="ＭＳ Ｐゴシック" panose="020B0600070205080204" pitchFamily="34" charset="-128"/>
                  </a:rPr>
                  <a:t>Clique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a maximal subset of the vertices in an undirected network such that every member of the set is connected by an edge to any other vertex</a:t>
                </a:r>
              </a:p>
              <a:p>
                <a:pPr algn="just"/>
                <a:r>
                  <a:rPr lang="en-US" dirty="0">
                    <a:cs typeface="Comic Sans MS"/>
                  </a:rPr>
                  <a:t>A clique of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Comic Sans MS"/>
                      </a:rPr>
                      <m:t>𝑘</m:t>
                    </m:r>
                  </m:oMath>
                </a14:m>
                <a:r>
                  <a:rPr lang="en-US" dirty="0">
                    <a:cs typeface="Comic Sans MS"/>
                  </a:rPr>
                  <a:t>: a 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</m:oMath>
                </a14:m>
                <a:r>
                  <a:rPr lang="en-US" dirty="0">
                    <a:cs typeface="Comic Sans MS"/>
                  </a:rPr>
                  <a:t> nodes, with every node adjacent to every other member of the subset (all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−1</m:t>
                    </m:r>
                  </m:oMath>
                </a14:m>
                <a:r>
                  <a:rPr lang="en-US" dirty="0">
                    <a:cs typeface="Comic Sans MS"/>
                  </a:rPr>
                  <a:t> one of them)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Cliques can overlap </a:t>
                </a:r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 they can share one or more vertices</a:t>
                </a:r>
              </a:p>
              <a:p>
                <a:pPr lvl="1" algn="just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4F20C4-9DA5-476B-B525-C8F9EFC252B8}" type="slidenum">
              <a:rPr lang="en-US" altLang="en-US" sz="1000">
                <a:solidFill>
                  <a:srgbClr val="161616"/>
                </a:solidFill>
              </a:rPr>
              <a:pPr/>
              <a:t>4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12534" y="4557219"/>
            <a:ext cx="3989349" cy="1619744"/>
            <a:chOff x="0" y="0"/>
            <a:chExt cx="4328611" cy="1716308"/>
          </a:xfrm>
        </p:grpSpPr>
        <p:pic>
          <p:nvPicPr>
            <p:cNvPr id="6" name="Picture 3" descr="network.pd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28611" cy="164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53556" y="0"/>
              <a:ext cx="1784659" cy="17163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81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Clique: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clique is said to be</a:t>
            </a:r>
          </a:p>
          <a:p>
            <a:pPr lvl="1"/>
            <a:r>
              <a:rPr lang="en-IN" dirty="0"/>
              <a:t>maximal,  if it is not a subset of any larger clique </a:t>
            </a:r>
          </a:p>
          <a:p>
            <a:pPr lvl="1"/>
            <a:r>
              <a:rPr lang="en-IN" dirty="0"/>
              <a:t>maximum, if there is no larger clique in the graph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74" y="3360466"/>
            <a:ext cx="3146594" cy="2653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5545" y="4411288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Maximum clique: {2, 3, 4, 5}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5545" y="3360466"/>
            <a:ext cx="4266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Maximal clique: {1, 2, 5}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Is 2,3,4,5 also a maximal clique?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958" y="5294125"/>
            <a:ext cx="518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How to find the cliques in a network?</a:t>
            </a:r>
          </a:p>
        </p:txBody>
      </p:sp>
    </p:spTree>
    <p:extLst>
      <p:ext uri="{BB962C8B-B14F-4D97-AF65-F5344CB8AC3E}">
        <p14:creationId xmlns:p14="http://schemas.microsoft.com/office/powerpoint/2010/main" val="9180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Clique Percolation Method (CPM)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宋体" panose="02010600030101010101" pitchFamily="2" charset="-122"/>
              </a:rPr>
              <a:t>Normally use cliques as 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a core or a seed </a:t>
            </a:r>
            <a:r>
              <a:rPr lang="en-US" altLang="en-US" dirty="0">
                <a:ea typeface="宋体" panose="02010600030101010101" pitchFamily="2" charset="-122"/>
              </a:rPr>
              <a:t>to find larger communities</a:t>
            </a:r>
          </a:p>
          <a:p>
            <a:r>
              <a:rPr lang="en-US" altLang="en-US" dirty="0">
                <a:ea typeface="宋体" panose="02010600030101010101" pitchFamily="2" charset="-122"/>
              </a:rPr>
              <a:t>Clique Percolation Method to find 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overlapping</a:t>
            </a:r>
            <a:r>
              <a:rPr lang="en-US" altLang="en-US" dirty="0">
                <a:ea typeface="宋体" panose="02010600030101010101" pitchFamily="2" charset="-122"/>
              </a:rPr>
              <a:t> communities (diagram on next page)</a:t>
            </a:r>
          </a:p>
          <a:p>
            <a:pPr lvl="1"/>
            <a:r>
              <a:rPr lang="en-US" altLang="en-US" sz="2800" b="1" dirty="0">
                <a:ea typeface="宋体" panose="02010600030101010101" pitchFamily="2" charset="-122"/>
              </a:rPr>
              <a:t>Input</a:t>
            </a:r>
            <a:endParaRPr lang="en-US" altLang="en-US" sz="2800" dirty="0">
              <a:ea typeface="宋体" panose="02010600030101010101" pitchFamily="2" charset="-122"/>
            </a:endParaRPr>
          </a:p>
          <a:p>
            <a:pPr lvl="2"/>
            <a:r>
              <a:rPr lang="en-US" altLang="en-US" sz="2800" dirty="0">
                <a:ea typeface="宋体" panose="02010600030101010101" pitchFamily="2" charset="-122"/>
              </a:rPr>
              <a:t>A parameter </a:t>
            </a:r>
            <a:r>
              <a:rPr lang="en-US" altLang="en-US" sz="2800" i="1" dirty="0">
                <a:ea typeface="宋体" panose="02010600030101010101" pitchFamily="2" charset="-122"/>
              </a:rPr>
              <a:t>k</a:t>
            </a:r>
            <a:r>
              <a:rPr lang="en-US" altLang="en-US" sz="2800" dirty="0">
                <a:ea typeface="宋体" panose="02010600030101010101" pitchFamily="2" charset="-122"/>
              </a:rPr>
              <a:t>, and a network </a:t>
            </a:r>
          </a:p>
          <a:p>
            <a:pPr lvl="1"/>
            <a:r>
              <a:rPr lang="en-US" altLang="en-US" sz="2800" b="1" dirty="0">
                <a:ea typeface="宋体" panose="02010600030101010101" pitchFamily="2" charset="-122"/>
              </a:rPr>
              <a:t>Procedure</a:t>
            </a:r>
            <a:endParaRPr lang="en-US" altLang="en-US" sz="2800" dirty="0">
              <a:ea typeface="宋体" panose="02010600030101010101" pitchFamily="2" charset="-122"/>
            </a:endParaRPr>
          </a:p>
          <a:p>
            <a:pPr lvl="2"/>
            <a:r>
              <a:rPr lang="en-US" altLang="en-US" sz="2800" dirty="0">
                <a:ea typeface="宋体" panose="02010600030101010101" pitchFamily="2" charset="-122"/>
              </a:rPr>
              <a:t>Find out all cliques of size </a:t>
            </a:r>
            <a:r>
              <a:rPr lang="en-US" altLang="en-US" sz="2800" i="1" dirty="0">
                <a:ea typeface="宋体" panose="02010600030101010101" pitchFamily="2" charset="-122"/>
              </a:rPr>
              <a:t>k</a:t>
            </a:r>
            <a:r>
              <a:rPr lang="en-US" altLang="en-US" sz="2800" dirty="0">
                <a:ea typeface="宋体" panose="02010600030101010101" pitchFamily="2" charset="-122"/>
              </a:rPr>
              <a:t> in a given network</a:t>
            </a:r>
          </a:p>
          <a:p>
            <a:pPr lvl="2"/>
            <a:r>
              <a:rPr lang="en-US" altLang="en-US" sz="2800" dirty="0">
                <a:ea typeface="宋体" panose="02010600030101010101" pitchFamily="2" charset="-122"/>
              </a:rPr>
              <a:t>Construct a </a:t>
            </a:r>
            <a:r>
              <a:rPr lang="en-US" altLang="en-US" sz="2800" u="sng" dirty="0">
                <a:ea typeface="宋体" panose="02010600030101010101" pitchFamily="2" charset="-122"/>
              </a:rPr>
              <a:t>clique graph</a:t>
            </a:r>
            <a:r>
              <a:rPr lang="en-US" altLang="en-US" sz="2800" dirty="0">
                <a:ea typeface="宋体" panose="02010600030101010101" pitchFamily="2" charset="-122"/>
              </a:rPr>
              <a:t>: two cliques are adjacent if they share k-1 nodes</a:t>
            </a:r>
          </a:p>
          <a:p>
            <a:pPr lvl="2"/>
            <a:r>
              <a:rPr lang="en-US" altLang="en-US" sz="2800" dirty="0">
                <a:ea typeface="宋体" panose="02010600030101010101" pitchFamily="2" charset="-122"/>
              </a:rPr>
              <a:t>The nodes depicted in the labels of each </a:t>
            </a:r>
            <a:r>
              <a:rPr lang="en-US" altLang="en-US" sz="2800" u="sng" dirty="0">
                <a:ea typeface="宋体" panose="02010600030101010101" pitchFamily="2" charset="-122"/>
              </a:rPr>
              <a:t>connected</a:t>
            </a:r>
            <a:r>
              <a:rPr lang="en-US" altLang="en-US" sz="2800" dirty="0">
                <a:ea typeface="宋体" panose="02010600030101010101" pitchFamily="2" charset="-122"/>
              </a:rPr>
              <a:t> components in the clique graph form a community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7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CPM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3" descr="network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6" y="2826086"/>
            <a:ext cx="5900179" cy="224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66742" y="2765769"/>
            <a:ext cx="3719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b="1" dirty="0"/>
              <a:t>Cliques of size 3:</a:t>
            </a:r>
          </a:p>
          <a:p>
            <a:r>
              <a:rPr lang="en-US" altLang="en-US" sz="2400" dirty="0"/>
              <a:t>{1, 2, 3}, {1, 3, 4}, {4, 5, 6}, {5, 6, 7}, {5, 6, 8}, {5, 7, 8}, </a:t>
            </a:r>
          </a:p>
          <a:p>
            <a:r>
              <a:rPr lang="en-US" altLang="en-US" sz="2400" dirty="0"/>
              <a:t>{6, 7, 8}</a:t>
            </a:r>
          </a:p>
        </p:txBody>
      </p:sp>
      <p:sp>
        <p:nvSpPr>
          <p:cNvPr id="12" name="Right Arrow 10"/>
          <p:cNvSpPr>
            <a:spLocks noChangeArrowheads="1"/>
          </p:cNvSpPr>
          <p:nvPr/>
        </p:nvSpPr>
        <p:spPr bwMode="auto">
          <a:xfrm>
            <a:off x="6812598" y="3679051"/>
            <a:ext cx="352425" cy="194072"/>
          </a:xfrm>
          <a:prstGeom prst="rightArrow">
            <a:avLst>
              <a:gd name="adj1" fmla="val 50000"/>
              <a:gd name="adj2" fmla="val 50006"/>
            </a:avLst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en-US" sz="135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2026" y="2177675"/>
            <a:ext cx="193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 = 3</a:t>
            </a:r>
          </a:p>
        </p:txBody>
      </p:sp>
    </p:spTree>
    <p:extLst>
      <p:ext uri="{BB962C8B-B14F-4D97-AF65-F5344CB8AC3E}">
        <p14:creationId xmlns:p14="http://schemas.microsoft.com/office/powerpoint/2010/main" val="26034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Clique: significance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 clique in an otherwise sparse network, indicates a highly cohesive subgroup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requirement of being connected to all other members is strict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In real networks, people might be connected to most but not all of their acquaintances </a:t>
            </a:r>
          </a:p>
          <a:p>
            <a:pPr lvl="1" algn="just"/>
            <a:r>
              <a:rPr lang="en-US" dirty="0"/>
              <a:t>A relaxed version of a clique might be just as useful in large networks.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宋体" panose="02010600030101010101" pitchFamily="2" charset="-122"/>
              </a:rPr>
              <a:t>NP-hard to find the maximum clique in a network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宋体" panose="02010600030101010101" pitchFamily="2" charset="-122"/>
              </a:rPr>
              <a:t>Straightforward implementation to find cliques is very expensive in time complexity</a:t>
            </a:r>
          </a:p>
          <a:p>
            <a:pPr algn="just"/>
            <a:endParaRPr lang="en-US" dirty="0"/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4F20C4-9DA5-476B-B525-C8F9EFC252B8}" type="slidenum">
              <a:rPr lang="en-US" altLang="en-US" sz="1000">
                <a:solidFill>
                  <a:srgbClr val="161616"/>
                </a:solidFill>
              </a:rPr>
              <a:pPr/>
              <a:t>8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8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</a:t>
            </a:r>
            <a:r>
              <a:rPr lang="en-IN" dirty="0" err="1"/>
              <a:t>plex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7665"/>
                <a:ext cx="10515600" cy="50292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k-plex of size n is a maximal subset of n vertices within a network such that each vertex is connected to at least n - k of the others.</a:t>
                </a:r>
                <a:endParaRPr lang="en-IN" dirty="0"/>
              </a:p>
              <a:p>
                <a:r>
                  <a:rPr lang="en-IN" dirty="0"/>
                  <a:t>A subset of vertices S is said to be k-plex if the minimum degree in the induced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)≥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That is every vertex in G[S] has degree at least |S| - k </a:t>
                </a:r>
              </a:p>
              <a:p>
                <a:r>
                  <a:rPr lang="en-US" dirty="0">
                    <a:cs typeface="Comic Sans MS"/>
                  </a:rPr>
                  <a:t>What is a 1-plex? =&gt; 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=1 </m:t>
                    </m:r>
                  </m:oMath>
                </a14:m>
                <a:r>
                  <a:rPr lang="en-US" dirty="0">
                    <a:cs typeface="Comic Sans MS"/>
                  </a:rPr>
                  <a:t>: 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omic Sans MS"/>
                      </a:rPr>
                      <m:t>𝑘</m:t>
                    </m:r>
                    <m:r>
                      <a:rPr lang="en-US" i="1">
                        <a:latin typeface="Cambria Math"/>
                        <a:cs typeface="Comic Sans MS"/>
                      </a:rPr>
                      <m:t>&gt;1 </m:t>
                    </m:r>
                  </m:oMath>
                </a14:m>
                <a:r>
                  <a:rPr lang="en-US" dirty="0">
                    <a:cs typeface="Comic Sans MS"/>
                  </a:rPr>
                  <a:t>: “approximate clique”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7665"/>
                <a:ext cx="10515600" cy="5029298"/>
              </a:xfrm>
              <a:blipFill>
                <a:blip r:embed="rId3"/>
                <a:stretch>
                  <a:fillRect l="-1043" t="-1939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723" y="3400822"/>
            <a:ext cx="2343477" cy="18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224" y="4425912"/>
            <a:ext cx="506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{3, 4, 5, 6} is a 1-plex, the regular clique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0704" y="4955045"/>
            <a:ext cx="304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{1, 3, 4, 5, 6} is a 2-plex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5224" y="5484179"/>
            <a:ext cx="334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{1, 2, 3, 4, 5, 6} is a 3-plex</a:t>
            </a:r>
          </a:p>
        </p:txBody>
      </p:sp>
    </p:spTree>
    <p:extLst>
      <p:ext uri="{BB962C8B-B14F-4D97-AF65-F5344CB8AC3E}">
        <p14:creationId xmlns:p14="http://schemas.microsoft.com/office/powerpoint/2010/main" val="357614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15897</TotalTime>
  <Words>1629</Words>
  <Application>Microsoft Office PowerPoint</Application>
  <PresentationFormat>Widescreen</PresentationFormat>
  <Paragraphs>224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宋体</vt:lpstr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Measure of metrics – IV </vt:lpstr>
      <vt:lpstr>What is a community?</vt:lpstr>
      <vt:lpstr>Groups of vertices (Social Cohesion)</vt:lpstr>
      <vt:lpstr>Clique</vt:lpstr>
      <vt:lpstr>Clique: basics</vt:lpstr>
      <vt:lpstr>Clique Percolation Method (CPM)</vt:lpstr>
      <vt:lpstr>Ex: CPM</vt:lpstr>
      <vt:lpstr>Clique: significance</vt:lpstr>
      <vt:lpstr>k-plex</vt:lpstr>
      <vt:lpstr>k-plex: significance</vt:lpstr>
      <vt:lpstr>Example: k-plex</vt:lpstr>
      <vt:lpstr>k-core</vt:lpstr>
      <vt:lpstr>How to find k-core?</vt:lpstr>
      <vt:lpstr>k-core decomposition</vt:lpstr>
      <vt:lpstr>Review</vt:lpstr>
      <vt:lpstr>Recap: Component</vt:lpstr>
      <vt:lpstr>Ex: Strongly connected component</vt:lpstr>
      <vt:lpstr>k-components</vt:lpstr>
      <vt:lpstr>k-core vs. k-component</vt:lpstr>
      <vt:lpstr>k-components</vt:lpstr>
      <vt:lpstr>How to find the k-components?</vt:lpstr>
      <vt:lpstr>PowerPoint Presentation</vt:lpstr>
      <vt:lpstr>Augmenting Path Algorithm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358</cp:revision>
  <dcterms:created xsi:type="dcterms:W3CDTF">2020-08-05T04:35:17Z</dcterms:created>
  <dcterms:modified xsi:type="dcterms:W3CDTF">2024-02-27T04:19:50Z</dcterms:modified>
</cp:coreProperties>
</file>