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Lst>
  <p:notesMasterIdLst>
    <p:notesMasterId r:id="rId62"/>
  </p:notesMasterIdLst>
  <p:sldIdLst>
    <p:sldId id="290" r:id="rId2"/>
    <p:sldId id="365" r:id="rId3"/>
    <p:sldId id="366" r:id="rId4"/>
    <p:sldId id="367" r:id="rId5"/>
    <p:sldId id="370" r:id="rId6"/>
    <p:sldId id="368" r:id="rId7"/>
    <p:sldId id="369" r:id="rId8"/>
    <p:sldId id="371" r:id="rId9"/>
    <p:sldId id="372" r:id="rId10"/>
    <p:sldId id="291" r:id="rId11"/>
    <p:sldId id="334" r:id="rId12"/>
    <p:sldId id="292" r:id="rId13"/>
    <p:sldId id="335" r:id="rId14"/>
    <p:sldId id="293" r:id="rId15"/>
    <p:sldId id="336" r:id="rId16"/>
    <p:sldId id="294" r:id="rId17"/>
    <p:sldId id="296" r:id="rId18"/>
    <p:sldId id="298" r:id="rId19"/>
    <p:sldId id="337" r:id="rId20"/>
    <p:sldId id="299" r:id="rId21"/>
    <p:sldId id="338" r:id="rId22"/>
    <p:sldId id="300" r:id="rId23"/>
    <p:sldId id="301" r:id="rId24"/>
    <p:sldId id="339" r:id="rId25"/>
    <p:sldId id="340" r:id="rId26"/>
    <p:sldId id="303" r:id="rId27"/>
    <p:sldId id="341" r:id="rId28"/>
    <p:sldId id="342" r:id="rId29"/>
    <p:sldId id="304" r:id="rId30"/>
    <p:sldId id="343" r:id="rId31"/>
    <p:sldId id="305" r:id="rId32"/>
    <p:sldId id="306" r:id="rId33"/>
    <p:sldId id="344" r:id="rId34"/>
    <p:sldId id="307" r:id="rId35"/>
    <p:sldId id="308" r:id="rId36"/>
    <p:sldId id="373" r:id="rId37"/>
    <p:sldId id="309" r:id="rId38"/>
    <p:sldId id="346" r:id="rId39"/>
    <p:sldId id="310" r:id="rId40"/>
    <p:sldId id="312" r:id="rId41"/>
    <p:sldId id="313" r:id="rId42"/>
    <p:sldId id="348" r:id="rId43"/>
    <p:sldId id="314" r:id="rId44"/>
    <p:sldId id="349" r:id="rId45"/>
    <p:sldId id="315" r:id="rId46"/>
    <p:sldId id="350" r:id="rId47"/>
    <p:sldId id="351" r:id="rId48"/>
    <p:sldId id="316" r:id="rId49"/>
    <p:sldId id="317" r:id="rId50"/>
    <p:sldId id="352" r:id="rId51"/>
    <p:sldId id="318" r:id="rId52"/>
    <p:sldId id="353" r:id="rId53"/>
    <p:sldId id="319" r:id="rId54"/>
    <p:sldId id="320" r:id="rId55"/>
    <p:sldId id="321" r:id="rId56"/>
    <p:sldId id="354" r:id="rId57"/>
    <p:sldId id="322" r:id="rId58"/>
    <p:sldId id="355" r:id="rId59"/>
    <p:sldId id="323" r:id="rId60"/>
    <p:sldId id="356" r:id="rId61"/>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SHAT JAIN" initials="A2" lastIdx="5" clrIdx="0">
    <p:extLst>
      <p:ext uri="{19B8F6BF-5375-455C-9EA6-DF929625EA0E}">
        <p15:presenceInfo xmlns:p15="http://schemas.microsoft.com/office/powerpoint/2012/main" userId="S::akshat.j@iitg.ac.in::203125ce-6b15-4f1a-8131-0ce9251a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0000"/>
    <a:srgbClr val="33CC33"/>
    <a:srgbClr val="99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26" autoAdjust="0"/>
    <p:restoredTop sz="94660" autoAdjust="0"/>
  </p:normalViewPr>
  <p:slideViewPr>
    <p:cSldViewPr>
      <p:cViewPr varScale="1">
        <p:scale>
          <a:sx n="81" d="100"/>
          <a:sy n="81" d="100"/>
        </p:scale>
        <p:origin x="1752" y="53"/>
      </p:cViewPr>
      <p:guideLst>
        <p:guide orient="horz" pos="2160"/>
        <p:guide pos="2880"/>
      </p:guideLst>
    </p:cSldViewPr>
  </p:slideViewPr>
  <p:outlineViewPr>
    <p:cViewPr>
      <p:scale>
        <a:sx n="33" d="100"/>
        <a:sy n="33" d="100"/>
      </p:scale>
      <p:origin x="246" y="0"/>
    </p:cViewPr>
  </p:outlineViewPr>
  <p:notesTextViewPr>
    <p:cViewPr>
      <p:scale>
        <a:sx n="100" d="100"/>
        <a:sy n="100" d="100"/>
      </p:scale>
      <p:origin x="0" y="0"/>
    </p:cViewPr>
  </p:notesTextViewPr>
  <p:sorterViewPr>
    <p:cViewPr varScale="1">
      <p:scale>
        <a:sx n="1" d="1"/>
        <a:sy n="1" d="1"/>
      </p:scale>
      <p:origin x="0" y="-8765"/>
    </p:cViewPr>
  </p:sorterViewPr>
  <p:notesViewPr>
    <p:cSldViewPr>
      <p:cViewPr varScale="1">
        <p:scale>
          <a:sx n="54" d="100"/>
          <a:sy n="54" d="100"/>
        </p:scale>
        <p:origin x="-1788"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1-22T20:37:45.258" idx="1">
    <p:pos x="4424" y="3599"/>
    <p:text>likely or liable to be influenced</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11-22T20:57:33.912" idx="2">
    <p:pos x="2262" y="2993"/>
    <p:text>reduce</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3-11-22T23:04:01.886" idx="3">
    <p:pos x="5071" y="2898"/>
    <p:text>all other things being equal</p:text>
    <p:extLst>
      <p:ext uri="{C676402C-5697-4E1C-873F-D02D1690AC5C}">
        <p15:threadingInfo xmlns:p15="http://schemas.microsoft.com/office/powerpoint/2012/main" timeZoneBias="-33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3-11-23T08:21:47.852" idx="4">
    <p:pos x="2886" y="2423"/>
    <p:text>relating to the immediate surroundings of something</p:text>
    <p:extLst>
      <p:ext uri="{C676402C-5697-4E1C-873F-D02D1690AC5C}">
        <p15:threadingInfo xmlns:p15="http://schemas.microsoft.com/office/powerpoint/2012/main" timeZoneBias="-33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3-11-23T08:29:26.651" idx="5">
    <p:pos x="5552" y="2601"/>
    <p:text>in relation to</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none" lIns="96661" tIns="48331" rIns="96661" bIns="48331" numCol="1" anchor="t" anchorCtr="0" compatLnSpc="1">
            <a:prstTxWarp prst="textNoShape">
              <a:avLst/>
            </a:prstTxWarp>
          </a:bodyPr>
          <a:lstStyle>
            <a:lvl1pPr>
              <a:defRPr sz="1300">
                <a:latin typeface="Times New Roman" pitchFamily="18" charset="0"/>
              </a:defRPr>
            </a:lvl1pPr>
          </a:lstStyle>
          <a:p>
            <a:pPr>
              <a:defRPr/>
            </a:pPr>
            <a:endParaRPr lang="en-US"/>
          </a:p>
        </p:txBody>
      </p:sp>
      <p:sp>
        <p:nvSpPr>
          <p:cNvPr id="31747"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none" lIns="96661" tIns="48331" rIns="96661" bIns="48331" numCol="1" anchor="t" anchorCtr="0" compatLnSpc="1">
            <a:prstTxWarp prst="textNoShape">
              <a:avLst/>
            </a:prstTxWarp>
          </a:bodyPr>
          <a:lstStyle>
            <a:lvl1pPr algn="r">
              <a:defRPr sz="1300">
                <a:latin typeface="Times New Roman" pitchFamily="18" charset="0"/>
              </a:defRPr>
            </a:lvl1pPr>
          </a:lstStyle>
          <a:p>
            <a:pPr>
              <a:defRPr/>
            </a:pPr>
            <a:endParaRPr lang="en-US"/>
          </a:p>
        </p:txBody>
      </p:sp>
      <p:sp>
        <p:nvSpPr>
          <p:cNvPr id="860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none" lIns="96661" tIns="48331" rIns="96661" bIns="48331"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31750"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none" lIns="96661" tIns="48331" rIns="96661" bIns="48331" numCol="1" anchor="b" anchorCtr="0" compatLnSpc="1">
            <a:prstTxWarp prst="textNoShape">
              <a:avLst/>
            </a:prstTxWarp>
          </a:bodyPr>
          <a:lstStyle>
            <a:lvl1pPr>
              <a:defRPr sz="1300">
                <a:latin typeface="Times New Roman" pitchFamily="18" charset="0"/>
              </a:defRPr>
            </a:lvl1pPr>
          </a:lstStyle>
          <a:p>
            <a:pPr>
              <a:defRPr/>
            </a:pPr>
            <a:endParaRPr lang="en-US"/>
          </a:p>
        </p:txBody>
      </p:sp>
      <p:sp>
        <p:nvSpPr>
          <p:cNvPr id="31751"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none" lIns="96661" tIns="48331" rIns="96661" bIns="48331" numCol="1" anchor="b" anchorCtr="0" compatLnSpc="1">
            <a:prstTxWarp prst="textNoShape">
              <a:avLst/>
            </a:prstTxWarp>
          </a:bodyPr>
          <a:lstStyle>
            <a:lvl1pPr algn="r">
              <a:defRPr sz="1300">
                <a:latin typeface="Times New Roman" pitchFamily="18" charset="0"/>
              </a:defRPr>
            </a:lvl1pPr>
          </a:lstStyle>
          <a:p>
            <a:pPr>
              <a:defRPr/>
            </a:pPr>
            <a:fld id="{102DCE36-5CA3-4D40-9567-83F90F30001D}" type="slidenum">
              <a:rPr lang="en-US"/>
              <a:pPr>
                <a:defRPr/>
              </a:pPr>
              <a:t>‹#›</a:t>
            </a:fld>
            <a:endParaRPr lang="en-US" dirty="0"/>
          </a:p>
        </p:txBody>
      </p:sp>
    </p:spTree>
    <p:extLst>
      <p:ext uri="{BB962C8B-B14F-4D97-AF65-F5344CB8AC3E}">
        <p14:creationId xmlns:p14="http://schemas.microsoft.com/office/powerpoint/2010/main" val="31142131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102DCE36-5CA3-4D40-9567-83F90F30001D}" type="slidenum">
              <a:rPr lang="en-US" smtClean="0"/>
              <a:pPr>
                <a:defRPr/>
              </a:pPr>
              <a:t>17</a:t>
            </a:fld>
            <a:endParaRPr lang="en-US" dirty="0"/>
          </a:p>
        </p:txBody>
      </p:sp>
    </p:spTree>
    <p:extLst>
      <p:ext uri="{BB962C8B-B14F-4D97-AF65-F5344CB8AC3E}">
        <p14:creationId xmlns:p14="http://schemas.microsoft.com/office/powerpoint/2010/main" val="2266517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p:spPr>
        <p:txBody>
          <a:bodyPr/>
          <a:lstStyle/>
          <a:p>
            <a:endParaRPr lang="en-US"/>
          </a:p>
        </p:txBody>
      </p:sp>
      <p:sp>
        <p:nvSpPr>
          <p:cNvPr id="87044" name="Slide Number Placeholder 3"/>
          <p:cNvSpPr>
            <a:spLocks noGrp="1"/>
          </p:cNvSpPr>
          <p:nvPr>
            <p:ph type="sldNum" sz="quarter" idx="5"/>
          </p:nvPr>
        </p:nvSpPr>
        <p:spPr>
          <a:noFill/>
        </p:spPr>
        <p:txBody>
          <a:bodyPr/>
          <a:lstStyle/>
          <a:p>
            <a:fld id="{8BA66A0F-ADBD-44BB-8AEF-BE42B47FD404}" type="slidenum">
              <a:rPr lang="en-US" smtClean="0"/>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p:spPr>
        <p:txBody>
          <a:bodyPr/>
          <a:lstStyle/>
          <a:p>
            <a:endParaRPr lang="en-US"/>
          </a:p>
        </p:txBody>
      </p:sp>
      <p:sp>
        <p:nvSpPr>
          <p:cNvPr id="88068" name="Slide Number Placeholder 3"/>
          <p:cNvSpPr txBox="1">
            <a:spLocks noGrp="1"/>
          </p:cNvSpPr>
          <p:nvPr/>
        </p:nvSpPr>
        <p:spPr bwMode="auto">
          <a:xfrm>
            <a:off x="4144963" y="9121775"/>
            <a:ext cx="3170237" cy="479425"/>
          </a:xfrm>
          <a:prstGeom prst="rect">
            <a:avLst/>
          </a:prstGeom>
          <a:noFill/>
          <a:ln w="9525">
            <a:noFill/>
            <a:miter lim="800000"/>
            <a:headEnd/>
            <a:tailEnd/>
          </a:ln>
        </p:spPr>
        <p:txBody>
          <a:bodyPr wrap="none" lIns="96661" tIns="48331" rIns="96661" bIns="48331" anchor="b"/>
          <a:lstStyle/>
          <a:p>
            <a:pPr algn="r"/>
            <a:fld id="{134214EC-3218-42FF-B78C-471E06DC4377}" type="slidenum">
              <a:rPr lang="en-US" sz="1300">
                <a:latin typeface="Times New Roman" pitchFamily="18" charset="0"/>
              </a:rPr>
              <a:pPr algn="r"/>
              <a:t>27</a:t>
            </a:fld>
            <a:endParaRPr lang="en-US" sz="130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flipV="1">
            <a:off x="5410200" y="3810000"/>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5" name="Rectangle 4"/>
          <p:cNvSpPr/>
          <p:nvPr/>
        </p:nvSpPr>
        <p:spPr>
          <a:xfrm flipV="1">
            <a:off x="5410200" y="3897313"/>
            <a:ext cx="37338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6" name="Rectangle 5"/>
          <p:cNvSpPr/>
          <p:nvPr/>
        </p:nvSpPr>
        <p:spPr>
          <a:xfrm flipV="1">
            <a:off x="5410200" y="4114800"/>
            <a:ext cx="37338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7" name="Rectangle 6"/>
          <p:cNvSpPr/>
          <p:nvPr/>
        </p:nvSpPr>
        <p:spPr>
          <a:xfrm flipV="1">
            <a:off x="5410200" y="4164013"/>
            <a:ext cx="1965325"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0" name="Rectangle 9"/>
          <p:cNvSpPr/>
          <p:nvPr/>
        </p:nvSpPr>
        <p:spPr>
          <a:xfrm flipV="1">
            <a:off x="5410200" y="4198938"/>
            <a:ext cx="1965325"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useBgFill="1">
        <p:nvSpPr>
          <p:cNvPr id="11" name="Rounded Rectangle 10"/>
          <p:cNvSpPr/>
          <p:nvPr/>
        </p:nvSpPr>
        <p:spPr bwMode="white">
          <a:xfrm>
            <a:off x="5410200" y="3962400"/>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useBgFill="1">
        <p:nvSpPr>
          <p:cNvPr id="12" name="Rounded Rectangle 11"/>
          <p:cNvSpPr/>
          <p:nvPr/>
        </p:nvSpPr>
        <p:spPr bwMode="white">
          <a:xfrm>
            <a:off x="7377113" y="4060825"/>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3" name="Rectangle 12"/>
          <p:cNvSpPr/>
          <p:nvPr/>
        </p:nvSpPr>
        <p:spPr>
          <a:xfrm>
            <a:off x="0" y="3649663"/>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4" name="Rectangle 13"/>
          <p:cNvSpPr/>
          <p:nvPr/>
        </p:nvSpPr>
        <p:spPr>
          <a:xfrm>
            <a:off x="0" y="3675063"/>
            <a:ext cx="9144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5" name="Rectangle 14"/>
          <p:cNvSpPr/>
          <p:nvPr/>
        </p:nvSpPr>
        <p:spPr>
          <a:xfrm flipV="1">
            <a:off x="6413500" y="3643313"/>
            <a:ext cx="2730500"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6" name="Rectangle 15"/>
          <p:cNvSpPr/>
          <p:nvPr/>
        </p:nvSpPr>
        <p:spPr>
          <a:xfrm>
            <a:off x="0" y="0"/>
            <a:ext cx="9144000" cy="37020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7" name="Date Placeholder 27"/>
          <p:cNvSpPr>
            <a:spLocks noGrp="1"/>
          </p:cNvSpPr>
          <p:nvPr>
            <p:ph type="dt" sz="half" idx="10"/>
          </p:nvPr>
        </p:nvSpPr>
        <p:spPr>
          <a:xfrm>
            <a:off x="6705600" y="4206875"/>
            <a:ext cx="960438" cy="457200"/>
          </a:xfrm>
          <a:prstGeom prst="rect">
            <a:avLst/>
          </a:prstGeom>
        </p:spPr>
        <p:txBody>
          <a:bodyPr/>
          <a:lstStyle>
            <a:lvl1pPr>
              <a:defRPr/>
            </a:lvl1pPr>
          </a:lstStyle>
          <a:p>
            <a:pPr>
              <a:defRPr/>
            </a:pPr>
            <a:fld id="{F48A5BA0-11F9-4916-9DB9-AC83F21AB55C}" type="datetimeFigureOut">
              <a:rPr lang="en-US"/>
              <a:pPr>
                <a:defRPr/>
              </a:pPr>
              <a:t>11/23/2023</a:t>
            </a:fld>
            <a:endParaRPr lang="en-US" dirty="0"/>
          </a:p>
        </p:txBody>
      </p:sp>
      <p:sp>
        <p:nvSpPr>
          <p:cNvPr id="18" name="Footer Placeholder 16"/>
          <p:cNvSpPr>
            <a:spLocks noGrp="1"/>
          </p:cNvSpPr>
          <p:nvPr>
            <p:ph type="ftr" sz="quarter" idx="11"/>
          </p:nvPr>
        </p:nvSpPr>
        <p:spPr>
          <a:xfrm>
            <a:off x="5410200" y="4205288"/>
            <a:ext cx="1295400" cy="457200"/>
          </a:xfrm>
          <a:prstGeom prst="rect">
            <a:avLst/>
          </a:prstGeom>
        </p:spPr>
        <p:txBody>
          <a:bodyPr/>
          <a:lstStyle>
            <a:lvl1pPr>
              <a:defRPr/>
            </a:lvl1pPr>
          </a:lstStyle>
          <a:p>
            <a:pPr>
              <a:defRPr/>
            </a:pPr>
            <a:endParaRPr lang="en-US"/>
          </a:p>
        </p:txBody>
      </p:sp>
      <p:sp>
        <p:nvSpPr>
          <p:cNvPr id="19" name="Slide Number Placeholder 28"/>
          <p:cNvSpPr>
            <a:spLocks noGrp="1"/>
          </p:cNvSpPr>
          <p:nvPr>
            <p:ph type="sldNum" sz="quarter" idx="12"/>
          </p:nvPr>
        </p:nvSpPr>
        <p:spPr>
          <a:xfrm>
            <a:off x="8320088" y="1588"/>
            <a:ext cx="747712" cy="365125"/>
          </a:xfrm>
        </p:spPr>
        <p:txBody>
          <a:bodyPr/>
          <a:lstStyle>
            <a:lvl1pPr algn="r">
              <a:defRPr sz="1800">
                <a:solidFill>
                  <a:schemeClr val="bg1"/>
                </a:solidFill>
              </a:defRPr>
            </a:lvl1pPr>
          </a:lstStyle>
          <a:p>
            <a:pPr>
              <a:defRPr/>
            </a:pPr>
            <a:fld id="{0E638333-49B3-4952-8CDA-219E785A7549}" type="slidenum">
              <a:rPr lang="en-US"/>
              <a:pPr>
                <a:defRPr/>
              </a:pPr>
              <a:t>‹#›</a:t>
            </a:fld>
            <a:endParaRPr lang="en-US" dirty="0"/>
          </a:p>
        </p:txBody>
      </p:sp>
    </p:spTree>
  </p:cSld>
  <p:clrMapOvr>
    <a:masterClrMapping/>
  </p:clrMapOvr>
  <p:transition>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a:xfrm>
            <a:off x="6586538" y="612775"/>
            <a:ext cx="957262" cy="457200"/>
          </a:xfrm>
          <a:prstGeom prst="rect">
            <a:avLst/>
          </a:prstGeom>
        </p:spPr>
        <p:txBody>
          <a:bodyPr/>
          <a:lstStyle>
            <a:lvl1pPr>
              <a:defRPr/>
            </a:lvl1pPr>
          </a:lstStyle>
          <a:p>
            <a:pPr>
              <a:defRPr/>
            </a:pPr>
            <a:fld id="{408A7F6E-B8EC-4E38-BFAA-3B3202312456}" type="datetimeFigureOut">
              <a:rPr lang="en-US"/>
              <a:pPr>
                <a:defRPr/>
              </a:pPr>
              <a:t>11/23/2023</a:t>
            </a:fld>
            <a:endParaRPr lang="en-US" dirty="0"/>
          </a:p>
        </p:txBody>
      </p:sp>
      <p:sp>
        <p:nvSpPr>
          <p:cNvPr id="5" name="Footer Placeholder 2"/>
          <p:cNvSpPr>
            <a:spLocks noGrp="1"/>
          </p:cNvSpPr>
          <p:nvPr>
            <p:ph type="ftr" sz="quarter" idx="11"/>
          </p:nvPr>
        </p:nvSpPr>
        <p:spPr>
          <a:xfrm>
            <a:off x="5257800" y="612775"/>
            <a:ext cx="1325563" cy="457200"/>
          </a:xfrm>
          <a:prstGeom prst="rect">
            <a:avLst/>
          </a:prstGeom>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FDB000EF-67FF-40A8-A663-3F498E2A7073}" type="slidenum">
              <a:rPr lang="en-US"/>
              <a:pPr>
                <a:defRPr/>
              </a:pPr>
              <a:t>‹#›</a:t>
            </a:fld>
            <a:endParaRPr lang="en-US" dirty="0"/>
          </a:p>
        </p:txBody>
      </p:sp>
    </p:spTree>
  </p:cSld>
  <p:clrMapOvr>
    <a:masterClrMapping/>
  </p:clrMapOvr>
  <p:transition>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a:xfrm>
            <a:off x="6586538" y="612775"/>
            <a:ext cx="957262" cy="457200"/>
          </a:xfrm>
          <a:prstGeom prst="rect">
            <a:avLst/>
          </a:prstGeom>
        </p:spPr>
        <p:txBody>
          <a:bodyPr/>
          <a:lstStyle>
            <a:lvl1pPr>
              <a:defRPr/>
            </a:lvl1pPr>
          </a:lstStyle>
          <a:p>
            <a:pPr>
              <a:defRPr/>
            </a:pPr>
            <a:fld id="{14A83B7F-B198-43A0-98D6-A39D79427CD7}" type="datetimeFigureOut">
              <a:rPr lang="en-US"/>
              <a:pPr>
                <a:defRPr/>
              </a:pPr>
              <a:t>11/23/2023</a:t>
            </a:fld>
            <a:endParaRPr lang="en-US" dirty="0"/>
          </a:p>
        </p:txBody>
      </p:sp>
      <p:sp>
        <p:nvSpPr>
          <p:cNvPr id="5" name="Footer Placeholder 2"/>
          <p:cNvSpPr>
            <a:spLocks noGrp="1"/>
          </p:cNvSpPr>
          <p:nvPr>
            <p:ph type="ftr" sz="quarter" idx="11"/>
          </p:nvPr>
        </p:nvSpPr>
        <p:spPr>
          <a:xfrm>
            <a:off x="5257800" y="612775"/>
            <a:ext cx="1325563" cy="457200"/>
          </a:xfrm>
          <a:prstGeom prst="rect">
            <a:avLst/>
          </a:prstGeom>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896E8034-3E6B-4B8A-87FE-F8572611E645}" type="slidenum">
              <a:rPr lang="en-US"/>
              <a:pPr>
                <a:defRPr/>
              </a:pPr>
              <a:t>‹#›</a:t>
            </a:fld>
            <a:endParaRPr lang="en-US" dirty="0"/>
          </a:p>
        </p:txBody>
      </p:sp>
    </p:spTree>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a:xfrm>
            <a:off x="6586538" y="612775"/>
            <a:ext cx="957262" cy="457200"/>
          </a:xfrm>
          <a:prstGeom prst="rect">
            <a:avLst/>
          </a:prstGeom>
        </p:spPr>
        <p:txBody>
          <a:bodyPr/>
          <a:lstStyle>
            <a:lvl1pPr>
              <a:defRPr/>
            </a:lvl1pPr>
          </a:lstStyle>
          <a:p>
            <a:pPr>
              <a:defRPr/>
            </a:pPr>
            <a:fld id="{04A25272-DDD7-43E5-8A0F-A32F237288BE}" type="datetimeFigureOut">
              <a:rPr lang="en-US"/>
              <a:pPr>
                <a:defRPr/>
              </a:pPr>
              <a:t>11/23/2023</a:t>
            </a:fld>
            <a:endParaRPr lang="en-US" dirty="0"/>
          </a:p>
        </p:txBody>
      </p:sp>
      <p:sp>
        <p:nvSpPr>
          <p:cNvPr id="5" name="Footer Placeholder 2"/>
          <p:cNvSpPr>
            <a:spLocks noGrp="1"/>
          </p:cNvSpPr>
          <p:nvPr>
            <p:ph type="ftr" sz="quarter" idx="11"/>
          </p:nvPr>
        </p:nvSpPr>
        <p:spPr>
          <a:xfrm>
            <a:off x="5257800" y="612775"/>
            <a:ext cx="1325563" cy="457200"/>
          </a:xfrm>
          <a:prstGeom prst="rect">
            <a:avLst/>
          </a:prstGeom>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67517C5A-C0C7-41B4-8E5C-FF7B5A115240}" type="slidenum">
              <a:rPr lang="en-US"/>
              <a:pPr>
                <a:defRPr/>
              </a:pPr>
              <a:t>‹#›</a:t>
            </a:fld>
            <a:endParaRPr lang="en-US" dirty="0"/>
          </a:p>
        </p:txBody>
      </p:sp>
    </p:spTree>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en-US"/>
              <a:t>Click to edit Master title style</a:t>
            </a:r>
          </a:p>
        </p:txBody>
      </p:sp>
      <p:sp>
        <p:nvSpPr>
          <p:cNvPr id="3" name="Text Placeholder 2"/>
          <p:cNvSpPr>
            <a:spLocks noGrp="1"/>
          </p:cNvSpPr>
          <p:nvPr>
            <p:ph type="body" idx="1"/>
          </p:nvPr>
        </p:nvSpPr>
        <p:spPr>
          <a:xfrm>
            <a:off x="722313" y="3367088"/>
            <a:ext cx="77724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13"/>
          <p:cNvSpPr>
            <a:spLocks noGrp="1"/>
          </p:cNvSpPr>
          <p:nvPr>
            <p:ph type="dt" sz="half" idx="10"/>
          </p:nvPr>
        </p:nvSpPr>
        <p:spPr>
          <a:xfrm>
            <a:off x="6586538" y="612775"/>
            <a:ext cx="957262" cy="457200"/>
          </a:xfrm>
          <a:prstGeom prst="rect">
            <a:avLst/>
          </a:prstGeom>
        </p:spPr>
        <p:txBody>
          <a:bodyPr/>
          <a:lstStyle>
            <a:lvl1pPr>
              <a:defRPr/>
            </a:lvl1pPr>
          </a:lstStyle>
          <a:p>
            <a:pPr>
              <a:defRPr/>
            </a:pPr>
            <a:fld id="{1982EB59-B1CF-426C-8353-9BCD91738EAF}" type="datetimeFigureOut">
              <a:rPr lang="en-US"/>
              <a:pPr>
                <a:defRPr/>
              </a:pPr>
              <a:t>11/23/2023</a:t>
            </a:fld>
            <a:endParaRPr lang="en-US" dirty="0"/>
          </a:p>
        </p:txBody>
      </p:sp>
      <p:sp>
        <p:nvSpPr>
          <p:cNvPr id="5" name="Footer Placeholder 2"/>
          <p:cNvSpPr>
            <a:spLocks noGrp="1"/>
          </p:cNvSpPr>
          <p:nvPr>
            <p:ph type="ftr" sz="quarter" idx="11"/>
          </p:nvPr>
        </p:nvSpPr>
        <p:spPr>
          <a:xfrm>
            <a:off x="5257800" y="612775"/>
            <a:ext cx="1325563" cy="457200"/>
          </a:xfrm>
          <a:prstGeom prst="rect">
            <a:avLst/>
          </a:prstGeom>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2814E69A-5752-4185-BB45-DE8221C747D3}" type="slidenum">
              <a:rPr lang="en-US"/>
              <a:pPr>
                <a:defRPr/>
              </a:pPr>
              <a:t>‹#›</a:t>
            </a:fld>
            <a:endParaRPr lang="en-US" dirty="0"/>
          </a:p>
        </p:txBody>
      </p:sp>
    </p:spTree>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a:xfrm>
            <a:off x="6586538" y="612775"/>
            <a:ext cx="957262" cy="457200"/>
          </a:xfrm>
          <a:prstGeom prst="rect">
            <a:avLst/>
          </a:prstGeom>
        </p:spPr>
        <p:txBody>
          <a:bodyPr/>
          <a:lstStyle>
            <a:lvl1pPr>
              <a:defRPr/>
            </a:lvl1pPr>
          </a:lstStyle>
          <a:p>
            <a:pPr>
              <a:defRPr/>
            </a:pPr>
            <a:fld id="{F6EE83D0-A2EE-4BE4-A11A-372563E31CBC}" type="datetimeFigureOut">
              <a:rPr lang="en-US"/>
              <a:pPr>
                <a:defRPr/>
              </a:pPr>
              <a:t>11/23/2023</a:t>
            </a:fld>
            <a:endParaRPr lang="en-US" dirty="0"/>
          </a:p>
        </p:txBody>
      </p:sp>
      <p:sp>
        <p:nvSpPr>
          <p:cNvPr id="6" name="Footer Placeholder 2"/>
          <p:cNvSpPr>
            <a:spLocks noGrp="1"/>
          </p:cNvSpPr>
          <p:nvPr>
            <p:ph type="ftr" sz="quarter" idx="11"/>
          </p:nvPr>
        </p:nvSpPr>
        <p:spPr>
          <a:xfrm>
            <a:off x="5257800" y="612775"/>
            <a:ext cx="1325563" cy="457200"/>
          </a:xfrm>
          <a:prstGeom prst="rect">
            <a:avLst/>
          </a:prstGeom>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BED84AC6-AE7B-4DC3-BF6C-6033DB88679F}" type="slidenum">
              <a:rPr lang="en-US"/>
              <a:pPr>
                <a:defRPr/>
              </a:pPr>
              <a:t>‹#›</a:t>
            </a:fld>
            <a:endParaRPr lang="en-US" dirty="0"/>
          </a:p>
        </p:txBody>
      </p:sp>
    </p:spTree>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lstStyle>
            <a:lvl1pPr>
              <a:defRPr sz="4000" b="0" i="0" cap="none" baseline="0"/>
            </a:lvl1pPr>
          </a:lstStyle>
          <a:p>
            <a:r>
              <a:rPr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25"/>
          <p:cNvSpPr>
            <a:spLocks noGrp="1"/>
          </p:cNvSpPr>
          <p:nvPr>
            <p:ph type="dt" sz="half" idx="10"/>
          </p:nvPr>
        </p:nvSpPr>
        <p:spPr>
          <a:xfrm>
            <a:off x="6586538" y="612775"/>
            <a:ext cx="957262" cy="457200"/>
          </a:xfrm>
          <a:prstGeom prst="rect">
            <a:avLst/>
          </a:prstGeom>
        </p:spPr>
        <p:txBody>
          <a:bodyPr rtlCol="0"/>
          <a:lstStyle>
            <a:lvl1pPr>
              <a:defRPr/>
            </a:lvl1pPr>
          </a:lstStyle>
          <a:p>
            <a:pPr>
              <a:defRPr/>
            </a:pPr>
            <a:fld id="{BCC1EDE2-085C-4CEB-BD06-A0F254E2DB63}" type="datetime1">
              <a:rPr lang="en-US"/>
              <a:pPr>
                <a:defRPr/>
              </a:pPr>
              <a:t>11/23/2023</a:t>
            </a:fld>
            <a:endParaRPr lang="en-US" dirty="0"/>
          </a:p>
        </p:txBody>
      </p:sp>
      <p:sp>
        <p:nvSpPr>
          <p:cNvPr id="8" name="Slide Number Placeholder 26"/>
          <p:cNvSpPr>
            <a:spLocks noGrp="1"/>
          </p:cNvSpPr>
          <p:nvPr>
            <p:ph type="sldNum" sz="quarter" idx="11"/>
          </p:nvPr>
        </p:nvSpPr>
        <p:spPr/>
        <p:txBody>
          <a:bodyPr rtlCol="0"/>
          <a:lstStyle>
            <a:lvl1pPr>
              <a:defRPr/>
            </a:lvl1pPr>
          </a:lstStyle>
          <a:p>
            <a:pPr>
              <a:defRPr/>
            </a:pPr>
            <a:fld id="{723BA1B5-3B55-406A-BDBF-1BC450FED944}" type="slidenum">
              <a:rPr lang="en-US"/>
              <a:pPr>
                <a:defRPr/>
              </a:pPr>
              <a:t>‹#›</a:t>
            </a:fld>
            <a:endParaRPr lang="en-US" dirty="0"/>
          </a:p>
        </p:txBody>
      </p:sp>
      <p:sp>
        <p:nvSpPr>
          <p:cNvPr id="9" name="Footer Placeholder 27"/>
          <p:cNvSpPr>
            <a:spLocks noGrp="1"/>
          </p:cNvSpPr>
          <p:nvPr>
            <p:ph type="ftr" sz="quarter" idx="12"/>
          </p:nvPr>
        </p:nvSpPr>
        <p:spPr>
          <a:xfrm>
            <a:off x="5257800" y="612775"/>
            <a:ext cx="1325563" cy="457200"/>
          </a:xfrm>
          <a:prstGeom prst="rect">
            <a:avLst/>
          </a:prstGeom>
        </p:spPr>
        <p:txBody>
          <a:bodyPr rtlCol="0"/>
          <a:lstStyle>
            <a:lvl1pPr>
              <a:defRPr/>
            </a:lvl1pPr>
          </a:lstStyle>
          <a:p>
            <a:pPr>
              <a:defRPr/>
            </a:pPr>
            <a:endParaRPr lang="en-US"/>
          </a:p>
        </p:txBody>
      </p:sp>
    </p:spTree>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lstStyle>
            <a:lvl1pPr>
              <a:defRPr sz="4000">
                <a:solidFill>
                  <a:schemeClr val="tx2"/>
                </a:solidFill>
              </a:defRPr>
            </a:lvl1pPr>
          </a:lstStyle>
          <a:p>
            <a:r>
              <a:rPr lang="en-US"/>
              <a:t>Click to edit Master title style</a:t>
            </a:r>
          </a:p>
        </p:txBody>
      </p:sp>
      <p:sp>
        <p:nvSpPr>
          <p:cNvPr id="3" name="Date Placeholder 2"/>
          <p:cNvSpPr>
            <a:spLocks noGrp="1"/>
          </p:cNvSpPr>
          <p:nvPr>
            <p:ph type="dt" sz="half" idx="10"/>
          </p:nvPr>
        </p:nvSpPr>
        <p:spPr>
          <a:xfrm>
            <a:off x="6583363" y="612775"/>
            <a:ext cx="957262" cy="457200"/>
          </a:xfrm>
          <a:prstGeom prst="rect">
            <a:avLst/>
          </a:prstGeom>
        </p:spPr>
        <p:txBody>
          <a:bodyPr/>
          <a:lstStyle>
            <a:lvl1pPr>
              <a:defRPr/>
            </a:lvl1pPr>
          </a:lstStyle>
          <a:p>
            <a:pPr>
              <a:defRPr/>
            </a:pPr>
            <a:fld id="{08010B32-A6A3-43BC-9E20-820A5707A059}" type="datetime1">
              <a:rPr lang="en-US"/>
              <a:pPr>
                <a:defRPr/>
              </a:pPr>
              <a:t>11/23/2023</a:t>
            </a:fld>
            <a:endParaRPr lang="en-US" dirty="0"/>
          </a:p>
        </p:txBody>
      </p:sp>
      <p:sp>
        <p:nvSpPr>
          <p:cNvPr id="4" name="Footer Placeholder 3"/>
          <p:cNvSpPr>
            <a:spLocks noGrp="1"/>
          </p:cNvSpPr>
          <p:nvPr>
            <p:ph type="ftr" sz="quarter" idx="11"/>
          </p:nvPr>
        </p:nvSpPr>
        <p:spPr>
          <a:xfrm>
            <a:off x="5257800" y="612775"/>
            <a:ext cx="1325563" cy="457200"/>
          </a:xfrm>
          <a:prstGeom prst="rect">
            <a:avLst/>
          </a:prstGeom>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6697F90C-73C3-4024-BF40-4F3DC8842415}" type="slidenum">
              <a:rPr lang="en-US"/>
              <a:pPr>
                <a:defRPr/>
              </a:pPr>
              <a:t>‹#›</a:t>
            </a:fld>
            <a:endParaRPr lang="en-US" dirty="0"/>
          </a:p>
        </p:txBody>
      </p:sp>
    </p:spTree>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a:xfrm>
            <a:off x="6586538" y="612775"/>
            <a:ext cx="957262" cy="457200"/>
          </a:xfrm>
          <a:prstGeom prst="rect">
            <a:avLst/>
          </a:prstGeom>
        </p:spPr>
        <p:txBody>
          <a:bodyPr/>
          <a:lstStyle>
            <a:lvl1pPr>
              <a:defRPr/>
            </a:lvl1pPr>
          </a:lstStyle>
          <a:p>
            <a:pPr>
              <a:defRPr/>
            </a:pPr>
            <a:fld id="{A2426D7E-4B56-4F19-9685-4DB09F59341E}" type="datetimeFigureOut">
              <a:rPr lang="en-US"/>
              <a:pPr>
                <a:defRPr/>
              </a:pPr>
              <a:t>11/23/2023</a:t>
            </a:fld>
            <a:endParaRPr lang="en-US" dirty="0"/>
          </a:p>
        </p:txBody>
      </p:sp>
      <p:sp>
        <p:nvSpPr>
          <p:cNvPr id="3" name="Footer Placeholder 2"/>
          <p:cNvSpPr>
            <a:spLocks noGrp="1"/>
          </p:cNvSpPr>
          <p:nvPr>
            <p:ph type="ftr" sz="quarter" idx="11"/>
          </p:nvPr>
        </p:nvSpPr>
        <p:spPr>
          <a:xfrm>
            <a:off x="5257800" y="612775"/>
            <a:ext cx="1325563" cy="457200"/>
          </a:xfrm>
          <a:prstGeom prst="rect">
            <a:avLst/>
          </a:prstGeom>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60327857-1E62-4084-A59C-866F39787927}" type="slidenum">
              <a:rPr lang="en-US"/>
              <a:pPr>
                <a:defRPr/>
              </a:pPr>
              <a:t>‹#›</a:t>
            </a:fld>
            <a:endParaRPr lang="en-US" dirty="0"/>
          </a:p>
        </p:txBody>
      </p:sp>
    </p:spTree>
  </p:cSld>
  <p:clrMapOvr>
    <a:masterClrMapping/>
  </p:clrMapOvr>
  <p:transition>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a:xfrm>
            <a:off x="6586538" y="612775"/>
            <a:ext cx="957262" cy="457200"/>
          </a:xfrm>
          <a:prstGeom prst="rect">
            <a:avLst/>
          </a:prstGeom>
        </p:spPr>
        <p:txBody>
          <a:bodyPr/>
          <a:lstStyle>
            <a:lvl1pPr>
              <a:defRPr/>
            </a:lvl1pPr>
          </a:lstStyle>
          <a:p>
            <a:pPr>
              <a:defRPr/>
            </a:pPr>
            <a:fld id="{670EC3ED-895E-42B1-9372-CA05E0C71E51}" type="datetimeFigureOut">
              <a:rPr lang="en-US"/>
              <a:pPr>
                <a:defRPr/>
              </a:pPr>
              <a:t>11/23/2023</a:t>
            </a:fld>
            <a:endParaRPr lang="en-US" dirty="0"/>
          </a:p>
        </p:txBody>
      </p:sp>
      <p:sp>
        <p:nvSpPr>
          <p:cNvPr id="6" name="Footer Placeholder 2"/>
          <p:cNvSpPr>
            <a:spLocks noGrp="1"/>
          </p:cNvSpPr>
          <p:nvPr>
            <p:ph type="ftr" sz="quarter" idx="11"/>
          </p:nvPr>
        </p:nvSpPr>
        <p:spPr>
          <a:xfrm>
            <a:off x="5257800" y="612775"/>
            <a:ext cx="1325563" cy="457200"/>
          </a:xfrm>
          <a:prstGeom prst="rect">
            <a:avLst/>
          </a:prstGeom>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57A1F5E7-07DF-49DB-B8AF-4D3B116D9D10}" type="slidenum">
              <a:rPr lang="en-US"/>
              <a:pPr>
                <a:defRPr/>
              </a:pPr>
              <a:t>‹#›</a:t>
            </a:fld>
            <a:endParaRPr lang="en-US" dirty="0"/>
          </a:p>
        </p:txBody>
      </p:sp>
    </p:spTree>
  </p:cSld>
  <p:clrMapOvr>
    <a:masterClrMapping/>
  </p:clrMapOvr>
  <p:transition>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en-US" noProof="0" dirty="0"/>
              <a:t>Click icon to add picture</a:t>
            </a:r>
          </a:p>
        </p:txBody>
      </p:sp>
      <p:sp>
        <p:nvSpPr>
          <p:cNvPr id="4" name="Text Placeholder 3"/>
          <p:cNvSpPr>
            <a:spLocks noGrp="1"/>
          </p:cNvSpPr>
          <p:nvPr>
            <p:ph type="body" sz="half" idx="2"/>
          </p:nvPr>
        </p:nvSpPr>
        <p:spPr>
          <a:xfrm>
            <a:off x="6088443" y="3274308"/>
            <a:ext cx="25908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5" name="Date Placeholder 13"/>
          <p:cNvSpPr>
            <a:spLocks noGrp="1"/>
          </p:cNvSpPr>
          <p:nvPr>
            <p:ph type="dt" sz="half" idx="10"/>
          </p:nvPr>
        </p:nvSpPr>
        <p:spPr>
          <a:xfrm>
            <a:off x="6586538" y="612775"/>
            <a:ext cx="957262" cy="457200"/>
          </a:xfrm>
          <a:prstGeom prst="rect">
            <a:avLst/>
          </a:prstGeom>
        </p:spPr>
        <p:txBody>
          <a:bodyPr/>
          <a:lstStyle>
            <a:lvl1pPr>
              <a:defRPr/>
            </a:lvl1pPr>
          </a:lstStyle>
          <a:p>
            <a:pPr>
              <a:defRPr/>
            </a:pPr>
            <a:fld id="{4DB0C68E-4B92-4157-8314-B4E463A896A0}" type="datetimeFigureOut">
              <a:rPr lang="en-US"/>
              <a:pPr>
                <a:defRPr/>
              </a:pPr>
              <a:t>11/23/2023</a:t>
            </a:fld>
            <a:endParaRPr lang="en-US" dirty="0"/>
          </a:p>
        </p:txBody>
      </p:sp>
      <p:sp>
        <p:nvSpPr>
          <p:cNvPr id="6" name="Footer Placeholder 2"/>
          <p:cNvSpPr>
            <a:spLocks noGrp="1"/>
          </p:cNvSpPr>
          <p:nvPr>
            <p:ph type="ftr" sz="quarter" idx="11"/>
          </p:nvPr>
        </p:nvSpPr>
        <p:spPr>
          <a:xfrm>
            <a:off x="5257800" y="612775"/>
            <a:ext cx="1325563" cy="457200"/>
          </a:xfrm>
          <a:prstGeom prst="rect">
            <a:avLst/>
          </a:prstGeom>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F064E1F2-ADA2-46E8-9F66-FFC8F81F18CF}" type="slidenum">
              <a:rPr lang="en-US"/>
              <a:pPr>
                <a:defRPr/>
              </a:pPr>
              <a:t>‹#›</a:t>
            </a:fld>
            <a:endParaRPr lang="en-US" dirty="0"/>
          </a:p>
        </p:txBody>
      </p:sp>
    </p:spTree>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0" y="366713"/>
            <a:ext cx="9144000" cy="8413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9" name="Rectangle 28"/>
          <p:cNvSpPr/>
          <p:nvPr/>
        </p:nvSpPr>
        <p:spPr>
          <a:xfrm>
            <a:off x="0" y="0"/>
            <a:ext cx="9144000" cy="3111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30" name="Rectangle 29"/>
          <p:cNvSpPr/>
          <p:nvPr/>
        </p:nvSpPr>
        <p:spPr>
          <a:xfrm flipV="1">
            <a:off x="0" y="261938"/>
            <a:ext cx="9144000" cy="4603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31" name="Rectangle 30"/>
          <p:cNvSpPr/>
          <p:nvPr/>
        </p:nvSpPr>
        <p:spPr>
          <a:xfrm flipV="1">
            <a:off x="5410200" y="360363"/>
            <a:ext cx="3733800" cy="904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32" name="Rectangle 31"/>
          <p:cNvSpPr/>
          <p:nvPr userDrawn="1"/>
        </p:nvSpPr>
        <p:spPr>
          <a:xfrm flipV="1">
            <a:off x="5410200" y="439738"/>
            <a:ext cx="3733800" cy="4603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useBgFill="1">
        <p:nvSpPr>
          <p:cNvPr id="34" name="Rounded Rectangle 33"/>
          <p:cNvSpPr/>
          <p:nvPr/>
        </p:nvSpPr>
        <p:spPr bwMode="white">
          <a:xfrm>
            <a:off x="7373938" y="588963"/>
            <a:ext cx="16002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35" name="Rectangle 34"/>
          <p:cNvSpPr/>
          <p:nvPr/>
        </p:nvSpPr>
        <p:spPr bwMode="invGray">
          <a:xfrm>
            <a:off x="9085263" y="-1588"/>
            <a:ext cx="5715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36" name="Rectangle 35"/>
          <p:cNvSpPr/>
          <p:nvPr/>
        </p:nvSpPr>
        <p:spPr bwMode="invGray">
          <a:xfrm>
            <a:off x="9043988" y="-1588"/>
            <a:ext cx="28575"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37" name="Rectangle 36"/>
          <p:cNvSpPr/>
          <p:nvPr/>
        </p:nvSpPr>
        <p:spPr bwMode="invGray">
          <a:xfrm>
            <a:off x="9024938" y="-1588"/>
            <a:ext cx="9525"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38" name="Rectangle 37"/>
          <p:cNvSpPr/>
          <p:nvPr/>
        </p:nvSpPr>
        <p:spPr bwMode="invGray">
          <a:xfrm>
            <a:off x="8975725" y="-1588"/>
            <a:ext cx="26988"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39" name="Rectangle 38"/>
          <p:cNvSpPr/>
          <p:nvPr/>
        </p:nvSpPr>
        <p:spPr bwMode="invGray">
          <a:xfrm>
            <a:off x="8915400" y="0"/>
            <a:ext cx="55563"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40" name="Rectangle 39"/>
          <p:cNvSpPr/>
          <p:nvPr/>
        </p:nvSpPr>
        <p:spPr bwMode="invGray">
          <a:xfrm>
            <a:off x="8874125" y="0"/>
            <a:ext cx="7938"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038" name="Title Placeholder 21"/>
          <p:cNvSpPr>
            <a:spLocks noGrp="1"/>
          </p:cNvSpPr>
          <p:nvPr>
            <p:ph type="title"/>
          </p:nvPr>
        </p:nvSpPr>
        <p:spPr bwMode="auto">
          <a:xfrm>
            <a:off x="457200" y="1143000"/>
            <a:ext cx="82296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39" name="Text Placeholder 12"/>
          <p:cNvSpPr>
            <a:spLocks noGrp="1"/>
          </p:cNvSpPr>
          <p:nvPr>
            <p:ph type="body" idx="1"/>
          </p:nvPr>
        </p:nvSpPr>
        <p:spPr bwMode="auto">
          <a:xfrm>
            <a:off x="457200" y="2249488"/>
            <a:ext cx="8229600"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Slide Number Placeholder 22"/>
          <p:cNvSpPr>
            <a:spLocks noGrp="1"/>
          </p:cNvSpPr>
          <p:nvPr>
            <p:ph type="sldNum" sz="quarter" idx="4"/>
          </p:nvPr>
        </p:nvSpPr>
        <p:spPr>
          <a:xfrm>
            <a:off x="8174038" y="1588"/>
            <a:ext cx="762000" cy="366712"/>
          </a:xfrm>
          <a:prstGeom prst="rect">
            <a:avLst/>
          </a:prstGeom>
        </p:spPr>
        <p:txBody>
          <a:bodyPr vert="horz" anchor="b"/>
          <a:lstStyle>
            <a:lvl1pPr algn="r" eaLnBrk="1" latinLnBrk="0" hangingPunct="1">
              <a:defRPr kumimoji="0" sz="1800">
                <a:solidFill>
                  <a:srgbClr val="FFFFFF"/>
                </a:solidFill>
              </a:defRPr>
            </a:lvl1pPr>
          </a:lstStyle>
          <a:p>
            <a:pPr>
              <a:defRPr/>
            </a:pPr>
            <a:fld id="{8EC4C8E0-BC4D-48AA-B6DF-E340E32B48E4}" type="slidenum">
              <a:rPr lang="en-US"/>
              <a:pPr>
                <a:defRPr/>
              </a:pPr>
              <a:t>‹#›</a:t>
            </a:fld>
            <a:endParaRPr lang="en-US" dirty="0"/>
          </a:p>
        </p:txBody>
      </p:sp>
      <p:sp>
        <p:nvSpPr>
          <p:cNvPr id="20" name="TextBox 19"/>
          <p:cNvSpPr txBox="1"/>
          <p:nvPr userDrawn="1"/>
        </p:nvSpPr>
        <p:spPr>
          <a:xfrm>
            <a:off x="0" y="-42863"/>
            <a:ext cx="3200400" cy="368301"/>
          </a:xfrm>
          <a:prstGeom prst="rect">
            <a:avLst/>
          </a:prstGeom>
          <a:noFill/>
        </p:spPr>
        <p:txBody>
          <a:bodyPr>
            <a:spAutoFit/>
          </a:bodyPr>
          <a:lstStyle/>
          <a:p>
            <a:pPr>
              <a:defRPr/>
            </a:pPr>
            <a:r>
              <a:rPr lang="en-US" b="1" dirty="0">
                <a:solidFill>
                  <a:srgbClr val="000000"/>
                </a:solidFill>
              </a:rPr>
              <a:t>Environmental Regulation</a:t>
            </a:r>
          </a:p>
        </p:txBody>
      </p:sp>
    </p:spTree>
  </p:cSld>
  <p:clrMap bg1="lt1" tx1="dk1" bg2="lt2" tx2="dk2" accent1="accent1" accent2="accent2" accent3="accent3" accent4="accent4" accent5="accent5" accent6="accent6" hlink="hlink" folHlink="folHlink"/>
  <p:sldLayoutIdLst>
    <p:sldLayoutId id="2147484216" r:id="rId1"/>
    <p:sldLayoutId id="2147484217" r:id="rId2"/>
    <p:sldLayoutId id="2147484218" r:id="rId3"/>
    <p:sldLayoutId id="2147484219" r:id="rId4"/>
    <p:sldLayoutId id="2147484220" r:id="rId5"/>
    <p:sldLayoutId id="2147484221" r:id="rId6"/>
    <p:sldLayoutId id="2147484222" r:id="rId7"/>
    <p:sldLayoutId id="2147484223" r:id="rId8"/>
    <p:sldLayoutId id="2147484224" r:id="rId9"/>
    <p:sldLayoutId id="2147484225" r:id="rId10"/>
    <p:sldLayoutId id="2147484226" r:id="rId11"/>
  </p:sldLayoutIdLst>
  <p:transition>
    <p:split orient="vert"/>
  </p:transition>
  <p:hf hdr="0" ftr="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Trebuchet MS" pitchFamily="34" charset="0"/>
        </a:defRPr>
      </a:lvl2pPr>
      <a:lvl3pPr algn="l" rtl="0" eaLnBrk="0" fontAlgn="base" hangingPunct="0">
        <a:spcBef>
          <a:spcPct val="0"/>
        </a:spcBef>
        <a:spcAft>
          <a:spcPct val="0"/>
        </a:spcAft>
        <a:defRPr sz="4000">
          <a:solidFill>
            <a:schemeClr val="tx2"/>
          </a:solidFill>
          <a:latin typeface="Trebuchet MS" pitchFamily="34" charset="0"/>
        </a:defRPr>
      </a:lvl3pPr>
      <a:lvl4pPr algn="l" rtl="0" eaLnBrk="0" fontAlgn="base" hangingPunct="0">
        <a:spcBef>
          <a:spcPct val="0"/>
        </a:spcBef>
        <a:spcAft>
          <a:spcPct val="0"/>
        </a:spcAft>
        <a:defRPr sz="4000">
          <a:solidFill>
            <a:schemeClr val="tx2"/>
          </a:solidFill>
          <a:latin typeface="Trebuchet MS" pitchFamily="34" charset="0"/>
        </a:defRPr>
      </a:lvl4pPr>
      <a:lvl5pPr algn="l" rtl="0" eaLnBrk="0" fontAlgn="base" hangingPunct="0">
        <a:spcBef>
          <a:spcPct val="0"/>
        </a:spcBef>
        <a:spcAft>
          <a:spcPct val="0"/>
        </a:spcAft>
        <a:defRPr sz="4000">
          <a:solidFill>
            <a:schemeClr val="tx2"/>
          </a:solidFill>
          <a:latin typeface="Trebuchet MS" pitchFamily="34" charset="0"/>
        </a:defRPr>
      </a:lvl5pPr>
      <a:lvl6pPr marL="457200" algn="l" rtl="0" fontAlgn="base">
        <a:spcBef>
          <a:spcPct val="0"/>
        </a:spcBef>
        <a:spcAft>
          <a:spcPct val="0"/>
        </a:spcAft>
        <a:defRPr sz="4000">
          <a:solidFill>
            <a:schemeClr val="tx2"/>
          </a:solidFill>
          <a:latin typeface="Trebuchet MS" pitchFamily="34" charset="0"/>
        </a:defRPr>
      </a:lvl6pPr>
      <a:lvl7pPr marL="914400" algn="l" rtl="0" fontAlgn="base">
        <a:spcBef>
          <a:spcPct val="0"/>
        </a:spcBef>
        <a:spcAft>
          <a:spcPct val="0"/>
        </a:spcAft>
        <a:defRPr sz="4000">
          <a:solidFill>
            <a:schemeClr val="tx2"/>
          </a:solidFill>
          <a:latin typeface="Trebuchet MS" pitchFamily="34" charset="0"/>
        </a:defRPr>
      </a:lvl7pPr>
      <a:lvl8pPr marL="1371600" algn="l" rtl="0" fontAlgn="base">
        <a:spcBef>
          <a:spcPct val="0"/>
        </a:spcBef>
        <a:spcAft>
          <a:spcPct val="0"/>
        </a:spcAft>
        <a:defRPr sz="4000">
          <a:solidFill>
            <a:schemeClr val="tx2"/>
          </a:solidFill>
          <a:latin typeface="Trebuchet MS" pitchFamily="34" charset="0"/>
        </a:defRPr>
      </a:lvl8pPr>
      <a:lvl9pPr marL="1828800" algn="l" rtl="0" fontAlgn="base">
        <a:spcBef>
          <a:spcPct val="0"/>
        </a:spcBef>
        <a:spcAft>
          <a:spcPct val="0"/>
        </a:spcAft>
        <a:defRPr sz="4000">
          <a:solidFill>
            <a:schemeClr val="tx2"/>
          </a:solidFill>
          <a:latin typeface="Trebuchet MS" pitchFamily="34" charset="0"/>
        </a:defRPr>
      </a:lvl9pPr>
    </p:titleStyle>
    <p:bodyStyle>
      <a:lvl1pPr marL="365125" indent="-255588" algn="l" rtl="0" eaLnBrk="0" fontAlgn="base" hangingPunct="0">
        <a:spcBef>
          <a:spcPts val="300"/>
        </a:spcBef>
        <a:spcAft>
          <a:spcPct val="0"/>
        </a:spcAft>
        <a:buClr>
          <a:srgbClr val="A04DA3"/>
        </a:buClr>
        <a:buFont typeface="Georgia"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itchFamily="18" charset="0"/>
        <a:buChar char="▫"/>
        <a:defRPr sz="2600" kern="1200">
          <a:solidFill>
            <a:schemeClr val="accent2"/>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hilloi.iitg.ernet.in/~intracc/utilities/logo/iitg_web_mid.gif" TargetMode="External"/><Relationship Id="rId2" Type="http://schemas.openxmlformats.org/officeDocument/2006/relationships/hyperlink" Target="mailto:mkdutta@iitg.ac.in"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5"/>
          <p:cNvSpPr txBox="1">
            <a:spLocks noChangeArrowheads="1"/>
          </p:cNvSpPr>
          <p:nvPr/>
        </p:nvSpPr>
        <p:spPr bwMode="auto">
          <a:xfrm>
            <a:off x="762000" y="748367"/>
            <a:ext cx="7772400" cy="5970865"/>
          </a:xfrm>
          <a:prstGeom prst="rect">
            <a:avLst/>
          </a:prstGeom>
          <a:noFill/>
          <a:ln w="9525">
            <a:noFill/>
            <a:miter lim="800000"/>
            <a:headEnd/>
            <a:tailEnd/>
          </a:ln>
        </p:spPr>
        <p:txBody>
          <a:bodyPr>
            <a:spAutoFit/>
          </a:bodyPr>
          <a:lstStyle/>
          <a:p>
            <a:pPr algn="ctr"/>
            <a:r>
              <a:rPr lang="en-US" sz="2800" dirty="0">
                <a:latin typeface="Arial Black" pitchFamily="34" charset="0"/>
              </a:rPr>
              <a:t>ENVIRONMENTAL ECONOMICS</a:t>
            </a:r>
          </a:p>
          <a:p>
            <a:pPr algn="ctr"/>
            <a:endParaRPr lang="en-US" sz="2800" dirty="0">
              <a:latin typeface="Arial Black" pitchFamily="34" charset="0"/>
            </a:endParaRPr>
          </a:p>
          <a:p>
            <a:pPr algn="ctr"/>
            <a:r>
              <a:rPr lang="en-US" sz="2800" dirty="0">
                <a:latin typeface="Arial Black" pitchFamily="34" charset="0"/>
              </a:rPr>
              <a:t>Pollution Control</a:t>
            </a:r>
          </a:p>
          <a:p>
            <a:pPr algn="ctr"/>
            <a:endParaRPr lang="en-US" sz="2800" dirty="0">
              <a:latin typeface="Arial Black" pitchFamily="34" charset="0"/>
            </a:endParaRP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err="1"/>
              <a:t>Mrinal</a:t>
            </a:r>
            <a:r>
              <a:rPr lang="en-US" dirty="0"/>
              <a:t> </a:t>
            </a:r>
            <a:r>
              <a:rPr lang="en-US" dirty="0" err="1"/>
              <a:t>Kanti</a:t>
            </a:r>
            <a:r>
              <a:rPr lang="en-US" dirty="0"/>
              <a:t> Dutta</a:t>
            </a:r>
          </a:p>
          <a:p>
            <a:pPr algn="ctr"/>
            <a:r>
              <a:rPr lang="en-US" dirty="0">
                <a:solidFill>
                  <a:schemeClr val="tx2"/>
                </a:solidFill>
                <a:hlinkClick r:id="rId2"/>
              </a:rPr>
              <a:t>mkdutta@iitg.ac.in</a:t>
            </a:r>
            <a:endParaRPr lang="en-US" dirty="0"/>
          </a:p>
          <a:p>
            <a:pPr algn="ctr"/>
            <a:endParaRPr lang="en-US" dirty="0"/>
          </a:p>
          <a:p>
            <a:pPr algn="ctr"/>
            <a:r>
              <a:rPr lang="en-US" dirty="0">
                <a:latin typeface="Arial Black" pitchFamily="34" charset="0"/>
              </a:rPr>
              <a:t>Department of Humanities and Social Sciences</a:t>
            </a:r>
          </a:p>
          <a:p>
            <a:pPr algn="ctr"/>
            <a:r>
              <a:rPr lang="en-US" dirty="0">
                <a:latin typeface="Arial Black" pitchFamily="34" charset="0"/>
              </a:rPr>
              <a:t>Indian Institute of Technology Guwahati</a:t>
            </a:r>
          </a:p>
          <a:p>
            <a:pPr algn="ctr"/>
            <a:r>
              <a:rPr lang="en-US" dirty="0">
                <a:latin typeface="Arial Black" pitchFamily="34" charset="0"/>
              </a:rPr>
              <a:t>Guwahati – 781039</a:t>
            </a:r>
          </a:p>
          <a:p>
            <a:pPr algn="ctr"/>
            <a:endParaRPr lang="en-US" dirty="0"/>
          </a:p>
          <a:p>
            <a:pPr algn="ctr"/>
            <a:endParaRPr lang="en-US" dirty="0"/>
          </a:p>
          <a:p>
            <a:pPr algn="ctr"/>
            <a:endParaRPr lang="en-US" dirty="0"/>
          </a:p>
        </p:txBody>
      </p:sp>
      <p:pic>
        <p:nvPicPr>
          <p:cNvPr id="13315" name="Picture 7" descr="Use for web page">
            <a:hlinkClick r:id="rId3"/>
          </p:cNvPr>
          <p:cNvPicPr>
            <a:picLocks noChangeAspect="1" noChangeArrowheads="1"/>
          </p:cNvPicPr>
          <p:nvPr/>
        </p:nvPicPr>
        <p:blipFill>
          <a:blip r:embed="rId4"/>
          <a:srcRect/>
          <a:stretch>
            <a:fillRect/>
          </a:stretch>
        </p:blipFill>
        <p:spPr bwMode="auto">
          <a:xfrm>
            <a:off x="4191000" y="2857499"/>
            <a:ext cx="866775" cy="876301"/>
          </a:xfrm>
          <a:prstGeom prst="rect">
            <a:avLst/>
          </a:prstGeom>
          <a:noFill/>
          <a:ln w="9525">
            <a:noFill/>
            <a:miter lim="800000"/>
            <a:headEnd/>
            <a:tailEnd/>
          </a:ln>
        </p:spPr>
      </p:pic>
    </p:spTree>
  </p:cSld>
  <p:clrMapOvr>
    <a:masterClrMapping/>
  </p:clrMapOvr>
  <p:transition>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5BF7567-2917-4890-B4E7-06E9FF637CE0}" type="slidenum">
              <a:rPr lang="en-US" smtClean="0"/>
              <a:pPr/>
              <a:t>10</a:t>
            </a:fld>
            <a:endParaRPr lang="en-US"/>
          </a:p>
        </p:txBody>
      </p:sp>
      <p:sp>
        <p:nvSpPr>
          <p:cNvPr id="6" name="Title 1"/>
          <p:cNvSpPr txBox="1">
            <a:spLocks/>
          </p:cNvSpPr>
          <p:nvPr/>
        </p:nvSpPr>
        <p:spPr bwMode="auto">
          <a:xfrm>
            <a:off x="0" y="533400"/>
            <a:ext cx="6477000" cy="533400"/>
          </a:xfrm>
          <a:prstGeom prst="rect">
            <a:avLst/>
          </a:prstGeom>
          <a:noFill/>
          <a:ln w="9525">
            <a:noFill/>
            <a:miter lim="800000"/>
            <a:headEnd/>
            <a:tailEnd/>
          </a:ln>
          <a:effectLst/>
        </p:spPr>
        <p:txBody>
          <a:bodyPr anchor="ctr"/>
          <a:lstStyle/>
          <a:p>
            <a:pPr>
              <a:defRPr/>
            </a:pPr>
            <a:r>
              <a:rPr lang="en-US" sz="3200" b="1" kern="0" dirty="0">
                <a:ln w="1905"/>
                <a:solidFill>
                  <a:srgbClr val="993366"/>
                </a:solidFill>
                <a:effectLst>
                  <a:innerShdw blurRad="69850" dist="43180" dir="5400000">
                    <a:srgbClr val="000000">
                      <a:alpha val="65000"/>
                    </a:srgbClr>
                  </a:innerShdw>
                </a:effectLst>
                <a:latin typeface="Calibri" pitchFamily="34" charset="0"/>
                <a:ea typeface="+mj-ea"/>
                <a:cs typeface="+mj-cs"/>
              </a:rPr>
              <a:t>Regulating Pollution</a:t>
            </a:r>
          </a:p>
        </p:txBody>
      </p:sp>
      <p:sp>
        <p:nvSpPr>
          <p:cNvPr id="14340" name="TextBox 7"/>
          <p:cNvSpPr txBox="1">
            <a:spLocks noChangeArrowheads="1"/>
          </p:cNvSpPr>
          <p:nvPr/>
        </p:nvSpPr>
        <p:spPr bwMode="auto">
          <a:xfrm>
            <a:off x="152400" y="1371600"/>
            <a:ext cx="8839200" cy="5370701"/>
          </a:xfrm>
          <a:prstGeom prst="rect">
            <a:avLst/>
          </a:prstGeom>
          <a:noFill/>
          <a:ln w="9525">
            <a:noFill/>
            <a:miter lim="800000"/>
            <a:headEnd/>
            <a:tailEnd/>
          </a:ln>
        </p:spPr>
        <p:txBody>
          <a:bodyPr>
            <a:spAutoFit/>
          </a:bodyPr>
          <a:lstStyle/>
          <a:p>
            <a:pPr algn="just"/>
            <a:r>
              <a:rPr lang="en-US" sz="2800" b="1" dirty="0"/>
              <a:t>Rationale for Regulation:</a:t>
            </a:r>
          </a:p>
          <a:p>
            <a:pPr algn="just"/>
            <a:endParaRPr lang="en-US" sz="2800" b="1" dirty="0"/>
          </a:p>
          <a:p>
            <a:pPr marL="457200" indent="-457200" algn="just">
              <a:spcBef>
                <a:spcPts val="600"/>
              </a:spcBef>
              <a:buFont typeface="Wingdings" pitchFamily="2" charset="2"/>
              <a:buChar char="§"/>
            </a:pPr>
            <a:r>
              <a:rPr lang="en-US" sz="2800" dirty="0">
                <a:solidFill>
                  <a:srgbClr val="FF0000"/>
                </a:solidFill>
              </a:rPr>
              <a:t>Economic Regulation</a:t>
            </a:r>
            <a:r>
              <a:rPr lang="en-US" sz="2800" dirty="0"/>
              <a:t>: refers to government intervention in private actions of firms and individuals. </a:t>
            </a:r>
          </a:p>
          <a:p>
            <a:pPr algn="just">
              <a:spcBef>
                <a:spcPts val="600"/>
              </a:spcBef>
            </a:pPr>
            <a:endParaRPr lang="en-US" sz="2800" dirty="0"/>
          </a:p>
          <a:p>
            <a:pPr marL="457200" indent="-457200" algn="just">
              <a:spcBef>
                <a:spcPts val="600"/>
              </a:spcBef>
              <a:buFont typeface="Wingdings" pitchFamily="2" charset="2"/>
              <a:buChar char="§"/>
            </a:pPr>
            <a:r>
              <a:rPr lang="en-US" sz="2800" dirty="0"/>
              <a:t> Two theories of regulation: </a:t>
            </a:r>
          </a:p>
          <a:p>
            <a:pPr algn="just">
              <a:spcBef>
                <a:spcPts val="600"/>
              </a:spcBef>
            </a:pPr>
            <a:r>
              <a:rPr lang="en-US" sz="2800" dirty="0"/>
              <a:t>	Public Interest Theory and Interest Group Theory</a:t>
            </a:r>
          </a:p>
          <a:p>
            <a:pPr algn="just">
              <a:spcBef>
                <a:spcPts val="600"/>
              </a:spcBef>
            </a:pPr>
            <a:r>
              <a:rPr lang="en-US" sz="2800" dirty="0"/>
              <a:t> </a:t>
            </a:r>
          </a:p>
          <a:p>
            <a:pPr algn="just">
              <a:spcBef>
                <a:spcPts val="1200"/>
              </a:spcBef>
            </a:pPr>
            <a:r>
              <a:rPr lang="en-US" sz="2800" dirty="0"/>
              <a:t>	</a:t>
            </a:r>
            <a:r>
              <a:rPr lang="en-US" sz="2800" dirty="0">
                <a:solidFill>
                  <a:srgbClr val="0066FF"/>
                </a:solidFill>
              </a:rPr>
              <a:t>Public Interest Theory</a:t>
            </a:r>
            <a:r>
              <a:rPr lang="en-US" sz="2800" dirty="0"/>
              <a:t>: main purpose of 	regulation is the promotion of public interest. </a:t>
            </a:r>
          </a:p>
        </p:txBody>
      </p:sp>
    </p:spTree>
  </p:cSld>
  <p:clrMapOvr>
    <a:masterClrMapping/>
  </p:clrMapOvr>
  <p:transition>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txBox="1">
            <a:spLocks noGrp="1"/>
          </p:cNvSpPr>
          <p:nvPr/>
        </p:nvSpPr>
        <p:spPr bwMode="auto">
          <a:xfrm>
            <a:off x="8174038" y="1588"/>
            <a:ext cx="762000" cy="366712"/>
          </a:xfrm>
          <a:prstGeom prst="rect">
            <a:avLst/>
          </a:prstGeom>
          <a:noFill/>
          <a:ln w="9525">
            <a:noFill/>
            <a:miter lim="800000"/>
            <a:headEnd/>
            <a:tailEnd/>
          </a:ln>
        </p:spPr>
        <p:txBody>
          <a:bodyPr anchor="b"/>
          <a:lstStyle/>
          <a:p>
            <a:pPr algn="r"/>
            <a:fld id="{A88FF16B-2DB9-4B4B-9A46-563B0FC155CD}" type="slidenum">
              <a:rPr lang="en-US">
                <a:solidFill>
                  <a:srgbClr val="FFFFFF"/>
                </a:solidFill>
              </a:rPr>
              <a:pPr algn="r"/>
              <a:t>11</a:t>
            </a:fld>
            <a:endParaRPr lang="en-US">
              <a:solidFill>
                <a:srgbClr val="FFFFFF"/>
              </a:solidFill>
            </a:endParaRPr>
          </a:p>
        </p:txBody>
      </p:sp>
      <p:sp>
        <p:nvSpPr>
          <p:cNvPr id="15364" name="TextBox 7"/>
          <p:cNvSpPr txBox="1">
            <a:spLocks noChangeArrowheads="1"/>
          </p:cNvSpPr>
          <p:nvPr/>
        </p:nvSpPr>
        <p:spPr bwMode="auto">
          <a:xfrm>
            <a:off x="152400" y="685800"/>
            <a:ext cx="8839200" cy="5724644"/>
          </a:xfrm>
          <a:prstGeom prst="rect">
            <a:avLst/>
          </a:prstGeom>
          <a:noFill/>
          <a:ln w="9525">
            <a:noFill/>
            <a:miter lim="800000"/>
            <a:headEnd/>
            <a:tailEnd/>
          </a:ln>
        </p:spPr>
        <p:txBody>
          <a:bodyPr wrap="square">
            <a:spAutoFit/>
          </a:bodyPr>
          <a:lstStyle/>
          <a:p>
            <a:pPr algn="just"/>
            <a:r>
              <a:rPr lang="en-US" sz="2800" b="1" dirty="0"/>
              <a:t>Rationale for Regulation:</a:t>
            </a:r>
          </a:p>
          <a:p>
            <a:pPr algn="just">
              <a:spcBef>
                <a:spcPts val="1200"/>
              </a:spcBef>
            </a:pPr>
            <a:r>
              <a:rPr lang="en-US" sz="2800" dirty="0">
                <a:solidFill>
                  <a:srgbClr val="0066FF"/>
                </a:solidFill>
              </a:rPr>
              <a:t>Interest Group Theory</a:t>
            </a:r>
            <a:r>
              <a:rPr lang="en-US" sz="2800" dirty="0"/>
              <a:t>: main purpose of regulation is the promotion of narrow interest of particular groups in a society such as individual industries. </a:t>
            </a:r>
          </a:p>
          <a:p>
            <a:pPr algn="just">
              <a:spcBef>
                <a:spcPts val="1200"/>
              </a:spcBef>
            </a:pPr>
            <a:r>
              <a:rPr lang="en-US" sz="2800" dirty="0">
                <a:solidFill>
                  <a:srgbClr val="FF0000"/>
                </a:solidFill>
              </a:rPr>
              <a:t>Major point of distinction </a:t>
            </a:r>
            <a:r>
              <a:rPr lang="en-US" sz="2800" dirty="0"/>
              <a:t>between these two approaches is: </a:t>
            </a:r>
          </a:p>
          <a:p>
            <a:pPr algn="just">
              <a:spcBef>
                <a:spcPts val="1200"/>
              </a:spcBef>
            </a:pPr>
            <a:endParaRPr lang="en-US" sz="2800" dirty="0"/>
          </a:p>
          <a:p>
            <a:pPr algn="just"/>
            <a:r>
              <a:rPr lang="en-US" sz="2800" dirty="0">
                <a:solidFill>
                  <a:srgbClr val="00B050"/>
                </a:solidFill>
              </a:rPr>
              <a:t>Public Interest Theory </a:t>
            </a:r>
            <a:r>
              <a:rPr lang="en-US" sz="2800" dirty="0"/>
              <a:t>is the normative Theory (which seeks to explain what should happen in an ideal world) while the </a:t>
            </a:r>
            <a:r>
              <a:rPr lang="en-US" sz="2800" dirty="0">
                <a:solidFill>
                  <a:srgbClr val="00B050"/>
                </a:solidFill>
              </a:rPr>
              <a:t>Interest Group Theory </a:t>
            </a:r>
            <a:r>
              <a:rPr lang="en-US" sz="2800" dirty="0"/>
              <a:t>is the positive theory (which seeks to explain why the world works as it does) </a:t>
            </a:r>
          </a:p>
        </p:txBody>
      </p:sp>
    </p:spTree>
  </p:cSld>
  <p:clrMapOvr>
    <a:masterClrMapping/>
  </p:clrMapOvr>
  <p:transition>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2DE87A4D-B2A4-4122-8EBE-2470145A7E49}" type="slidenum">
              <a:rPr lang="en-US" smtClean="0"/>
              <a:pPr/>
              <a:t>12</a:t>
            </a:fld>
            <a:endParaRPr lang="en-US"/>
          </a:p>
        </p:txBody>
      </p:sp>
      <p:sp>
        <p:nvSpPr>
          <p:cNvPr id="6" name="Title 1"/>
          <p:cNvSpPr txBox="1">
            <a:spLocks/>
          </p:cNvSpPr>
          <p:nvPr/>
        </p:nvSpPr>
        <p:spPr bwMode="auto">
          <a:xfrm>
            <a:off x="0" y="397315"/>
            <a:ext cx="6477000" cy="533400"/>
          </a:xfrm>
          <a:prstGeom prst="rect">
            <a:avLst/>
          </a:prstGeom>
          <a:noFill/>
          <a:ln w="9525">
            <a:noFill/>
            <a:miter lim="800000"/>
            <a:headEnd/>
            <a:tailEnd/>
          </a:ln>
          <a:effectLst/>
        </p:spPr>
        <p:txBody>
          <a:bodyPr anchor="ctr"/>
          <a:lstStyle/>
          <a:p>
            <a:pPr>
              <a:defRPr/>
            </a:pPr>
            <a:r>
              <a:rPr lang="en-US" sz="3200" b="1" kern="0" dirty="0">
                <a:ln w="1905"/>
                <a:solidFill>
                  <a:srgbClr val="993366"/>
                </a:solidFill>
                <a:effectLst>
                  <a:innerShdw blurRad="69850" dist="43180" dir="5400000">
                    <a:srgbClr val="000000">
                      <a:alpha val="65000"/>
                    </a:srgbClr>
                  </a:innerShdw>
                </a:effectLst>
                <a:latin typeface="Calibri" pitchFamily="34" charset="0"/>
                <a:ea typeface="+mj-ea"/>
                <a:cs typeface="+mj-cs"/>
              </a:rPr>
              <a:t>Regulating Pollution</a:t>
            </a:r>
          </a:p>
        </p:txBody>
      </p:sp>
      <p:sp>
        <p:nvSpPr>
          <p:cNvPr id="6148" name="TextBox 7"/>
          <p:cNvSpPr txBox="1">
            <a:spLocks noChangeArrowheads="1"/>
          </p:cNvSpPr>
          <p:nvPr/>
        </p:nvSpPr>
        <p:spPr bwMode="auto">
          <a:xfrm>
            <a:off x="152400" y="917575"/>
            <a:ext cx="8686800" cy="5986463"/>
          </a:xfrm>
          <a:prstGeom prst="rect">
            <a:avLst/>
          </a:prstGeom>
          <a:noFill/>
          <a:ln w="9525">
            <a:noFill/>
            <a:miter lim="800000"/>
            <a:headEnd/>
            <a:tailEnd/>
          </a:ln>
        </p:spPr>
        <p:txBody>
          <a:bodyPr>
            <a:spAutoFit/>
          </a:bodyPr>
          <a:lstStyle/>
          <a:p>
            <a:pPr algn="just">
              <a:spcBef>
                <a:spcPts val="600"/>
              </a:spcBef>
              <a:defRPr/>
            </a:pPr>
            <a:r>
              <a:rPr lang="en-US" sz="2800" dirty="0"/>
              <a:t>Under Public Interest Theory three general reasons justify for government regulation: </a:t>
            </a:r>
          </a:p>
          <a:p>
            <a:pPr algn="just">
              <a:spcBef>
                <a:spcPts val="600"/>
              </a:spcBef>
              <a:defRPr/>
            </a:pPr>
            <a:endParaRPr lang="en-US" sz="900" dirty="0"/>
          </a:p>
          <a:p>
            <a:pPr marL="465138" algn="just">
              <a:spcBef>
                <a:spcPts val="600"/>
              </a:spcBef>
              <a:buFont typeface="Trebuchet MS" pitchFamily="34" charset="0"/>
              <a:buAutoNum type="alphaLcPeriod"/>
              <a:defRPr/>
            </a:pPr>
            <a:r>
              <a:rPr lang="en-US" sz="2800" dirty="0"/>
              <a:t>Imperfect competition </a:t>
            </a:r>
          </a:p>
          <a:p>
            <a:pPr marL="465138" algn="just">
              <a:spcBef>
                <a:spcPts val="600"/>
              </a:spcBef>
              <a:buFont typeface="Trebuchet MS" pitchFamily="34" charset="0"/>
              <a:buAutoNum type="alphaLcPeriod"/>
              <a:defRPr/>
            </a:pPr>
            <a:r>
              <a:rPr lang="en-US" sz="2800" dirty="0"/>
              <a:t>Imperfect information </a:t>
            </a:r>
          </a:p>
          <a:p>
            <a:pPr marL="465138" algn="just">
              <a:spcBef>
                <a:spcPts val="600"/>
              </a:spcBef>
              <a:buFont typeface="Trebuchet MS" pitchFamily="34" charset="0"/>
              <a:buAutoNum type="alphaLcPeriod"/>
              <a:defRPr/>
            </a:pPr>
            <a:r>
              <a:rPr lang="en-US" sz="2800" dirty="0"/>
              <a:t>Externalities</a:t>
            </a:r>
          </a:p>
          <a:p>
            <a:pPr algn="just">
              <a:spcBef>
                <a:spcPts val="600"/>
              </a:spcBef>
              <a:buFont typeface="Trebuchet MS" pitchFamily="34" charset="0"/>
              <a:buNone/>
              <a:defRPr/>
            </a:pPr>
            <a:endParaRPr lang="en-US" sz="2800" dirty="0"/>
          </a:p>
          <a:p>
            <a:pPr algn="just">
              <a:spcBef>
                <a:spcPts val="600"/>
              </a:spcBef>
              <a:defRPr/>
            </a:pPr>
            <a:r>
              <a:rPr lang="en-US" sz="2800" b="1" dirty="0"/>
              <a:t>Imperfect Competition or Natural Monopoly: </a:t>
            </a:r>
          </a:p>
          <a:p>
            <a:pPr algn="just">
              <a:spcBef>
                <a:spcPts val="600"/>
              </a:spcBef>
              <a:defRPr/>
            </a:pPr>
            <a:r>
              <a:rPr lang="en-US" sz="2800" dirty="0"/>
              <a:t>Role of the government, in the presence of natural monopoly, is to control prices in order to protect the consumers and prevent collusion and restrict mergers that may create excessive market power in the hands of the monopolists. </a:t>
            </a:r>
          </a:p>
        </p:txBody>
      </p:sp>
    </p:spTree>
  </p:cSld>
  <p:clrMapOvr>
    <a:masterClrMapping/>
  </p:clrMapOvr>
  <p:transition>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txBox="1">
            <a:spLocks noGrp="1"/>
          </p:cNvSpPr>
          <p:nvPr/>
        </p:nvSpPr>
        <p:spPr bwMode="auto">
          <a:xfrm>
            <a:off x="8174038" y="1588"/>
            <a:ext cx="762000" cy="366712"/>
          </a:xfrm>
          <a:prstGeom prst="rect">
            <a:avLst/>
          </a:prstGeom>
          <a:noFill/>
          <a:ln w="9525">
            <a:noFill/>
            <a:miter lim="800000"/>
            <a:headEnd/>
            <a:tailEnd/>
          </a:ln>
        </p:spPr>
        <p:txBody>
          <a:bodyPr anchor="b"/>
          <a:lstStyle/>
          <a:p>
            <a:pPr algn="r"/>
            <a:fld id="{7D4F5B44-9CEA-4BC5-906C-C4202A5B3A37}" type="slidenum">
              <a:rPr lang="en-US">
                <a:solidFill>
                  <a:srgbClr val="FFFFFF"/>
                </a:solidFill>
              </a:rPr>
              <a:pPr algn="r"/>
              <a:t>13</a:t>
            </a:fld>
            <a:endParaRPr lang="en-US">
              <a:solidFill>
                <a:srgbClr val="FFFFFF"/>
              </a:solidFill>
            </a:endParaRPr>
          </a:p>
        </p:txBody>
      </p:sp>
      <p:sp>
        <p:nvSpPr>
          <p:cNvPr id="6" name="Title 1"/>
          <p:cNvSpPr txBox="1">
            <a:spLocks/>
          </p:cNvSpPr>
          <p:nvPr/>
        </p:nvSpPr>
        <p:spPr bwMode="auto">
          <a:xfrm>
            <a:off x="0" y="405846"/>
            <a:ext cx="6477000" cy="576648"/>
          </a:xfrm>
          <a:prstGeom prst="rect">
            <a:avLst/>
          </a:prstGeom>
          <a:noFill/>
          <a:ln w="9525">
            <a:noFill/>
            <a:miter lim="800000"/>
            <a:headEnd/>
            <a:tailEnd/>
          </a:ln>
          <a:effectLst/>
        </p:spPr>
        <p:txBody>
          <a:bodyPr anchor="ctr"/>
          <a:lstStyle/>
          <a:p>
            <a:pPr>
              <a:defRPr/>
            </a:pPr>
            <a:r>
              <a:rPr lang="en-US" sz="3200" b="1" kern="0" dirty="0">
                <a:ln w="1905"/>
                <a:solidFill>
                  <a:srgbClr val="993366"/>
                </a:solidFill>
                <a:effectLst>
                  <a:innerShdw blurRad="69850" dist="43180" dir="5400000">
                    <a:srgbClr val="000000">
                      <a:alpha val="65000"/>
                    </a:srgbClr>
                  </a:innerShdw>
                </a:effectLst>
                <a:latin typeface="Calibri" pitchFamily="34" charset="0"/>
                <a:ea typeface="+mj-ea"/>
                <a:cs typeface="+mj-cs"/>
              </a:rPr>
              <a:t>Regulating Pollution</a:t>
            </a:r>
          </a:p>
        </p:txBody>
      </p:sp>
      <p:sp>
        <p:nvSpPr>
          <p:cNvPr id="17412" name="TextBox 7"/>
          <p:cNvSpPr txBox="1">
            <a:spLocks noChangeArrowheads="1"/>
          </p:cNvSpPr>
          <p:nvPr/>
        </p:nvSpPr>
        <p:spPr bwMode="auto">
          <a:xfrm>
            <a:off x="152400" y="1219200"/>
            <a:ext cx="8686800" cy="3416300"/>
          </a:xfrm>
          <a:prstGeom prst="rect">
            <a:avLst/>
          </a:prstGeom>
          <a:noFill/>
          <a:ln w="9525">
            <a:noFill/>
            <a:miter lim="800000"/>
            <a:headEnd/>
            <a:tailEnd/>
          </a:ln>
        </p:spPr>
        <p:txBody>
          <a:bodyPr>
            <a:spAutoFit/>
          </a:bodyPr>
          <a:lstStyle/>
          <a:p>
            <a:pPr algn="just">
              <a:spcBef>
                <a:spcPts val="600"/>
              </a:spcBef>
            </a:pPr>
            <a:r>
              <a:rPr lang="en-US" sz="2800" b="1"/>
              <a:t>Imperfect Information: </a:t>
            </a:r>
          </a:p>
          <a:p>
            <a:pPr algn="just">
              <a:spcBef>
                <a:spcPts val="600"/>
              </a:spcBef>
            </a:pPr>
            <a:endParaRPr lang="en-US" sz="2800" b="1"/>
          </a:p>
          <a:p>
            <a:pPr algn="just">
              <a:spcBef>
                <a:spcPts val="600"/>
              </a:spcBef>
            </a:pPr>
            <a:r>
              <a:rPr lang="en-US" sz="2800"/>
              <a:t>Here the role is to establish a set of liability rules to encourage the provision of safety-related quality.</a:t>
            </a:r>
          </a:p>
          <a:p>
            <a:pPr algn="just">
              <a:spcBef>
                <a:spcPts val="600"/>
              </a:spcBef>
            </a:pPr>
            <a:endParaRPr lang="en-US" sz="2800"/>
          </a:p>
          <a:p>
            <a:pPr algn="just">
              <a:spcBef>
                <a:spcPts val="600"/>
              </a:spcBef>
            </a:pPr>
            <a:r>
              <a:rPr lang="en-US" sz="2800"/>
              <a:t>Direct intervention in the market specifying acceptable levels of quality.</a:t>
            </a:r>
          </a:p>
        </p:txBody>
      </p:sp>
    </p:spTree>
  </p:cSld>
  <p:clrMapOvr>
    <a:masterClrMapping/>
  </p:clrMapOvr>
  <p:transition>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0C20EF62-CA73-450C-9263-9E4CD5FA921D}" type="slidenum">
              <a:rPr lang="en-US" smtClean="0"/>
              <a:pPr/>
              <a:t>14</a:t>
            </a:fld>
            <a:endParaRPr lang="en-US"/>
          </a:p>
        </p:txBody>
      </p:sp>
      <p:sp>
        <p:nvSpPr>
          <p:cNvPr id="6" name="Title 1"/>
          <p:cNvSpPr txBox="1">
            <a:spLocks/>
          </p:cNvSpPr>
          <p:nvPr/>
        </p:nvSpPr>
        <p:spPr bwMode="auto">
          <a:xfrm>
            <a:off x="0" y="397315"/>
            <a:ext cx="6477000" cy="533400"/>
          </a:xfrm>
          <a:prstGeom prst="rect">
            <a:avLst/>
          </a:prstGeom>
          <a:noFill/>
          <a:ln w="9525">
            <a:noFill/>
            <a:miter lim="800000"/>
            <a:headEnd/>
            <a:tailEnd/>
          </a:ln>
          <a:effectLst/>
        </p:spPr>
        <p:txBody>
          <a:bodyPr anchor="ctr"/>
          <a:lstStyle/>
          <a:p>
            <a:pPr>
              <a:defRPr/>
            </a:pPr>
            <a:r>
              <a:rPr lang="en-US" sz="3200" b="1" kern="0" dirty="0">
                <a:ln w="1905"/>
                <a:solidFill>
                  <a:srgbClr val="993366"/>
                </a:solidFill>
                <a:effectLst>
                  <a:innerShdw blurRad="69850" dist="43180" dir="5400000">
                    <a:srgbClr val="000000">
                      <a:alpha val="65000"/>
                    </a:srgbClr>
                  </a:innerShdw>
                </a:effectLst>
                <a:latin typeface="Calibri" pitchFamily="34" charset="0"/>
                <a:ea typeface="+mj-ea"/>
                <a:cs typeface="+mj-cs"/>
              </a:rPr>
              <a:t>Regulating Pollution</a:t>
            </a:r>
          </a:p>
        </p:txBody>
      </p:sp>
      <p:sp>
        <p:nvSpPr>
          <p:cNvPr id="18436" name="TextBox 7"/>
          <p:cNvSpPr txBox="1">
            <a:spLocks noChangeArrowheads="1"/>
          </p:cNvSpPr>
          <p:nvPr/>
        </p:nvSpPr>
        <p:spPr bwMode="auto">
          <a:xfrm>
            <a:off x="152400" y="917575"/>
            <a:ext cx="8686800" cy="5521325"/>
          </a:xfrm>
          <a:prstGeom prst="rect">
            <a:avLst/>
          </a:prstGeom>
          <a:noFill/>
          <a:ln w="9525">
            <a:noFill/>
            <a:miter lim="800000"/>
            <a:headEnd/>
            <a:tailEnd/>
          </a:ln>
        </p:spPr>
        <p:txBody>
          <a:bodyPr>
            <a:spAutoFit/>
          </a:bodyPr>
          <a:lstStyle/>
          <a:p>
            <a:pPr algn="just">
              <a:spcBef>
                <a:spcPts val="600"/>
              </a:spcBef>
            </a:pPr>
            <a:r>
              <a:rPr lang="en-US" sz="2800" b="1"/>
              <a:t>Externalities: </a:t>
            </a:r>
          </a:p>
          <a:p>
            <a:pPr algn="just">
              <a:spcBef>
                <a:spcPts val="600"/>
              </a:spcBef>
            </a:pPr>
            <a:r>
              <a:rPr lang="en-US" sz="2800"/>
              <a:t>Main problem is with the provision of public goods and bads because private provision of these goods (with the element of publicness: non-rivalry and non-excludability) is inefficient. </a:t>
            </a:r>
          </a:p>
          <a:p>
            <a:pPr algn="just">
              <a:spcBef>
                <a:spcPts val="600"/>
              </a:spcBef>
            </a:pPr>
            <a:endParaRPr lang="en-US" sz="2800"/>
          </a:p>
          <a:p>
            <a:pPr algn="just">
              <a:spcBef>
                <a:spcPts val="600"/>
              </a:spcBef>
            </a:pPr>
            <a:r>
              <a:rPr lang="en-US" sz="2800"/>
              <a:t>In the case of public bads, the usual approach is for government to define a set of institutions and regulation to govern provision of these public bads, e.g., the government establishes a set of regulations to restrict the production of pollution. </a:t>
            </a:r>
          </a:p>
          <a:p>
            <a:pPr algn="just">
              <a:spcBef>
                <a:spcPts val="600"/>
              </a:spcBef>
            </a:pPr>
            <a:endParaRPr lang="en-US" sz="2800"/>
          </a:p>
        </p:txBody>
      </p:sp>
    </p:spTree>
  </p:cSld>
  <p:clrMapOvr>
    <a:masterClrMapping/>
  </p:clrMapOvr>
  <p:transition>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txBox="1">
            <a:spLocks noGrp="1"/>
          </p:cNvSpPr>
          <p:nvPr/>
        </p:nvSpPr>
        <p:spPr bwMode="auto">
          <a:xfrm>
            <a:off x="8174038" y="1588"/>
            <a:ext cx="762000" cy="366712"/>
          </a:xfrm>
          <a:prstGeom prst="rect">
            <a:avLst/>
          </a:prstGeom>
          <a:noFill/>
          <a:ln w="9525">
            <a:noFill/>
            <a:miter lim="800000"/>
            <a:headEnd/>
            <a:tailEnd/>
          </a:ln>
        </p:spPr>
        <p:txBody>
          <a:bodyPr anchor="b"/>
          <a:lstStyle/>
          <a:p>
            <a:pPr algn="r"/>
            <a:fld id="{743E145F-D322-40B3-A1CA-803C436AA35F}" type="slidenum">
              <a:rPr lang="en-US">
                <a:solidFill>
                  <a:srgbClr val="FFFFFF"/>
                </a:solidFill>
              </a:rPr>
              <a:pPr algn="r"/>
              <a:t>15</a:t>
            </a:fld>
            <a:endParaRPr lang="en-US">
              <a:solidFill>
                <a:srgbClr val="FFFFFF"/>
              </a:solidFill>
            </a:endParaRPr>
          </a:p>
        </p:txBody>
      </p:sp>
      <p:sp>
        <p:nvSpPr>
          <p:cNvPr id="6" name="Title 1"/>
          <p:cNvSpPr txBox="1">
            <a:spLocks/>
          </p:cNvSpPr>
          <p:nvPr/>
        </p:nvSpPr>
        <p:spPr bwMode="auto">
          <a:xfrm>
            <a:off x="0" y="397315"/>
            <a:ext cx="6477000" cy="533400"/>
          </a:xfrm>
          <a:prstGeom prst="rect">
            <a:avLst/>
          </a:prstGeom>
          <a:noFill/>
          <a:ln w="9525">
            <a:noFill/>
            <a:miter lim="800000"/>
            <a:headEnd/>
            <a:tailEnd/>
          </a:ln>
          <a:effectLst/>
        </p:spPr>
        <p:txBody>
          <a:bodyPr anchor="ctr"/>
          <a:lstStyle/>
          <a:p>
            <a:pPr>
              <a:defRPr/>
            </a:pPr>
            <a:r>
              <a:rPr lang="en-US" sz="3200" b="1" kern="0" dirty="0">
                <a:ln w="1905"/>
                <a:solidFill>
                  <a:srgbClr val="993366"/>
                </a:solidFill>
                <a:effectLst>
                  <a:innerShdw blurRad="69850" dist="43180" dir="5400000">
                    <a:srgbClr val="000000">
                      <a:alpha val="65000"/>
                    </a:srgbClr>
                  </a:innerShdw>
                </a:effectLst>
                <a:latin typeface="Calibri" pitchFamily="34" charset="0"/>
                <a:ea typeface="+mj-ea"/>
                <a:cs typeface="+mj-cs"/>
              </a:rPr>
              <a:t>Regulating Pollution</a:t>
            </a:r>
          </a:p>
        </p:txBody>
      </p:sp>
      <p:sp>
        <p:nvSpPr>
          <p:cNvPr id="19460" name="TextBox 7"/>
          <p:cNvSpPr txBox="1">
            <a:spLocks noChangeArrowheads="1"/>
          </p:cNvSpPr>
          <p:nvPr/>
        </p:nvSpPr>
        <p:spPr bwMode="auto">
          <a:xfrm>
            <a:off x="152400" y="917575"/>
            <a:ext cx="8686800" cy="4785926"/>
          </a:xfrm>
          <a:prstGeom prst="rect">
            <a:avLst/>
          </a:prstGeom>
          <a:noFill/>
          <a:ln w="9525">
            <a:noFill/>
            <a:miter lim="800000"/>
            <a:headEnd/>
            <a:tailEnd/>
          </a:ln>
        </p:spPr>
        <p:txBody>
          <a:bodyPr>
            <a:spAutoFit/>
          </a:bodyPr>
          <a:lstStyle/>
          <a:p>
            <a:pPr algn="just">
              <a:spcBef>
                <a:spcPts val="600"/>
              </a:spcBef>
            </a:pPr>
            <a:r>
              <a:rPr lang="en-US" sz="2800" b="1" dirty="0"/>
              <a:t>Externalities: </a:t>
            </a:r>
          </a:p>
          <a:p>
            <a:pPr algn="just">
              <a:spcBef>
                <a:spcPts val="600"/>
              </a:spcBef>
            </a:pPr>
            <a:endParaRPr lang="en-US" sz="2800" dirty="0"/>
          </a:p>
          <a:p>
            <a:pPr algn="just">
              <a:spcBef>
                <a:spcPts val="600"/>
              </a:spcBef>
            </a:pPr>
            <a:r>
              <a:rPr lang="en-US" sz="2800" dirty="0"/>
              <a:t>Interest Group Theory of regulation maintains that </a:t>
            </a:r>
            <a:r>
              <a:rPr lang="en-US" sz="2800" dirty="0">
                <a:solidFill>
                  <a:srgbClr val="FF0000"/>
                </a:solidFill>
              </a:rPr>
              <a:t>rent-seeking</a:t>
            </a:r>
            <a:r>
              <a:rPr lang="en-US" sz="2800" dirty="0"/>
              <a:t> is the primary rationale for regulation.</a:t>
            </a:r>
          </a:p>
          <a:p>
            <a:pPr algn="just">
              <a:spcBef>
                <a:spcPts val="600"/>
              </a:spcBef>
            </a:pPr>
            <a:endParaRPr lang="en-US" sz="2800" dirty="0"/>
          </a:p>
          <a:p>
            <a:pPr algn="just">
              <a:spcBef>
                <a:spcPts val="600"/>
              </a:spcBef>
            </a:pPr>
            <a:r>
              <a:rPr lang="en-US" sz="2800" dirty="0"/>
              <a:t>Rent-seeking:</a:t>
            </a:r>
          </a:p>
          <a:p>
            <a:pPr algn="just">
              <a:spcBef>
                <a:spcPts val="600"/>
              </a:spcBef>
            </a:pPr>
            <a:r>
              <a:rPr lang="en-US" sz="2800" dirty="0"/>
              <a:t>	It involves private individuals or firms using the government to guarantee extra profits (rent) through government mandated restrictions on economic activity. </a:t>
            </a:r>
          </a:p>
        </p:txBody>
      </p:sp>
    </p:spTree>
  </p:cSld>
  <p:clrMapOvr>
    <a:masterClrMapping/>
  </p:clrMapOvr>
  <p:transition>
    <p:split orient="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E778307C-54F7-4D82-814A-681BC8C0F2A6}" type="slidenum">
              <a:rPr lang="en-US" smtClean="0"/>
              <a:pPr/>
              <a:t>16</a:t>
            </a:fld>
            <a:endParaRPr lang="en-US"/>
          </a:p>
        </p:txBody>
      </p:sp>
      <p:sp>
        <p:nvSpPr>
          <p:cNvPr id="6" name="Title 1"/>
          <p:cNvSpPr txBox="1">
            <a:spLocks/>
          </p:cNvSpPr>
          <p:nvPr/>
        </p:nvSpPr>
        <p:spPr bwMode="auto">
          <a:xfrm>
            <a:off x="0" y="407947"/>
            <a:ext cx="6477000" cy="522915"/>
          </a:xfrm>
          <a:prstGeom prst="rect">
            <a:avLst/>
          </a:prstGeom>
          <a:noFill/>
          <a:ln w="9525">
            <a:noFill/>
            <a:miter lim="800000"/>
            <a:headEnd/>
            <a:tailEnd/>
          </a:ln>
          <a:effectLst/>
        </p:spPr>
        <p:txBody>
          <a:bodyPr anchor="ctr"/>
          <a:lstStyle/>
          <a:p>
            <a:pPr>
              <a:defRPr/>
            </a:pPr>
            <a:r>
              <a:rPr lang="en-US" sz="3200" b="1" kern="0" dirty="0">
                <a:ln w="1905"/>
                <a:solidFill>
                  <a:srgbClr val="993366"/>
                </a:solidFill>
                <a:effectLst>
                  <a:innerShdw blurRad="69850" dist="43180" dir="5400000">
                    <a:srgbClr val="000000">
                      <a:alpha val="65000"/>
                    </a:srgbClr>
                  </a:innerShdw>
                </a:effectLst>
                <a:latin typeface="Calibri" pitchFamily="34" charset="0"/>
                <a:ea typeface="+mj-ea"/>
                <a:cs typeface="+mj-cs"/>
              </a:rPr>
              <a:t>Regulating Pollution</a:t>
            </a:r>
          </a:p>
        </p:txBody>
      </p:sp>
      <p:sp>
        <p:nvSpPr>
          <p:cNvPr id="20484" name="TextBox 7"/>
          <p:cNvSpPr txBox="1">
            <a:spLocks noChangeArrowheads="1"/>
          </p:cNvSpPr>
          <p:nvPr/>
        </p:nvSpPr>
        <p:spPr bwMode="auto">
          <a:xfrm>
            <a:off x="228600" y="1066800"/>
            <a:ext cx="8763000" cy="5937250"/>
          </a:xfrm>
          <a:prstGeom prst="rect">
            <a:avLst/>
          </a:prstGeom>
          <a:noFill/>
          <a:ln w="9525">
            <a:noFill/>
            <a:miter lim="800000"/>
            <a:headEnd/>
            <a:tailEnd/>
          </a:ln>
        </p:spPr>
        <p:txBody>
          <a:bodyPr>
            <a:spAutoFit/>
          </a:bodyPr>
          <a:lstStyle/>
          <a:p>
            <a:pPr algn="just">
              <a:spcBef>
                <a:spcPts val="600"/>
              </a:spcBef>
            </a:pPr>
            <a:r>
              <a:rPr lang="en-US" sz="2600" b="1"/>
              <a:t>A Political Economy Model of Regulation: </a:t>
            </a:r>
          </a:p>
          <a:p>
            <a:pPr algn="just">
              <a:spcBef>
                <a:spcPts val="1200"/>
              </a:spcBef>
            </a:pPr>
            <a:r>
              <a:rPr lang="en-US" sz="2600"/>
              <a:t>The basic problem of environmental regulation involves the government trying to induce a polluter to take socially desirable actions, which ostensibly are not in the best interest of the polluter. </a:t>
            </a:r>
          </a:p>
          <a:p>
            <a:pPr algn="just">
              <a:spcBef>
                <a:spcPts val="1200"/>
              </a:spcBef>
            </a:pPr>
            <a:r>
              <a:rPr lang="en-US" sz="2600"/>
              <a:t>The main problem, therefore, is determination of exact level of pollution which is best for the society. </a:t>
            </a:r>
          </a:p>
          <a:p>
            <a:pPr algn="just">
              <a:spcBef>
                <a:spcPts val="1200"/>
              </a:spcBef>
            </a:pPr>
            <a:r>
              <a:rPr lang="en-US" sz="2600"/>
              <a:t>In reality the government faces pressures from consumers and polluters. </a:t>
            </a:r>
          </a:p>
          <a:p>
            <a:pPr algn="just">
              <a:spcBef>
                <a:spcPts val="1200"/>
              </a:spcBef>
            </a:pPr>
            <a:r>
              <a:rPr lang="en-US" sz="2600"/>
              <a:t>Figure 1 presents a highly stylized schematic diagram of the interactions among government, polluting firms and consumer citizens. </a:t>
            </a:r>
          </a:p>
          <a:p>
            <a:pPr algn="just">
              <a:spcBef>
                <a:spcPts val="600"/>
              </a:spcBef>
            </a:pPr>
            <a:endParaRPr lang="en-US" sz="2600"/>
          </a:p>
        </p:txBody>
      </p:sp>
    </p:spTree>
  </p:cSld>
  <p:clrMapOvr>
    <a:masterClrMapping/>
  </p:clrMapOvr>
  <p:transition>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AA0ACB42-4378-45D1-8D33-8E4225027895}" type="slidenum">
              <a:rPr lang="en-US" smtClean="0"/>
              <a:pPr/>
              <a:t>17</a:t>
            </a:fld>
            <a:endParaRPr lang="en-US"/>
          </a:p>
        </p:txBody>
      </p:sp>
      <p:cxnSp>
        <p:nvCxnSpPr>
          <p:cNvPr id="6" name="Straight Connector 5"/>
          <p:cNvCxnSpPr/>
          <p:nvPr/>
        </p:nvCxnSpPr>
        <p:spPr>
          <a:xfrm rot="5400000">
            <a:off x="-119062" y="3467100"/>
            <a:ext cx="5105400" cy="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4170363" y="3449638"/>
            <a:ext cx="5105400" cy="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1509" name="TextBox 9"/>
          <p:cNvSpPr txBox="1">
            <a:spLocks noChangeArrowheads="1"/>
          </p:cNvSpPr>
          <p:nvPr/>
        </p:nvSpPr>
        <p:spPr bwMode="auto">
          <a:xfrm>
            <a:off x="88900" y="1295400"/>
            <a:ext cx="1447800" cy="368300"/>
          </a:xfrm>
          <a:prstGeom prst="rect">
            <a:avLst/>
          </a:prstGeom>
          <a:noFill/>
          <a:ln w="9525">
            <a:solidFill>
              <a:schemeClr val="accent1">
                <a:alpha val="98038"/>
              </a:schemeClr>
            </a:solidFill>
            <a:miter lim="800000"/>
            <a:headEnd/>
            <a:tailEnd/>
          </a:ln>
        </p:spPr>
        <p:txBody>
          <a:bodyPr>
            <a:spAutoFit/>
          </a:bodyPr>
          <a:lstStyle/>
          <a:p>
            <a:pPr algn="ctr"/>
            <a:r>
              <a:rPr lang="en-US"/>
              <a:t>Legislature</a:t>
            </a:r>
          </a:p>
        </p:txBody>
      </p:sp>
      <p:sp>
        <p:nvSpPr>
          <p:cNvPr id="21510" name="TextBox 10"/>
          <p:cNvSpPr txBox="1">
            <a:spLocks noChangeArrowheads="1"/>
          </p:cNvSpPr>
          <p:nvPr/>
        </p:nvSpPr>
        <p:spPr bwMode="auto">
          <a:xfrm>
            <a:off x="95250" y="2971800"/>
            <a:ext cx="1447800" cy="369332"/>
          </a:xfrm>
          <a:prstGeom prst="rect">
            <a:avLst/>
          </a:prstGeom>
          <a:noFill/>
          <a:ln w="9525">
            <a:solidFill>
              <a:schemeClr val="accent1">
                <a:alpha val="98038"/>
              </a:schemeClr>
            </a:solidFill>
            <a:miter lim="800000"/>
            <a:headEnd/>
            <a:tailEnd/>
          </a:ln>
        </p:spPr>
        <p:txBody>
          <a:bodyPr>
            <a:spAutoFit/>
          </a:bodyPr>
          <a:lstStyle/>
          <a:p>
            <a:pPr algn="ctr"/>
            <a:r>
              <a:rPr lang="en-US" dirty="0"/>
              <a:t>Regulators</a:t>
            </a:r>
          </a:p>
        </p:txBody>
      </p:sp>
      <p:sp>
        <p:nvSpPr>
          <p:cNvPr id="21511" name="TextBox 11"/>
          <p:cNvSpPr txBox="1">
            <a:spLocks noChangeArrowheads="1"/>
          </p:cNvSpPr>
          <p:nvPr/>
        </p:nvSpPr>
        <p:spPr bwMode="auto">
          <a:xfrm>
            <a:off x="103188" y="4343400"/>
            <a:ext cx="1447800" cy="368300"/>
          </a:xfrm>
          <a:prstGeom prst="rect">
            <a:avLst/>
          </a:prstGeom>
          <a:noFill/>
          <a:ln w="9525">
            <a:solidFill>
              <a:schemeClr val="accent1">
                <a:alpha val="98038"/>
              </a:schemeClr>
            </a:solidFill>
            <a:miter lim="800000"/>
            <a:headEnd/>
            <a:tailEnd/>
          </a:ln>
        </p:spPr>
        <p:txBody>
          <a:bodyPr>
            <a:spAutoFit/>
          </a:bodyPr>
          <a:lstStyle/>
          <a:p>
            <a:pPr algn="ctr"/>
            <a:r>
              <a:rPr lang="en-US"/>
              <a:t>Judiciary</a:t>
            </a:r>
          </a:p>
        </p:txBody>
      </p:sp>
      <p:sp>
        <p:nvSpPr>
          <p:cNvPr id="21512" name="TextBox 14"/>
          <p:cNvSpPr txBox="1">
            <a:spLocks noChangeArrowheads="1"/>
          </p:cNvSpPr>
          <p:nvPr/>
        </p:nvSpPr>
        <p:spPr bwMode="auto">
          <a:xfrm>
            <a:off x="268288" y="5638800"/>
            <a:ext cx="1447800" cy="368300"/>
          </a:xfrm>
          <a:prstGeom prst="rect">
            <a:avLst/>
          </a:prstGeom>
          <a:noFill/>
          <a:ln w="9525">
            <a:noFill/>
            <a:miter lim="800000"/>
            <a:headEnd/>
            <a:tailEnd/>
          </a:ln>
        </p:spPr>
        <p:txBody>
          <a:bodyPr>
            <a:spAutoFit/>
          </a:bodyPr>
          <a:lstStyle/>
          <a:p>
            <a:pPr algn="ctr"/>
            <a:r>
              <a:rPr lang="en-US"/>
              <a:t>Government</a:t>
            </a:r>
          </a:p>
        </p:txBody>
      </p:sp>
      <p:sp>
        <p:nvSpPr>
          <p:cNvPr id="21513" name="TextBox 15"/>
          <p:cNvSpPr txBox="1">
            <a:spLocks noChangeArrowheads="1"/>
          </p:cNvSpPr>
          <p:nvPr/>
        </p:nvSpPr>
        <p:spPr bwMode="auto">
          <a:xfrm>
            <a:off x="3797300" y="5649913"/>
            <a:ext cx="1447800" cy="369887"/>
          </a:xfrm>
          <a:prstGeom prst="rect">
            <a:avLst/>
          </a:prstGeom>
          <a:noFill/>
          <a:ln w="9525">
            <a:noFill/>
            <a:miter lim="800000"/>
            <a:headEnd/>
            <a:tailEnd/>
          </a:ln>
        </p:spPr>
        <p:txBody>
          <a:bodyPr>
            <a:spAutoFit/>
          </a:bodyPr>
          <a:lstStyle/>
          <a:p>
            <a:pPr algn="ctr"/>
            <a:r>
              <a:rPr lang="en-US"/>
              <a:t>The Firm</a:t>
            </a:r>
          </a:p>
        </p:txBody>
      </p:sp>
      <p:sp>
        <p:nvSpPr>
          <p:cNvPr id="21514" name="TextBox 16"/>
          <p:cNvSpPr txBox="1">
            <a:spLocks noChangeArrowheads="1"/>
          </p:cNvSpPr>
          <p:nvPr/>
        </p:nvSpPr>
        <p:spPr bwMode="auto">
          <a:xfrm>
            <a:off x="7278688" y="5634038"/>
            <a:ext cx="1447800" cy="368300"/>
          </a:xfrm>
          <a:prstGeom prst="rect">
            <a:avLst/>
          </a:prstGeom>
          <a:noFill/>
          <a:ln w="9525">
            <a:noFill/>
            <a:miter lim="800000"/>
            <a:headEnd/>
            <a:tailEnd/>
          </a:ln>
        </p:spPr>
        <p:txBody>
          <a:bodyPr>
            <a:spAutoFit/>
          </a:bodyPr>
          <a:lstStyle/>
          <a:p>
            <a:pPr algn="ctr"/>
            <a:r>
              <a:rPr lang="en-US" dirty="0"/>
              <a:t>Polity</a:t>
            </a:r>
          </a:p>
        </p:txBody>
      </p:sp>
      <p:cxnSp>
        <p:nvCxnSpPr>
          <p:cNvPr id="14" name="Straight Arrow Connector 13"/>
          <p:cNvCxnSpPr/>
          <p:nvPr/>
        </p:nvCxnSpPr>
        <p:spPr>
          <a:xfrm rot="10800000">
            <a:off x="66675" y="5822950"/>
            <a:ext cx="274638"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792288" y="5819775"/>
            <a:ext cx="6096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a:off x="2554288" y="5835650"/>
            <a:ext cx="13716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240338" y="5835650"/>
            <a:ext cx="14478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8543925" y="5851525"/>
            <a:ext cx="5334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a:off x="6897688" y="5837238"/>
            <a:ext cx="533400" cy="158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21" name="TextBox 56"/>
          <p:cNvSpPr txBox="1">
            <a:spLocks noChangeArrowheads="1"/>
          </p:cNvSpPr>
          <p:nvPr/>
        </p:nvSpPr>
        <p:spPr bwMode="auto">
          <a:xfrm>
            <a:off x="8040688" y="990600"/>
            <a:ext cx="838200" cy="381000"/>
          </a:xfrm>
          <a:prstGeom prst="rect">
            <a:avLst/>
          </a:prstGeom>
          <a:noFill/>
          <a:ln w="9525">
            <a:noFill/>
            <a:miter lim="800000"/>
            <a:headEnd/>
            <a:tailEnd/>
          </a:ln>
        </p:spPr>
        <p:txBody>
          <a:bodyPr>
            <a:spAutoFit/>
          </a:bodyPr>
          <a:lstStyle/>
          <a:p>
            <a:pPr algn="ctr"/>
            <a:r>
              <a:rPr lang="en-US"/>
              <a:t>Votes</a:t>
            </a:r>
          </a:p>
        </p:txBody>
      </p:sp>
      <p:sp>
        <p:nvSpPr>
          <p:cNvPr id="21522" name="TextBox 57"/>
          <p:cNvSpPr txBox="1">
            <a:spLocks noChangeArrowheads="1"/>
          </p:cNvSpPr>
          <p:nvPr/>
        </p:nvSpPr>
        <p:spPr bwMode="auto">
          <a:xfrm>
            <a:off x="2935288" y="1690688"/>
            <a:ext cx="1600200" cy="646112"/>
          </a:xfrm>
          <a:prstGeom prst="rect">
            <a:avLst/>
          </a:prstGeom>
          <a:noFill/>
          <a:ln w="9525">
            <a:solidFill>
              <a:schemeClr val="accent1"/>
            </a:solidFill>
            <a:miter lim="800000"/>
            <a:headEnd/>
            <a:tailEnd/>
          </a:ln>
        </p:spPr>
        <p:txBody>
          <a:bodyPr>
            <a:spAutoFit/>
          </a:bodyPr>
          <a:lstStyle/>
          <a:p>
            <a:pPr algn="ctr"/>
            <a:r>
              <a:rPr lang="en-US"/>
              <a:t>Stock, Bond Holders</a:t>
            </a:r>
          </a:p>
        </p:txBody>
      </p:sp>
      <p:sp>
        <p:nvSpPr>
          <p:cNvPr id="21523" name="TextBox 58"/>
          <p:cNvSpPr txBox="1">
            <a:spLocks noChangeArrowheads="1"/>
          </p:cNvSpPr>
          <p:nvPr/>
        </p:nvSpPr>
        <p:spPr bwMode="auto">
          <a:xfrm>
            <a:off x="2935288" y="2787650"/>
            <a:ext cx="1600200" cy="646113"/>
          </a:xfrm>
          <a:prstGeom prst="rect">
            <a:avLst/>
          </a:prstGeom>
          <a:noFill/>
          <a:ln w="9525">
            <a:solidFill>
              <a:schemeClr val="accent1"/>
            </a:solidFill>
            <a:miter lim="800000"/>
            <a:headEnd/>
            <a:tailEnd/>
          </a:ln>
        </p:spPr>
        <p:txBody>
          <a:bodyPr>
            <a:spAutoFit/>
          </a:bodyPr>
          <a:lstStyle/>
          <a:p>
            <a:pPr algn="ctr"/>
            <a:r>
              <a:rPr lang="en-US"/>
              <a:t>Board of Directors</a:t>
            </a:r>
          </a:p>
        </p:txBody>
      </p:sp>
      <p:sp>
        <p:nvSpPr>
          <p:cNvPr id="21524" name="TextBox 59"/>
          <p:cNvSpPr txBox="1">
            <a:spLocks noChangeArrowheads="1"/>
          </p:cNvSpPr>
          <p:nvPr/>
        </p:nvSpPr>
        <p:spPr bwMode="auto">
          <a:xfrm>
            <a:off x="2935288" y="3810000"/>
            <a:ext cx="1600200" cy="368300"/>
          </a:xfrm>
          <a:prstGeom prst="rect">
            <a:avLst/>
          </a:prstGeom>
          <a:noFill/>
          <a:ln w="9525">
            <a:solidFill>
              <a:schemeClr val="accent1"/>
            </a:solidFill>
            <a:miter lim="800000"/>
            <a:headEnd/>
            <a:tailEnd/>
          </a:ln>
        </p:spPr>
        <p:txBody>
          <a:bodyPr>
            <a:spAutoFit/>
          </a:bodyPr>
          <a:lstStyle/>
          <a:p>
            <a:pPr algn="ctr"/>
            <a:r>
              <a:rPr lang="en-US"/>
              <a:t>Managers</a:t>
            </a:r>
          </a:p>
        </p:txBody>
      </p:sp>
      <p:sp>
        <p:nvSpPr>
          <p:cNvPr id="21525" name="TextBox 60"/>
          <p:cNvSpPr txBox="1">
            <a:spLocks noChangeArrowheads="1"/>
          </p:cNvSpPr>
          <p:nvPr/>
        </p:nvSpPr>
        <p:spPr bwMode="auto">
          <a:xfrm>
            <a:off x="2949575" y="4724400"/>
            <a:ext cx="1600200" cy="368300"/>
          </a:xfrm>
          <a:prstGeom prst="rect">
            <a:avLst/>
          </a:prstGeom>
          <a:noFill/>
          <a:ln w="9525">
            <a:solidFill>
              <a:schemeClr val="accent1"/>
            </a:solidFill>
            <a:miter lim="800000"/>
            <a:headEnd/>
            <a:tailEnd/>
          </a:ln>
        </p:spPr>
        <p:txBody>
          <a:bodyPr>
            <a:spAutoFit/>
          </a:bodyPr>
          <a:lstStyle/>
          <a:p>
            <a:pPr algn="ctr"/>
            <a:r>
              <a:rPr lang="en-US"/>
              <a:t>Employees</a:t>
            </a:r>
          </a:p>
        </p:txBody>
      </p:sp>
      <p:cxnSp>
        <p:nvCxnSpPr>
          <p:cNvPr id="25" name="Straight Arrow Connector 24"/>
          <p:cNvCxnSpPr>
            <a:stCxn id="21523" idx="1"/>
          </p:cNvCxnSpPr>
          <p:nvPr/>
        </p:nvCxnSpPr>
        <p:spPr>
          <a:xfrm rot="10800000">
            <a:off x="1565275" y="1493838"/>
            <a:ext cx="1370013" cy="16160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1511" idx="3"/>
          </p:cNvCxnSpPr>
          <p:nvPr/>
        </p:nvCxnSpPr>
        <p:spPr>
          <a:xfrm flipV="1">
            <a:off x="1550988" y="3200400"/>
            <a:ext cx="1384300" cy="132715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595438" y="3138488"/>
            <a:ext cx="1295400" cy="1587"/>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343694" y="1066006"/>
            <a:ext cx="457200"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73088" y="838200"/>
            <a:ext cx="8305800"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531" name="TextBox 93"/>
          <p:cNvSpPr txBox="1">
            <a:spLocks noChangeArrowheads="1"/>
          </p:cNvSpPr>
          <p:nvPr/>
        </p:nvSpPr>
        <p:spPr bwMode="auto">
          <a:xfrm>
            <a:off x="7507288" y="4185557"/>
            <a:ext cx="1371600" cy="646113"/>
          </a:xfrm>
          <a:prstGeom prst="rect">
            <a:avLst/>
          </a:prstGeom>
          <a:noFill/>
          <a:ln w="9525">
            <a:solidFill>
              <a:schemeClr val="accent1"/>
            </a:solidFill>
            <a:miter lim="800000"/>
            <a:headEnd/>
            <a:tailEnd/>
          </a:ln>
        </p:spPr>
        <p:txBody>
          <a:bodyPr>
            <a:spAutoFit/>
          </a:bodyPr>
          <a:lstStyle/>
          <a:p>
            <a:pPr algn="ctr"/>
            <a:r>
              <a:rPr lang="en-US"/>
              <a:t>Consumers/Citizens</a:t>
            </a:r>
          </a:p>
        </p:txBody>
      </p:sp>
      <p:cxnSp>
        <p:nvCxnSpPr>
          <p:cNvPr id="31" name="Straight Connector 30"/>
          <p:cNvCxnSpPr/>
          <p:nvPr/>
        </p:nvCxnSpPr>
        <p:spPr>
          <a:xfrm rot="5400000">
            <a:off x="7190582" y="2513806"/>
            <a:ext cx="3352800" cy="158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1595438" y="1371600"/>
            <a:ext cx="156845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3011488" y="15240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3239294" y="2558256"/>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flipH="1" flipV="1">
            <a:off x="3848894" y="2543969"/>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1523" idx="2"/>
            <a:endCxn id="21524" idx="0"/>
          </p:cNvCxnSpPr>
          <p:nvPr/>
        </p:nvCxnSpPr>
        <p:spPr>
          <a:xfrm rot="5400000">
            <a:off x="3546475" y="3621088"/>
            <a:ext cx="376237"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1524" idx="2"/>
            <a:endCxn id="21525" idx="0"/>
          </p:cNvCxnSpPr>
          <p:nvPr/>
        </p:nvCxnSpPr>
        <p:spPr>
          <a:xfrm rot="16200000" flipH="1">
            <a:off x="3469482" y="4444206"/>
            <a:ext cx="546100" cy="1428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21288" y="3581400"/>
            <a:ext cx="9906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sz="1100" dirty="0">
                <a:solidFill>
                  <a:schemeClr val="tx1"/>
                </a:solidFill>
              </a:rPr>
              <a:t>Goods</a:t>
            </a:r>
            <a:endParaRPr lang="en-US" sz="1200" dirty="0">
              <a:solidFill>
                <a:schemeClr val="tx1"/>
              </a:solidFill>
            </a:endParaRPr>
          </a:p>
        </p:txBody>
      </p:sp>
      <p:sp>
        <p:nvSpPr>
          <p:cNvPr id="39" name="Oval 38"/>
          <p:cNvSpPr/>
          <p:nvPr/>
        </p:nvSpPr>
        <p:spPr>
          <a:xfrm>
            <a:off x="5240338" y="4665663"/>
            <a:ext cx="1123949" cy="9683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sz="1100" dirty="0" err="1">
                <a:solidFill>
                  <a:schemeClr val="tx1"/>
                </a:solidFill>
              </a:rPr>
              <a:t>Bads</a:t>
            </a:r>
            <a:r>
              <a:rPr lang="en-US" sz="1100" dirty="0">
                <a:solidFill>
                  <a:schemeClr val="tx1"/>
                </a:solidFill>
              </a:rPr>
              <a:t>/Pollution</a:t>
            </a:r>
            <a:endParaRPr lang="en-US" sz="1200" dirty="0">
              <a:solidFill>
                <a:schemeClr val="tx1"/>
              </a:solidFill>
            </a:endParaRPr>
          </a:p>
        </p:txBody>
      </p:sp>
      <p:cxnSp>
        <p:nvCxnSpPr>
          <p:cNvPr id="40" name="Straight Arrow Connector 39"/>
          <p:cNvCxnSpPr/>
          <p:nvPr/>
        </p:nvCxnSpPr>
        <p:spPr>
          <a:xfrm flipV="1">
            <a:off x="4535488" y="4146550"/>
            <a:ext cx="685800" cy="609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549775" y="4953000"/>
            <a:ext cx="685800" cy="1588"/>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6364288" y="4665663"/>
            <a:ext cx="11430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21531" idx="1"/>
          </p:cNvCxnSpPr>
          <p:nvPr/>
        </p:nvCxnSpPr>
        <p:spPr>
          <a:xfrm>
            <a:off x="6288088" y="4185557"/>
            <a:ext cx="1219200" cy="3222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4611688" y="2971800"/>
            <a:ext cx="29718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5400000">
            <a:off x="7315994" y="3847306"/>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535488" y="1828800"/>
            <a:ext cx="685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221288" y="1828800"/>
            <a:ext cx="2514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a:off x="7468394" y="2094706"/>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5400000">
            <a:off x="6858794" y="3237706"/>
            <a:ext cx="1752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5400000" flipH="1" flipV="1">
            <a:off x="7430294" y="35044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5400000" flipH="1" flipV="1">
            <a:off x="7430294" y="3199606"/>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flipH="1" flipV="1">
            <a:off x="7506494" y="3123406"/>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flipH="1" flipV="1">
            <a:off x="7544594" y="3009106"/>
            <a:ext cx="76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4916488" y="2971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5400000" flipH="1" flipV="1">
            <a:off x="8736468" y="3009106"/>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rot="10800000">
            <a:off x="7050088" y="838200"/>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58" name="TextBox 167"/>
          <p:cNvSpPr txBox="1">
            <a:spLocks noChangeArrowheads="1"/>
          </p:cNvSpPr>
          <p:nvPr/>
        </p:nvSpPr>
        <p:spPr bwMode="auto">
          <a:xfrm>
            <a:off x="2554288" y="990600"/>
            <a:ext cx="762000" cy="338138"/>
          </a:xfrm>
          <a:prstGeom prst="rect">
            <a:avLst/>
          </a:prstGeom>
          <a:noFill/>
          <a:ln w="9525">
            <a:noFill/>
            <a:miter lim="800000"/>
            <a:headEnd/>
            <a:tailEnd/>
          </a:ln>
        </p:spPr>
        <p:txBody>
          <a:bodyPr>
            <a:spAutoFit/>
          </a:bodyPr>
          <a:lstStyle/>
          <a:p>
            <a:r>
              <a:rPr lang="en-US" sz="1600"/>
              <a:t>$, £</a:t>
            </a:r>
          </a:p>
        </p:txBody>
      </p:sp>
      <p:sp>
        <p:nvSpPr>
          <p:cNvPr id="21559" name="TextBox 168"/>
          <p:cNvSpPr txBox="1">
            <a:spLocks noChangeArrowheads="1"/>
          </p:cNvSpPr>
          <p:nvPr/>
        </p:nvSpPr>
        <p:spPr bwMode="auto">
          <a:xfrm>
            <a:off x="5678488" y="1447800"/>
            <a:ext cx="762000" cy="338138"/>
          </a:xfrm>
          <a:prstGeom prst="rect">
            <a:avLst/>
          </a:prstGeom>
          <a:noFill/>
          <a:ln w="9525">
            <a:noFill/>
            <a:miter lim="800000"/>
            <a:headEnd/>
            <a:tailEnd/>
          </a:ln>
        </p:spPr>
        <p:txBody>
          <a:bodyPr>
            <a:spAutoFit/>
          </a:bodyPr>
          <a:lstStyle/>
          <a:p>
            <a:r>
              <a:rPr lang="en-US" sz="1600"/>
              <a:t>$, £</a:t>
            </a:r>
          </a:p>
        </p:txBody>
      </p:sp>
      <p:sp>
        <p:nvSpPr>
          <p:cNvPr id="21560" name="TextBox 169"/>
          <p:cNvSpPr txBox="1">
            <a:spLocks noChangeArrowheads="1"/>
          </p:cNvSpPr>
          <p:nvPr/>
        </p:nvSpPr>
        <p:spPr bwMode="auto">
          <a:xfrm>
            <a:off x="5692775" y="2514600"/>
            <a:ext cx="762000" cy="338138"/>
          </a:xfrm>
          <a:prstGeom prst="rect">
            <a:avLst/>
          </a:prstGeom>
          <a:noFill/>
          <a:ln w="9525">
            <a:noFill/>
            <a:miter lim="800000"/>
            <a:headEnd/>
            <a:tailEnd/>
          </a:ln>
        </p:spPr>
        <p:txBody>
          <a:bodyPr>
            <a:spAutoFit/>
          </a:bodyPr>
          <a:lstStyle/>
          <a:p>
            <a:r>
              <a:rPr lang="en-US" sz="1600"/>
              <a:t>$, £</a:t>
            </a:r>
          </a:p>
        </p:txBody>
      </p:sp>
      <p:sp>
        <p:nvSpPr>
          <p:cNvPr id="21561" name="TextBox 170"/>
          <p:cNvSpPr txBox="1">
            <a:spLocks noChangeArrowheads="1"/>
          </p:cNvSpPr>
          <p:nvPr/>
        </p:nvSpPr>
        <p:spPr bwMode="auto">
          <a:xfrm>
            <a:off x="4230688" y="2390775"/>
            <a:ext cx="762000" cy="339725"/>
          </a:xfrm>
          <a:prstGeom prst="rect">
            <a:avLst/>
          </a:prstGeom>
          <a:noFill/>
          <a:ln w="9525">
            <a:noFill/>
            <a:miter lim="800000"/>
            <a:headEnd/>
            <a:tailEnd/>
          </a:ln>
        </p:spPr>
        <p:txBody>
          <a:bodyPr>
            <a:spAutoFit/>
          </a:bodyPr>
          <a:lstStyle/>
          <a:p>
            <a:r>
              <a:rPr lang="en-US" sz="1600"/>
              <a:t>$, £</a:t>
            </a:r>
          </a:p>
        </p:txBody>
      </p:sp>
      <p:sp>
        <p:nvSpPr>
          <p:cNvPr id="21562" name="TextBox 171"/>
          <p:cNvSpPr txBox="1">
            <a:spLocks noChangeArrowheads="1"/>
          </p:cNvSpPr>
          <p:nvPr/>
        </p:nvSpPr>
        <p:spPr bwMode="auto">
          <a:xfrm>
            <a:off x="2020888" y="1371600"/>
            <a:ext cx="1066800" cy="430213"/>
          </a:xfrm>
          <a:prstGeom prst="rect">
            <a:avLst/>
          </a:prstGeom>
          <a:noFill/>
          <a:ln w="9525">
            <a:noFill/>
            <a:miter lim="800000"/>
            <a:headEnd/>
            <a:tailEnd/>
          </a:ln>
        </p:spPr>
        <p:txBody>
          <a:bodyPr>
            <a:spAutoFit/>
          </a:bodyPr>
          <a:lstStyle/>
          <a:p>
            <a:pPr algn="ctr"/>
            <a:r>
              <a:rPr lang="en-US" sz="1100"/>
              <a:t>(State Ownerships)</a:t>
            </a:r>
          </a:p>
        </p:txBody>
      </p:sp>
      <p:sp>
        <p:nvSpPr>
          <p:cNvPr id="62" name="Oval 61"/>
          <p:cNvSpPr/>
          <p:nvPr/>
        </p:nvSpPr>
        <p:spPr>
          <a:xfrm>
            <a:off x="2097088" y="1828800"/>
            <a:ext cx="3810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b="1" dirty="0">
                <a:solidFill>
                  <a:schemeClr val="tx1"/>
                </a:solidFill>
              </a:rPr>
              <a:t>B</a:t>
            </a:r>
          </a:p>
        </p:txBody>
      </p:sp>
      <p:sp>
        <p:nvSpPr>
          <p:cNvPr id="63" name="TextBox 173"/>
          <p:cNvSpPr txBox="1"/>
          <p:nvPr/>
        </p:nvSpPr>
        <p:spPr>
          <a:xfrm rot="18803677">
            <a:off x="2573338" y="2012950"/>
            <a:ext cx="400050" cy="1200150"/>
          </a:xfrm>
          <a:prstGeom prst="rect">
            <a:avLst/>
          </a:prstGeom>
          <a:noFill/>
        </p:spPr>
        <p:txBody>
          <a:bodyPr vert="vert">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1400" dirty="0"/>
              <a:t>Lobbying</a:t>
            </a:r>
          </a:p>
        </p:txBody>
      </p:sp>
      <p:sp>
        <p:nvSpPr>
          <p:cNvPr id="21565" name="TextBox 174"/>
          <p:cNvSpPr txBox="1">
            <a:spLocks noChangeArrowheads="1"/>
          </p:cNvSpPr>
          <p:nvPr/>
        </p:nvSpPr>
        <p:spPr bwMode="auto">
          <a:xfrm>
            <a:off x="4764088" y="3022600"/>
            <a:ext cx="2438400" cy="307975"/>
          </a:xfrm>
          <a:prstGeom prst="rect">
            <a:avLst/>
          </a:prstGeom>
          <a:noFill/>
          <a:ln w="9525">
            <a:noFill/>
            <a:miter lim="800000"/>
            <a:headEnd/>
            <a:tailEnd/>
          </a:ln>
        </p:spPr>
        <p:txBody>
          <a:bodyPr>
            <a:spAutoFit/>
          </a:bodyPr>
          <a:lstStyle/>
          <a:p>
            <a:r>
              <a:rPr lang="en-US" sz="1400"/>
              <a:t>Wage, payments for goods</a:t>
            </a:r>
          </a:p>
        </p:txBody>
      </p:sp>
      <p:sp>
        <p:nvSpPr>
          <p:cNvPr id="65" name="Title 1"/>
          <p:cNvSpPr txBox="1">
            <a:spLocks/>
          </p:cNvSpPr>
          <p:nvPr/>
        </p:nvSpPr>
        <p:spPr bwMode="auto">
          <a:xfrm>
            <a:off x="-87084" y="295717"/>
            <a:ext cx="6477000" cy="533400"/>
          </a:xfrm>
          <a:prstGeom prst="rect">
            <a:avLst/>
          </a:prstGeom>
          <a:noFill/>
          <a:ln w="9525">
            <a:noFill/>
            <a:miter lim="800000"/>
            <a:headEnd/>
            <a:tailEnd/>
          </a:ln>
          <a:effectLst/>
        </p:spPr>
        <p:txBody>
          <a:bodyPr anchor="ctr"/>
          <a:lstStyle/>
          <a:p>
            <a:pPr>
              <a:defRPr/>
            </a:pPr>
            <a:r>
              <a:rPr lang="en-US" sz="3200" b="1" kern="0" dirty="0">
                <a:ln w="1905"/>
                <a:solidFill>
                  <a:srgbClr val="993366"/>
                </a:solidFill>
                <a:effectLst>
                  <a:innerShdw blurRad="69850" dist="43180" dir="5400000">
                    <a:srgbClr val="000000">
                      <a:alpha val="65000"/>
                    </a:srgbClr>
                  </a:innerShdw>
                </a:effectLst>
                <a:latin typeface="Calibri" pitchFamily="34" charset="0"/>
                <a:ea typeface="+mj-ea"/>
                <a:cs typeface="+mj-cs"/>
              </a:rPr>
              <a:t>Regulating Pollution                      </a:t>
            </a:r>
            <a:endParaRPr lang="en-US" sz="2000" kern="0" dirty="0">
              <a:ln w="1905"/>
              <a:effectLst>
                <a:innerShdw blurRad="69850" dist="43180" dir="5400000">
                  <a:srgbClr val="000000">
                    <a:alpha val="65000"/>
                  </a:srgbClr>
                </a:innerShdw>
              </a:effectLst>
              <a:latin typeface="Calibri" pitchFamily="34" charset="0"/>
              <a:ea typeface="+mj-ea"/>
              <a:cs typeface="+mj-cs"/>
            </a:endParaRPr>
          </a:p>
        </p:txBody>
      </p:sp>
      <p:sp>
        <p:nvSpPr>
          <p:cNvPr id="21567" name="TextBox 63"/>
          <p:cNvSpPr txBox="1">
            <a:spLocks noChangeArrowheads="1"/>
          </p:cNvSpPr>
          <p:nvPr/>
        </p:nvSpPr>
        <p:spPr bwMode="auto">
          <a:xfrm>
            <a:off x="3200400" y="6400800"/>
            <a:ext cx="2971800" cy="369888"/>
          </a:xfrm>
          <a:prstGeom prst="rect">
            <a:avLst/>
          </a:prstGeom>
          <a:noFill/>
          <a:ln w="9525">
            <a:noFill/>
            <a:miter lim="800000"/>
            <a:headEnd/>
            <a:tailEnd/>
          </a:ln>
        </p:spPr>
        <p:txBody>
          <a:bodyPr>
            <a:spAutoFit/>
          </a:bodyPr>
          <a:lstStyle/>
          <a:p>
            <a:pPr algn="ctr"/>
            <a:r>
              <a:rPr lang="en-US" b="1"/>
              <a:t>Figure 1</a:t>
            </a:r>
          </a:p>
        </p:txBody>
      </p:sp>
      <p:sp>
        <p:nvSpPr>
          <p:cNvPr id="3" name="Oval 2"/>
          <p:cNvSpPr/>
          <p:nvPr/>
        </p:nvSpPr>
        <p:spPr>
          <a:xfrm>
            <a:off x="5582444" y="508001"/>
            <a:ext cx="268287" cy="246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A</a:t>
            </a:r>
          </a:p>
        </p:txBody>
      </p:sp>
    </p:spTree>
  </p:cSld>
  <p:clrMapOvr>
    <a:masterClrMapping/>
  </p:clrMapOvr>
  <p:transition>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8ED32767-BD5C-4FAE-B2BC-53B667F9917A}" type="slidenum">
              <a:rPr lang="en-US" smtClean="0"/>
              <a:pPr/>
              <a:t>18</a:t>
            </a:fld>
            <a:endParaRPr lang="en-US"/>
          </a:p>
        </p:txBody>
      </p:sp>
      <p:sp>
        <p:nvSpPr>
          <p:cNvPr id="6" name="Title 1"/>
          <p:cNvSpPr txBox="1">
            <a:spLocks/>
          </p:cNvSpPr>
          <p:nvPr/>
        </p:nvSpPr>
        <p:spPr bwMode="auto">
          <a:xfrm>
            <a:off x="0" y="397315"/>
            <a:ext cx="6477000" cy="533400"/>
          </a:xfrm>
          <a:prstGeom prst="rect">
            <a:avLst/>
          </a:prstGeom>
          <a:noFill/>
          <a:ln w="9525">
            <a:noFill/>
            <a:miter lim="800000"/>
            <a:headEnd/>
            <a:tailEnd/>
          </a:ln>
          <a:effectLst/>
        </p:spPr>
        <p:txBody>
          <a:bodyPr anchor="ctr"/>
          <a:lstStyle/>
          <a:p>
            <a:pPr>
              <a:defRPr/>
            </a:pPr>
            <a:r>
              <a:rPr lang="en-US" sz="3200" b="1" kern="0" dirty="0">
                <a:ln w="1905"/>
                <a:solidFill>
                  <a:srgbClr val="993366"/>
                </a:solidFill>
                <a:effectLst>
                  <a:innerShdw blurRad="69850" dist="43180" dir="5400000">
                    <a:srgbClr val="000000">
                      <a:alpha val="65000"/>
                    </a:srgbClr>
                  </a:innerShdw>
                </a:effectLst>
                <a:latin typeface="Calibri" pitchFamily="34" charset="0"/>
                <a:ea typeface="+mj-ea"/>
                <a:cs typeface="+mj-cs"/>
              </a:rPr>
              <a:t>Regulating Pollution</a:t>
            </a:r>
          </a:p>
        </p:txBody>
      </p:sp>
      <p:sp>
        <p:nvSpPr>
          <p:cNvPr id="22532" name="TextBox 7"/>
          <p:cNvSpPr txBox="1">
            <a:spLocks noChangeArrowheads="1"/>
          </p:cNvSpPr>
          <p:nvPr/>
        </p:nvSpPr>
        <p:spPr bwMode="auto">
          <a:xfrm>
            <a:off x="228600" y="1143000"/>
            <a:ext cx="8763000" cy="4894263"/>
          </a:xfrm>
          <a:prstGeom prst="rect">
            <a:avLst/>
          </a:prstGeom>
          <a:noFill/>
          <a:ln w="9525">
            <a:noFill/>
            <a:miter lim="800000"/>
            <a:headEnd/>
            <a:tailEnd/>
          </a:ln>
        </p:spPr>
        <p:txBody>
          <a:bodyPr>
            <a:spAutoFit/>
          </a:bodyPr>
          <a:lstStyle/>
          <a:p>
            <a:pPr algn="just">
              <a:spcBef>
                <a:spcPts val="1200"/>
              </a:spcBef>
              <a:spcAft>
                <a:spcPts val="1200"/>
              </a:spcAft>
            </a:pPr>
            <a:r>
              <a:rPr lang="en-US" sz="2800"/>
              <a:t>The Government as shown in figure 1, consists of three branches: the Legislature, the Judiciary and the Regulators</a:t>
            </a:r>
          </a:p>
          <a:p>
            <a:pPr algn="just">
              <a:spcBef>
                <a:spcPts val="1200"/>
              </a:spcBef>
              <a:spcAft>
                <a:spcPts val="1200"/>
              </a:spcAft>
            </a:pPr>
            <a:r>
              <a:rPr lang="en-US" sz="2800"/>
              <a:t>Legislature passes laws defining what the regulators are to do in controlling pollution.</a:t>
            </a:r>
          </a:p>
          <a:p>
            <a:pPr algn="just">
              <a:spcBef>
                <a:spcPts val="1200"/>
              </a:spcBef>
              <a:spcAft>
                <a:spcPts val="1200"/>
              </a:spcAft>
            </a:pPr>
            <a:r>
              <a:rPr lang="en-US" sz="2800"/>
              <a:t>Regulators are charged with the responsibility of implementing the legislature's laws</a:t>
            </a:r>
          </a:p>
          <a:p>
            <a:pPr algn="just">
              <a:spcBef>
                <a:spcPts val="1200"/>
              </a:spcBef>
              <a:spcAft>
                <a:spcPts val="1200"/>
              </a:spcAft>
            </a:pPr>
            <a:r>
              <a:rPr lang="en-US" sz="2800"/>
              <a:t>Judiciary: the actions of the regulators</a:t>
            </a:r>
            <a:r>
              <a:rPr lang="en-US"/>
              <a:t> </a:t>
            </a:r>
            <a:r>
              <a:rPr lang="en-US" sz="2800"/>
              <a:t>are tempered by the judiciary. </a:t>
            </a:r>
          </a:p>
        </p:txBody>
      </p:sp>
    </p:spTree>
  </p:cSld>
  <p:clrMapOvr>
    <a:masterClrMapping/>
  </p:clrMapOvr>
  <p:transition>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txBox="1">
            <a:spLocks noGrp="1"/>
          </p:cNvSpPr>
          <p:nvPr/>
        </p:nvSpPr>
        <p:spPr bwMode="auto">
          <a:xfrm>
            <a:off x="8174038" y="1588"/>
            <a:ext cx="762000" cy="366712"/>
          </a:xfrm>
          <a:prstGeom prst="rect">
            <a:avLst/>
          </a:prstGeom>
          <a:noFill/>
          <a:ln w="9525">
            <a:noFill/>
            <a:miter lim="800000"/>
            <a:headEnd/>
            <a:tailEnd/>
          </a:ln>
        </p:spPr>
        <p:txBody>
          <a:bodyPr anchor="b"/>
          <a:lstStyle/>
          <a:p>
            <a:pPr algn="r"/>
            <a:fld id="{E6CB2B17-E14A-4D72-8AD2-0C8F80C0F03E}" type="slidenum">
              <a:rPr lang="en-US">
                <a:solidFill>
                  <a:srgbClr val="FFFFFF"/>
                </a:solidFill>
              </a:rPr>
              <a:pPr algn="r"/>
              <a:t>19</a:t>
            </a:fld>
            <a:endParaRPr lang="en-US">
              <a:solidFill>
                <a:srgbClr val="FFFFFF"/>
              </a:solidFill>
            </a:endParaRPr>
          </a:p>
        </p:txBody>
      </p:sp>
      <p:sp>
        <p:nvSpPr>
          <p:cNvPr id="6" name="Title 1"/>
          <p:cNvSpPr txBox="1">
            <a:spLocks/>
          </p:cNvSpPr>
          <p:nvPr/>
        </p:nvSpPr>
        <p:spPr bwMode="auto">
          <a:xfrm>
            <a:off x="0" y="397315"/>
            <a:ext cx="6477000" cy="533400"/>
          </a:xfrm>
          <a:prstGeom prst="rect">
            <a:avLst/>
          </a:prstGeom>
          <a:noFill/>
          <a:ln w="9525">
            <a:noFill/>
            <a:miter lim="800000"/>
            <a:headEnd/>
            <a:tailEnd/>
          </a:ln>
          <a:effectLst/>
        </p:spPr>
        <p:txBody>
          <a:bodyPr anchor="ctr"/>
          <a:lstStyle/>
          <a:p>
            <a:pPr>
              <a:defRPr/>
            </a:pPr>
            <a:r>
              <a:rPr lang="en-US" sz="3200" b="1" kern="0" dirty="0">
                <a:ln w="1905"/>
                <a:solidFill>
                  <a:srgbClr val="993366"/>
                </a:solidFill>
                <a:effectLst>
                  <a:innerShdw blurRad="69850" dist="43180" dir="5400000">
                    <a:srgbClr val="000000">
                      <a:alpha val="65000"/>
                    </a:srgbClr>
                  </a:innerShdw>
                </a:effectLst>
                <a:latin typeface="Calibri" pitchFamily="34" charset="0"/>
                <a:ea typeface="+mj-ea"/>
                <a:cs typeface="+mj-cs"/>
              </a:rPr>
              <a:t>Regulating Pollution</a:t>
            </a:r>
          </a:p>
        </p:txBody>
      </p:sp>
      <p:sp>
        <p:nvSpPr>
          <p:cNvPr id="72708" name="TextBox 7"/>
          <p:cNvSpPr txBox="1">
            <a:spLocks noChangeArrowheads="1"/>
          </p:cNvSpPr>
          <p:nvPr/>
        </p:nvSpPr>
        <p:spPr bwMode="auto">
          <a:xfrm>
            <a:off x="41275" y="990600"/>
            <a:ext cx="8950325" cy="5786438"/>
          </a:xfrm>
          <a:prstGeom prst="rect">
            <a:avLst/>
          </a:prstGeom>
          <a:noFill/>
          <a:ln w="9525">
            <a:noFill/>
            <a:miter lim="800000"/>
            <a:headEnd/>
            <a:tailEnd/>
          </a:ln>
        </p:spPr>
        <p:txBody>
          <a:bodyPr>
            <a:spAutoFit/>
          </a:bodyPr>
          <a:lstStyle/>
          <a:p>
            <a:pPr algn="just">
              <a:spcBef>
                <a:spcPts val="1200"/>
              </a:spcBef>
              <a:defRPr/>
            </a:pPr>
            <a:r>
              <a:rPr lang="en-US" sz="2800" dirty="0"/>
              <a:t>The firm consists of several pieces: </a:t>
            </a:r>
          </a:p>
          <a:p>
            <a:pPr algn="just">
              <a:spcBef>
                <a:spcPts val="1200"/>
              </a:spcBef>
              <a:defRPr/>
            </a:pPr>
            <a:r>
              <a:rPr lang="en-US" sz="2800" dirty="0"/>
              <a:t>	the Board of Directors, Managers, Employees, 	Stock and Bond Holders.</a:t>
            </a:r>
          </a:p>
          <a:p>
            <a:pPr algn="just">
              <a:spcBef>
                <a:spcPts val="1200"/>
              </a:spcBef>
              <a:defRPr/>
            </a:pPr>
            <a:endParaRPr lang="en-US" sz="1050" dirty="0"/>
          </a:p>
          <a:p>
            <a:pPr algn="just">
              <a:spcBef>
                <a:spcPts val="1200"/>
              </a:spcBef>
              <a:defRPr/>
            </a:pPr>
            <a:r>
              <a:rPr lang="en-US" sz="2800" dirty="0"/>
              <a:t>The Board issues directives to the managers; the managers issue directives to employees who produce the product of the firm as well as pollution.</a:t>
            </a:r>
          </a:p>
          <a:p>
            <a:pPr algn="just">
              <a:spcBef>
                <a:spcPts val="1200"/>
              </a:spcBef>
              <a:defRPr/>
            </a:pPr>
            <a:endParaRPr lang="en-US" dirty="0"/>
          </a:p>
          <a:p>
            <a:pPr algn="just">
              <a:spcBef>
                <a:spcPts val="1200"/>
              </a:spcBef>
              <a:defRPr/>
            </a:pPr>
            <a:r>
              <a:rPr lang="en-US" sz="2800" dirty="0"/>
              <a:t>The key point is that regulators direct the Board to take certain actions, but the Board is removed, by several steps, from the employees who actually generate the pollution. </a:t>
            </a:r>
          </a:p>
        </p:txBody>
      </p:sp>
    </p:spTree>
  </p:cSld>
  <p:clrMapOvr>
    <a:masterClrMapping/>
  </p:clrMapOvr>
  <p:transition>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5BF7567-2917-4890-B4E7-06E9FF637CE0}" type="slidenum">
              <a:rPr lang="en-US" smtClean="0"/>
              <a:pPr/>
              <a:t>2</a:t>
            </a:fld>
            <a:endParaRPr lang="en-US"/>
          </a:p>
        </p:txBody>
      </p:sp>
      <p:sp>
        <p:nvSpPr>
          <p:cNvPr id="6" name="Title 1"/>
          <p:cNvSpPr txBox="1">
            <a:spLocks/>
          </p:cNvSpPr>
          <p:nvPr/>
        </p:nvSpPr>
        <p:spPr bwMode="auto">
          <a:xfrm>
            <a:off x="152400" y="647700"/>
            <a:ext cx="6477000" cy="533400"/>
          </a:xfrm>
          <a:prstGeom prst="rect">
            <a:avLst/>
          </a:prstGeom>
          <a:noFill/>
          <a:ln w="9525">
            <a:noFill/>
            <a:miter lim="800000"/>
            <a:headEnd/>
            <a:tailEnd/>
          </a:ln>
          <a:effectLst/>
        </p:spPr>
        <p:txBody>
          <a:bodyPr anchor="ctr"/>
          <a:lstStyle/>
          <a:p>
            <a:pPr>
              <a:defRPr/>
            </a:pPr>
            <a:r>
              <a:rPr lang="en-US" sz="3200" b="1" kern="0" dirty="0">
                <a:ln w="1905"/>
                <a:solidFill>
                  <a:srgbClr val="993366"/>
                </a:solidFill>
                <a:effectLst>
                  <a:innerShdw blurRad="69850" dist="43180" dir="5400000">
                    <a:srgbClr val="000000">
                      <a:alpha val="65000"/>
                    </a:srgbClr>
                  </a:innerShdw>
                </a:effectLst>
                <a:latin typeface="Calibri" pitchFamily="34" charset="0"/>
                <a:ea typeface="+mj-ea"/>
                <a:cs typeface="+mj-cs"/>
              </a:rPr>
              <a:t>What is Pollution?</a:t>
            </a:r>
          </a:p>
        </p:txBody>
      </p:sp>
      <p:sp>
        <p:nvSpPr>
          <p:cNvPr id="14340" name="TextBox 7"/>
          <p:cNvSpPr txBox="1">
            <a:spLocks noChangeArrowheads="1"/>
          </p:cNvSpPr>
          <p:nvPr/>
        </p:nvSpPr>
        <p:spPr bwMode="auto">
          <a:xfrm>
            <a:off x="188686" y="1524000"/>
            <a:ext cx="8839200" cy="3970318"/>
          </a:xfrm>
          <a:prstGeom prst="rect">
            <a:avLst/>
          </a:prstGeom>
          <a:noFill/>
          <a:ln w="9525">
            <a:noFill/>
            <a:miter lim="800000"/>
            <a:headEnd/>
            <a:tailEnd/>
          </a:ln>
        </p:spPr>
        <p:txBody>
          <a:bodyPr>
            <a:spAutoFit/>
          </a:bodyPr>
          <a:lstStyle/>
          <a:p>
            <a:pPr marL="457200" indent="-457200" algn="just">
              <a:buFont typeface="Wingdings" pitchFamily="2" charset="2"/>
              <a:buChar char="ü"/>
            </a:pPr>
            <a:r>
              <a:rPr lang="en-US" sz="2800" dirty="0"/>
              <a:t>Those residual flows, arising from human </a:t>
            </a:r>
            <a:r>
              <a:rPr lang="en-US" sz="2800" dirty="0" err="1"/>
              <a:t>behaviour</a:t>
            </a:r>
            <a:r>
              <a:rPr lang="en-US" sz="2800" dirty="0"/>
              <a:t> that enter environmental systems</a:t>
            </a:r>
          </a:p>
          <a:p>
            <a:pPr algn="just"/>
            <a:endParaRPr lang="en-US" sz="2800" dirty="0"/>
          </a:p>
          <a:p>
            <a:pPr marL="457200" indent="-457200" algn="just">
              <a:buFont typeface="Wingdings" pitchFamily="2" charset="2"/>
              <a:buChar char="ü"/>
            </a:pPr>
            <a:r>
              <a:rPr lang="en-US" sz="2800" dirty="0"/>
              <a:t>Not all of the mass of inputs is combined into useful output; some of the input is converted into unwanted or residual outputs.</a:t>
            </a:r>
          </a:p>
          <a:p>
            <a:pPr algn="just"/>
            <a:endParaRPr lang="en-US" sz="2800" dirty="0"/>
          </a:p>
          <a:p>
            <a:pPr marL="457200" indent="-457200" algn="just">
              <a:buFont typeface="Wingdings" pitchFamily="2" charset="2"/>
              <a:buChar char="ü"/>
            </a:pPr>
            <a:r>
              <a:rPr lang="en-US" sz="2800" dirty="0"/>
              <a:t>Pollution through materials balance model</a:t>
            </a:r>
          </a:p>
          <a:p>
            <a:pPr algn="just"/>
            <a:endParaRPr lang="en-US" sz="2800" b="1" dirty="0"/>
          </a:p>
        </p:txBody>
      </p:sp>
    </p:spTree>
    <p:extLst>
      <p:ext uri="{BB962C8B-B14F-4D97-AF65-F5344CB8AC3E}">
        <p14:creationId xmlns:p14="http://schemas.microsoft.com/office/powerpoint/2010/main" val="1294883306"/>
      </p:ext>
    </p:extLst>
  </p:cSld>
  <p:clrMapOvr>
    <a:masterClrMapping/>
  </p:clrMapOvr>
  <p:transition>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88340A4E-4CAC-4323-9B13-D28507E6F166}" type="slidenum">
              <a:rPr lang="en-US" smtClean="0"/>
              <a:pPr/>
              <a:t>20</a:t>
            </a:fld>
            <a:endParaRPr lang="en-US"/>
          </a:p>
        </p:txBody>
      </p:sp>
      <p:sp>
        <p:nvSpPr>
          <p:cNvPr id="6" name="Title 1"/>
          <p:cNvSpPr txBox="1">
            <a:spLocks/>
          </p:cNvSpPr>
          <p:nvPr/>
        </p:nvSpPr>
        <p:spPr bwMode="auto">
          <a:xfrm>
            <a:off x="0" y="397315"/>
            <a:ext cx="6477000" cy="533400"/>
          </a:xfrm>
          <a:prstGeom prst="rect">
            <a:avLst/>
          </a:prstGeom>
          <a:noFill/>
          <a:ln w="9525">
            <a:noFill/>
            <a:miter lim="800000"/>
            <a:headEnd/>
            <a:tailEnd/>
          </a:ln>
          <a:effectLst/>
        </p:spPr>
        <p:txBody>
          <a:bodyPr anchor="ctr"/>
          <a:lstStyle/>
          <a:p>
            <a:pPr>
              <a:defRPr/>
            </a:pPr>
            <a:r>
              <a:rPr lang="en-US" sz="3200" b="1" kern="0" dirty="0">
                <a:ln w="1905"/>
                <a:solidFill>
                  <a:srgbClr val="993366"/>
                </a:solidFill>
                <a:effectLst>
                  <a:innerShdw blurRad="69850" dist="43180" dir="5400000">
                    <a:srgbClr val="000000">
                      <a:alpha val="65000"/>
                    </a:srgbClr>
                  </a:innerShdw>
                </a:effectLst>
                <a:latin typeface="Calibri" pitchFamily="34" charset="0"/>
                <a:ea typeface="+mj-ea"/>
                <a:cs typeface="+mj-cs"/>
              </a:rPr>
              <a:t>Regulating Pollution</a:t>
            </a:r>
          </a:p>
        </p:txBody>
      </p:sp>
      <p:sp>
        <p:nvSpPr>
          <p:cNvPr id="24580" name="TextBox 7"/>
          <p:cNvSpPr txBox="1">
            <a:spLocks noChangeArrowheads="1"/>
          </p:cNvSpPr>
          <p:nvPr/>
        </p:nvSpPr>
        <p:spPr bwMode="auto">
          <a:xfrm>
            <a:off x="187325" y="1025525"/>
            <a:ext cx="8763000" cy="5694363"/>
          </a:xfrm>
          <a:prstGeom prst="rect">
            <a:avLst/>
          </a:prstGeom>
          <a:noFill/>
          <a:ln w="9525">
            <a:noFill/>
            <a:miter lim="800000"/>
            <a:headEnd/>
            <a:tailEnd/>
          </a:ln>
        </p:spPr>
        <p:txBody>
          <a:bodyPr>
            <a:spAutoFit/>
          </a:bodyPr>
          <a:lstStyle/>
          <a:p>
            <a:pPr algn="just">
              <a:spcBef>
                <a:spcPts val="1200"/>
              </a:spcBef>
            </a:pPr>
            <a:r>
              <a:rPr lang="en-US" sz="2800" dirty="0"/>
              <a:t>There arises Principal-agent problem due to inability of the regulator (the principal) to completely control the polluter (the agent). </a:t>
            </a:r>
          </a:p>
          <a:p>
            <a:pPr algn="just">
              <a:spcBef>
                <a:spcPts val="1200"/>
              </a:spcBef>
            </a:pPr>
            <a:endParaRPr lang="en-US" sz="2400" dirty="0"/>
          </a:p>
          <a:p>
            <a:pPr algn="just">
              <a:spcBef>
                <a:spcPts val="1200"/>
              </a:spcBef>
            </a:pPr>
            <a:r>
              <a:rPr lang="en-US" sz="2800" dirty="0"/>
              <a:t>The firm may not be a passive entity but may in fact influence legislation, through lobbying or financial incentives (shown by the line B)</a:t>
            </a:r>
          </a:p>
          <a:p>
            <a:pPr algn="just">
              <a:spcBef>
                <a:spcPts val="1200"/>
              </a:spcBef>
            </a:pPr>
            <a:endParaRPr lang="en-US" sz="1600" dirty="0"/>
          </a:p>
          <a:p>
            <a:pPr algn="just">
              <a:spcBef>
                <a:spcPts val="1200"/>
              </a:spcBef>
            </a:pPr>
            <a:r>
              <a:rPr lang="en-US" sz="2800" dirty="0"/>
              <a:t>The third component of the figure, the consumers direct votes and other influence to the legislature (line A) while at the same time sending money to the firm in exchange for the goods consumed. </a:t>
            </a:r>
          </a:p>
        </p:txBody>
      </p:sp>
    </p:spTree>
  </p:cSld>
  <p:clrMapOvr>
    <a:masterClrMapping/>
  </p:clrMapOvr>
  <p:transition>
    <p:split orient="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txBox="1">
            <a:spLocks noGrp="1"/>
          </p:cNvSpPr>
          <p:nvPr/>
        </p:nvSpPr>
        <p:spPr bwMode="auto">
          <a:xfrm>
            <a:off x="8174038" y="1588"/>
            <a:ext cx="762000" cy="366712"/>
          </a:xfrm>
          <a:prstGeom prst="rect">
            <a:avLst/>
          </a:prstGeom>
          <a:noFill/>
          <a:ln w="9525">
            <a:noFill/>
            <a:miter lim="800000"/>
            <a:headEnd/>
            <a:tailEnd/>
          </a:ln>
        </p:spPr>
        <p:txBody>
          <a:bodyPr anchor="b"/>
          <a:lstStyle/>
          <a:p>
            <a:pPr algn="r"/>
            <a:fld id="{ED453221-7128-4858-92FF-A915ED736978}" type="slidenum">
              <a:rPr lang="en-US">
                <a:solidFill>
                  <a:srgbClr val="FFFFFF"/>
                </a:solidFill>
              </a:rPr>
              <a:pPr algn="r"/>
              <a:t>21</a:t>
            </a:fld>
            <a:endParaRPr lang="en-US">
              <a:solidFill>
                <a:srgbClr val="FFFFFF"/>
              </a:solidFill>
            </a:endParaRPr>
          </a:p>
        </p:txBody>
      </p:sp>
      <p:sp>
        <p:nvSpPr>
          <p:cNvPr id="6" name="Title 1"/>
          <p:cNvSpPr txBox="1">
            <a:spLocks/>
          </p:cNvSpPr>
          <p:nvPr/>
        </p:nvSpPr>
        <p:spPr bwMode="auto">
          <a:xfrm>
            <a:off x="0" y="397315"/>
            <a:ext cx="6477000" cy="533400"/>
          </a:xfrm>
          <a:prstGeom prst="rect">
            <a:avLst/>
          </a:prstGeom>
          <a:noFill/>
          <a:ln w="9525">
            <a:noFill/>
            <a:miter lim="800000"/>
            <a:headEnd/>
            <a:tailEnd/>
          </a:ln>
          <a:effectLst/>
        </p:spPr>
        <p:txBody>
          <a:bodyPr anchor="ctr"/>
          <a:lstStyle/>
          <a:p>
            <a:pPr>
              <a:defRPr/>
            </a:pPr>
            <a:r>
              <a:rPr lang="en-US" sz="3200" b="1" kern="0" dirty="0">
                <a:ln w="1905"/>
                <a:solidFill>
                  <a:srgbClr val="993366"/>
                </a:solidFill>
                <a:effectLst>
                  <a:innerShdw blurRad="69850" dist="43180" dir="5400000">
                    <a:srgbClr val="000000">
                      <a:alpha val="65000"/>
                    </a:srgbClr>
                  </a:innerShdw>
                </a:effectLst>
                <a:latin typeface="Calibri" pitchFamily="34" charset="0"/>
                <a:ea typeface="+mj-ea"/>
                <a:cs typeface="+mj-cs"/>
              </a:rPr>
              <a:t>Regulating Pollution</a:t>
            </a:r>
          </a:p>
        </p:txBody>
      </p:sp>
      <p:sp>
        <p:nvSpPr>
          <p:cNvPr id="25604" name="TextBox 7"/>
          <p:cNvSpPr txBox="1">
            <a:spLocks noChangeArrowheads="1"/>
          </p:cNvSpPr>
          <p:nvPr/>
        </p:nvSpPr>
        <p:spPr bwMode="auto">
          <a:xfrm>
            <a:off x="187325" y="1295400"/>
            <a:ext cx="8763000" cy="3724275"/>
          </a:xfrm>
          <a:prstGeom prst="rect">
            <a:avLst/>
          </a:prstGeom>
          <a:noFill/>
          <a:ln w="9525">
            <a:noFill/>
            <a:miter lim="800000"/>
            <a:headEnd/>
            <a:tailEnd/>
          </a:ln>
        </p:spPr>
        <p:txBody>
          <a:bodyPr>
            <a:spAutoFit/>
          </a:bodyPr>
          <a:lstStyle/>
          <a:p>
            <a:pPr algn="just">
              <a:spcBef>
                <a:spcPts val="1200"/>
              </a:spcBef>
            </a:pPr>
            <a:r>
              <a:rPr lang="en-US" sz="2800"/>
              <a:t>Two important lessons can be drawn from the figure:</a:t>
            </a:r>
          </a:p>
          <a:p>
            <a:pPr algn="just">
              <a:spcBef>
                <a:spcPts val="1200"/>
              </a:spcBef>
            </a:pPr>
            <a:endParaRPr lang="en-US" sz="2800"/>
          </a:p>
          <a:p>
            <a:pPr algn="just">
              <a:spcBef>
                <a:spcPts val="1200"/>
              </a:spcBef>
              <a:buFontTx/>
              <a:buAutoNum type="arabicPeriod"/>
            </a:pPr>
            <a:r>
              <a:rPr lang="en-US" sz="2800"/>
              <a:t> There are many imperfect links between the legislature and the pollution generating process.</a:t>
            </a:r>
          </a:p>
          <a:p>
            <a:pPr algn="just">
              <a:spcBef>
                <a:spcPts val="1200"/>
              </a:spcBef>
            </a:pPr>
            <a:endParaRPr lang="en-US" sz="2800"/>
          </a:p>
          <a:p>
            <a:pPr algn="just">
              <a:spcBef>
                <a:spcPts val="1200"/>
              </a:spcBef>
            </a:pPr>
            <a:r>
              <a:rPr lang="en-US" sz="2800"/>
              <a:t>2. The legislation does not necessarily act as an efficient benevolent maximizer of social well being.</a:t>
            </a:r>
          </a:p>
        </p:txBody>
      </p:sp>
    </p:spTree>
  </p:cSld>
  <p:clrMapOvr>
    <a:masterClrMapping/>
  </p:clrMapOvr>
  <p:transition>
    <p:split orient="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F62F3CAE-1996-45C6-8100-46E445A2FC98}" type="slidenum">
              <a:rPr lang="en-US" smtClean="0"/>
              <a:pPr/>
              <a:t>22</a:t>
            </a:fld>
            <a:endParaRPr lang="en-US"/>
          </a:p>
        </p:txBody>
      </p:sp>
      <p:sp>
        <p:nvSpPr>
          <p:cNvPr id="6" name="Title 1"/>
          <p:cNvSpPr txBox="1">
            <a:spLocks/>
          </p:cNvSpPr>
          <p:nvPr/>
        </p:nvSpPr>
        <p:spPr bwMode="auto">
          <a:xfrm>
            <a:off x="0" y="397315"/>
            <a:ext cx="6477000" cy="533400"/>
          </a:xfrm>
          <a:prstGeom prst="rect">
            <a:avLst/>
          </a:prstGeom>
          <a:noFill/>
          <a:ln w="9525">
            <a:noFill/>
            <a:miter lim="800000"/>
            <a:headEnd/>
            <a:tailEnd/>
          </a:ln>
          <a:effectLst/>
        </p:spPr>
        <p:txBody>
          <a:bodyPr anchor="ctr"/>
          <a:lstStyle/>
          <a:p>
            <a:pPr>
              <a:defRPr/>
            </a:pPr>
            <a:r>
              <a:rPr lang="en-US" sz="3200" b="1" kern="0" dirty="0">
                <a:ln w="1905"/>
                <a:solidFill>
                  <a:srgbClr val="993366"/>
                </a:solidFill>
                <a:effectLst>
                  <a:innerShdw blurRad="69850" dist="43180" dir="5400000">
                    <a:srgbClr val="000000">
                      <a:alpha val="65000"/>
                    </a:srgbClr>
                  </a:innerShdw>
                </a:effectLst>
                <a:latin typeface="Calibri" pitchFamily="34" charset="0"/>
                <a:ea typeface="+mj-ea"/>
                <a:cs typeface="+mj-cs"/>
              </a:rPr>
              <a:t>Regulating Pollution</a:t>
            </a:r>
          </a:p>
        </p:txBody>
      </p:sp>
      <p:sp>
        <p:nvSpPr>
          <p:cNvPr id="22532" name="TextBox 7"/>
          <p:cNvSpPr txBox="1">
            <a:spLocks noChangeArrowheads="1"/>
          </p:cNvSpPr>
          <p:nvPr/>
        </p:nvSpPr>
        <p:spPr bwMode="auto">
          <a:xfrm>
            <a:off x="228600" y="1066800"/>
            <a:ext cx="8686800" cy="6283325"/>
          </a:xfrm>
          <a:prstGeom prst="rect">
            <a:avLst/>
          </a:prstGeom>
          <a:noFill/>
          <a:ln w="9525">
            <a:noFill/>
            <a:miter lim="800000"/>
            <a:headEnd/>
            <a:tailEnd/>
          </a:ln>
        </p:spPr>
        <p:txBody>
          <a:bodyPr>
            <a:spAutoFit/>
          </a:bodyPr>
          <a:lstStyle/>
          <a:p>
            <a:pPr marL="231775" indent="-231775" algn="just">
              <a:spcBef>
                <a:spcPts val="1200"/>
              </a:spcBef>
              <a:buClr>
                <a:schemeClr val="folHlink"/>
              </a:buClr>
              <a:buFontTx/>
              <a:buChar char="•"/>
              <a:defRPr/>
            </a:pPr>
            <a:r>
              <a:rPr lang="en-US" sz="2800" dirty="0"/>
              <a:t> Inclusion of Line B: indicates regulation with endogenous politics.</a:t>
            </a:r>
          </a:p>
          <a:p>
            <a:pPr marL="231775" indent="-231775" algn="just">
              <a:spcBef>
                <a:spcPts val="1200"/>
              </a:spcBef>
              <a:defRPr/>
            </a:pPr>
            <a:endParaRPr lang="en-US" sz="2800" dirty="0"/>
          </a:p>
          <a:p>
            <a:pPr marL="231775" indent="-231775" algn="just">
              <a:spcBef>
                <a:spcPts val="1200"/>
              </a:spcBef>
              <a:buClr>
                <a:schemeClr val="folHlink"/>
              </a:buClr>
              <a:buFontTx/>
              <a:buChar char="•"/>
              <a:defRPr/>
            </a:pPr>
            <a:r>
              <a:rPr lang="en-US" sz="2800" dirty="0"/>
              <a:t> Omission of Line B indicates regulation with exogenous politics. </a:t>
            </a:r>
          </a:p>
          <a:p>
            <a:pPr marL="231775" indent="-231775" algn="just">
              <a:spcBef>
                <a:spcPts val="1200"/>
              </a:spcBef>
              <a:defRPr/>
            </a:pPr>
            <a:endParaRPr lang="en-US" sz="2800" dirty="0"/>
          </a:p>
          <a:p>
            <a:pPr marL="231775" indent="-231775" algn="just">
              <a:spcBef>
                <a:spcPts val="1200"/>
              </a:spcBef>
              <a:buClr>
                <a:schemeClr val="folHlink"/>
              </a:buClr>
              <a:buFontTx/>
              <a:buChar char="•"/>
              <a:defRPr/>
            </a:pPr>
            <a:r>
              <a:rPr lang="en-US" sz="2800" dirty="0"/>
              <a:t> Positive interest group theory is consistent with endogenous politics model of regulation</a:t>
            </a:r>
          </a:p>
          <a:p>
            <a:pPr marL="231775" indent="-231775" algn="just">
              <a:spcBef>
                <a:spcPts val="1200"/>
              </a:spcBef>
              <a:defRPr/>
            </a:pPr>
            <a:endParaRPr lang="en-US" sz="2800" dirty="0"/>
          </a:p>
          <a:p>
            <a:pPr marL="231775" indent="-231775" algn="just">
              <a:spcBef>
                <a:spcPts val="1200"/>
              </a:spcBef>
              <a:buClr>
                <a:schemeClr val="folHlink"/>
              </a:buClr>
              <a:buFontTx/>
              <a:buChar char="•"/>
              <a:defRPr/>
            </a:pPr>
            <a:r>
              <a:rPr lang="en-US" sz="2800" dirty="0"/>
              <a:t> Environmental regulation is susceptible to interest group theory</a:t>
            </a:r>
          </a:p>
          <a:p>
            <a:pPr algn="just">
              <a:spcBef>
                <a:spcPts val="1200"/>
              </a:spcBef>
              <a:defRPr/>
            </a:pPr>
            <a:endParaRPr lang="en-US" sz="2800" dirty="0"/>
          </a:p>
        </p:txBody>
      </p:sp>
    </p:spTree>
  </p:cSld>
  <p:clrMapOvr>
    <a:masterClrMapping/>
  </p:clrMapOvr>
  <p:transition>
    <p:split orient="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E0D57779-FC15-42F7-A199-30F5018E0499}" type="slidenum">
              <a:rPr lang="en-US" smtClean="0"/>
              <a:pPr/>
              <a:t>23</a:t>
            </a:fld>
            <a:endParaRPr lang="en-US"/>
          </a:p>
        </p:txBody>
      </p:sp>
      <p:sp>
        <p:nvSpPr>
          <p:cNvPr id="6" name="Title 1"/>
          <p:cNvSpPr txBox="1">
            <a:spLocks/>
          </p:cNvSpPr>
          <p:nvPr/>
        </p:nvSpPr>
        <p:spPr bwMode="auto">
          <a:xfrm>
            <a:off x="0" y="397315"/>
            <a:ext cx="9144000" cy="533400"/>
          </a:xfrm>
          <a:prstGeom prst="rect">
            <a:avLst/>
          </a:prstGeom>
          <a:noFill/>
          <a:ln w="9525">
            <a:noFill/>
            <a:miter lim="800000"/>
            <a:headEnd/>
            <a:tailEnd/>
          </a:ln>
          <a:effectLst/>
        </p:spPr>
        <p:txBody>
          <a:bodyPr anchor="ctr"/>
          <a:lstStyle/>
          <a:p>
            <a:pPr>
              <a:defRPr/>
            </a:pPr>
            <a:r>
              <a:rPr lang="en-US" sz="2800" b="1" kern="0" dirty="0">
                <a:ln w="1905"/>
                <a:solidFill>
                  <a:srgbClr val="993366"/>
                </a:solidFill>
                <a:effectLst>
                  <a:innerShdw blurRad="69850" dist="43180" dir="5400000">
                    <a:srgbClr val="000000">
                      <a:alpha val="65000"/>
                    </a:srgbClr>
                  </a:innerShdw>
                </a:effectLst>
                <a:latin typeface="Calibri" pitchFamily="34" charset="0"/>
                <a:ea typeface="+mj-ea"/>
                <a:cs typeface="+mj-cs"/>
              </a:rPr>
              <a:t>Basic Regulatory Framework: Command and Control </a:t>
            </a:r>
          </a:p>
        </p:txBody>
      </p:sp>
      <p:sp>
        <p:nvSpPr>
          <p:cNvPr id="27652" name="TextBox 7"/>
          <p:cNvSpPr txBox="1">
            <a:spLocks noChangeArrowheads="1"/>
          </p:cNvSpPr>
          <p:nvPr/>
        </p:nvSpPr>
        <p:spPr bwMode="auto">
          <a:xfrm>
            <a:off x="228600" y="1066800"/>
            <a:ext cx="8686800" cy="5293757"/>
          </a:xfrm>
          <a:prstGeom prst="rect">
            <a:avLst/>
          </a:prstGeom>
          <a:noFill/>
          <a:ln w="9525">
            <a:noFill/>
            <a:miter lim="800000"/>
            <a:headEnd/>
            <a:tailEnd/>
          </a:ln>
        </p:spPr>
        <p:txBody>
          <a:bodyPr wrap="square">
            <a:spAutoFit/>
          </a:bodyPr>
          <a:lstStyle/>
          <a:p>
            <a:pPr marL="515938" indent="-515938" algn="just">
              <a:spcBef>
                <a:spcPts val="600"/>
              </a:spcBef>
              <a:buFontTx/>
              <a:buAutoNum type="alphaUcPeriod"/>
            </a:pPr>
            <a:r>
              <a:rPr lang="en-US" sz="2800" b="1" dirty="0"/>
              <a:t>Command and Control</a:t>
            </a:r>
            <a:r>
              <a:rPr lang="en-US" sz="2800" dirty="0"/>
              <a:t>: </a:t>
            </a:r>
          </a:p>
          <a:p>
            <a:pPr marL="515938" indent="-515938" algn="just">
              <a:spcBef>
                <a:spcPts val="600"/>
              </a:spcBef>
            </a:pPr>
            <a:r>
              <a:rPr lang="en-US" sz="2800" dirty="0"/>
              <a:t>	Under this method the regulator specifies the steps that individual polluters must take to solve a pollution problem. </a:t>
            </a:r>
          </a:p>
          <a:p>
            <a:pPr marL="515938" indent="-515938" algn="just">
              <a:spcBef>
                <a:spcPts val="600"/>
              </a:spcBef>
            </a:pPr>
            <a:endParaRPr lang="en-US" sz="2800" dirty="0"/>
          </a:p>
          <a:p>
            <a:pPr marL="515938" indent="-515938" algn="just">
              <a:spcBef>
                <a:spcPts val="600"/>
              </a:spcBef>
            </a:pPr>
            <a:r>
              <a:rPr lang="en-US" sz="2800" dirty="0"/>
              <a:t>The essence of this method is:</a:t>
            </a:r>
          </a:p>
          <a:p>
            <a:pPr marL="515938" lvl="1" indent="-515938" algn="just">
              <a:spcBef>
                <a:spcPts val="600"/>
              </a:spcBef>
              <a:buFontTx/>
              <a:buAutoNum type="arabicPeriod"/>
            </a:pPr>
            <a:r>
              <a:rPr lang="en-US" sz="2800" dirty="0"/>
              <a:t>The regulator collects the information necessary to decide the physical actions to control pollution</a:t>
            </a:r>
          </a:p>
          <a:p>
            <a:pPr marL="515938" lvl="1" indent="-515938" algn="just">
              <a:spcBef>
                <a:spcPts val="600"/>
              </a:spcBef>
            </a:pPr>
            <a:endParaRPr lang="en-US" sz="2800" dirty="0"/>
          </a:p>
          <a:p>
            <a:pPr marL="515938" lvl="1" indent="-515938" algn="just">
              <a:spcBef>
                <a:spcPts val="600"/>
              </a:spcBef>
            </a:pPr>
            <a:r>
              <a:rPr lang="en-US" sz="2800" dirty="0"/>
              <a:t>2. The regulator then commands the polluter to take specific physical steps to control the pollution.</a:t>
            </a:r>
          </a:p>
        </p:txBody>
      </p:sp>
    </p:spTree>
  </p:cSld>
  <p:clrMapOvr>
    <a:masterClrMapping/>
  </p:clrMapOvr>
  <p:transition>
    <p:split orient="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txBox="1">
            <a:spLocks noGrp="1"/>
          </p:cNvSpPr>
          <p:nvPr/>
        </p:nvSpPr>
        <p:spPr bwMode="auto">
          <a:xfrm>
            <a:off x="8174038" y="1588"/>
            <a:ext cx="762000" cy="366712"/>
          </a:xfrm>
          <a:prstGeom prst="rect">
            <a:avLst/>
          </a:prstGeom>
          <a:noFill/>
          <a:ln w="9525">
            <a:noFill/>
            <a:miter lim="800000"/>
            <a:headEnd/>
            <a:tailEnd/>
          </a:ln>
        </p:spPr>
        <p:txBody>
          <a:bodyPr anchor="b"/>
          <a:lstStyle/>
          <a:p>
            <a:pPr algn="r"/>
            <a:fld id="{DD81B3DC-7BE2-44C4-AFBD-04D8B163CFCF}" type="slidenum">
              <a:rPr lang="en-US">
                <a:solidFill>
                  <a:srgbClr val="FFFFFF"/>
                </a:solidFill>
              </a:rPr>
              <a:pPr algn="r"/>
              <a:t>24</a:t>
            </a:fld>
            <a:endParaRPr lang="en-US">
              <a:solidFill>
                <a:srgbClr val="FFFFFF"/>
              </a:solidFill>
            </a:endParaRPr>
          </a:p>
        </p:txBody>
      </p:sp>
      <p:sp>
        <p:nvSpPr>
          <p:cNvPr id="6" name="Title 1"/>
          <p:cNvSpPr txBox="1">
            <a:spLocks/>
          </p:cNvSpPr>
          <p:nvPr/>
        </p:nvSpPr>
        <p:spPr bwMode="auto">
          <a:xfrm>
            <a:off x="0" y="397315"/>
            <a:ext cx="9144000" cy="533400"/>
          </a:xfrm>
          <a:prstGeom prst="rect">
            <a:avLst/>
          </a:prstGeom>
          <a:noFill/>
          <a:ln w="9525">
            <a:noFill/>
            <a:miter lim="800000"/>
            <a:headEnd/>
            <a:tailEnd/>
          </a:ln>
          <a:effectLst/>
        </p:spPr>
        <p:txBody>
          <a:bodyPr anchor="ctr"/>
          <a:lstStyle/>
          <a:p>
            <a:pPr>
              <a:defRPr/>
            </a:pPr>
            <a:r>
              <a:rPr lang="en-US" sz="2800" b="1" kern="0" dirty="0">
                <a:ln w="1905"/>
                <a:solidFill>
                  <a:srgbClr val="993366"/>
                </a:solidFill>
                <a:effectLst>
                  <a:innerShdw blurRad="69850" dist="43180" dir="5400000">
                    <a:srgbClr val="000000">
                      <a:alpha val="65000"/>
                    </a:srgbClr>
                  </a:innerShdw>
                </a:effectLst>
                <a:latin typeface="Calibri" pitchFamily="34" charset="0"/>
                <a:ea typeface="+mj-ea"/>
                <a:cs typeface="+mj-cs"/>
              </a:rPr>
              <a:t>Basic Regulatory Framework: Command and Control </a:t>
            </a:r>
          </a:p>
        </p:txBody>
      </p:sp>
      <p:sp>
        <p:nvSpPr>
          <p:cNvPr id="28676" name="TextBox 7"/>
          <p:cNvSpPr txBox="1">
            <a:spLocks noChangeArrowheads="1"/>
          </p:cNvSpPr>
          <p:nvPr/>
        </p:nvSpPr>
        <p:spPr bwMode="auto">
          <a:xfrm>
            <a:off x="228600" y="914400"/>
            <a:ext cx="8686800" cy="4801314"/>
          </a:xfrm>
          <a:prstGeom prst="rect">
            <a:avLst/>
          </a:prstGeom>
          <a:noFill/>
          <a:ln w="9525">
            <a:noFill/>
            <a:miter lim="800000"/>
            <a:headEnd/>
            <a:tailEnd/>
          </a:ln>
        </p:spPr>
        <p:txBody>
          <a:bodyPr>
            <a:spAutoFit/>
          </a:bodyPr>
          <a:lstStyle/>
          <a:p>
            <a:pPr marL="515938" indent="-515938" algn="just">
              <a:spcBef>
                <a:spcPts val="600"/>
              </a:spcBef>
            </a:pPr>
            <a:r>
              <a:rPr lang="en-US" sz="2600" dirty="0"/>
              <a:t>Command and Control can take several forms.</a:t>
            </a:r>
          </a:p>
          <a:p>
            <a:pPr marL="515938" lvl="1" indent="-515938" algn="just">
              <a:spcBef>
                <a:spcPts val="600"/>
              </a:spcBef>
            </a:pPr>
            <a:r>
              <a:rPr lang="en-US" sz="2600" dirty="0"/>
              <a:t>1. The specific pollution control equipments requirement can be specified or alternatively the regulation may specify an emission limit for particular types of plants and particular pollutants. </a:t>
            </a:r>
          </a:p>
          <a:p>
            <a:pPr marL="515938" lvl="1" indent="-515938" algn="just">
              <a:spcBef>
                <a:spcPts val="600"/>
              </a:spcBef>
            </a:pPr>
            <a:endParaRPr lang="en-US" sz="2600" dirty="0"/>
          </a:p>
          <a:p>
            <a:pPr marL="515938" lvl="1" indent="-515938" algn="just">
              <a:spcBef>
                <a:spcPts val="600"/>
              </a:spcBef>
            </a:pPr>
            <a:r>
              <a:rPr lang="en-US" sz="2600" dirty="0"/>
              <a:t>2. Command and Control may be combined with significant fines and penalties associated with non-compliance. This, however, differs from the economic incentives to abate pollution on two salient points.</a:t>
            </a:r>
          </a:p>
          <a:p>
            <a:pPr marL="515938" lvl="1" indent="-515938" algn="just">
              <a:spcBef>
                <a:spcPts val="600"/>
              </a:spcBef>
            </a:pPr>
            <a:endParaRPr lang="en-US" sz="2600" dirty="0"/>
          </a:p>
        </p:txBody>
      </p:sp>
    </p:spTree>
  </p:cSld>
  <p:clrMapOvr>
    <a:masterClrMapping/>
  </p:clrMapOvr>
  <p:transition>
    <p:split orient="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txBox="1">
            <a:spLocks noGrp="1"/>
          </p:cNvSpPr>
          <p:nvPr/>
        </p:nvSpPr>
        <p:spPr bwMode="auto">
          <a:xfrm>
            <a:off x="8174038" y="1588"/>
            <a:ext cx="762000" cy="366712"/>
          </a:xfrm>
          <a:prstGeom prst="rect">
            <a:avLst/>
          </a:prstGeom>
          <a:noFill/>
          <a:ln w="9525">
            <a:noFill/>
            <a:miter lim="800000"/>
            <a:headEnd/>
            <a:tailEnd/>
          </a:ln>
        </p:spPr>
        <p:txBody>
          <a:bodyPr anchor="b"/>
          <a:lstStyle/>
          <a:p>
            <a:pPr algn="r"/>
            <a:fld id="{EED16216-FEE1-4CDD-981E-09995543D88F}" type="slidenum">
              <a:rPr lang="en-US">
                <a:solidFill>
                  <a:srgbClr val="FFFFFF"/>
                </a:solidFill>
              </a:rPr>
              <a:pPr algn="r"/>
              <a:t>25</a:t>
            </a:fld>
            <a:endParaRPr lang="en-US">
              <a:solidFill>
                <a:srgbClr val="FFFFFF"/>
              </a:solidFill>
            </a:endParaRPr>
          </a:p>
        </p:txBody>
      </p:sp>
      <p:sp>
        <p:nvSpPr>
          <p:cNvPr id="6" name="Title 1"/>
          <p:cNvSpPr txBox="1">
            <a:spLocks/>
          </p:cNvSpPr>
          <p:nvPr/>
        </p:nvSpPr>
        <p:spPr bwMode="auto">
          <a:xfrm>
            <a:off x="0" y="397315"/>
            <a:ext cx="9144000" cy="533400"/>
          </a:xfrm>
          <a:prstGeom prst="rect">
            <a:avLst/>
          </a:prstGeom>
          <a:noFill/>
          <a:ln w="9525">
            <a:noFill/>
            <a:miter lim="800000"/>
            <a:headEnd/>
            <a:tailEnd/>
          </a:ln>
          <a:effectLst/>
        </p:spPr>
        <p:txBody>
          <a:bodyPr anchor="ctr"/>
          <a:lstStyle/>
          <a:p>
            <a:pPr>
              <a:defRPr/>
            </a:pPr>
            <a:r>
              <a:rPr lang="en-US" sz="2800" b="1" kern="0" dirty="0">
                <a:ln w="1905"/>
                <a:solidFill>
                  <a:srgbClr val="993366"/>
                </a:solidFill>
                <a:effectLst>
                  <a:innerShdw blurRad="69850" dist="43180" dir="5400000">
                    <a:srgbClr val="000000">
                      <a:alpha val="65000"/>
                    </a:srgbClr>
                  </a:innerShdw>
                </a:effectLst>
                <a:latin typeface="Calibri" pitchFamily="34" charset="0"/>
                <a:ea typeface="+mj-ea"/>
                <a:cs typeface="+mj-cs"/>
              </a:rPr>
              <a:t>Basic Regulatory Framework: Command and Control </a:t>
            </a:r>
          </a:p>
        </p:txBody>
      </p:sp>
      <p:sp>
        <p:nvSpPr>
          <p:cNvPr id="29700" name="TextBox 7"/>
          <p:cNvSpPr txBox="1">
            <a:spLocks noChangeArrowheads="1"/>
          </p:cNvSpPr>
          <p:nvPr/>
        </p:nvSpPr>
        <p:spPr bwMode="auto">
          <a:xfrm>
            <a:off x="228600" y="1117600"/>
            <a:ext cx="8686800" cy="5493812"/>
          </a:xfrm>
          <a:prstGeom prst="rect">
            <a:avLst/>
          </a:prstGeom>
          <a:noFill/>
          <a:ln w="9525">
            <a:noFill/>
            <a:miter lim="800000"/>
            <a:headEnd/>
            <a:tailEnd/>
          </a:ln>
        </p:spPr>
        <p:txBody>
          <a:bodyPr>
            <a:spAutoFit/>
          </a:bodyPr>
          <a:lstStyle/>
          <a:p>
            <a:pPr marL="515938" indent="-515938" algn="just">
              <a:spcBef>
                <a:spcPts val="600"/>
              </a:spcBef>
            </a:pPr>
            <a:r>
              <a:rPr lang="en-US" sz="2600" dirty="0"/>
              <a:t>2.a. </a:t>
            </a:r>
            <a:r>
              <a:rPr lang="en-US" sz="2800" dirty="0"/>
              <a:t>Restricted choice for the polluters as to what 	means will be used to achieve an appropriate 	environmental target</a:t>
            </a:r>
          </a:p>
          <a:p>
            <a:pPr marL="515938" indent="-515938" algn="just">
              <a:spcBef>
                <a:spcPts val="600"/>
              </a:spcBef>
            </a:pPr>
            <a:r>
              <a:rPr lang="en-US" sz="2800" dirty="0"/>
              <a:t>2.b. A lack of mechanism for equalizing marginal   	control costs among several different polluters.</a:t>
            </a:r>
          </a:p>
          <a:p>
            <a:pPr marL="515938" indent="-515938" algn="just">
              <a:spcBef>
                <a:spcPts val="600"/>
              </a:spcBef>
            </a:pPr>
            <a:endParaRPr lang="en-US" sz="2800" dirty="0"/>
          </a:p>
          <a:p>
            <a:pPr marL="515938" indent="-515938" algn="just">
              <a:spcBef>
                <a:spcPts val="600"/>
              </a:spcBef>
            </a:pPr>
            <a:r>
              <a:rPr lang="en-US" sz="2800" dirty="0"/>
              <a:t>3. The best analogy for Command and Control is the system of </a:t>
            </a:r>
            <a:r>
              <a:rPr lang="en-US" sz="2800" dirty="0">
                <a:highlight>
                  <a:srgbClr val="FFFF00"/>
                </a:highlight>
              </a:rPr>
              <a:t>central planning (existed in the former Soviet Union).</a:t>
            </a:r>
          </a:p>
          <a:p>
            <a:pPr marL="515938" indent="-515938"/>
            <a:r>
              <a:rPr lang="en-US" sz="2800" dirty="0"/>
              <a:t> </a:t>
            </a:r>
          </a:p>
          <a:p>
            <a:pPr marL="515938" indent="-515938" algn="just"/>
            <a:r>
              <a:rPr lang="en-US" sz="2800" dirty="0"/>
              <a:t>However major 	problem of this is the enormous requirement of information. </a:t>
            </a:r>
            <a:endParaRPr lang="en-US" sz="3800" dirty="0"/>
          </a:p>
        </p:txBody>
      </p:sp>
    </p:spTree>
  </p:cSld>
  <p:clrMapOvr>
    <a:masterClrMapping/>
  </p:clrMapOvr>
  <p:transition>
    <p:split orient="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18176D97-E57E-42A0-BD12-67CFA5B19F69}" type="slidenum">
              <a:rPr lang="en-US" smtClean="0"/>
              <a:pPr/>
              <a:t>26</a:t>
            </a:fld>
            <a:endParaRPr lang="en-US"/>
          </a:p>
        </p:txBody>
      </p:sp>
      <p:sp>
        <p:nvSpPr>
          <p:cNvPr id="30723" name="Rectangle 4"/>
          <p:cNvSpPr>
            <a:spLocks noChangeArrowheads="1"/>
          </p:cNvSpPr>
          <p:nvPr/>
        </p:nvSpPr>
        <p:spPr bwMode="auto">
          <a:xfrm>
            <a:off x="228600" y="1143000"/>
            <a:ext cx="8686800" cy="4125913"/>
          </a:xfrm>
          <a:prstGeom prst="rect">
            <a:avLst/>
          </a:prstGeom>
          <a:noFill/>
          <a:ln w="9525">
            <a:noFill/>
            <a:miter lim="800000"/>
            <a:headEnd/>
            <a:tailEnd/>
          </a:ln>
        </p:spPr>
        <p:txBody>
          <a:bodyPr>
            <a:spAutoFit/>
          </a:bodyPr>
          <a:lstStyle/>
          <a:p>
            <a:pPr lvl="3" indent="-1371600" algn="just">
              <a:spcBef>
                <a:spcPts val="300"/>
              </a:spcBef>
            </a:pPr>
            <a:r>
              <a:rPr lang="en-US" sz="2800" dirty="0"/>
              <a:t>Advantages:</a:t>
            </a:r>
          </a:p>
          <a:p>
            <a:pPr lvl="3" indent="-1371600" algn="just">
              <a:spcBef>
                <a:spcPts val="300"/>
              </a:spcBef>
            </a:pPr>
            <a:endParaRPr lang="en-US" sz="2800" dirty="0"/>
          </a:p>
          <a:p>
            <a:pPr lvl="3" indent="-1371600" algn="just">
              <a:spcBef>
                <a:spcPts val="300"/>
              </a:spcBef>
            </a:pPr>
            <a:r>
              <a:rPr lang="en-US" sz="2800" dirty="0"/>
              <a:t>a. More flexibility in regulating complex environmental process and much greater certainty in how much pollution will result from regulations.</a:t>
            </a:r>
          </a:p>
          <a:p>
            <a:pPr lvl="3" indent="-1371600" algn="just">
              <a:spcBef>
                <a:spcPts val="300"/>
              </a:spcBef>
            </a:pPr>
            <a:endParaRPr lang="en-US" sz="2800" dirty="0"/>
          </a:p>
          <a:p>
            <a:pPr lvl="3" indent="-1371600" algn="just">
              <a:spcBef>
                <a:spcPts val="300"/>
              </a:spcBef>
            </a:pPr>
            <a:r>
              <a:rPr lang="en-US" sz="2800" dirty="0"/>
              <a:t>b. It simplifies monitoring of compliance with a regulation. </a:t>
            </a:r>
          </a:p>
          <a:p>
            <a:pPr lvl="3" indent="-1371600" algn="just">
              <a:spcBef>
                <a:spcPts val="300"/>
              </a:spcBef>
            </a:pPr>
            <a:endParaRPr lang="en-US" sz="2800" dirty="0"/>
          </a:p>
        </p:txBody>
      </p:sp>
      <p:sp>
        <p:nvSpPr>
          <p:cNvPr id="7" name="Title 1"/>
          <p:cNvSpPr txBox="1">
            <a:spLocks/>
          </p:cNvSpPr>
          <p:nvPr/>
        </p:nvSpPr>
        <p:spPr bwMode="auto">
          <a:xfrm>
            <a:off x="13648" y="430885"/>
            <a:ext cx="9144000" cy="556591"/>
          </a:xfrm>
          <a:prstGeom prst="rect">
            <a:avLst/>
          </a:prstGeom>
          <a:noFill/>
          <a:ln w="9525">
            <a:noFill/>
            <a:miter lim="800000"/>
            <a:headEnd/>
            <a:tailEnd/>
          </a:ln>
          <a:effectLst/>
        </p:spPr>
        <p:txBody>
          <a:bodyPr anchor="ctr"/>
          <a:lstStyle/>
          <a:p>
            <a:pPr>
              <a:defRPr/>
            </a:pPr>
            <a:r>
              <a:rPr lang="en-US" sz="2800" b="1" kern="0" dirty="0">
                <a:ln w="1905"/>
                <a:solidFill>
                  <a:srgbClr val="993366"/>
                </a:solidFill>
                <a:effectLst>
                  <a:innerShdw blurRad="69850" dist="43180" dir="5400000">
                    <a:srgbClr val="000000">
                      <a:alpha val="65000"/>
                    </a:srgbClr>
                  </a:innerShdw>
                </a:effectLst>
                <a:latin typeface="Calibri" pitchFamily="34" charset="0"/>
                <a:ea typeface="+mj-ea"/>
                <a:cs typeface="+mj-cs"/>
              </a:rPr>
              <a:t>Basic Regulatory Framework: Command and Control </a:t>
            </a:r>
          </a:p>
        </p:txBody>
      </p:sp>
    </p:spTree>
  </p:cSld>
  <p:clrMapOvr>
    <a:masterClrMapping/>
  </p:clrMapOvr>
  <p:transition>
    <p:split orient="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txBox="1">
            <a:spLocks noGrp="1"/>
          </p:cNvSpPr>
          <p:nvPr/>
        </p:nvSpPr>
        <p:spPr bwMode="auto">
          <a:xfrm>
            <a:off x="8174038" y="1588"/>
            <a:ext cx="762000" cy="366712"/>
          </a:xfrm>
          <a:prstGeom prst="rect">
            <a:avLst/>
          </a:prstGeom>
          <a:noFill/>
          <a:ln w="9525">
            <a:noFill/>
            <a:miter lim="800000"/>
            <a:headEnd/>
            <a:tailEnd/>
          </a:ln>
        </p:spPr>
        <p:txBody>
          <a:bodyPr anchor="b"/>
          <a:lstStyle/>
          <a:p>
            <a:pPr algn="r"/>
            <a:fld id="{D8CCA9DC-DEA6-499D-8416-6EE259E3E9E4}" type="slidenum">
              <a:rPr lang="en-US">
                <a:solidFill>
                  <a:srgbClr val="FFFFFF"/>
                </a:solidFill>
              </a:rPr>
              <a:pPr algn="r"/>
              <a:t>27</a:t>
            </a:fld>
            <a:endParaRPr lang="en-US">
              <a:solidFill>
                <a:srgbClr val="FFFFFF"/>
              </a:solidFill>
            </a:endParaRPr>
          </a:p>
        </p:txBody>
      </p:sp>
      <p:sp>
        <p:nvSpPr>
          <p:cNvPr id="5" name="Rectangle 4"/>
          <p:cNvSpPr/>
          <p:nvPr/>
        </p:nvSpPr>
        <p:spPr>
          <a:xfrm>
            <a:off x="152400" y="803275"/>
            <a:ext cx="8839200" cy="5848350"/>
          </a:xfrm>
          <a:prstGeom prst="rect">
            <a:avLst/>
          </a:prstGeom>
        </p:spPr>
        <p:txBody>
          <a:bodyPr>
            <a:spAutoFit/>
          </a:bodyPr>
          <a:lstStyle/>
          <a:p>
            <a:pPr lvl="3" indent="-1371600" algn="just">
              <a:spcBef>
                <a:spcPts val="300"/>
              </a:spcBef>
              <a:defRPr/>
            </a:pPr>
            <a:r>
              <a:rPr lang="en-US" sz="2600" dirty="0"/>
              <a:t>Disadvantages:</a:t>
            </a:r>
          </a:p>
          <a:p>
            <a:pPr marL="406400" lvl="3" indent="-406400" algn="just">
              <a:spcBef>
                <a:spcPts val="300"/>
              </a:spcBef>
              <a:defRPr/>
            </a:pPr>
            <a:r>
              <a:rPr lang="en-US" sz="2600" dirty="0"/>
              <a:t>a. The regulatory system may be very costly to administer as informational costs are high.</a:t>
            </a:r>
          </a:p>
          <a:p>
            <a:pPr marL="465138" lvl="3" indent="-465138" algn="just">
              <a:spcBef>
                <a:spcPts val="300"/>
              </a:spcBef>
              <a:defRPr/>
            </a:pPr>
            <a:r>
              <a:rPr lang="en-US" sz="2600" dirty="0"/>
              <a:t>b. It may reduce incentives to find better ways to control pollution</a:t>
            </a:r>
          </a:p>
          <a:p>
            <a:pPr marL="465138" lvl="3" indent="-465138" algn="just">
              <a:spcBef>
                <a:spcPts val="300"/>
              </a:spcBef>
              <a:defRPr/>
            </a:pPr>
            <a:r>
              <a:rPr lang="en-US" sz="2600" dirty="0"/>
              <a:t>c. Difficulty in satisfying the </a:t>
            </a:r>
            <a:r>
              <a:rPr lang="en-US" sz="2600" dirty="0" err="1"/>
              <a:t>equi</a:t>
            </a:r>
            <a:r>
              <a:rPr lang="en-US" sz="2600" dirty="0"/>
              <a:t>-marginal principle, i.e. it is almost impossible for command and control regulations to ensure that the marginal costs of pollution are equalized among different polluters generating the same pollution. </a:t>
            </a:r>
          </a:p>
          <a:p>
            <a:pPr marL="465138" lvl="3" indent="-465138" algn="just">
              <a:spcBef>
                <a:spcPts val="300"/>
              </a:spcBef>
              <a:defRPr/>
            </a:pPr>
            <a:r>
              <a:rPr lang="en-US" sz="2600" dirty="0"/>
              <a:t>d. Finally, the greatest problem with the Command and Control principle is that the polluter pays only for pollution control, not residual damage from the pollution that is still emitted even after controls are in place</a:t>
            </a:r>
          </a:p>
        </p:txBody>
      </p:sp>
      <p:sp>
        <p:nvSpPr>
          <p:cNvPr id="7" name="Title 1"/>
          <p:cNvSpPr txBox="1">
            <a:spLocks/>
          </p:cNvSpPr>
          <p:nvPr/>
        </p:nvSpPr>
        <p:spPr bwMode="auto">
          <a:xfrm>
            <a:off x="13648" y="314773"/>
            <a:ext cx="9144000" cy="556591"/>
          </a:xfrm>
          <a:prstGeom prst="rect">
            <a:avLst/>
          </a:prstGeom>
          <a:noFill/>
          <a:ln w="9525">
            <a:noFill/>
            <a:miter lim="800000"/>
            <a:headEnd/>
            <a:tailEnd/>
          </a:ln>
          <a:effectLst/>
        </p:spPr>
        <p:txBody>
          <a:bodyPr anchor="ctr"/>
          <a:lstStyle/>
          <a:p>
            <a:pPr>
              <a:defRPr/>
            </a:pPr>
            <a:r>
              <a:rPr lang="en-US" sz="2800" b="1" kern="0" dirty="0">
                <a:ln w="1905"/>
                <a:solidFill>
                  <a:srgbClr val="993366"/>
                </a:solidFill>
                <a:effectLst>
                  <a:innerShdw blurRad="69850" dist="43180" dir="5400000">
                    <a:srgbClr val="000000">
                      <a:alpha val="65000"/>
                    </a:srgbClr>
                  </a:innerShdw>
                </a:effectLst>
                <a:latin typeface="Calibri" pitchFamily="34" charset="0"/>
                <a:ea typeface="+mj-ea"/>
                <a:cs typeface="+mj-cs"/>
              </a:rPr>
              <a:t>Basic Regulatory Framework: Command and Control </a:t>
            </a:r>
          </a:p>
        </p:txBody>
      </p:sp>
    </p:spTree>
  </p:cSld>
  <p:clrMapOvr>
    <a:masterClrMapping/>
  </p:clrMapOvr>
  <p:transition>
    <p:split orient="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txBox="1">
            <a:spLocks noGrp="1"/>
          </p:cNvSpPr>
          <p:nvPr/>
        </p:nvSpPr>
        <p:spPr bwMode="auto">
          <a:xfrm>
            <a:off x="8174038" y="1588"/>
            <a:ext cx="762000" cy="366712"/>
          </a:xfrm>
          <a:prstGeom prst="rect">
            <a:avLst/>
          </a:prstGeom>
          <a:noFill/>
          <a:ln w="9525">
            <a:noFill/>
            <a:miter lim="800000"/>
            <a:headEnd/>
            <a:tailEnd/>
          </a:ln>
        </p:spPr>
        <p:txBody>
          <a:bodyPr anchor="b"/>
          <a:lstStyle/>
          <a:p>
            <a:pPr algn="r"/>
            <a:fld id="{DDA4415B-D2DA-445F-8307-974307B783C9}" type="slidenum">
              <a:rPr lang="en-US">
                <a:solidFill>
                  <a:srgbClr val="FFFFFF"/>
                </a:solidFill>
              </a:rPr>
              <a:pPr algn="r"/>
              <a:t>28</a:t>
            </a:fld>
            <a:endParaRPr lang="en-US">
              <a:solidFill>
                <a:srgbClr val="FFFFFF"/>
              </a:solidFill>
            </a:endParaRPr>
          </a:p>
        </p:txBody>
      </p:sp>
      <p:sp>
        <p:nvSpPr>
          <p:cNvPr id="32771" name="Rectangle 4"/>
          <p:cNvSpPr>
            <a:spLocks noChangeArrowheads="1"/>
          </p:cNvSpPr>
          <p:nvPr/>
        </p:nvSpPr>
        <p:spPr bwMode="auto">
          <a:xfrm>
            <a:off x="0" y="1066800"/>
            <a:ext cx="8915400" cy="461963"/>
          </a:xfrm>
          <a:prstGeom prst="rect">
            <a:avLst/>
          </a:prstGeom>
          <a:noFill/>
          <a:ln w="9525">
            <a:noFill/>
            <a:miter lim="800000"/>
            <a:headEnd/>
            <a:tailEnd/>
          </a:ln>
        </p:spPr>
        <p:txBody>
          <a:bodyPr>
            <a:spAutoFit/>
          </a:bodyPr>
          <a:lstStyle/>
          <a:p>
            <a:pPr lvl="3" indent="-1371600" algn="just">
              <a:spcBef>
                <a:spcPts val="300"/>
              </a:spcBef>
            </a:pPr>
            <a:endParaRPr lang="en-US" sz="2400"/>
          </a:p>
        </p:txBody>
      </p:sp>
      <p:sp>
        <p:nvSpPr>
          <p:cNvPr id="7" name="Title 1"/>
          <p:cNvSpPr txBox="1">
            <a:spLocks/>
          </p:cNvSpPr>
          <p:nvPr/>
        </p:nvSpPr>
        <p:spPr bwMode="auto">
          <a:xfrm>
            <a:off x="0" y="457200"/>
            <a:ext cx="9144000" cy="533400"/>
          </a:xfrm>
          <a:prstGeom prst="rect">
            <a:avLst/>
          </a:prstGeom>
          <a:noFill/>
          <a:ln w="9525">
            <a:noFill/>
            <a:miter lim="800000"/>
            <a:headEnd/>
            <a:tailEnd/>
          </a:ln>
          <a:effectLst/>
        </p:spPr>
        <p:txBody>
          <a:bodyPr anchor="ctr"/>
          <a:lstStyle/>
          <a:p>
            <a:pPr>
              <a:defRPr/>
            </a:pPr>
            <a:r>
              <a:rPr lang="en-US" sz="2800" b="1" kern="0" dirty="0">
                <a:ln w="1905"/>
                <a:solidFill>
                  <a:srgbClr val="993366"/>
                </a:solidFill>
                <a:effectLst>
                  <a:innerShdw blurRad="69850" dist="43180" dir="5400000">
                    <a:srgbClr val="000000">
                      <a:alpha val="65000"/>
                    </a:srgbClr>
                  </a:innerShdw>
                </a:effectLst>
                <a:latin typeface="Calibri" pitchFamily="34" charset="0"/>
                <a:ea typeface="+mj-ea"/>
                <a:cs typeface="+mj-cs"/>
              </a:rPr>
              <a:t>Basic Regulatory Framework: Economic Incentives</a:t>
            </a:r>
          </a:p>
        </p:txBody>
      </p:sp>
      <p:sp>
        <p:nvSpPr>
          <p:cNvPr id="32773" name="TextBox 5"/>
          <p:cNvSpPr txBox="1">
            <a:spLocks noChangeArrowheads="1"/>
          </p:cNvSpPr>
          <p:nvPr/>
        </p:nvSpPr>
        <p:spPr bwMode="auto">
          <a:xfrm>
            <a:off x="152400" y="1143000"/>
            <a:ext cx="8763000" cy="5551488"/>
          </a:xfrm>
          <a:prstGeom prst="rect">
            <a:avLst/>
          </a:prstGeom>
          <a:noFill/>
          <a:ln w="9525">
            <a:noFill/>
            <a:miter lim="800000"/>
            <a:headEnd/>
            <a:tailEnd/>
          </a:ln>
        </p:spPr>
        <p:txBody>
          <a:bodyPr>
            <a:spAutoFit/>
          </a:bodyPr>
          <a:lstStyle/>
          <a:p>
            <a:pPr algn="just">
              <a:spcBef>
                <a:spcPts val="1200"/>
              </a:spcBef>
            </a:pPr>
            <a:r>
              <a:rPr lang="en-US" sz="2800" b="1" dirty="0"/>
              <a:t>Economic incentives </a:t>
            </a:r>
            <a:r>
              <a:rPr lang="en-US" sz="2800" dirty="0"/>
              <a:t>provide rewards for polluters to do what is perceived to be in the public interest.</a:t>
            </a:r>
          </a:p>
          <a:p>
            <a:pPr algn="just">
              <a:spcBef>
                <a:spcPts val="1200"/>
              </a:spcBef>
            </a:pPr>
            <a:endParaRPr lang="en-US" sz="2800" dirty="0"/>
          </a:p>
          <a:p>
            <a:pPr algn="just">
              <a:spcBef>
                <a:spcPts val="1200"/>
              </a:spcBef>
            </a:pPr>
            <a:r>
              <a:rPr lang="en-US" sz="2800" dirty="0"/>
              <a:t>Three basic types of economic incentives include: 	fees, marketable permits and liability. </a:t>
            </a:r>
          </a:p>
          <a:p>
            <a:pPr algn="just">
              <a:spcBef>
                <a:spcPts val="1200"/>
              </a:spcBef>
            </a:pPr>
            <a:endParaRPr lang="en-US" sz="1400" dirty="0"/>
          </a:p>
          <a:p>
            <a:pPr algn="just">
              <a:spcBef>
                <a:spcPts val="1200"/>
              </a:spcBef>
            </a:pPr>
            <a:r>
              <a:rPr lang="en-US" sz="2800" b="1" dirty="0"/>
              <a:t>Fees: </a:t>
            </a:r>
          </a:p>
          <a:p>
            <a:pPr algn="just">
              <a:spcBef>
                <a:spcPts val="1200"/>
              </a:spcBef>
            </a:pPr>
            <a:r>
              <a:rPr lang="en-US" sz="2800" b="1" dirty="0"/>
              <a:t>	</a:t>
            </a:r>
            <a:r>
              <a:rPr lang="en-US" sz="2800" dirty="0"/>
              <a:t>Fees involve the payment of charge per unit of 	pollution emitted. When a polluter must pay for 	every unit of pollution emitted, it becomes in the 	polluter’s interest to reduce emission. </a:t>
            </a:r>
          </a:p>
        </p:txBody>
      </p:sp>
    </p:spTree>
  </p:cSld>
  <p:clrMapOvr>
    <a:masterClrMapping/>
  </p:clrMapOvr>
  <p:transition>
    <p:split orient="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24B012E-AB0F-40A4-8C50-4EA0F9432E30}" type="slidenum">
              <a:rPr lang="en-US" smtClean="0"/>
              <a:pPr/>
              <a:t>29</a:t>
            </a:fld>
            <a:endParaRPr lang="en-US"/>
          </a:p>
        </p:txBody>
      </p:sp>
      <p:sp>
        <p:nvSpPr>
          <p:cNvPr id="33795" name="Rectangle 4"/>
          <p:cNvSpPr>
            <a:spLocks noChangeArrowheads="1"/>
          </p:cNvSpPr>
          <p:nvPr/>
        </p:nvSpPr>
        <p:spPr bwMode="auto">
          <a:xfrm>
            <a:off x="0" y="1066800"/>
            <a:ext cx="8915400" cy="461963"/>
          </a:xfrm>
          <a:prstGeom prst="rect">
            <a:avLst/>
          </a:prstGeom>
          <a:noFill/>
          <a:ln w="9525">
            <a:noFill/>
            <a:miter lim="800000"/>
            <a:headEnd/>
            <a:tailEnd/>
          </a:ln>
        </p:spPr>
        <p:txBody>
          <a:bodyPr>
            <a:spAutoFit/>
          </a:bodyPr>
          <a:lstStyle/>
          <a:p>
            <a:pPr lvl="3" indent="-1371600" algn="just">
              <a:spcBef>
                <a:spcPts val="300"/>
              </a:spcBef>
            </a:pPr>
            <a:endParaRPr lang="en-US" sz="2400"/>
          </a:p>
        </p:txBody>
      </p:sp>
      <p:sp>
        <p:nvSpPr>
          <p:cNvPr id="33796" name="TextBox 5"/>
          <p:cNvSpPr txBox="1">
            <a:spLocks noChangeArrowheads="1"/>
          </p:cNvSpPr>
          <p:nvPr/>
        </p:nvSpPr>
        <p:spPr bwMode="auto">
          <a:xfrm>
            <a:off x="152400" y="930275"/>
            <a:ext cx="8763000" cy="5399088"/>
          </a:xfrm>
          <a:prstGeom prst="rect">
            <a:avLst/>
          </a:prstGeom>
          <a:noFill/>
          <a:ln w="9525">
            <a:noFill/>
            <a:miter lim="800000"/>
            <a:headEnd/>
            <a:tailEnd/>
          </a:ln>
        </p:spPr>
        <p:txBody>
          <a:bodyPr>
            <a:spAutoFit/>
          </a:bodyPr>
          <a:lstStyle/>
          <a:p>
            <a:pPr algn="just">
              <a:spcBef>
                <a:spcPts val="1200"/>
              </a:spcBef>
            </a:pPr>
            <a:r>
              <a:rPr lang="en-US" sz="2800" b="1"/>
              <a:t>Marketable Permit: </a:t>
            </a:r>
          </a:p>
          <a:p>
            <a:pPr algn="just">
              <a:spcBef>
                <a:spcPts val="1200"/>
              </a:spcBef>
            </a:pPr>
            <a:r>
              <a:rPr lang="en-US" sz="2800"/>
              <a:t>A marketable permit allows polluter to buy and sell the right to pollute. </a:t>
            </a:r>
          </a:p>
          <a:p>
            <a:pPr algn="just">
              <a:spcBef>
                <a:spcPts val="1200"/>
              </a:spcBef>
            </a:pPr>
            <a:r>
              <a:rPr lang="en-US" sz="2800"/>
              <a:t>Trading induces a price or value on a permit to pollute, thus, causing firms to see polluting as an expensive activity. </a:t>
            </a:r>
          </a:p>
          <a:p>
            <a:pPr algn="just">
              <a:spcBef>
                <a:spcPts val="1200"/>
              </a:spcBef>
            </a:pPr>
            <a:r>
              <a:rPr lang="en-US" sz="2800"/>
              <a:t>Less pollution means fewer permits need be bought.  Similarly, there is an opportunity cost of emitting, i.e. by not emitting the firm can sell more permits. </a:t>
            </a:r>
          </a:p>
          <a:p>
            <a:pPr algn="just">
              <a:spcBef>
                <a:spcPts val="1200"/>
              </a:spcBef>
            </a:pPr>
            <a:r>
              <a:rPr lang="en-US" sz="2800"/>
              <a:t>A graphical illustration of the marketable permit is shown in figure 2. </a:t>
            </a:r>
          </a:p>
        </p:txBody>
      </p:sp>
      <p:sp>
        <p:nvSpPr>
          <p:cNvPr id="6" name="Title 1"/>
          <p:cNvSpPr txBox="1">
            <a:spLocks/>
          </p:cNvSpPr>
          <p:nvPr/>
        </p:nvSpPr>
        <p:spPr bwMode="auto">
          <a:xfrm>
            <a:off x="0" y="399144"/>
            <a:ext cx="9144000" cy="533400"/>
          </a:xfrm>
          <a:prstGeom prst="rect">
            <a:avLst/>
          </a:prstGeom>
          <a:noFill/>
          <a:ln w="9525">
            <a:noFill/>
            <a:miter lim="800000"/>
            <a:headEnd/>
            <a:tailEnd/>
          </a:ln>
          <a:effectLst/>
        </p:spPr>
        <p:txBody>
          <a:bodyPr anchor="ctr"/>
          <a:lstStyle/>
          <a:p>
            <a:pPr>
              <a:defRPr/>
            </a:pPr>
            <a:r>
              <a:rPr lang="en-US" sz="2800" b="1" kern="0" dirty="0">
                <a:ln w="1905"/>
                <a:solidFill>
                  <a:srgbClr val="993366"/>
                </a:solidFill>
                <a:effectLst>
                  <a:innerShdw blurRad="69850" dist="43180" dir="5400000">
                    <a:srgbClr val="000000">
                      <a:alpha val="65000"/>
                    </a:srgbClr>
                  </a:innerShdw>
                </a:effectLst>
                <a:latin typeface="Calibri" pitchFamily="34" charset="0"/>
                <a:ea typeface="+mj-ea"/>
                <a:cs typeface="+mj-cs"/>
              </a:rPr>
              <a:t>Basic Regulatory Framework: Economic Incentives</a:t>
            </a:r>
          </a:p>
        </p:txBody>
      </p:sp>
    </p:spTree>
  </p:cSld>
  <p:clrMapOvr>
    <a:masterClrMapping/>
  </p:clrMapOvr>
  <p:transition>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5BF7567-2917-4890-B4E7-06E9FF637CE0}" type="slidenum">
              <a:rPr lang="en-US" smtClean="0"/>
              <a:pPr/>
              <a:t>3</a:t>
            </a:fld>
            <a:endParaRPr lang="en-US"/>
          </a:p>
        </p:txBody>
      </p:sp>
      <p:sp>
        <p:nvSpPr>
          <p:cNvPr id="4" name="Rectangle 3"/>
          <p:cNvSpPr/>
          <p:nvPr/>
        </p:nvSpPr>
        <p:spPr>
          <a:xfrm>
            <a:off x="3033486" y="457200"/>
            <a:ext cx="275771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Economic activity</a:t>
            </a:r>
            <a:endParaRPr lang="en-IN" sz="2400" dirty="0"/>
          </a:p>
        </p:txBody>
      </p:sp>
      <p:sp>
        <p:nvSpPr>
          <p:cNvPr id="5" name="Rounded Rectangle 4"/>
          <p:cNvSpPr/>
          <p:nvPr/>
        </p:nvSpPr>
        <p:spPr>
          <a:xfrm>
            <a:off x="2667001" y="1429657"/>
            <a:ext cx="3592286"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Emission flows into environmental media</a:t>
            </a:r>
            <a:endParaRPr lang="en-IN" sz="2000" dirty="0"/>
          </a:p>
        </p:txBody>
      </p:sp>
      <p:cxnSp>
        <p:nvCxnSpPr>
          <p:cNvPr id="8" name="Straight Arrow Connector 7"/>
          <p:cNvCxnSpPr/>
          <p:nvPr/>
        </p:nvCxnSpPr>
        <p:spPr>
          <a:xfrm>
            <a:off x="4187372" y="914400"/>
            <a:ext cx="0" cy="5152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609601" y="2362200"/>
            <a:ext cx="3278413"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Absorption of some proportion of flow into harmless forms</a:t>
            </a:r>
            <a:endParaRPr lang="en-IN" dirty="0"/>
          </a:p>
        </p:txBody>
      </p:sp>
      <p:sp>
        <p:nvSpPr>
          <p:cNvPr id="15" name="Rounded Rectangle 14"/>
          <p:cNvSpPr/>
          <p:nvPr/>
        </p:nvSpPr>
        <p:spPr>
          <a:xfrm>
            <a:off x="4855029" y="2369457"/>
            <a:ext cx="3603171"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Non-absorbed emission flows</a:t>
            </a:r>
            <a:endParaRPr lang="en-IN" sz="2000" dirty="0"/>
          </a:p>
        </p:txBody>
      </p:sp>
      <p:sp>
        <p:nvSpPr>
          <p:cNvPr id="19" name="Rounded Rectangle 18"/>
          <p:cNvSpPr/>
          <p:nvPr/>
        </p:nvSpPr>
        <p:spPr>
          <a:xfrm>
            <a:off x="3525157" y="3200400"/>
            <a:ext cx="3028043"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Accumulation of pollutant stock</a:t>
            </a:r>
            <a:endParaRPr lang="en-IN" sz="2400" dirty="0"/>
          </a:p>
        </p:txBody>
      </p:sp>
      <p:sp>
        <p:nvSpPr>
          <p:cNvPr id="20" name="Rounded Rectangle 19"/>
          <p:cNvSpPr/>
          <p:nvPr/>
        </p:nvSpPr>
        <p:spPr>
          <a:xfrm>
            <a:off x="6259287" y="4633685"/>
            <a:ext cx="2732314" cy="9289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Flow pollution damage</a:t>
            </a:r>
            <a:endParaRPr lang="en-IN" sz="2000" dirty="0"/>
          </a:p>
        </p:txBody>
      </p:sp>
      <p:sp>
        <p:nvSpPr>
          <p:cNvPr id="21" name="Rounded Rectangle 20"/>
          <p:cNvSpPr/>
          <p:nvPr/>
        </p:nvSpPr>
        <p:spPr>
          <a:xfrm>
            <a:off x="3200400" y="4633685"/>
            <a:ext cx="2891971" cy="9289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Stock pollution damage</a:t>
            </a:r>
            <a:endParaRPr lang="en-IN" sz="2000" dirty="0"/>
          </a:p>
        </p:txBody>
      </p:sp>
      <p:sp>
        <p:nvSpPr>
          <p:cNvPr id="22" name="Rounded Rectangle 21"/>
          <p:cNvSpPr/>
          <p:nvPr/>
        </p:nvSpPr>
        <p:spPr>
          <a:xfrm>
            <a:off x="141515" y="4633685"/>
            <a:ext cx="2754085" cy="9289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Degradation of stock into harmless forms</a:t>
            </a:r>
            <a:endParaRPr lang="en-IN" sz="2000" dirty="0"/>
          </a:p>
        </p:txBody>
      </p:sp>
      <p:sp>
        <p:nvSpPr>
          <p:cNvPr id="23" name="Rounded Rectangle 22"/>
          <p:cNvSpPr/>
          <p:nvPr/>
        </p:nvSpPr>
        <p:spPr>
          <a:xfrm>
            <a:off x="4646385" y="5939970"/>
            <a:ext cx="3202215" cy="6894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Pollution damage</a:t>
            </a:r>
            <a:endParaRPr lang="en-IN" sz="2400" dirty="0"/>
          </a:p>
        </p:txBody>
      </p:sp>
      <p:cxnSp>
        <p:nvCxnSpPr>
          <p:cNvPr id="24" name="Straight Arrow Connector 23"/>
          <p:cNvCxnSpPr/>
          <p:nvPr/>
        </p:nvCxnSpPr>
        <p:spPr>
          <a:xfrm>
            <a:off x="3847194" y="4191000"/>
            <a:ext cx="0" cy="442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858000" y="5566229"/>
            <a:ext cx="0" cy="3737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606144" y="2942771"/>
            <a:ext cx="0" cy="2576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646385" y="2001157"/>
            <a:ext cx="392793" cy="3610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3276600" y="2001156"/>
            <a:ext cx="570594" cy="3610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8001000" y="2942771"/>
            <a:ext cx="0" cy="16909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216070" y="5526315"/>
            <a:ext cx="0" cy="3773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2667001" y="4191000"/>
            <a:ext cx="990599" cy="3773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2299993"/>
      </p:ext>
    </p:extLst>
  </p:cSld>
  <p:clrMapOvr>
    <a:masterClrMapping/>
  </p:clrMapOvr>
  <p:transition>
    <p:split orient="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txBox="1">
            <a:spLocks noGrp="1"/>
          </p:cNvSpPr>
          <p:nvPr/>
        </p:nvSpPr>
        <p:spPr bwMode="auto">
          <a:xfrm>
            <a:off x="8174038" y="1588"/>
            <a:ext cx="762000" cy="366712"/>
          </a:xfrm>
          <a:prstGeom prst="rect">
            <a:avLst/>
          </a:prstGeom>
          <a:noFill/>
          <a:ln w="9525">
            <a:noFill/>
            <a:miter lim="800000"/>
            <a:headEnd/>
            <a:tailEnd/>
          </a:ln>
        </p:spPr>
        <p:txBody>
          <a:bodyPr anchor="b"/>
          <a:lstStyle/>
          <a:p>
            <a:pPr algn="r"/>
            <a:fld id="{2E4E4DF9-5291-49EE-8C37-40A57BA9E162}" type="slidenum">
              <a:rPr lang="en-US">
                <a:solidFill>
                  <a:srgbClr val="FFFFFF"/>
                </a:solidFill>
              </a:rPr>
              <a:pPr algn="r"/>
              <a:t>30</a:t>
            </a:fld>
            <a:endParaRPr lang="en-US">
              <a:solidFill>
                <a:srgbClr val="FFFFFF"/>
              </a:solidFill>
            </a:endParaRPr>
          </a:p>
        </p:txBody>
      </p:sp>
      <p:sp>
        <p:nvSpPr>
          <p:cNvPr id="34819" name="Rectangle 4"/>
          <p:cNvSpPr>
            <a:spLocks noChangeArrowheads="1"/>
          </p:cNvSpPr>
          <p:nvPr/>
        </p:nvSpPr>
        <p:spPr bwMode="auto">
          <a:xfrm>
            <a:off x="0" y="1066800"/>
            <a:ext cx="8915400" cy="461963"/>
          </a:xfrm>
          <a:prstGeom prst="rect">
            <a:avLst/>
          </a:prstGeom>
          <a:noFill/>
          <a:ln w="9525">
            <a:noFill/>
            <a:miter lim="800000"/>
            <a:headEnd/>
            <a:tailEnd/>
          </a:ln>
        </p:spPr>
        <p:txBody>
          <a:bodyPr>
            <a:spAutoFit/>
          </a:bodyPr>
          <a:lstStyle/>
          <a:p>
            <a:pPr lvl="3" indent="-1371600" algn="just">
              <a:spcBef>
                <a:spcPts val="300"/>
              </a:spcBef>
            </a:pPr>
            <a:endParaRPr lang="en-US" sz="2400"/>
          </a:p>
        </p:txBody>
      </p:sp>
      <p:sp>
        <p:nvSpPr>
          <p:cNvPr id="34820" name="TextBox 5"/>
          <p:cNvSpPr txBox="1">
            <a:spLocks noChangeArrowheads="1"/>
          </p:cNvSpPr>
          <p:nvPr/>
        </p:nvSpPr>
        <p:spPr bwMode="auto">
          <a:xfrm>
            <a:off x="152400" y="1066800"/>
            <a:ext cx="8763000" cy="3614738"/>
          </a:xfrm>
          <a:prstGeom prst="rect">
            <a:avLst/>
          </a:prstGeom>
          <a:noFill/>
          <a:ln w="9525">
            <a:noFill/>
            <a:miter lim="800000"/>
            <a:headEnd/>
            <a:tailEnd/>
          </a:ln>
        </p:spPr>
        <p:txBody>
          <a:bodyPr>
            <a:spAutoFit/>
          </a:bodyPr>
          <a:lstStyle/>
          <a:p>
            <a:pPr algn="just">
              <a:spcBef>
                <a:spcPts val="1200"/>
              </a:spcBef>
            </a:pPr>
            <a:r>
              <a:rPr lang="en-US" sz="2800" b="1"/>
              <a:t>Marketable Permit: </a:t>
            </a:r>
          </a:p>
          <a:p>
            <a:pPr algn="just">
              <a:spcBef>
                <a:spcPts val="1200"/>
              </a:spcBef>
            </a:pPr>
            <a:r>
              <a:rPr lang="en-US" sz="2800"/>
              <a:t>Assume a situation where two polluters exist and we are interested in allowing 100 units of pollution in total.</a:t>
            </a:r>
          </a:p>
          <a:p>
            <a:pPr algn="just">
              <a:spcBef>
                <a:spcPts val="1200"/>
              </a:spcBef>
            </a:pPr>
            <a:r>
              <a:rPr lang="en-US" sz="2800"/>
              <a:t> </a:t>
            </a:r>
          </a:p>
          <a:p>
            <a:pPr algn="just">
              <a:spcBef>
                <a:spcPts val="600"/>
              </a:spcBef>
            </a:pPr>
            <a:r>
              <a:rPr lang="en-US" sz="2800"/>
              <a:t>Let’s start by giving each firm 50 permits. </a:t>
            </a:r>
          </a:p>
          <a:p>
            <a:pPr algn="just">
              <a:spcBef>
                <a:spcPts val="600"/>
              </a:spcBef>
            </a:pPr>
            <a:endParaRPr lang="en-US" sz="2800"/>
          </a:p>
          <a:p>
            <a:pPr algn="just">
              <a:spcBef>
                <a:spcPts val="600"/>
              </a:spcBef>
            </a:pPr>
            <a:r>
              <a:rPr lang="en-US" sz="2800"/>
              <a:t>The equilibrium price of permit is p*.</a:t>
            </a:r>
          </a:p>
        </p:txBody>
      </p:sp>
      <p:sp>
        <p:nvSpPr>
          <p:cNvPr id="6" name="Title 1"/>
          <p:cNvSpPr txBox="1">
            <a:spLocks/>
          </p:cNvSpPr>
          <p:nvPr/>
        </p:nvSpPr>
        <p:spPr bwMode="auto">
          <a:xfrm>
            <a:off x="0" y="399144"/>
            <a:ext cx="9144000" cy="533400"/>
          </a:xfrm>
          <a:prstGeom prst="rect">
            <a:avLst/>
          </a:prstGeom>
          <a:noFill/>
          <a:ln w="9525">
            <a:noFill/>
            <a:miter lim="800000"/>
            <a:headEnd/>
            <a:tailEnd/>
          </a:ln>
          <a:effectLst/>
        </p:spPr>
        <p:txBody>
          <a:bodyPr anchor="ctr"/>
          <a:lstStyle/>
          <a:p>
            <a:pPr>
              <a:defRPr/>
            </a:pPr>
            <a:r>
              <a:rPr lang="en-US" sz="2800" b="1" kern="0" dirty="0">
                <a:ln w="1905"/>
                <a:solidFill>
                  <a:srgbClr val="993366"/>
                </a:solidFill>
                <a:effectLst>
                  <a:innerShdw blurRad="69850" dist="43180" dir="5400000">
                    <a:srgbClr val="000000">
                      <a:alpha val="65000"/>
                    </a:srgbClr>
                  </a:innerShdw>
                </a:effectLst>
                <a:latin typeface="Calibri" pitchFamily="34" charset="0"/>
                <a:ea typeface="+mj-ea"/>
                <a:cs typeface="+mj-cs"/>
              </a:rPr>
              <a:t>Basic Regulatory Framework: Economic Incentives</a:t>
            </a:r>
          </a:p>
        </p:txBody>
      </p:sp>
    </p:spTree>
  </p:cSld>
  <p:clrMapOvr>
    <a:masterClrMapping/>
  </p:clrMapOvr>
  <p:transition>
    <p:split orient="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82057C1F-FEF3-4062-9177-5DE449F42EC6}" type="slidenum">
              <a:rPr lang="en-US" smtClean="0"/>
              <a:pPr/>
              <a:t>31</a:t>
            </a:fld>
            <a:endParaRPr lang="en-US"/>
          </a:p>
        </p:txBody>
      </p:sp>
      <p:cxnSp>
        <p:nvCxnSpPr>
          <p:cNvPr id="9" name="Straight Connector 8"/>
          <p:cNvCxnSpPr/>
          <p:nvPr/>
        </p:nvCxnSpPr>
        <p:spPr>
          <a:xfrm rot="5400000">
            <a:off x="-113506" y="3847306"/>
            <a:ext cx="35814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6211094" y="3833019"/>
            <a:ext cx="35814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676400" y="5638800"/>
            <a:ext cx="6324600" cy="15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5" name="Freeform 24"/>
          <p:cNvSpPr/>
          <p:nvPr/>
        </p:nvSpPr>
        <p:spPr>
          <a:xfrm>
            <a:off x="1695450" y="2419350"/>
            <a:ext cx="6305550" cy="2686050"/>
          </a:xfrm>
          <a:custGeom>
            <a:avLst/>
            <a:gdLst>
              <a:gd name="connsiteX0" fmla="*/ 0 w 6371303"/>
              <a:gd name="connsiteY0" fmla="*/ 0 h 2684207"/>
              <a:gd name="connsiteX1" fmla="*/ 2389238 w 6371303"/>
              <a:gd name="connsiteY1" fmla="*/ 1932039 h 2684207"/>
              <a:gd name="connsiteX2" fmla="*/ 6371303 w 6371303"/>
              <a:gd name="connsiteY2" fmla="*/ 2684207 h 2684207"/>
            </a:gdLst>
            <a:ahLst/>
            <a:cxnLst>
              <a:cxn ang="0">
                <a:pos x="connsiteX0" y="connsiteY0"/>
              </a:cxn>
              <a:cxn ang="0">
                <a:pos x="connsiteX1" y="connsiteY1"/>
              </a:cxn>
              <a:cxn ang="0">
                <a:pos x="connsiteX2" y="connsiteY2"/>
              </a:cxn>
            </a:cxnLst>
            <a:rect l="l" t="t" r="r" b="b"/>
            <a:pathLst>
              <a:path w="6371303" h="2684207">
                <a:moveTo>
                  <a:pt x="0" y="0"/>
                </a:moveTo>
                <a:cubicBezTo>
                  <a:pt x="663677" y="742335"/>
                  <a:pt x="1327354" y="1484671"/>
                  <a:pt x="2389238" y="1932039"/>
                </a:cubicBezTo>
                <a:cubicBezTo>
                  <a:pt x="3451122" y="2379407"/>
                  <a:pt x="4911212" y="2531807"/>
                  <a:pt x="6371303" y="2684207"/>
                </a:cubicBezTo>
              </a:path>
            </a:pathLst>
          </a:custGeom>
          <a:ln w="31750">
            <a:solidFill>
              <a:srgbClr val="00206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6" name="Freeform 25"/>
          <p:cNvSpPr/>
          <p:nvPr/>
        </p:nvSpPr>
        <p:spPr>
          <a:xfrm>
            <a:off x="1695450" y="4648200"/>
            <a:ext cx="6305550" cy="882650"/>
          </a:xfrm>
          <a:custGeom>
            <a:avLst/>
            <a:gdLst>
              <a:gd name="connsiteX0" fmla="*/ 0 w 6371303"/>
              <a:gd name="connsiteY0" fmla="*/ 796412 h 899651"/>
              <a:gd name="connsiteX1" fmla="*/ 1740309 w 6371303"/>
              <a:gd name="connsiteY1" fmla="*/ 766916 h 899651"/>
              <a:gd name="connsiteX2" fmla="*/ 6371303 w 6371303"/>
              <a:gd name="connsiteY2" fmla="*/ 0 h 899651"/>
            </a:gdLst>
            <a:ahLst/>
            <a:cxnLst>
              <a:cxn ang="0">
                <a:pos x="connsiteX0" y="connsiteY0"/>
              </a:cxn>
              <a:cxn ang="0">
                <a:pos x="connsiteX1" y="connsiteY1"/>
              </a:cxn>
              <a:cxn ang="0">
                <a:pos x="connsiteX2" y="connsiteY2"/>
              </a:cxn>
            </a:cxnLst>
            <a:rect l="l" t="t" r="r" b="b"/>
            <a:pathLst>
              <a:path w="6371303" h="899651">
                <a:moveTo>
                  <a:pt x="0" y="796412"/>
                </a:moveTo>
                <a:cubicBezTo>
                  <a:pt x="339212" y="848031"/>
                  <a:pt x="678425" y="899651"/>
                  <a:pt x="1740309" y="766916"/>
                </a:cubicBezTo>
                <a:cubicBezTo>
                  <a:pt x="2802193" y="634181"/>
                  <a:pt x="4586748" y="317090"/>
                  <a:pt x="6371303" y="0"/>
                </a:cubicBezTo>
              </a:path>
            </a:pathLst>
          </a:custGeom>
          <a:ln w="25400">
            <a:solidFill>
              <a:srgbClr val="7030A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32" name="Straight Connector 31"/>
          <p:cNvCxnSpPr/>
          <p:nvPr/>
        </p:nvCxnSpPr>
        <p:spPr>
          <a:xfrm rot="5400000">
            <a:off x="6119019" y="5263356"/>
            <a:ext cx="685800" cy="158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676400" y="4922838"/>
            <a:ext cx="6324600" cy="30162"/>
          </a:xfrm>
          <a:prstGeom prst="line">
            <a:avLst/>
          </a:prstGeom>
          <a:ln w="2540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5400000">
            <a:off x="7162801" y="4465637"/>
            <a:ext cx="609600" cy="31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467600" y="4160838"/>
            <a:ext cx="838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852" name="TextBox 40"/>
          <p:cNvSpPr txBox="1">
            <a:spLocks noChangeArrowheads="1"/>
          </p:cNvSpPr>
          <p:nvPr/>
        </p:nvSpPr>
        <p:spPr bwMode="auto">
          <a:xfrm>
            <a:off x="8264525" y="4114800"/>
            <a:ext cx="762000" cy="369888"/>
          </a:xfrm>
          <a:prstGeom prst="rect">
            <a:avLst/>
          </a:prstGeom>
          <a:noFill/>
          <a:ln w="9525">
            <a:noFill/>
            <a:miter lim="800000"/>
            <a:headEnd/>
            <a:tailEnd/>
          </a:ln>
        </p:spPr>
        <p:txBody>
          <a:bodyPr>
            <a:spAutoFit/>
          </a:bodyPr>
          <a:lstStyle/>
          <a:p>
            <a:r>
              <a:rPr lang="en-US"/>
              <a:t>MS</a:t>
            </a:r>
            <a:r>
              <a:rPr lang="en-US" baseline="-25000"/>
              <a:t>2</a:t>
            </a:r>
          </a:p>
        </p:txBody>
      </p:sp>
      <p:sp>
        <p:nvSpPr>
          <p:cNvPr id="35853" name="TextBox 41"/>
          <p:cNvSpPr txBox="1">
            <a:spLocks noChangeArrowheads="1"/>
          </p:cNvSpPr>
          <p:nvPr/>
        </p:nvSpPr>
        <p:spPr bwMode="auto">
          <a:xfrm>
            <a:off x="2133600" y="2590800"/>
            <a:ext cx="762000" cy="369888"/>
          </a:xfrm>
          <a:prstGeom prst="rect">
            <a:avLst/>
          </a:prstGeom>
          <a:noFill/>
          <a:ln w="9525">
            <a:noFill/>
            <a:miter lim="800000"/>
            <a:headEnd/>
            <a:tailEnd/>
          </a:ln>
        </p:spPr>
        <p:txBody>
          <a:bodyPr>
            <a:spAutoFit/>
          </a:bodyPr>
          <a:lstStyle/>
          <a:p>
            <a:r>
              <a:rPr lang="en-US"/>
              <a:t>MS</a:t>
            </a:r>
            <a:r>
              <a:rPr lang="en-US" baseline="-25000"/>
              <a:t>1</a:t>
            </a:r>
          </a:p>
        </p:txBody>
      </p:sp>
      <p:sp>
        <p:nvSpPr>
          <p:cNvPr id="35854" name="TextBox 42"/>
          <p:cNvSpPr txBox="1">
            <a:spLocks noChangeArrowheads="1"/>
          </p:cNvSpPr>
          <p:nvPr/>
        </p:nvSpPr>
        <p:spPr bwMode="auto">
          <a:xfrm>
            <a:off x="1143000" y="4800600"/>
            <a:ext cx="457200" cy="369888"/>
          </a:xfrm>
          <a:prstGeom prst="rect">
            <a:avLst/>
          </a:prstGeom>
          <a:noFill/>
          <a:ln w="9525">
            <a:noFill/>
            <a:miter lim="800000"/>
            <a:headEnd/>
            <a:tailEnd/>
          </a:ln>
        </p:spPr>
        <p:txBody>
          <a:bodyPr>
            <a:spAutoFit/>
          </a:bodyPr>
          <a:lstStyle/>
          <a:p>
            <a:pPr algn="r"/>
            <a:r>
              <a:rPr lang="en-US"/>
              <a:t>P*</a:t>
            </a:r>
          </a:p>
        </p:txBody>
      </p:sp>
      <p:sp>
        <p:nvSpPr>
          <p:cNvPr id="35855" name="TextBox 43"/>
          <p:cNvSpPr txBox="1">
            <a:spLocks noChangeArrowheads="1"/>
          </p:cNvSpPr>
          <p:nvPr/>
        </p:nvSpPr>
        <p:spPr bwMode="auto">
          <a:xfrm>
            <a:off x="6248400" y="5638800"/>
            <a:ext cx="457200" cy="369888"/>
          </a:xfrm>
          <a:prstGeom prst="rect">
            <a:avLst/>
          </a:prstGeom>
          <a:noFill/>
          <a:ln w="9525">
            <a:noFill/>
            <a:miter lim="800000"/>
            <a:headEnd/>
            <a:tailEnd/>
          </a:ln>
        </p:spPr>
        <p:txBody>
          <a:bodyPr>
            <a:spAutoFit/>
          </a:bodyPr>
          <a:lstStyle/>
          <a:p>
            <a:pPr algn="r"/>
            <a:r>
              <a:rPr lang="en-US"/>
              <a:t>e*</a:t>
            </a:r>
          </a:p>
        </p:txBody>
      </p:sp>
      <p:sp>
        <p:nvSpPr>
          <p:cNvPr id="35856" name="TextBox 44"/>
          <p:cNvSpPr txBox="1">
            <a:spLocks noChangeArrowheads="1"/>
          </p:cNvSpPr>
          <p:nvPr/>
        </p:nvSpPr>
        <p:spPr bwMode="auto">
          <a:xfrm>
            <a:off x="1447800" y="5638800"/>
            <a:ext cx="457200" cy="369888"/>
          </a:xfrm>
          <a:prstGeom prst="rect">
            <a:avLst/>
          </a:prstGeom>
          <a:noFill/>
          <a:ln w="9525">
            <a:noFill/>
            <a:miter lim="800000"/>
            <a:headEnd/>
            <a:tailEnd/>
          </a:ln>
        </p:spPr>
        <p:txBody>
          <a:bodyPr>
            <a:spAutoFit/>
          </a:bodyPr>
          <a:lstStyle/>
          <a:p>
            <a:pPr algn="ctr"/>
            <a:r>
              <a:rPr lang="en-US"/>
              <a:t>0</a:t>
            </a:r>
          </a:p>
        </p:txBody>
      </p:sp>
      <p:sp>
        <p:nvSpPr>
          <p:cNvPr id="35857" name="TextBox 45"/>
          <p:cNvSpPr txBox="1">
            <a:spLocks noChangeArrowheads="1"/>
          </p:cNvSpPr>
          <p:nvPr/>
        </p:nvSpPr>
        <p:spPr bwMode="auto">
          <a:xfrm>
            <a:off x="1354138" y="5961063"/>
            <a:ext cx="685800" cy="368300"/>
          </a:xfrm>
          <a:prstGeom prst="rect">
            <a:avLst/>
          </a:prstGeom>
          <a:noFill/>
          <a:ln w="9525">
            <a:noFill/>
            <a:miter lim="800000"/>
            <a:headEnd/>
            <a:tailEnd/>
          </a:ln>
        </p:spPr>
        <p:txBody>
          <a:bodyPr>
            <a:spAutoFit/>
          </a:bodyPr>
          <a:lstStyle/>
          <a:p>
            <a:r>
              <a:rPr lang="en-US"/>
              <a:t>100</a:t>
            </a:r>
          </a:p>
        </p:txBody>
      </p:sp>
      <p:sp>
        <p:nvSpPr>
          <p:cNvPr id="35858" name="TextBox 46"/>
          <p:cNvSpPr txBox="1">
            <a:spLocks noChangeArrowheads="1"/>
          </p:cNvSpPr>
          <p:nvPr/>
        </p:nvSpPr>
        <p:spPr bwMode="auto">
          <a:xfrm>
            <a:off x="7620000" y="5638800"/>
            <a:ext cx="685800" cy="369888"/>
          </a:xfrm>
          <a:prstGeom prst="rect">
            <a:avLst/>
          </a:prstGeom>
          <a:noFill/>
          <a:ln w="9525">
            <a:noFill/>
            <a:miter lim="800000"/>
            <a:headEnd/>
            <a:tailEnd/>
          </a:ln>
        </p:spPr>
        <p:txBody>
          <a:bodyPr>
            <a:spAutoFit/>
          </a:bodyPr>
          <a:lstStyle/>
          <a:p>
            <a:r>
              <a:rPr lang="en-US"/>
              <a:t>100</a:t>
            </a:r>
          </a:p>
        </p:txBody>
      </p:sp>
      <p:sp>
        <p:nvSpPr>
          <p:cNvPr id="35859" name="TextBox 47"/>
          <p:cNvSpPr txBox="1">
            <a:spLocks noChangeArrowheads="1"/>
          </p:cNvSpPr>
          <p:nvPr/>
        </p:nvSpPr>
        <p:spPr bwMode="auto">
          <a:xfrm>
            <a:off x="7696200" y="5943600"/>
            <a:ext cx="457200" cy="369888"/>
          </a:xfrm>
          <a:prstGeom prst="rect">
            <a:avLst/>
          </a:prstGeom>
          <a:noFill/>
          <a:ln w="9525">
            <a:noFill/>
            <a:miter lim="800000"/>
            <a:headEnd/>
            <a:tailEnd/>
          </a:ln>
        </p:spPr>
        <p:txBody>
          <a:bodyPr>
            <a:spAutoFit/>
          </a:bodyPr>
          <a:lstStyle/>
          <a:p>
            <a:pPr algn="ctr"/>
            <a:r>
              <a:rPr lang="en-US"/>
              <a:t>0</a:t>
            </a:r>
          </a:p>
        </p:txBody>
      </p:sp>
      <p:cxnSp>
        <p:nvCxnSpPr>
          <p:cNvPr id="50" name="Straight Connector 49"/>
          <p:cNvCxnSpPr/>
          <p:nvPr/>
        </p:nvCxnSpPr>
        <p:spPr>
          <a:xfrm rot="5400000">
            <a:off x="4915694" y="5752306"/>
            <a:ext cx="2286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861" name="TextBox 50"/>
          <p:cNvSpPr txBox="1">
            <a:spLocks noChangeArrowheads="1"/>
          </p:cNvSpPr>
          <p:nvPr/>
        </p:nvSpPr>
        <p:spPr bwMode="auto">
          <a:xfrm>
            <a:off x="4800600" y="5867400"/>
            <a:ext cx="457200" cy="369888"/>
          </a:xfrm>
          <a:prstGeom prst="rect">
            <a:avLst/>
          </a:prstGeom>
          <a:noFill/>
          <a:ln w="9525">
            <a:noFill/>
            <a:miter lim="800000"/>
            <a:headEnd/>
            <a:tailEnd/>
          </a:ln>
        </p:spPr>
        <p:txBody>
          <a:bodyPr>
            <a:spAutoFit/>
          </a:bodyPr>
          <a:lstStyle/>
          <a:p>
            <a:pPr algn="ctr"/>
            <a:r>
              <a:rPr lang="en-US"/>
              <a:t>50</a:t>
            </a:r>
          </a:p>
        </p:txBody>
      </p:sp>
      <p:sp>
        <p:nvSpPr>
          <p:cNvPr id="35862" name="TextBox 51"/>
          <p:cNvSpPr txBox="1">
            <a:spLocks noChangeArrowheads="1"/>
          </p:cNvSpPr>
          <p:nvPr/>
        </p:nvSpPr>
        <p:spPr bwMode="auto">
          <a:xfrm>
            <a:off x="4814888" y="6099175"/>
            <a:ext cx="457200" cy="368300"/>
          </a:xfrm>
          <a:prstGeom prst="rect">
            <a:avLst/>
          </a:prstGeom>
          <a:noFill/>
          <a:ln w="9525">
            <a:noFill/>
            <a:miter lim="800000"/>
            <a:headEnd/>
            <a:tailEnd/>
          </a:ln>
        </p:spPr>
        <p:txBody>
          <a:bodyPr>
            <a:spAutoFit/>
          </a:bodyPr>
          <a:lstStyle/>
          <a:p>
            <a:pPr algn="ctr"/>
            <a:r>
              <a:rPr lang="en-US"/>
              <a:t>50</a:t>
            </a:r>
          </a:p>
        </p:txBody>
      </p:sp>
      <p:cxnSp>
        <p:nvCxnSpPr>
          <p:cNvPr id="54" name="Straight Arrow Connector 53"/>
          <p:cNvCxnSpPr/>
          <p:nvPr/>
        </p:nvCxnSpPr>
        <p:spPr>
          <a:xfrm>
            <a:off x="1600200" y="6400800"/>
            <a:ext cx="5334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864" name="TextBox 55"/>
          <p:cNvSpPr txBox="1">
            <a:spLocks noChangeArrowheads="1"/>
          </p:cNvSpPr>
          <p:nvPr/>
        </p:nvSpPr>
        <p:spPr bwMode="auto">
          <a:xfrm>
            <a:off x="2362200" y="6172200"/>
            <a:ext cx="1828800" cy="369888"/>
          </a:xfrm>
          <a:prstGeom prst="rect">
            <a:avLst/>
          </a:prstGeom>
          <a:noFill/>
          <a:ln w="9525">
            <a:noFill/>
            <a:miter lim="800000"/>
            <a:headEnd/>
            <a:tailEnd/>
          </a:ln>
        </p:spPr>
        <p:txBody>
          <a:bodyPr>
            <a:spAutoFit/>
          </a:bodyPr>
          <a:lstStyle/>
          <a:p>
            <a:r>
              <a:rPr lang="en-US"/>
              <a:t>Firm 1 holdings</a:t>
            </a:r>
          </a:p>
        </p:txBody>
      </p:sp>
      <p:sp>
        <p:nvSpPr>
          <p:cNvPr id="35865" name="TextBox 56"/>
          <p:cNvSpPr txBox="1">
            <a:spLocks noChangeArrowheads="1"/>
          </p:cNvSpPr>
          <p:nvPr/>
        </p:nvSpPr>
        <p:spPr bwMode="auto">
          <a:xfrm>
            <a:off x="5867400" y="6172200"/>
            <a:ext cx="1828800" cy="369888"/>
          </a:xfrm>
          <a:prstGeom prst="rect">
            <a:avLst/>
          </a:prstGeom>
          <a:noFill/>
          <a:ln w="9525">
            <a:noFill/>
            <a:miter lim="800000"/>
            <a:headEnd/>
            <a:tailEnd/>
          </a:ln>
        </p:spPr>
        <p:txBody>
          <a:bodyPr>
            <a:spAutoFit/>
          </a:bodyPr>
          <a:lstStyle/>
          <a:p>
            <a:r>
              <a:rPr lang="en-US"/>
              <a:t>Firm 2 holdings</a:t>
            </a:r>
          </a:p>
        </p:txBody>
      </p:sp>
      <p:cxnSp>
        <p:nvCxnSpPr>
          <p:cNvPr id="63" name="Straight Arrow Connector 62"/>
          <p:cNvCxnSpPr/>
          <p:nvPr/>
        </p:nvCxnSpPr>
        <p:spPr>
          <a:xfrm rot="10800000">
            <a:off x="7758113" y="6369050"/>
            <a:ext cx="4572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867" name="TextBox 65"/>
          <p:cNvSpPr txBox="1">
            <a:spLocks noChangeArrowheads="1"/>
          </p:cNvSpPr>
          <p:nvPr/>
        </p:nvSpPr>
        <p:spPr bwMode="auto">
          <a:xfrm>
            <a:off x="4191000" y="6488113"/>
            <a:ext cx="1752600" cy="369887"/>
          </a:xfrm>
          <a:prstGeom prst="rect">
            <a:avLst/>
          </a:prstGeom>
          <a:noFill/>
          <a:ln w="9525">
            <a:noFill/>
            <a:miter lim="800000"/>
            <a:headEnd/>
            <a:tailEnd/>
          </a:ln>
        </p:spPr>
        <p:txBody>
          <a:bodyPr>
            <a:spAutoFit/>
          </a:bodyPr>
          <a:lstStyle/>
          <a:p>
            <a:r>
              <a:rPr lang="en-US"/>
              <a:t>Starting Point</a:t>
            </a:r>
          </a:p>
        </p:txBody>
      </p:sp>
      <p:cxnSp>
        <p:nvCxnSpPr>
          <p:cNvPr id="69" name="Straight Arrow Connector 68"/>
          <p:cNvCxnSpPr/>
          <p:nvPr/>
        </p:nvCxnSpPr>
        <p:spPr>
          <a:xfrm rot="5400000" flipH="1" flipV="1">
            <a:off x="4877594" y="6476206"/>
            <a:ext cx="3048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869" name="TextBox 71"/>
          <p:cNvSpPr txBox="1">
            <a:spLocks noChangeArrowheads="1"/>
          </p:cNvSpPr>
          <p:nvPr/>
        </p:nvSpPr>
        <p:spPr bwMode="auto">
          <a:xfrm>
            <a:off x="609600" y="2209800"/>
            <a:ext cx="838200" cy="381000"/>
          </a:xfrm>
          <a:prstGeom prst="rect">
            <a:avLst/>
          </a:prstGeom>
          <a:noFill/>
          <a:ln w="9525">
            <a:noFill/>
            <a:miter lim="800000"/>
            <a:headEnd/>
            <a:tailEnd/>
          </a:ln>
        </p:spPr>
        <p:txBody>
          <a:bodyPr>
            <a:spAutoFit/>
          </a:bodyPr>
          <a:lstStyle/>
          <a:p>
            <a:r>
              <a:rPr lang="en-US"/>
              <a:t>Firm 1</a:t>
            </a:r>
          </a:p>
        </p:txBody>
      </p:sp>
      <p:sp>
        <p:nvSpPr>
          <p:cNvPr id="35870" name="TextBox 72"/>
          <p:cNvSpPr txBox="1">
            <a:spLocks noChangeArrowheads="1"/>
          </p:cNvSpPr>
          <p:nvPr/>
        </p:nvSpPr>
        <p:spPr bwMode="auto">
          <a:xfrm>
            <a:off x="8077200" y="2133600"/>
            <a:ext cx="838200" cy="381000"/>
          </a:xfrm>
          <a:prstGeom prst="rect">
            <a:avLst/>
          </a:prstGeom>
          <a:noFill/>
          <a:ln w="9525">
            <a:noFill/>
            <a:miter lim="800000"/>
            <a:headEnd/>
            <a:tailEnd/>
          </a:ln>
        </p:spPr>
        <p:txBody>
          <a:bodyPr>
            <a:spAutoFit/>
          </a:bodyPr>
          <a:lstStyle/>
          <a:p>
            <a:r>
              <a:rPr lang="en-US"/>
              <a:t>Firm 2</a:t>
            </a:r>
          </a:p>
        </p:txBody>
      </p:sp>
      <p:sp>
        <p:nvSpPr>
          <p:cNvPr id="74" name="TextBox 73"/>
          <p:cNvSpPr txBox="1"/>
          <p:nvPr/>
        </p:nvSpPr>
        <p:spPr>
          <a:xfrm>
            <a:off x="174625" y="990600"/>
            <a:ext cx="8763000" cy="9239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spAutoFit/>
          </a:bodyPr>
          <a:lstStyle/>
          <a:p>
            <a:pPr algn="just">
              <a:defRPr/>
            </a:pPr>
            <a:r>
              <a:rPr lang="en-US" dirty="0"/>
              <a:t>Figure 2: Marginal savings from polluting functions for two firms. MS1, Marginal savings from emitting, firm 1; MS2 Marginal savings from emitting, firm 2; e*, equilibrium holding of permits; p*, equilibrium price of permits.</a:t>
            </a:r>
            <a:endParaRPr lang="en-US" baseline="-25000" dirty="0"/>
          </a:p>
        </p:txBody>
      </p:sp>
      <p:sp>
        <p:nvSpPr>
          <p:cNvPr id="33" name="Title 1"/>
          <p:cNvSpPr txBox="1">
            <a:spLocks/>
          </p:cNvSpPr>
          <p:nvPr/>
        </p:nvSpPr>
        <p:spPr bwMode="auto">
          <a:xfrm>
            <a:off x="0" y="370116"/>
            <a:ext cx="9144000" cy="533400"/>
          </a:xfrm>
          <a:prstGeom prst="rect">
            <a:avLst/>
          </a:prstGeom>
          <a:noFill/>
          <a:ln w="9525">
            <a:noFill/>
            <a:miter lim="800000"/>
            <a:headEnd/>
            <a:tailEnd/>
          </a:ln>
          <a:effectLst/>
        </p:spPr>
        <p:txBody>
          <a:bodyPr anchor="ctr"/>
          <a:lstStyle/>
          <a:p>
            <a:pPr>
              <a:defRPr/>
            </a:pPr>
            <a:r>
              <a:rPr lang="en-US" sz="2800" b="1" kern="0" dirty="0">
                <a:ln w="1905"/>
                <a:solidFill>
                  <a:srgbClr val="993366"/>
                </a:solidFill>
                <a:effectLst>
                  <a:innerShdw blurRad="69850" dist="43180" dir="5400000">
                    <a:srgbClr val="000000">
                      <a:alpha val="65000"/>
                    </a:srgbClr>
                  </a:innerShdw>
                </a:effectLst>
                <a:latin typeface="Calibri" pitchFamily="34" charset="0"/>
                <a:ea typeface="+mj-ea"/>
                <a:cs typeface="+mj-cs"/>
              </a:rPr>
              <a:t>Basic Regulatory Framework: Economic Incentives</a:t>
            </a:r>
          </a:p>
        </p:txBody>
      </p:sp>
    </p:spTree>
  </p:cSld>
  <p:clrMapOvr>
    <a:masterClrMapping/>
  </p:clrMapOvr>
  <p:transition>
    <p:split orient="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F54470E8-144C-4D95-8174-13563DDB790F}" type="slidenum">
              <a:rPr lang="en-US" smtClean="0"/>
              <a:pPr/>
              <a:t>32</a:t>
            </a:fld>
            <a:endParaRPr lang="en-US"/>
          </a:p>
        </p:txBody>
      </p:sp>
      <p:sp>
        <p:nvSpPr>
          <p:cNvPr id="36867" name="Rectangle 4"/>
          <p:cNvSpPr>
            <a:spLocks noChangeArrowheads="1"/>
          </p:cNvSpPr>
          <p:nvPr/>
        </p:nvSpPr>
        <p:spPr bwMode="auto">
          <a:xfrm>
            <a:off x="0" y="1066800"/>
            <a:ext cx="8915400" cy="461963"/>
          </a:xfrm>
          <a:prstGeom prst="rect">
            <a:avLst/>
          </a:prstGeom>
          <a:noFill/>
          <a:ln w="9525">
            <a:noFill/>
            <a:miter lim="800000"/>
            <a:headEnd/>
            <a:tailEnd/>
          </a:ln>
        </p:spPr>
        <p:txBody>
          <a:bodyPr>
            <a:spAutoFit/>
          </a:bodyPr>
          <a:lstStyle/>
          <a:p>
            <a:pPr lvl="3" indent="-1371600" algn="just">
              <a:spcBef>
                <a:spcPts val="300"/>
              </a:spcBef>
            </a:pPr>
            <a:endParaRPr lang="en-US" sz="2400"/>
          </a:p>
        </p:txBody>
      </p:sp>
      <p:sp>
        <p:nvSpPr>
          <p:cNvPr id="36868" name="TextBox 5"/>
          <p:cNvSpPr txBox="1">
            <a:spLocks noChangeArrowheads="1"/>
          </p:cNvSpPr>
          <p:nvPr/>
        </p:nvSpPr>
        <p:spPr bwMode="auto">
          <a:xfrm>
            <a:off x="53975" y="990600"/>
            <a:ext cx="8861425" cy="5521325"/>
          </a:xfrm>
          <a:prstGeom prst="rect">
            <a:avLst/>
          </a:prstGeom>
          <a:noFill/>
          <a:ln w="9525">
            <a:noFill/>
            <a:miter lim="800000"/>
            <a:headEnd/>
            <a:tailEnd/>
          </a:ln>
        </p:spPr>
        <p:txBody>
          <a:bodyPr>
            <a:spAutoFit/>
          </a:bodyPr>
          <a:lstStyle/>
          <a:p>
            <a:pPr algn="just">
              <a:spcBef>
                <a:spcPts val="1200"/>
              </a:spcBef>
            </a:pPr>
            <a:r>
              <a:rPr lang="en-US" sz="2800" b="1" dirty="0"/>
              <a:t>Liability:  </a:t>
            </a:r>
            <a:r>
              <a:rPr lang="en-US" sz="2800" dirty="0"/>
              <a:t>The basic idea is that if you harm someone, you must compensate that person for damage. </a:t>
            </a:r>
          </a:p>
          <a:p>
            <a:pPr algn="just">
              <a:spcBef>
                <a:spcPts val="1200"/>
              </a:spcBef>
            </a:pPr>
            <a:r>
              <a:rPr lang="en-US" sz="2800" dirty="0"/>
              <a:t>Let us take an example of Hazardous waste storage facility (‘dump’). The dump can do things to minimize the risk of hazardous wastes leaking in to the environment through ‘Precaution’. (i.e. if the dump takes a great deal of precaution the risk of a leak will be low). </a:t>
            </a:r>
          </a:p>
          <a:p>
            <a:pPr algn="just">
              <a:spcBef>
                <a:spcPts val="1200"/>
              </a:spcBef>
            </a:pPr>
            <a:r>
              <a:rPr lang="en-US" sz="2800" dirty="0"/>
              <a:t>But precaution is expensive and </a:t>
            </a:r>
            <a:r>
              <a:rPr lang="en-US" sz="2800" i="1" dirty="0"/>
              <a:t>ceteris paribus, </a:t>
            </a:r>
            <a:r>
              <a:rPr lang="en-US" sz="2800" dirty="0"/>
              <a:t>the dump would prefer to take little precaution.  Damage to society also depends upon the level of precaution.  (this is illustrated in Figure 3). </a:t>
            </a:r>
          </a:p>
        </p:txBody>
      </p:sp>
      <p:sp>
        <p:nvSpPr>
          <p:cNvPr id="6" name="Title 1"/>
          <p:cNvSpPr txBox="1">
            <a:spLocks/>
          </p:cNvSpPr>
          <p:nvPr/>
        </p:nvSpPr>
        <p:spPr bwMode="auto">
          <a:xfrm>
            <a:off x="0" y="355602"/>
            <a:ext cx="9144000" cy="533400"/>
          </a:xfrm>
          <a:prstGeom prst="rect">
            <a:avLst/>
          </a:prstGeom>
          <a:noFill/>
          <a:ln w="9525">
            <a:noFill/>
            <a:miter lim="800000"/>
            <a:headEnd/>
            <a:tailEnd/>
          </a:ln>
          <a:effectLst/>
        </p:spPr>
        <p:txBody>
          <a:bodyPr anchor="ctr"/>
          <a:lstStyle/>
          <a:p>
            <a:pPr>
              <a:defRPr/>
            </a:pPr>
            <a:r>
              <a:rPr lang="en-US" sz="2800" b="1" kern="0" dirty="0">
                <a:ln w="1905"/>
                <a:solidFill>
                  <a:srgbClr val="993366"/>
                </a:solidFill>
                <a:effectLst>
                  <a:innerShdw blurRad="69850" dist="43180" dir="5400000">
                    <a:srgbClr val="000000">
                      <a:alpha val="65000"/>
                    </a:srgbClr>
                  </a:innerShdw>
                </a:effectLst>
                <a:latin typeface="Calibri" pitchFamily="34" charset="0"/>
                <a:ea typeface="+mj-ea"/>
                <a:cs typeface="+mj-cs"/>
              </a:rPr>
              <a:t>Basic Regulatory Framework: Economic Incentives</a:t>
            </a:r>
          </a:p>
        </p:txBody>
      </p:sp>
    </p:spTree>
  </p:cSld>
  <p:clrMapOvr>
    <a:masterClrMapping/>
  </p:clrMapOvr>
  <p:transition>
    <p:split orient="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txBox="1">
            <a:spLocks noGrp="1"/>
          </p:cNvSpPr>
          <p:nvPr/>
        </p:nvSpPr>
        <p:spPr bwMode="auto">
          <a:xfrm>
            <a:off x="8174038" y="1588"/>
            <a:ext cx="762000" cy="366712"/>
          </a:xfrm>
          <a:prstGeom prst="rect">
            <a:avLst/>
          </a:prstGeom>
          <a:noFill/>
          <a:ln w="9525">
            <a:noFill/>
            <a:miter lim="800000"/>
            <a:headEnd/>
            <a:tailEnd/>
          </a:ln>
        </p:spPr>
        <p:txBody>
          <a:bodyPr anchor="b"/>
          <a:lstStyle/>
          <a:p>
            <a:pPr algn="r"/>
            <a:fld id="{523A9D4C-1FEA-4F81-B4C1-6CF01E072269}" type="slidenum">
              <a:rPr lang="en-US">
                <a:solidFill>
                  <a:srgbClr val="FFFFFF"/>
                </a:solidFill>
              </a:rPr>
              <a:pPr algn="r"/>
              <a:t>33</a:t>
            </a:fld>
            <a:endParaRPr lang="en-US">
              <a:solidFill>
                <a:srgbClr val="FFFFFF"/>
              </a:solidFill>
            </a:endParaRPr>
          </a:p>
        </p:txBody>
      </p:sp>
      <p:sp>
        <p:nvSpPr>
          <p:cNvPr id="37891" name="Rectangle 4"/>
          <p:cNvSpPr>
            <a:spLocks noChangeArrowheads="1"/>
          </p:cNvSpPr>
          <p:nvPr/>
        </p:nvSpPr>
        <p:spPr bwMode="auto">
          <a:xfrm>
            <a:off x="0" y="1066800"/>
            <a:ext cx="8915400" cy="461963"/>
          </a:xfrm>
          <a:prstGeom prst="rect">
            <a:avLst/>
          </a:prstGeom>
          <a:noFill/>
          <a:ln w="9525">
            <a:noFill/>
            <a:miter lim="800000"/>
            <a:headEnd/>
            <a:tailEnd/>
          </a:ln>
        </p:spPr>
        <p:txBody>
          <a:bodyPr>
            <a:spAutoFit/>
          </a:bodyPr>
          <a:lstStyle/>
          <a:p>
            <a:pPr lvl="3" indent="-1371600" algn="just">
              <a:spcBef>
                <a:spcPts val="300"/>
              </a:spcBef>
            </a:pPr>
            <a:endParaRPr lang="en-US" sz="2400"/>
          </a:p>
        </p:txBody>
      </p:sp>
      <p:sp>
        <p:nvSpPr>
          <p:cNvPr id="37892" name="TextBox 5"/>
          <p:cNvSpPr txBox="1">
            <a:spLocks noChangeArrowheads="1"/>
          </p:cNvSpPr>
          <p:nvPr/>
        </p:nvSpPr>
        <p:spPr bwMode="auto">
          <a:xfrm>
            <a:off x="53975" y="990600"/>
            <a:ext cx="8861425" cy="5673725"/>
          </a:xfrm>
          <a:prstGeom prst="rect">
            <a:avLst/>
          </a:prstGeom>
          <a:noFill/>
          <a:ln w="9525">
            <a:noFill/>
            <a:miter lim="800000"/>
            <a:headEnd/>
            <a:tailEnd/>
          </a:ln>
        </p:spPr>
        <p:txBody>
          <a:bodyPr>
            <a:spAutoFit/>
          </a:bodyPr>
          <a:lstStyle/>
          <a:p>
            <a:pPr algn="just">
              <a:spcBef>
                <a:spcPts val="1200"/>
              </a:spcBef>
            </a:pPr>
            <a:r>
              <a:rPr lang="en-US" sz="2800" b="1" dirty="0"/>
              <a:t>Liability:</a:t>
            </a:r>
            <a:r>
              <a:rPr lang="en-US" sz="2000" b="1" dirty="0"/>
              <a:t>  </a:t>
            </a:r>
          </a:p>
          <a:p>
            <a:pPr algn="just">
              <a:spcBef>
                <a:spcPts val="1200"/>
              </a:spcBef>
            </a:pPr>
            <a:r>
              <a:rPr lang="en-US" sz="2800" dirty="0"/>
              <a:t>In figure 3, both costs to dump and damage to society are shown as functions of the level of precaution. The socially desirable level of precaution is </a:t>
            </a:r>
            <a:r>
              <a:rPr lang="en-US" sz="2800" i="1" dirty="0"/>
              <a:t>x*, </a:t>
            </a:r>
            <a:r>
              <a:rPr lang="en-US" sz="2800" dirty="0"/>
              <a:t>at which the marginal costs of taking more precaution are just offset by the reduction in marginal damage from taking more precaution. </a:t>
            </a:r>
          </a:p>
          <a:p>
            <a:pPr algn="just">
              <a:spcBef>
                <a:spcPts val="1200"/>
              </a:spcBef>
            </a:pPr>
            <a:endParaRPr lang="en-US" sz="2800" dirty="0"/>
          </a:p>
          <a:p>
            <a:pPr algn="just">
              <a:spcBef>
                <a:spcPts val="1200"/>
              </a:spcBef>
            </a:pPr>
            <a:r>
              <a:rPr lang="en-US" sz="2800" dirty="0"/>
              <a:t>Here, negligence liability works in the sense that the threat of being held responsible from accident damages is often a sufficient incentives for firms to take the socially desirable amount of precaution. </a:t>
            </a:r>
          </a:p>
        </p:txBody>
      </p:sp>
      <p:sp>
        <p:nvSpPr>
          <p:cNvPr id="6" name="Title 1"/>
          <p:cNvSpPr txBox="1">
            <a:spLocks/>
          </p:cNvSpPr>
          <p:nvPr/>
        </p:nvSpPr>
        <p:spPr bwMode="auto">
          <a:xfrm>
            <a:off x="0" y="370116"/>
            <a:ext cx="9144000" cy="533400"/>
          </a:xfrm>
          <a:prstGeom prst="rect">
            <a:avLst/>
          </a:prstGeom>
          <a:noFill/>
          <a:ln w="9525">
            <a:noFill/>
            <a:miter lim="800000"/>
            <a:headEnd/>
            <a:tailEnd/>
          </a:ln>
          <a:effectLst/>
        </p:spPr>
        <p:txBody>
          <a:bodyPr anchor="ctr"/>
          <a:lstStyle/>
          <a:p>
            <a:pPr>
              <a:defRPr/>
            </a:pPr>
            <a:r>
              <a:rPr lang="en-US" sz="2800" b="1" kern="0" dirty="0">
                <a:ln w="1905"/>
                <a:solidFill>
                  <a:srgbClr val="993366"/>
                </a:solidFill>
                <a:effectLst>
                  <a:innerShdw blurRad="69850" dist="43180" dir="5400000">
                    <a:srgbClr val="000000">
                      <a:alpha val="65000"/>
                    </a:srgbClr>
                  </a:innerShdw>
                </a:effectLst>
                <a:latin typeface="Calibri" pitchFamily="34" charset="0"/>
                <a:ea typeface="+mj-ea"/>
                <a:cs typeface="+mj-cs"/>
              </a:rPr>
              <a:t>Basic Regulatory Framework: Economic Incentives</a:t>
            </a:r>
          </a:p>
        </p:txBody>
      </p:sp>
    </p:spTree>
  </p:cSld>
  <p:clrMapOvr>
    <a:masterClrMapping/>
  </p:clrMapOvr>
  <p:transition>
    <p:split orient="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56858181-1FA0-4FD4-ABAF-0D2DAC6B18FD}" type="slidenum">
              <a:rPr lang="en-US" smtClean="0"/>
              <a:pPr/>
              <a:t>34</a:t>
            </a:fld>
            <a:endParaRPr lang="en-US"/>
          </a:p>
        </p:txBody>
      </p:sp>
      <p:sp>
        <p:nvSpPr>
          <p:cNvPr id="38915" name="Rectangle 4"/>
          <p:cNvSpPr>
            <a:spLocks noChangeArrowheads="1"/>
          </p:cNvSpPr>
          <p:nvPr/>
        </p:nvSpPr>
        <p:spPr bwMode="auto">
          <a:xfrm>
            <a:off x="0" y="1066800"/>
            <a:ext cx="8915400" cy="461963"/>
          </a:xfrm>
          <a:prstGeom prst="rect">
            <a:avLst/>
          </a:prstGeom>
          <a:noFill/>
          <a:ln w="9525">
            <a:noFill/>
            <a:miter lim="800000"/>
            <a:headEnd/>
            <a:tailEnd/>
          </a:ln>
        </p:spPr>
        <p:txBody>
          <a:bodyPr>
            <a:spAutoFit/>
          </a:bodyPr>
          <a:lstStyle/>
          <a:p>
            <a:pPr lvl="3" indent="-1371600" algn="just">
              <a:spcBef>
                <a:spcPts val="300"/>
              </a:spcBef>
            </a:pPr>
            <a:endParaRPr lang="en-US" sz="2400"/>
          </a:p>
        </p:txBody>
      </p:sp>
      <p:cxnSp>
        <p:nvCxnSpPr>
          <p:cNvPr id="9" name="Straight Connector 8"/>
          <p:cNvCxnSpPr/>
          <p:nvPr/>
        </p:nvCxnSpPr>
        <p:spPr>
          <a:xfrm rot="5400000">
            <a:off x="-290512" y="3581400"/>
            <a:ext cx="3962400" cy="3175"/>
          </a:xfrm>
          <a:prstGeom prst="line">
            <a:avLst/>
          </a:prstGeom>
          <a:ln w="381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0800000" flipV="1">
            <a:off x="1676400" y="5548313"/>
            <a:ext cx="5564188" cy="0"/>
          </a:xfrm>
          <a:prstGeom prst="line">
            <a:avLst/>
          </a:prstGeom>
          <a:ln w="3810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a:off x="1695450" y="2133600"/>
            <a:ext cx="5192713" cy="3279775"/>
          </a:xfrm>
          <a:custGeom>
            <a:avLst/>
            <a:gdLst>
              <a:gd name="connsiteX0" fmla="*/ 0 w 5191432"/>
              <a:gd name="connsiteY0" fmla="*/ 0 h 3333135"/>
              <a:gd name="connsiteX1" fmla="*/ 1135625 w 5191432"/>
              <a:gd name="connsiteY1" fmla="*/ 1976283 h 3333135"/>
              <a:gd name="connsiteX2" fmla="*/ 5191432 w 5191432"/>
              <a:gd name="connsiteY2" fmla="*/ 3333135 h 3333135"/>
            </a:gdLst>
            <a:ahLst/>
            <a:cxnLst>
              <a:cxn ang="0">
                <a:pos x="connsiteX0" y="connsiteY0"/>
              </a:cxn>
              <a:cxn ang="0">
                <a:pos x="connsiteX1" y="connsiteY1"/>
              </a:cxn>
              <a:cxn ang="0">
                <a:pos x="connsiteX2" y="connsiteY2"/>
              </a:cxn>
            </a:cxnLst>
            <a:rect l="l" t="t" r="r" b="b"/>
            <a:pathLst>
              <a:path w="5191432" h="3333135">
                <a:moveTo>
                  <a:pt x="0" y="0"/>
                </a:moveTo>
                <a:cubicBezTo>
                  <a:pt x="135193" y="710380"/>
                  <a:pt x="270386" y="1420761"/>
                  <a:pt x="1135625" y="1976283"/>
                </a:cubicBezTo>
                <a:cubicBezTo>
                  <a:pt x="2000864" y="2531805"/>
                  <a:pt x="3596148" y="2932470"/>
                  <a:pt x="5191432" y="3333135"/>
                </a:cubicBezTo>
              </a:path>
            </a:pathLst>
          </a:cu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3" name="Freeform 12"/>
          <p:cNvSpPr/>
          <p:nvPr/>
        </p:nvSpPr>
        <p:spPr>
          <a:xfrm>
            <a:off x="1725613" y="2452688"/>
            <a:ext cx="4675187" cy="3092450"/>
          </a:xfrm>
          <a:custGeom>
            <a:avLst/>
            <a:gdLst>
              <a:gd name="connsiteX0" fmla="*/ 0 w 4041058"/>
              <a:gd name="connsiteY0" fmla="*/ 3687097 h 3687097"/>
              <a:gd name="connsiteX1" fmla="*/ 2448233 w 4041058"/>
              <a:gd name="connsiteY1" fmla="*/ 2580968 h 3687097"/>
              <a:gd name="connsiteX2" fmla="*/ 4041058 w 4041058"/>
              <a:gd name="connsiteY2" fmla="*/ 0 h 3687097"/>
            </a:gdLst>
            <a:ahLst/>
            <a:cxnLst>
              <a:cxn ang="0">
                <a:pos x="connsiteX0" y="connsiteY0"/>
              </a:cxn>
              <a:cxn ang="0">
                <a:pos x="connsiteX1" y="connsiteY1"/>
              </a:cxn>
              <a:cxn ang="0">
                <a:pos x="connsiteX2" y="connsiteY2"/>
              </a:cxn>
            </a:cxnLst>
            <a:rect l="l" t="t" r="r" b="b"/>
            <a:pathLst>
              <a:path w="4041058" h="3687097">
                <a:moveTo>
                  <a:pt x="0" y="3687097"/>
                </a:moveTo>
                <a:cubicBezTo>
                  <a:pt x="887361" y="3441290"/>
                  <a:pt x="1774723" y="3195484"/>
                  <a:pt x="2448233" y="2580968"/>
                </a:cubicBezTo>
                <a:cubicBezTo>
                  <a:pt x="3121743" y="1966452"/>
                  <a:pt x="3581400" y="983226"/>
                  <a:pt x="4041058" y="0"/>
                </a:cubicBezTo>
              </a:path>
            </a:pathLst>
          </a:custGeom>
          <a:ln w="25400">
            <a:solidFill>
              <a:srgbClr val="0066FF"/>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15" name="Straight Connector 14"/>
          <p:cNvCxnSpPr/>
          <p:nvPr/>
        </p:nvCxnSpPr>
        <p:spPr>
          <a:xfrm rot="5400000">
            <a:off x="2858294" y="4709319"/>
            <a:ext cx="1676400" cy="1588"/>
          </a:xfrm>
          <a:prstGeom prst="line">
            <a:avLst/>
          </a:prstGeom>
          <a:ln w="2222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8921" name="TextBox 15"/>
          <p:cNvSpPr txBox="1">
            <a:spLocks noChangeArrowheads="1"/>
          </p:cNvSpPr>
          <p:nvPr/>
        </p:nvSpPr>
        <p:spPr bwMode="auto">
          <a:xfrm>
            <a:off x="3505200" y="5562600"/>
            <a:ext cx="533400" cy="369888"/>
          </a:xfrm>
          <a:prstGeom prst="rect">
            <a:avLst/>
          </a:prstGeom>
          <a:noFill/>
          <a:ln w="9525">
            <a:noFill/>
            <a:miter lim="800000"/>
            <a:headEnd/>
            <a:tailEnd/>
          </a:ln>
        </p:spPr>
        <p:txBody>
          <a:bodyPr>
            <a:spAutoFit/>
          </a:bodyPr>
          <a:lstStyle/>
          <a:p>
            <a:pPr algn="ctr"/>
            <a:r>
              <a:rPr lang="en-US" i="1"/>
              <a:t>x</a:t>
            </a:r>
            <a:r>
              <a:rPr lang="en-US"/>
              <a:t>*</a:t>
            </a:r>
          </a:p>
        </p:txBody>
      </p:sp>
      <p:sp>
        <p:nvSpPr>
          <p:cNvPr id="38922" name="TextBox 16"/>
          <p:cNvSpPr txBox="1">
            <a:spLocks noChangeArrowheads="1"/>
          </p:cNvSpPr>
          <p:nvPr/>
        </p:nvSpPr>
        <p:spPr bwMode="auto">
          <a:xfrm>
            <a:off x="4191000" y="6096000"/>
            <a:ext cx="2209800" cy="369888"/>
          </a:xfrm>
          <a:prstGeom prst="rect">
            <a:avLst/>
          </a:prstGeom>
          <a:noFill/>
          <a:ln w="9525">
            <a:noFill/>
            <a:miter lim="800000"/>
            <a:headEnd/>
            <a:tailEnd/>
          </a:ln>
        </p:spPr>
        <p:txBody>
          <a:bodyPr>
            <a:spAutoFit/>
          </a:bodyPr>
          <a:lstStyle/>
          <a:p>
            <a:r>
              <a:rPr lang="en-US"/>
              <a:t>MC (</a:t>
            </a:r>
            <a:r>
              <a:rPr lang="en-US" i="1"/>
              <a:t>x*</a:t>
            </a:r>
            <a:r>
              <a:rPr lang="en-US"/>
              <a:t>) = - MD (</a:t>
            </a:r>
            <a:r>
              <a:rPr lang="en-US" i="1"/>
              <a:t>x*</a:t>
            </a:r>
            <a:r>
              <a:rPr lang="en-US"/>
              <a:t>)</a:t>
            </a:r>
            <a:endParaRPr lang="en-US" baseline="-25000"/>
          </a:p>
        </p:txBody>
      </p:sp>
      <p:sp>
        <p:nvSpPr>
          <p:cNvPr id="38923" name="TextBox 17"/>
          <p:cNvSpPr txBox="1">
            <a:spLocks noChangeArrowheads="1"/>
          </p:cNvSpPr>
          <p:nvPr/>
        </p:nvSpPr>
        <p:spPr bwMode="auto">
          <a:xfrm>
            <a:off x="6427788" y="5657850"/>
            <a:ext cx="1905000" cy="381000"/>
          </a:xfrm>
          <a:prstGeom prst="rect">
            <a:avLst/>
          </a:prstGeom>
          <a:noFill/>
          <a:ln w="9525">
            <a:noFill/>
            <a:miter lim="800000"/>
            <a:headEnd/>
            <a:tailEnd/>
          </a:ln>
        </p:spPr>
        <p:txBody>
          <a:bodyPr>
            <a:spAutoFit/>
          </a:bodyPr>
          <a:lstStyle/>
          <a:p>
            <a:r>
              <a:rPr lang="en-US"/>
              <a:t>Precaution (x)</a:t>
            </a:r>
          </a:p>
        </p:txBody>
      </p:sp>
      <p:sp>
        <p:nvSpPr>
          <p:cNvPr id="38924" name="TextBox 18"/>
          <p:cNvSpPr txBox="1">
            <a:spLocks noChangeArrowheads="1"/>
          </p:cNvSpPr>
          <p:nvPr/>
        </p:nvSpPr>
        <p:spPr bwMode="auto">
          <a:xfrm>
            <a:off x="6324600" y="4343400"/>
            <a:ext cx="1905000" cy="1077913"/>
          </a:xfrm>
          <a:prstGeom prst="rect">
            <a:avLst/>
          </a:prstGeom>
          <a:noFill/>
          <a:ln w="9525">
            <a:noFill/>
            <a:miter lim="800000"/>
            <a:headEnd/>
            <a:tailEnd/>
          </a:ln>
        </p:spPr>
        <p:txBody>
          <a:bodyPr>
            <a:spAutoFit/>
          </a:bodyPr>
          <a:lstStyle/>
          <a:p>
            <a:pPr algn="ctr"/>
            <a:r>
              <a:rPr lang="en-US" sz="1600"/>
              <a:t>Expected </a:t>
            </a:r>
          </a:p>
          <a:p>
            <a:pPr algn="ctr"/>
            <a:r>
              <a:rPr lang="en-US" sz="1600"/>
              <a:t>accident cost </a:t>
            </a:r>
          </a:p>
          <a:p>
            <a:pPr algn="ctr"/>
            <a:r>
              <a:rPr lang="en-US" sz="1600"/>
              <a:t>from precaution D(x)</a:t>
            </a:r>
          </a:p>
        </p:txBody>
      </p:sp>
      <p:sp>
        <p:nvSpPr>
          <p:cNvPr id="38925" name="TextBox 19"/>
          <p:cNvSpPr txBox="1">
            <a:spLocks noChangeArrowheads="1"/>
          </p:cNvSpPr>
          <p:nvPr/>
        </p:nvSpPr>
        <p:spPr bwMode="auto">
          <a:xfrm>
            <a:off x="6248400" y="1828800"/>
            <a:ext cx="2057400" cy="830263"/>
          </a:xfrm>
          <a:prstGeom prst="rect">
            <a:avLst/>
          </a:prstGeom>
          <a:noFill/>
          <a:ln w="9525">
            <a:noFill/>
            <a:miter lim="800000"/>
            <a:headEnd/>
            <a:tailEnd/>
          </a:ln>
        </p:spPr>
        <p:txBody>
          <a:bodyPr>
            <a:spAutoFit/>
          </a:bodyPr>
          <a:lstStyle/>
          <a:p>
            <a:pPr algn="ctr"/>
            <a:r>
              <a:rPr lang="en-US" sz="1600" dirty="0"/>
              <a:t>Firm</a:t>
            </a:r>
          </a:p>
          <a:p>
            <a:pPr algn="ctr"/>
            <a:r>
              <a:rPr lang="en-US" sz="1600" dirty="0"/>
              <a:t>Costs of </a:t>
            </a:r>
            <a:r>
              <a:rPr lang="en-US" sz="1600"/>
              <a:t>precaution C(x)</a:t>
            </a:r>
            <a:endParaRPr lang="en-US" sz="1600" dirty="0"/>
          </a:p>
        </p:txBody>
      </p:sp>
      <p:sp>
        <p:nvSpPr>
          <p:cNvPr id="38926" name="TextBox 20"/>
          <p:cNvSpPr txBox="1">
            <a:spLocks noChangeArrowheads="1"/>
          </p:cNvSpPr>
          <p:nvPr/>
        </p:nvSpPr>
        <p:spPr bwMode="auto">
          <a:xfrm>
            <a:off x="1905000" y="1600200"/>
            <a:ext cx="5105400" cy="369888"/>
          </a:xfrm>
          <a:prstGeom prst="rect">
            <a:avLst/>
          </a:prstGeom>
          <a:noFill/>
          <a:ln w="9525">
            <a:noFill/>
            <a:miter lim="800000"/>
            <a:headEnd/>
            <a:tailEnd/>
          </a:ln>
        </p:spPr>
        <p:txBody>
          <a:bodyPr>
            <a:spAutoFit/>
          </a:bodyPr>
          <a:lstStyle/>
          <a:p>
            <a:r>
              <a:rPr lang="en-US"/>
              <a:t>Figure 3: An Illustration of precaution and liability</a:t>
            </a:r>
          </a:p>
        </p:txBody>
      </p:sp>
      <p:sp>
        <p:nvSpPr>
          <p:cNvPr id="16" name="Title 1"/>
          <p:cNvSpPr txBox="1">
            <a:spLocks/>
          </p:cNvSpPr>
          <p:nvPr/>
        </p:nvSpPr>
        <p:spPr bwMode="auto">
          <a:xfrm>
            <a:off x="0" y="384630"/>
            <a:ext cx="9144000" cy="533400"/>
          </a:xfrm>
          <a:prstGeom prst="rect">
            <a:avLst/>
          </a:prstGeom>
          <a:noFill/>
          <a:ln w="9525">
            <a:noFill/>
            <a:miter lim="800000"/>
            <a:headEnd/>
            <a:tailEnd/>
          </a:ln>
          <a:effectLst/>
        </p:spPr>
        <p:txBody>
          <a:bodyPr anchor="ctr"/>
          <a:lstStyle/>
          <a:p>
            <a:pPr>
              <a:defRPr/>
            </a:pPr>
            <a:r>
              <a:rPr lang="en-US" sz="2800" b="1" kern="0" dirty="0">
                <a:ln w="1905"/>
                <a:solidFill>
                  <a:srgbClr val="993366"/>
                </a:solidFill>
                <a:effectLst>
                  <a:innerShdw blurRad="69850" dist="43180" dir="5400000">
                    <a:srgbClr val="000000">
                      <a:alpha val="65000"/>
                    </a:srgbClr>
                  </a:innerShdw>
                </a:effectLst>
                <a:latin typeface="Calibri" pitchFamily="34" charset="0"/>
                <a:ea typeface="+mj-ea"/>
                <a:cs typeface="+mj-cs"/>
              </a:rPr>
              <a:t>Basic Regulatory Framework: Economic Incentives</a:t>
            </a:r>
          </a:p>
        </p:txBody>
      </p:sp>
    </p:spTree>
  </p:cSld>
  <p:clrMapOvr>
    <a:masterClrMapping/>
  </p:clrMapOvr>
  <p:transition>
    <p:split orient="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3752FF74-23B5-4490-B120-C90C6AC2EB39}" type="slidenum">
              <a:rPr lang="en-US" smtClean="0"/>
              <a:pPr/>
              <a:t>35</a:t>
            </a:fld>
            <a:endParaRPr lang="en-US"/>
          </a:p>
        </p:txBody>
      </p:sp>
      <p:sp>
        <p:nvSpPr>
          <p:cNvPr id="39939" name="Rectangle 4"/>
          <p:cNvSpPr>
            <a:spLocks noChangeArrowheads="1"/>
          </p:cNvSpPr>
          <p:nvPr/>
        </p:nvSpPr>
        <p:spPr bwMode="auto">
          <a:xfrm>
            <a:off x="0" y="1066800"/>
            <a:ext cx="8915400" cy="461963"/>
          </a:xfrm>
          <a:prstGeom prst="rect">
            <a:avLst/>
          </a:prstGeom>
          <a:noFill/>
          <a:ln w="9525">
            <a:noFill/>
            <a:miter lim="800000"/>
            <a:headEnd/>
            <a:tailEnd/>
          </a:ln>
        </p:spPr>
        <p:txBody>
          <a:bodyPr>
            <a:spAutoFit/>
          </a:bodyPr>
          <a:lstStyle/>
          <a:p>
            <a:pPr lvl="3" indent="-1371600" algn="just">
              <a:spcBef>
                <a:spcPts val="300"/>
              </a:spcBef>
            </a:pPr>
            <a:endParaRPr lang="en-US" sz="2400"/>
          </a:p>
        </p:txBody>
      </p:sp>
      <p:sp>
        <p:nvSpPr>
          <p:cNvPr id="39940" name="TextBox 15"/>
          <p:cNvSpPr txBox="1">
            <a:spLocks noChangeArrowheads="1"/>
          </p:cNvSpPr>
          <p:nvPr/>
        </p:nvSpPr>
        <p:spPr bwMode="auto">
          <a:xfrm>
            <a:off x="152400" y="1528763"/>
            <a:ext cx="8763000" cy="5262979"/>
          </a:xfrm>
          <a:prstGeom prst="rect">
            <a:avLst/>
          </a:prstGeom>
          <a:noFill/>
          <a:ln w="9525">
            <a:noFill/>
            <a:miter lim="800000"/>
            <a:headEnd/>
            <a:tailEnd/>
          </a:ln>
        </p:spPr>
        <p:txBody>
          <a:bodyPr>
            <a:spAutoFit/>
          </a:bodyPr>
          <a:lstStyle/>
          <a:p>
            <a:pPr algn="just"/>
            <a:r>
              <a:rPr lang="en-US" sz="2800" b="1" dirty="0"/>
              <a:t>Advantages:</a:t>
            </a:r>
            <a:endParaRPr lang="en-US" sz="2800" dirty="0"/>
          </a:p>
          <a:p>
            <a:pPr marL="457200" indent="-457200" algn="just">
              <a:buFont typeface="Wingdings" pitchFamily="2" charset="2"/>
              <a:buChar char="Ø"/>
            </a:pPr>
            <a:r>
              <a:rPr lang="en-US" sz="2800" dirty="0"/>
              <a:t>Informational requirements are less significant</a:t>
            </a:r>
          </a:p>
          <a:p>
            <a:pPr marL="457200" indent="-457200" algn="just">
              <a:buFont typeface="Wingdings" pitchFamily="2" charset="2"/>
              <a:buChar char="Ø"/>
            </a:pPr>
            <a:r>
              <a:rPr lang="en-US" sz="2800" dirty="0"/>
              <a:t>Economic incentives provide an incentive for a polluter to innovate, finding cheaper ways of controlling pollution.</a:t>
            </a:r>
          </a:p>
          <a:p>
            <a:pPr marL="457200" indent="-457200" algn="just">
              <a:buFont typeface="Wingdings" pitchFamily="2" charset="2"/>
              <a:buChar char="Ø"/>
            </a:pPr>
            <a:r>
              <a:rPr lang="en-US" sz="2800" dirty="0"/>
              <a:t>Economic incentives involve the polluter paying for control costs as well as pollution damage. Therefore, there is no implicit subsidy to the industry.</a:t>
            </a:r>
          </a:p>
          <a:p>
            <a:pPr marL="457200" indent="-457200" algn="just">
              <a:buFont typeface="Wingdings" pitchFamily="2" charset="2"/>
              <a:buChar char="Ø"/>
            </a:pPr>
            <a:r>
              <a:rPr lang="en-US" sz="2800" dirty="0"/>
              <a:t>For many economic incentives the </a:t>
            </a:r>
            <a:r>
              <a:rPr lang="en-US" sz="2800" dirty="0" err="1"/>
              <a:t>equi</a:t>
            </a:r>
            <a:r>
              <a:rPr lang="en-US" sz="2800" dirty="0"/>
              <a:t>-marginal principle holds true. </a:t>
            </a:r>
          </a:p>
          <a:p>
            <a:pPr algn="just"/>
            <a:endParaRPr lang="en-US" sz="2800" dirty="0"/>
          </a:p>
        </p:txBody>
      </p:sp>
      <p:sp>
        <p:nvSpPr>
          <p:cNvPr id="6" name="Title 1"/>
          <p:cNvSpPr txBox="1">
            <a:spLocks/>
          </p:cNvSpPr>
          <p:nvPr/>
        </p:nvSpPr>
        <p:spPr bwMode="auto">
          <a:xfrm>
            <a:off x="0" y="524897"/>
            <a:ext cx="9144000" cy="772884"/>
          </a:xfrm>
          <a:prstGeom prst="rect">
            <a:avLst/>
          </a:prstGeom>
          <a:noFill/>
          <a:ln w="9525">
            <a:noFill/>
            <a:miter lim="800000"/>
            <a:headEnd/>
            <a:tailEnd/>
          </a:ln>
          <a:effectLst/>
        </p:spPr>
        <p:txBody>
          <a:bodyPr anchor="ctr"/>
          <a:lstStyle/>
          <a:p>
            <a:pPr>
              <a:defRPr/>
            </a:pPr>
            <a:r>
              <a:rPr lang="en-US" sz="2800" b="1" kern="0" dirty="0">
                <a:ln w="1905"/>
                <a:solidFill>
                  <a:srgbClr val="993366"/>
                </a:solidFill>
                <a:effectLst>
                  <a:innerShdw blurRad="69850" dist="43180" dir="5400000">
                    <a:srgbClr val="000000">
                      <a:alpha val="65000"/>
                    </a:srgbClr>
                  </a:innerShdw>
                </a:effectLst>
                <a:latin typeface="Arial" pitchFamily="34" charset="0"/>
                <a:ea typeface="+mj-ea"/>
                <a:cs typeface="Arial" pitchFamily="34" charset="0"/>
              </a:rPr>
              <a:t>Basic Regulatory Framework: </a:t>
            </a:r>
          </a:p>
          <a:p>
            <a:pPr>
              <a:defRPr/>
            </a:pPr>
            <a:r>
              <a:rPr lang="en-US" sz="2800" b="1" kern="0" dirty="0">
                <a:ln w="1905"/>
                <a:solidFill>
                  <a:srgbClr val="993366"/>
                </a:solidFill>
                <a:effectLst>
                  <a:innerShdw blurRad="69850" dist="43180" dir="5400000">
                    <a:srgbClr val="000000">
                      <a:alpha val="65000"/>
                    </a:srgbClr>
                  </a:innerShdw>
                </a:effectLst>
                <a:latin typeface="Arial" pitchFamily="34" charset="0"/>
                <a:ea typeface="+mj-ea"/>
                <a:cs typeface="Arial" pitchFamily="34" charset="0"/>
              </a:rPr>
              <a:t>Economic Incentives</a:t>
            </a:r>
          </a:p>
        </p:txBody>
      </p:sp>
    </p:spTree>
  </p:cSld>
  <p:clrMapOvr>
    <a:masterClrMapping/>
  </p:clrMapOvr>
  <p:transition>
    <p:split orient="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077200" cy="685800"/>
          </a:xfrm>
        </p:spPr>
        <p:txBody>
          <a:bodyPr/>
          <a:lstStyle/>
          <a:p>
            <a:r>
              <a:rPr lang="en-US" sz="3600" b="1" dirty="0">
                <a:latin typeface="Arial" pitchFamily="34" charset="0"/>
                <a:cs typeface="Arial" pitchFamily="34" charset="0"/>
              </a:rPr>
              <a:t>Disadvantages of EI</a:t>
            </a:r>
          </a:p>
        </p:txBody>
      </p:sp>
      <p:sp>
        <p:nvSpPr>
          <p:cNvPr id="3" name="Content Placeholder 2"/>
          <p:cNvSpPr>
            <a:spLocks noGrp="1"/>
          </p:cNvSpPr>
          <p:nvPr>
            <p:ph idx="1"/>
          </p:nvPr>
        </p:nvSpPr>
        <p:spPr>
          <a:xfrm>
            <a:off x="457200" y="1295400"/>
            <a:ext cx="8305800" cy="5181600"/>
          </a:xfrm>
        </p:spPr>
        <p:txBody>
          <a:bodyPr/>
          <a:lstStyle/>
          <a:p>
            <a:pPr algn="just">
              <a:buFont typeface="Wingdings" pitchFamily="2" charset="2"/>
              <a:buChar char="ü"/>
            </a:pPr>
            <a:r>
              <a:rPr lang="en-US" dirty="0">
                <a:latin typeface="Arial" pitchFamily="34" charset="0"/>
                <a:cs typeface="Arial" pitchFamily="34" charset="0"/>
              </a:rPr>
              <a:t>Developing  an economic incentive that efficiently and perfectly takes complexities in environmental transformation into account can be very difficult. (air pollution)</a:t>
            </a:r>
          </a:p>
          <a:p>
            <a:pPr algn="just">
              <a:buFont typeface="Wingdings" pitchFamily="2" charset="2"/>
              <a:buChar char="ü"/>
            </a:pPr>
            <a:r>
              <a:rPr lang="en-US" dirty="0">
                <a:latin typeface="Arial" pitchFamily="34" charset="0"/>
                <a:cs typeface="Arial" pitchFamily="34" charset="0"/>
              </a:rPr>
              <a:t>Given the political conditions, it is very difficult to adjust the level of incentives (level of fee, no. of marketable permits) when there is great deal of uncertainty associated with the environmental problem.</a:t>
            </a:r>
          </a:p>
          <a:p>
            <a:pPr algn="just">
              <a:buFont typeface="Wingdings" pitchFamily="2" charset="2"/>
              <a:buChar char="ü"/>
            </a:pPr>
            <a:r>
              <a:rPr lang="en-US" dirty="0">
                <a:latin typeface="Arial" pitchFamily="34" charset="0"/>
                <a:cs typeface="Arial" pitchFamily="34" charset="0"/>
              </a:rPr>
              <a:t>Instituting tax (on emission) may be very difficult (it involves transfer of massive amount of wealth from firms to the government).</a:t>
            </a:r>
          </a:p>
          <a:p>
            <a:endParaRPr lang="en-US" dirty="0">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pPr>
              <a:defRPr/>
            </a:pPr>
            <a:fld id="{67517C5A-C0C7-41B4-8E5C-FF7B5A115240}" type="slidenum">
              <a:rPr lang="en-US" smtClean="0"/>
              <a:pPr>
                <a:defRPr/>
              </a:pPr>
              <a:t>36</a:t>
            </a:fld>
            <a:endParaRPr lang="en-US" dirty="0"/>
          </a:p>
        </p:txBody>
      </p:sp>
    </p:spTree>
  </p:cSld>
  <p:clrMapOvr>
    <a:masterClrMapping/>
  </p:clrMapOvr>
  <p:transition>
    <p:split orient="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515F68BE-7931-47ED-BC68-BF05ED61B7D6}" type="slidenum">
              <a:rPr lang="en-US" smtClean="0"/>
              <a:pPr/>
              <a:t>37</a:t>
            </a:fld>
            <a:endParaRPr lang="en-US"/>
          </a:p>
        </p:txBody>
      </p:sp>
      <p:sp>
        <p:nvSpPr>
          <p:cNvPr id="41987" name="Rectangle 4"/>
          <p:cNvSpPr>
            <a:spLocks noChangeArrowheads="1"/>
          </p:cNvSpPr>
          <p:nvPr/>
        </p:nvSpPr>
        <p:spPr bwMode="auto">
          <a:xfrm>
            <a:off x="0" y="1066800"/>
            <a:ext cx="8915400" cy="461963"/>
          </a:xfrm>
          <a:prstGeom prst="rect">
            <a:avLst/>
          </a:prstGeom>
          <a:noFill/>
          <a:ln w="9525">
            <a:noFill/>
            <a:miter lim="800000"/>
            <a:headEnd/>
            <a:tailEnd/>
          </a:ln>
        </p:spPr>
        <p:txBody>
          <a:bodyPr>
            <a:spAutoFit/>
          </a:bodyPr>
          <a:lstStyle/>
          <a:p>
            <a:pPr lvl="3" indent="-1371600" algn="just">
              <a:spcBef>
                <a:spcPts val="300"/>
              </a:spcBef>
            </a:pPr>
            <a:endParaRPr lang="en-US" sz="2400"/>
          </a:p>
        </p:txBody>
      </p:sp>
      <p:sp>
        <p:nvSpPr>
          <p:cNvPr id="7" name="Title 1"/>
          <p:cNvSpPr txBox="1">
            <a:spLocks/>
          </p:cNvSpPr>
          <p:nvPr/>
        </p:nvSpPr>
        <p:spPr bwMode="auto">
          <a:xfrm>
            <a:off x="0" y="457200"/>
            <a:ext cx="9144000" cy="533400"/>
          </a:xfrm>
          <a:prstGeom prst="rect">
            <a:avLst/>
          </a:prstGeom>
          <a:noFill/>
          <a:ln w="9525">
            <a:noFill/>
            <a:miter lim="800000"/>
            <a:headEnd/>
            <a:tailEnd/>
          </a:ln>
          <a:effectLst/>
        </p:spPr>
        <p:txBody>
          <a:bodyPr anchor="ctr"/>
          <a:lstStyle/>
          <a:p>
            <a:pPr>
              <a:defRPr/>
            </a:pPr>
            <a:r>
              <a:rPr lang="en-US" sz="2800" b="1" kern="0" dirty="0">
                <a:ln w="1905"/>
                <a:solidFill>
                  <a:srgbClr val="993366"/>
                </a:solidFill>
                <a:effectLst>
                  <a:innerShdw blurRad="69850" dist="43180" dir="5400000">
                    <a:srgbClr val="000000">
                      <a:alpha val="65000"/>
                    </a:srgbClr>
                  </a:innerShdw>
                </a:effectLst>
                <a:latin typeface="Calibri" pitchFamily="34" charset="0"/>
                <a:ea typeface="+mj-ea"/>
                <a:cs typeface="+mj-cs"/>
              </a:rPr>
              <a:t>Complication for Environmental Regulation</a:t>
            </a:r>
          </a:p>
        </p:txBody>
      </p:sp>
      <p:sp>
        <p:nvSpPr>
          <p:cNvPr id="41989" name="TextBox 15"/>
          <p:cNvSpPr txBox="1">
            <a:spLocks noChangeArrowheads="1"/>
          </p:cNvSpPr>
          <p:nvPr/>
        </p:nvSpPr>
        <p:spPr bwMode="auto">
          <a:xfrm>
            <a:off x="195263" y="938213"/>
            <a:ext cx="8720137" cy="5399087"/>
          </a:xfrm>
          <a:prstGeom prst="rect">
            <a:avLst/>
          </a:prstGeom>
          <a:noFill/>
          <a:ln w="9525">
            <a:noFill/>
            <a:miter lim="800000"/>
            <a:headEnd/>
            <a:tailEnd/>
          </a:ln>
        </p:spPr>
        <p:txBody>
          <a:bodyPr>
            <a:spAutoFit/>
          </a:bodyPr>
          <a:lstStyle/>
          <a:p>
            <a:pPr marL="342900" indent="-342900" algn="just">
              <a:spcBef>
                <a:spcPts val="1200"/>
              </a:spcBef>
              <a:buFontTx/>
              <a:buAutoNum type="alphaUcPeriod"/>
            </a:pPr>
            <a:r>
              <a:rPr lang="en-US" sz="2800" b="1" dirty="0"/>
              <a:t>Space and Time</a:t>
            </a:r>
          </a:p>
          <a:p>
            <a:pPr marL="342900" indent="-342900" algn="just">
              <a:spcBef>
                <a:spcPts val="1200"/>
              </a:spcBef>
            </a:pPr>
            <a:r>
              <a:rPr lang="en-US" sz="2800" dirty="0"/>
              <a:t>Pollution regulation is complicated by the physical environment that interposes itself between polluters and consumers (illustrated in figure). </a:t>
            </a:r>
          </a:p>
          <a:p>
            <a:pPr marL="342900" indent="-342900" algn="just">
              <a:spcBef>
                <a:spcPts val="1200"/>
              </a:spcBef>
            </a:pPr>
            <a:r>
              <a:rPr lang="en-US" sz="2800" dirty="0"/>
              <a:t>There are differences between pollution and ambient concentration of the pollution.</a:t>
            </a:r>
          </a:p>
          <a:p>
            <a:pPr marL="342900" indent="-342900" algn="just">
              <a:spcBef>
                <a:spcPts val="1200"/>
              </a:spcBef>
            </a:pPr>
            <a:r>
              <a:rPr lang="en-US" sz="2800" dirty="0"/>
              <a:t>Generally, it is the ambient concentration that causes damages not the pollution. </a:t>
            </a:r>
          </a:p>
          <a:p>
            <a:pPr marL="342900" indent="-342900" algn="just">
              <a:spcBef>
                <a:spcPts val="1200"/>
              </a:spcBef>
            </a:pPr>
            <a:r>
              <a:rPr lang="en-US" sz="2800" dirty="0"/>
              <a:t>However, ambient concentration are imperfectly connected with the emission, which need to be regulated. </a:t>
            </a:r>
          </a:p>
        </p:txBody>
      </p:sp>
    </p:spTree>
  </p:cSld>
  <p:clrMapOvr>
    <a:masterClrMapping/>
  </p:clrMapOvr>
  <p:transition>
    <p:split orient="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txBox="1">
            <a:spLocks noGrp="1"/>
          </p:cNvSpPr>
          <p:nvPr/>
        </p:nvSpPr>
        <p:spPr bwMode="auto">
          <a:xfrm>
            <a:off x="8174038" y="1588"/>
            <a:ext cx="762000" cy="366712"/>
          </a:xfrm>
          <a:prstGeom prst="rect">
            <a:avLst/>
          </a:prstGeom>
          <a:noFill/>
          <a:ln w="9525">
            <a:noFill/>
            <a:miter lim="800000"/>
            <a:headEnd/>
            <a:tailEnd/>
          </a:ln>
        </p:spPr>
        <p:txBody>
          <a:bodyPr anchor="b"/>
          <a:lstStyle/>
          <a:p>
            <a:pPr algn="r"/>
            <a:fld id="{66AB96A5-21C8-4A03-90A0-BF868367407E}" type="slidenum">
              <a:rPr lang="en-US">
                <a:solidFill>
                  <a:srgbClr val="FFFFFF"/>
                </a:solidFill>
              </a:rPr>
              <a:pPr algn="r"/>
              <a:t>38</a:t>
            </a:fld>
            <a:endParaRPr lang="en-US">
              <a:solidFill>
                <a:srgbClr val="FFFFFF"/>
              </a:solidFill>
            </a:endParaRPr>
          </a:p>
        </p:txBody>
      </p:sp>
      <p:sp>
        <p:nvSpPr>
          <p:cNvPr id="43011" name="Rectangle 4"/>
          <p:cNvSpPr>
            <a:spLocks noChangeArrowheads="1"/>
          </p:cNvSpPr>
          <p:nvPr/>
        </p:nvSpPr>
        <p:spPr bwMode="auto">
          <a:xfrm>
            <a:off x="0" y="1066800"/>
            <a:ext cx="8915400" cy="461963"/>
          </a:xfrm>
          <a:prstGeom prst="rect">
            <a:avLst/>
          </a:prstGeom>
          <a:noFill/>
          <a:ln w="9525">
            <a:noFill/>
            <a:miter lim="800000"/>
            <a:headEnd/>
            <a:tailEnd/>
          </a:ln>
        </p:spPr>
        <p:txBody>
          <a:bodyPr>
            <a:spAutoFit/>
          </a:bodyPr>
          <a:lstStyle/>
          <a:p>
            <a:pPr lvl="3" indent="-1371600" algn="just">
              <a:spcBef>
                <a:spcPts val="300"/>
              </a:spcBef>
            </a:pPr>
            <a:endParaRPr lang="en-US" sz="2400"/>
          </a:p>
        </p:txBody>
      </p:sp>
      <p:sp>
        <p:nvSpPr>
          <p:cNvPr id="7" name="Title 1"/>
          <p:cNvSpPr txBox="1">
            <a:spLocks/>
          </p:cNvSpPr>
          <p:nvPr/>
        </p:nvSpPr>
        <p:spPr bwMode="auto">
          <a:xfrm>
            <a:off x="0" y="457200"/>
            <a:ext cx="9144000" cy="533400"/>
          </a:xfrm>
          <a:prstGeom prst="rect">
            <a:avLst/>
          </a:prstGeom>
          <a:noFill/>
          <a:ln w="9525">
            <a:noFill/>
            <a:miter lim="800000"/>
            <a:headEnd/>
            <a:tailEnd/>
          </a:ln>
          <a:effectLst/>
        </p:spPr>
        <p:txBody>
          <a:bodyPr anchor="ctr"/>
          <a:lstStyle/>
          <a:p>
            <a:pPr>
              <a:defRPr/>
            </a:pPr>
            <a:r>
              <a:rPr lang="en-US" sz="2800" b="1" kern="0" dirty="0">
                <a:ln w="1905"/>
                <a:solidFill>
                  <a:srgbClr val="993366"/>
                </a:solidFill>
                <a:effectLst>
                  <a:innerShdw blurRad="69850" dist="43180" dir="5400000">
                    <a:srgbClr val="000000">
                      <a:alpha val="65000"/>
                    </a:srgbClr>
                  </a:innerShdw>
                </a:effectLst>
                <a:latin typeface="Calibri" pitchFamily="34" charset="0"/>
                <a:ea typeface="+mj-ea"/>
                <a:cs typeface="+mj-cs"/>
              </a:rPr>
              <a:t>Complication for Environmental Regulation</a:t>
            </a:r>
          </a:p>
        </p:txBody>
      </p:sp>
      <p:sp>
        <p:nvSpPr>
          <p:cNvPr id="43013" name="TextBox 15"/>
          <p:cNvSpPr txBox="1">
            <a:spLocks noChangeArrowheads="1"/>
          </p:cNvSpPr>
          <p:nvPr/>
        </p:nvSpPr>
        <p:spPr bwMode="auto">
          <a:xfrm>
            <a:off x="195263" y="938213"/>
            <a:ext cx="8720137" cy="5246687"/>
          </a:xfrm>
          <a:prstGeom prst="rect">
            <a:avLst/>
          </a:prstGeom>
          <a:noFill/>
          <a:ln w="9525">
            <a:noFill/>
            <a:miter lim="800000"/>
            <a:headEnd/>
            <a:tailEnd/>
          </a:ln>
        </p:spPr>
        <p:txBody>
          <a:bodyPr>
            <a:spAutoFit/>
          </a:bodyPr>
          <a:lstStyle/>
          <a:p>
            <a:pPr marL="342900" indent="-342900" algn="just">
              <a:spcBef>
                <a:spcPts val="1200"/>
              </a:spcBef>
              <a:buFontTx/>
              <a:buAutoNum type="alphaUcPeriod"/>
            </a:pPr>
            <a:r>
              <a:rPr lang="en-US" sz="2800" b="1"/>
              <a:t>Space and Time</a:t>
            </a:r>
          </a:p>
          <a:p>
            <a:pPr marL="342900" indent="-342900" algn="just">
              <a:spcBef>
                <a:spcPts val="1200"/>
              </a:spcBef>
            </a:pPr>
            <a:r>
              <a:rPr lang="en-US" sz="2800"/>
              <a:t>This brings space and time into concern of the regulators. Generally, sources of pollution nearby will generate more damage than sources located in distant suburbs.</a:t>
            </a:r>
          </a:p>
          <a:p>
            <a:pPr marL="342900" indent="-342900" algn="just">
              <a:spcBef>
                <a:spcPts val="1200"/>
              </a:spcBef>
            </a:pPr>
            <a:r>
              <a:rPr lang="en-US" sz="2800"/>
              <a:t>Time, though less important than space, also exert significant influence in environmental transformation. There is hour-to-hour, day-to-day and season-to-season variation in pollution. </a:t>
            </a:r>
          </a:p>
          <a:p>
            <a:pPr marL="342900" indent="-342900" algn="just">
              <a:spcBef>
                <a:spcPts val="1200"/>
              </a:spcBef>
            </a:pPr>
            <a:r>
              <a:rPr lang="en-US" sz="2800"/>
              <a:t>Capturing these time and space factors in to decision making is a bit difficult.</a:t>
            </a:r>
          </a:p>
        </p:txBody>
      </p:sp>
    </p:spTree>
  </p:cSld>
  <p:clrMapOvr>
    <a:masterClrMapping/>
  </p:clrMapOvr>
  <p:transition>
    <p:split orient="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A8E7CA7F-9475-4A74-98F1-FB65EC3E3EED}" type="slidenum">
              <a:rPr lang="en-US" smtClean="0"/>
              <a:pPr/>
              <a:t>39</a:t>
            </a:fld>
            <a:endParaRPr lang="en-US"/>
          </a:p>
        </p:txBody>
      </p:sp>
      <p:sp>
        <p:nvSpPr>
          <p:cNvPr id="44035" name="Rectangle 4"/>
          <p:cNvSpPr>
            <a:spLocks noChangeArrowheads="1"/>
          </p:cNvSpPr>
          <p:nvPr/>
        </p:nvSpPr>
        <p:spPr bwMode="auto">
          <a:xfrm>
            <a:off x="0" y="1066800"/>
            <a:ext cx="8915400" cy="461963"/>
          </a:xfrm>
          <a:prstGeom prst="rect">
            <a:avLst/>
          </a:prstGeom>
          <a:noFill/>
          <a:ln w="9525">
            <a:noFill/>
            <a:miter lim="800000"/>
            <a:headEnd/>
            <a:tailEnd/>
          </a:ln>
        </p:spPr>
        <p:txBody>
          <a:bodyPr>
            <a:spAutoFit/>
          </a:bodyPr>
          <a:lstStyle/>
          <a:p>
            <a:pPr lvl="3" indent="-1371600" algn="just">
              <a:spcBef>
                <a:spcPts val="300"/>
              </a:spcBef>
            </a:pPr>
            <a:endParaRPr lang="en-US" sz="2400"/>
          </a:p>
        </p:txBody>
      </p:sp>
      <p:sp>
        <p:nvSpPr>
          <p:cNvPr id="6" name="TextBox 5"/>
          <p:cNvSpPr txBox="1"/>
          <p:nvPr/>
        </p:nvSpPr>
        <p:spPr>
          <a:xfrm>
            <a:off x="2819400" y="1219200"/>
            <a:ext cx="2514600" cy="338138"/>
          </a:xfrm>
          <a:prstGeom prst="rect">
            <a:avLst/>
          </a:prstGeom>
          <a:ln/>
        </p:spPr>
        <p:style>
          <a:lnRef idx="3">
            <a:schemeClr val="lt1"/>
          </a:lnRef>
          <a:fillRef idx="1">
            <a:schemeClr val="accent3"/>
          </a:fillRef>
          <a:effectRef idx="1">
            <a:schemeClr val="accent3"/>
          </a:effectRef>
          <a:fontRef idx="minor">
            <a:schemeClr val="lt1"/>
          </a:fontRef>
        </p:style>
        <p:txBody>
          <a:bodyPr>
            <a:spAutoFit/>
          </a:bodyPr>
          <a:lstStyle/>
          <a:p>
            <a:pPr>
              <a:defRPr/>
            </a:pPr>
            <a:r>
              <a:rPr lang="en-US" sz="1600" b="1" dirty="0"/>
              <a:t>Natural Environment</a:t>
            </a:r>
          </a:p>
        </p:txBody>
      </p:sp>
      <p:cxnSp>
        <p:nvCxnSpPr>
          <p:cNvPr id="11" name="Straight Connector 10"/>
          <p:cNvCxnSpPr/>
          <p:nvPr/>
        </p:nvCxnSpPr>
        <p:spPr>
          <a:xfrm rot="5400000">
            <a:off x="-1142206" y="3656806"/>
            <a:ext cx="4419600" cy="1588"/>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066800" y="1447800"/>
            <a:ext cx="1752600" cy="1588"/>
          </a:xfrm>
          <a:prstGeom prst="straightConnector1">
            <a:avLst/>
          </a:prstGeom>
          <a:ln w="2540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028825" y="5562600"/>
            <a:ext cx="4981575" cy="584200"/>
          </a:xfrm>
          <a:prstGeom prst="rect">
            <a:avLst/>
          </a:prstGeom>
        </p:spPr>
        <p:style>
          <a:lnRef idx="3">
            <a:schemeClr val="lt1"/>
          </a:lnRef>
          <a:fillRef idx="1">
            <a:schemeClr val="accent3"/>
          </a:fillRef>
          <a:effectRef idx="1">
            <a:schemeClr val="accent3"/>
          </a:effectRef>
          <a:fontRef idx="minor">
            <a:schemeClr val="lt1"/>
          </a:fontRef>
        </p:style>
        <p:txBody>
          <a:bodyPr>
            <a:spAutoFit/>
          </a:bodyPr>
          <a:lstStyle/>
          <a:p>
            <a:pPr algn="ctr">
              <a:defRPr/>
            </a:pPr>
            <a:r>
              <a:rPr lang="en-US" sz="1600" b="1" dirty="0"/>
              <a:t>Damage </a:t>
            </a:r>
          </a:p>
          <a:p>
            <a:pPr algn="ctr">
              <a:defRPr/>
            </a:pPr>
            <a:r>
              <a:rPr lang="en-US" sz="1600" b="1" dirty="0"/>
              <a:t>(to producers, consumers and ecosystems)</a:t>
            </a:r>
          </a:p>
        </p:txBody>
      </p:sp>
      <p:cxnSp>
        <p:nvCxnSpPr>
          <p:cNvPr id="26" name="Straight Connector 25"/>
          <p:cNvCxnSpPr/>
          <p:nvPr/>
        </p:nvCxnSpPr>
        <p:spPr>
          <a:xfrm>
            <a:off x="1066800" y="5867400"/>
            <a:ext cx="914400" cy="1588"/>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sp>
        <p:nvSpPr>
          <p:cNvPr id="44041" name="TextBox 26"/>
          <p:cNvSpPr txBox="1">
            <a:spLocks noChangeArrowheads="1"/>
          </p:cNvSpPr>
          <p:nvPr/>
        </p:nvSpPr>
        <p:spPr bwMode="auto">
          <a:xfrm>
            <a:off x="3429000" y="2057400"/>
            <a:ext cx="2743200" cy="369888"/>
          </a:xfrm>
          <a:prstGeom prst="rect">
            <a:avLst/>
          </a:prstGeom>
          <a:noFill/>
          <a:ln w="22225">
            <a:solidFill>
              <a:schemeClr val="tx1"/>
            </a:solidFill>
            <a:miter lim="800000"/>
            <a:headEnd/>
            <a:tailEnd/>
          </a:ln>
        </p:spPr>
        <p:txBody>
          <a:bodyPr>
            <a:spAutoFit/>
          </a:bodyPr>
          <a:lstStyle/>
          <a:p>
            <a:r>
              <a:rPr lang="en-US"/>
              <a:t>Environmental Regulator</a:t>
            </a:r>
          </a:p>
        </p:txBody>
      </p:sp>
      <p:cxnSp>
        <p:nvCxnSpPr>
          <p:cNvPr id="29" name="Straight Arrow Connector 28"/>
          <p:cNvCxnSpPr>
            <a:endCxn id="44041" idx="0"/>
          </p:cNvCxnSpPr>
          <p:nvPr/>
        </p:nvCxnSpPr>
        <p:spPr>
          <a:xfrm rot="5400000">
            <a:off x="4648201" y="1905000"/>
            <a:ext cx="304800" cy="3175"/>
          </a:xfrm>
          <a:prstGeom prst="straightConnector1">
            <a:avLst/>
          </a:prstGeom>
          <a:ln w="254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800600" y="1752600"/>
            <a:ext cx="3124200" cy="1588"/>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5816600" y="3835400"/>
            <a:ext cx="4203700" cy="12700"/>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016750" y="5943600"/>
            <a:ext cx="914400" cy="1588"/>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sp>
        <p:nvSpPr>
          <p:cNvPr id="44046" name="TextBox 38"/>
          <p:cNvSpPr txBox="1">
            <a:spLocks noChangeArrowheads="1"/>
          </p:cNvSpPr>
          <p:nvPr/>
        </p:nvSpPr>
        <p:spPr bwMode="auto">
          <a:xfrm>
            <a:off x="2209800" y="2667000"/>
            <a:ext cx="1371600" cy="381000"/>
          </a:xfrm>
          <a:prstGeom prst="rect">
            <a:avLst/>
          </a:prstGeom>
          <a:noFill/>
          <a:ln w="22225">
            <a:solidFill>
              <a:schemeClr val="tx1"/>
            </a:solidFill>
            <a:miter lim="800000"/>
            <a:headEnd/>
            <a:tailEnd/>
          </a:ln>
        </p:spPr>
        <p:txBody>
          <a:bodyPr>
            <a:spAutoFit/>
          </a:bodyPr>
          <a:lstStyle/>
          <a:p>
            <a:r>
              <a:rPr lang="en-US"/>
              <a:t>Producers</a:t>
            </a:r>
          </a:p>
        </p:txBody>
      </p:sp>
      <p:sp>
        <p:nvSpPr>
          <p:cNvPr id="44047" name="TextBox 39"/>
          <p:cNvSpPr txBox="1">
            <a:spLocks noChangeArrowheads="1"/>
          </p:cNvSpPr>
          <p:nvPr/>
        </p:nvSpPr>
        <p:spPr bwMode="auto">
          <a:xfrm>
            <a:off x="6019800" y="2667000"/>
            <a:ext cx="1447800" cy="388938"/>
          </a:xfrm>
          <a:prstGeom prst="rect">
            <a:avLst/>
          </a:prstGeom>
          <a:noFill/>
          <a:ln w="22225">
            <a:solidFill>
              <a:schemeClr val="tx1"/>
            </a:solidFill>
            <a:miter lim="800000"/>
            <a:headEnd/>
            <a:tailEnd/>
          </a:ln>
        </p:spPr>
        <p:txBody>
          <a:bodyPr>
            <a:spAutoFit/>
          </a:bodyPr>
          <a:lstStyle/>
          <a:p>
            <a:pPr algn="ctr"/>
            <a:r>
              <a:rPr lang="en-US"/>
              <a:t>Consumers</a:t>
            </a:r>
          </a:p>
        </p:txBody>
      </p:sp>
      <p:cxnSp>
        <p:nvCxnSpPr>
          <p:cNvPr id="42" name="Straight Arrow Connector 41"/>
          <p:cNvCxnSpPr/>
          <p:nvPr/>
        </p:nvCxnSpPr>
        <p:spPr>
          <a:xfrm rot="5400000">
            <a:off x="2476501" y="2095500"/>
            <a:ext cx="990600" cy="3175"/>
          </a:xfrm>
          <a:prstGeom prst="straightConnector1">
            <a:avLst/>
          </a:prstGeom>
          <a:ln w="22225">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334000" y="1447800"/>
            <a:ext cx="1828800" cy="1588"/>
          </a:xfrm>
          <a:prstGeom prst="line">
            <a:avLst/>
          </a:prstGeom>
          <a:ln w="2222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a:off x="6539707" y="2043906"/>
            <a:ext cx="1219200" cy="1587"/>
          </a:xfrm>
          <a:prstGeom prst="straightConnector1">
            <a:avLst/>
          </a:prstGeom>
          <a:ln w="22225">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4046" idx="3"/>
          </p:cNvCxnSpPr>
          <p:nvPr/>
        </p:nvCxnSpPr>
        <p:spPr>
          <a:xfrm rot="10800000" flipV="1">
            <a:off x="3581400" y="2514600"/>
            <a:ext cx="762000" cy="342900"/>
          </a:xfrm>
          <a:prstGeom prst="straightConnector1">
            <a:avLst/>
          </a:prstGeom>
          <a:ln w="22225">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5334000" y="2514600"/>
            <a:ext cx="685800" cy="381000"/>
          </a:xfrm>
          <a:prstGeom prst="straightConnector1">
            <a:avLst/>
          </a:prstGeom>
          <a:ln w="22225">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4267200" y="2819400"/>
            <a:ext cx="1046163" cy="1588"/>
          </a:xfrm>
          <a:prstGeom prst="straightConnector1">
            <a:avLst/>
          </a:prstGeom>
          <a:ln w="22225">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10800000">
            <a:off x="4233863" y="3033713"/>
            <a:ext cx="1066800" cy="1587"/>
          </a:xfrm>
          <a:prstGeom prst="straightConnector1">
            <a:avLst/>
          </a:prstGeom>
          <a:ln w="22225">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44055" name="TextBox 67"/>
          <p:cNvSpPr txBox="1">
            <a:spLocks noChangeArrowheads="1"/>
          </p:cNvSpPr>
          <p:nvPr/>
        </p:nvSpPr>
        <p:spPr bwMode="auto">
          <a:xfrm>
            <a:off x="1828800" y="3886200"/>
            <a:ext cx="5715000" cy="646113"/>
          </a:xfrm>
          <a:prstGeom prst="rect">
            <a:avLst/>
          </a:prstGeom>
          <a:noFill/>
          <a:ln w="22225">
            <a:solidFill>
              <a:schemeClr val="tx1"/>
            </a:solidFill>
            <a:miter lim="800000"/>
            <a:headEnd/>
            <a:tailEnd/>
          </a:ln>
        </p:spPr>
        <p:txBody>
          <a:bodyPr>
            <a:spAutoFit/>
          </a:bodyPr>
          <a:lstStyle/>
          <a:p>
            <a:pPr algn="ctr"/>
            <a:r>
              <a:rPr lang="en-US"/>
              <a:t>Environmental transformation</a:t>
            </a:r>
          </a:p>
          <a:p>
            <a:pPr algn="ctr"/>
            <a:r>
              <a:rPr lang="en-US"/>
              <a:t>(transport, decay, combination and deposition)</a:t>
            </a:r>
          </a:p>
        </p:txBody>
      </p:sp>
      <p:sp>
        <p:nvSpPr>
          <p:cNvPr id="44056" name="TextBox 68"/>
          <p:cNvSpPr txBox="1">
            <a:spLocks noChangeArrowheads="1"/>
          </p:cNvSpPr>
          <p:nvPr/>
        </p:nvSpPr>
        <p:spPr bwMode="auto">
          <a:xfrm>
            <a:off x="1828800" y="4953000"/>
            <a:ext cx="5715000" cy="369888"/>
          </a:xfrm>
          <a:prstGeom prst="rect">
            <a:avLst/>
          </a:prstGeom>
          <a:noFill/>
          <a:ln w="22225">
            <a:solidFill>
              <a:schemeClr val="tx1"/>
            </a:solidFill>
            <a:miter lim="800000"/>
            <a:headEnd/>
            <a:tailEnd/>
          </a:ln>
        </p:spPr>
        <p:txBody>
          <a:bodyPr>
            <a:spAutoFit/>
          </a:bodyPr>
          <a:lstStyle/>
          <a:p>
            <a:pPr algn="ctr"/>
            <a:r>
              <a:rPr lang="en-US"/>
              <a:t>Ambient levels of pollution</a:t>
            </a:r>
          </a:p>
        </p:txBody>
      </p:sp>
      <p:sp>
        <p:nvSpPr>
          <p:cNvPr id="44057" name="TextBox 69"/>
          <p:cNvSpPr txBox="1">
            <a:spLocks noChangeArrowheads="1"/>
          </p:cNvSpPr>
          <p:nvPr/>
        </p:nvSpPr>
        <p:spPr bwMode="auto">
          <a:xfrm>
            <a:off x="3581400" y="3352800"/>
            <a:ext cx="1371600" cy="381000"/>
          </a:xfrm>
          <a:prstGeom prst="rect">
            <a:avLst/>
          </a:prstGeom>
          <a:noFill/>
          <a:ln w="22225">
            <a:noFill/>
            <a:miter lim="800000"/>
            <a:headEnd/>
            <a:tailEnd/>
          </a:ln>
        </p:spPr>
        <p:txBody>
          <a:bodyPr>
            <a:spAutoFit/>
          </a:bodyPr>
          <a:lstStyle/>
          <a:p>
            <a:r>
              <a:rPr lang="en-US" dirty="0"/>
              <a:t>Emissions</a:t>
            </a:r>
          </a:p>
        </p:txBody>
      </p:sp>
      <p:sp>
        <p:nvSpPr>
          <p:cNvPr id="44058" name="TextBox 70"/>
          <p:cNvSpPr txBox="1">
            <a:spLocks noChangeArrowheads="1"/>
          </p:cNvSpPr>
          <p:nvPr/>
        </p:nvSpPr>
        <p:spPr bwMode="auto">
          <a:xfrm>
            <a:off x="6096000" y="3305175"/>
            <a:ext cx="1371600" cy="381000"/>
          </a:xfrm>
          <a:prstGeom prst="rect">
            <a:avLst/>
          </a:prstGeom>
          <a:noFill/>
          <a:ln w="22225">
            <a:noFill/>
            <a:miter lim="800000"/>
            <a:headEnd/>
            <a:tailEnd/>
          </a:ln>
        </p:spPr>
        <p:txBody>
          <a:bodyPr>
            <a:spAutoFit/>
          </a:bodyPr>
          <a:lstStyle/>
          <a:p>
            <a:r>
              <a:rPr lang="en-US" dirty="0"/>
              <a:t>Emissions</a:t>
            </a:r>
          </a:p>
        </p:txBody>
      </p:sp>
      <p:cxnSp>
        <p:nvCxnSpPr>
          <p:cNvPr id="73" name="Straight Arrow Connector 72"/>
          <p:cNvCxnSpPr/>
          <p:nvPr/>
        </p:nvCxnSpPr>
        <p:spPr>
          <a:xfrm rot="5400000">
            <a:off x="5715001" y="3429000"/>
            <a:ext cx="762000" cy="3175"/>
          </a:xfrm>
          <a:prstGeom prst="straightConnector1">
            <a:avLst/>
          </a:prstGeom>
          <a:ln w="22225">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rot="5400000">
            <a:off x="3077369" y="3442494"/>
            <a:ext cx="762000" cy="1588"/>
          </a:xfrm>
          <a:prstGeom prst="straightConnector1">
            <a:avLst/>
          </a:prstGeom>
          <a:ln w="22225">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rot="10800000" flipV="1">
            <a:off x="4743450" y="4510088"/>
            <a:ext cx="0" cy="468312"/>
          </a:xfrm>
          <a:prstGeom prst="straightConnector1">
            <a:avLst/>
          </a:prstGeom>
          <a:ln w="22225">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rot="5400000">
            <a:off x="4585494" y="5452269"/>
            <a:ext cx="304800" cy="1588"/>
          </a:xfrm>
          <a:prstGeom prst="straightConnector1">
            <a:avLst/>
          </a:prstGeom>
          <a:ln w="22225">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32" name="Title 1"/>
          <p:cNvSpPr txBox="1">
            <a:spLocks/>
          </p:cNvSpPr>
          <p:nvPr/>
        </p:nvSpPr>
        <p:spPr bwMode="auto">
          <a:xfrm>
            <a:off x="0" y="375312"/>
            <a:ext cx="9144000" cy="533400"/>
          </a:xfrm>
          <a:prstGeom prst="rect">
            <a:avLst/>
          </a:prstGeom>
          <a:noFill/>
          <a:ln w="9525">
            <a:noFill/>
            <a:miter lim="800000"/>
            <a:headEnd/>
            <a:tailEnd/>
          </a:ln>
          <a:effectLst/>
        </p:spPr>
        <p:txBody>
          <a:bodyPr anchor="ctr"/>
          <a:lstStyle/>
          <a:p>
            <a:pPr>
              <a:defRPr/>
            </a:pPr>
            <a:r>
              <a:rPr lang="en-US" sz="2800" b="1" kern="0" dirty="0">
                <a:ln w="1905"/>
                <a:solidFill>
                  <a:srgbClr val="993366"/>
                </a:solidFill>
                <a:effectLst>
                  <a:innerShdw blurRad="69850" dist="43180" dir="5400000">
                    <a:srgbClr val="000000">
                      <a:alpha val="65000"/>
                    </a:srgbClr>
                  </a:innerShdw>
                </a:effectLst>
                <a:latin typeface="Calibri" pitchFamily="34" charset="0"/>
                <a:ea typeface="+mj-ea"/>
                <a:cs typeface="+mj-cs"/>
              </a:rPr>
              <a:t>Complication for Environmental Regulation</a:t>
            </a:r>
          </a:p>
        </p:txBody>
      </p:sp>
      <p:sp>
        <p:nvSpPr>
          <p:cNvPr id="44064" name="TextBox 33"/>
          <p:cNvSpPr txBox="1">
            <a:spLocks noChangeArrowheads="1"/>
          </p:cNvSpPr>
          <p:nvPr/>
        </p:nvSpPr>
        <p:spPr bwMode="auto">
          <a:xfrm>
            <a:off x="3352800" y="6400800"/>
            <a:ext cx="2133600" cy="369888"/>
          </a:xfrm>
          <a:prstGeom prst="rect">
            <a:avLst/>
          </a:prstGeom>
          <a:noFill/>
          <a:ln w="9525">
            <a:noFill/>
            <a:miter lim="800000"/>
            <a:headEnd/>
            <a:tailEnd/>
          </a:ln>
        </p:spPr>
        <p:txBody>
          <a:bodyPr>
            <a:spAutoFit/>
          </a:bodyPr>
          <a:lstStyle/>
          <a:p>
            <a:pPr algn="ctr"/>
            <a:r>
              <a:rPr lang="en-US" b="1" dirty="0"/>
              <a:t>Figure </a:t>
            </a:r>
          </a:p>
        </p:txBody>
      </p:sp>
    </p:spTree>
  </p:cSld>
  <p:clrMapOvr>
    <a:masterClrMapping/>
  </p:clrMapOvr>
  <p:transition>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5BF7567-2917-4890-B4E7-06E9FF637CE0}" type="slidenum">
              <a:rPr lang="en-US" smtClean="0"/>
              <a:pPr/>
              <a:t>4</a:t>
            </a:fld>
            <a:endParaRPr lang="en-US"/>
          </a:p>
        </p:txBody>
      </p:sp>
      <p:sp>
        <p:nvSpPr>
          <p:cNvPr id="6" name="Title 1"/>
          <p:cNvSpPr txBox="1">
            <a:spLocks/>
          </p:cNvSpPr>
          <p:nvPr/>
        </p:nvSpPr>
        <p:spPr bwMode="auto">
          <a:xfrm>
            <a:off x="112486" y="381000"/>
            <a:ext cx="6477000" cy="533400"/>
          </a:xfrm>
          <a:prstGeom prst="rect">
            <a:avLst/>
          </a:prstGeom>
          <a:noFill/>
          <a:ln w="9525">
            <a:noFill/>
            <a:miter lim="800000"/>
            <a:headEnd/>
            <a:tailEnd/>
          </a:ln>
          <a:effectLst/>
        </p:spPr>
        <p:txBody>
          <a:bodyPr anchor="ctr"/>
          <a:lstStyle/>
          <a:p>
            <a:pPr>
              <a:defRPr/>
            </a:pPr>
            <a:r>
              <a:rPr lang="en-US" sz="3200" b="1" kern="0" dirty="0">
                <a:ln w="1905"/>
                <a:solidFill>
                  <a:srgbClr val="993366"/>
                </a:solidFill>
                <a:effectLst>
                  <a:innerShdw blurRad="69850" dist="43180" dir="5400000">
                    <a:srgbClr val="000000">
                      <a:alpha val="65000"/>
                    </a:srgbClr>
                  </a:innerShdw>
                </a:effectLst>
                <a:latin typeface="Calibri" pitchFamily="34" charset="0"/>
                <a:ea typeface="+mj-ea"/>
                <a:cs typeface="+mj-cs"/>
              </a:rPr>
              <a:t>What is Pollution? -two more things</a:t>
            </a:r>
          </a:p>
        </p:txBody>
      </p:sp>
      <p:sp>
        <p:nvSpPr>
          <p:cNvPr id="14340" name="TextBox 7"/>
          <p:cNvSpPr txBox="1">
            <a:spLocks noChangeArrowheads="1"/>
          </p:cNvSpPr>
          <p:nvPr/>
        </p:nvSpPr>
        <p:spPr bwMode="auto">
          <a:xfrm>
            <a:off x="112486" y="914400"/>
            <a:ext cx="8839200" cy="5693866"/>
          </a:xfrm>
          <a:prstGeom prst="rect">
            <a:avLst/>
          </a:prstGeom>
          <a:noFill/>
          <a:ln w="9525">
            <a:noFill/>
            <a:miter lim="800000"/>
            <a:headEnd/>
            <a:tailEnd/>
          </a:ln>
        </p:spPr>
        <p:txBody>
          <a:bodyPr>
            <a:spAutoFit/>
          </a:bodyPr>
          <a:lstStyle/>
          <a:p>
            <a:pPr marL="457200" indent="-457200" algn="just">
              <a:buFont typeface="Wingdings" pitchFamily="2" charset="2"/>
              <a:buChar char="ü"/>
            </a:pPr>
            <a:r>
              <a:rPr lang="en-US" sz="2800" dirty="0"/>
              <a:t>Pollution flows may not exist as material wastes from economic activities (they may not be residual)</a:t>
            </a:r>
          </a:p>
          <a:p>
            <a:pPr marL="1371600" lvl="2" indent="-457200" algn="just">
              <a:buFont typeface="Wingdings" pitchFamily="2" charset="2"/>
              <a:buChar char="ü"/>
            </a:pPr>
            <a:r>
              <a:rPr lang="en-US" sz="2800" dirty="0"/>
              <a:t>Noise due to open-air orchestra</a:t>
            </a:r>
          </a:p>
          <a:p>
            <a:pPr marL="1371600" lvl="2" indent="-457200" algn="just">
              <a:buFont typeface="Wingdings" pitchFamily="2" charset="2"/>
              <a:buChar char="ü"/>
            </a:pPr>
            <a:r>
              <a:rPr lang="en-US" sz="2800" dirty="0"/>
              <a:t>Light pollution from urban lighting</a:t>
            </a:r>
          </a:p>
          <a:p>
            <a:pPr marL="457200" indent="-457200" algn="just">
              <a:buFont typeface="Wingdings" pitchFamily="2" charset="2"/>
              <a:buChar char="ü"/>
            </a:pPr>
            <a:endParaRPr lang="en-US" sz="2800" dirty="0"/>
          </a:p>
          <a:p>
            <a:pPr marL="457200" indent="-457200" algn="just">
              <a:buFont typeface="Wingdings" pitchFamily="2" charset="2"/>
              <a:buChar char="ü"/>
            </a:pPr>
            <a:r>
              <a:rPr lang="en-US" sz="2800" dirty="0"/>
              <a:t>Economist is ultimately interested in the impacts of production and consumption processes upon welfare</a:t>
            </a:r>
          </a:p>
          <a:p>
            <a:pPr marL="457200" indent="-457200" algn="just">
              <a:buFont typeface="Wingdings" pitchFamily="2" charset="2"/>
              <a:buChar char="ü"/>
            </a:pPr>
            <a:r>
              <a:rPr lang="en-US" sz="2800" dirty="0"/>
              <a:t>Thus, </a:t>
            </a:r>
            <a:r>
              <a:rPr lang="en-US" sz="2800" dirty="0">
                <a:solidFill>
                  <a:srgbClr val="FF0000"/>
                </a:solidFill>
              </a:rPr>
              <a:t>pollution may be defined as the net flows-those exceeding the absorptive capacity of the environment and which have damaging effects on human welfare or upon ecological system in general</a:t>
            </a:r>
            <a:endParaRPr lang="en-US" sz="2800" b="1" dirty="0">
              <a:solidFill>
                <a:srgbClr val="FF0000"/>
              </a:solidFill>
            </a:endParaRPr>
          </a:p>
        </p:txBody>
      </p:sp>
    </p:spTree>
    <p:extLst>
      <p:ext uri="{BB962C8B-B14F-4D97-AF65-F5344CB8AC3E}">
        <p14:creationId xmlns:p14="http://schemas.microsoft.com/office/powerpoint/2010/main" val="2764073076"/>
      </p:ext>
    </p:extLst>
  </p:cSld>
  <p:clrMapOvr>
    <a:masterClrMapping/>
  </p:clrMapOvr>
  <p:transition>
    <p:split orient="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E4F78F8E-4D70-4DDF-9D88-F580469FCECA}" type="slidenum">
              <a:rPr lang="en-US" smtClean="0"/>
              <a:pPr/>
              <a:t>40</a:t>
            </a:fld>
            <a:endParaRPr lang="en-US"/>
          </a:p>
        </p:txBody>
      </p:sp>
      <p:sp>
        <p:nvSpPr>
          <p:cNvPr id="47107" name="Rectangle 4"/>
          <p:cNvSpPr>
            <a:spLocks noChangeArrowheads="1"/>
          </p:cNvSpPr>
          <p:nvPr/>
        </p:nvSpPr>
        <p:spPr bwMode="auto">
          <a:xfrm>
            <a:off x="0" y="1066800"/>
            <a:ext cx="8915400" cy="461963"/>
          </a:xfrm>
          <a:prstGeom prst="rect">
            <a:avLst/>
          </a:prstGeom>
          <a:noFill/>
          <a:ln w="9525">
            <a:noFill/>
            <a:miter lim="800000"/>
            <a:headEnd/>
            <a:tailEnd/>
          </a:ln>
        </p:spPr>
        <p:txBody>
          <a:bodyPr>
            <a:spAutoFit/>
          </a:bodyPr>
          <a:lstStyle/>
          <a:p>
            <a:pPr lvl="3" indent="-1371600" algn="just">
              <a:spcBef>
                <a:spcPts val="300"/>
              </a:spcBef>
            </a:pPr>
            <a:endParaRPr lang="en-US" sz="2400"/>
          </a:p>
        </p:txBody>
      </p:sp>
      <p:sp>
        <p:nvSpPr>
          <p:cNvPr id="7" name="Title 1"/>
          <p:cNvSpPr txBox="1">
            <a:spLocks/>
          </p:cNvSpPr>
          <p:nvPr/>
        </p:nvSpPr>
        <p:spPr bwMode="auto">
          <a:xfrm>
            <a:off x="0" y="388960"/>
            <a:ext cx="9144000" cy="533400"/>
          </a:xfrm>
          <a:prstGeom prst="rect">
            <a:avLst/>
          </a:prstGeom>
          <a:noFill/>
          <a:ln w="9525">
            <a:noFill/>
            <a:miter lim="800000"/>
            <a:headEnd/>
            <a:tailEnd/>
          </a:ln>
          <a:effectLst/>
        </p:spPr>
        <p:txBody>
          <a:bodyPr anchor="ctr"/>
          <a:lstStyle/>
          <a:p>
            <a:pPr>
              <a:defRPr/>
            </a:pPr>
            <a:r>
              <a:rPr lang="en-US" sz="2800" b="1" kern="0" dirty="0">
                <a:ln w="1905"/>
                <a:solidFill>
                  <a:srgbClr val="993366"/>
                </a:solidFill>
                <a:effectLst>
                  <a:innerShdw blurRad="69850" dist="43180" dir="5400000">
                    <a:srgbClr val="000000">
                      <a:alpha val="65000"/>
                    </a:srgbClr>
                  </a:innerShdw>
                </a:effectLst>
                <a:latin typeface="Calibri" pitchFamily="34" charset="0"/>
                <a:ea typeface="+mj-ea"/>
                <a:cs typeface="+mj-cs"/>
              </a:rPr>
              <a:t>Basic Issues in Environmental Regulation</a:t>
            </a:r>
          </a:p>
        </p:txBody>
      </p:sp>
      <p:sp>
        <p:nvSpPr>
          <p:cNvPr id="47109" name="TextBox 15"/>
          <p:cNvSpPr txBox="1">
            <a:spLocks noChangeArrowheads="1"/>
          </p:cNvSpPr>
          <p:nvPr/>
        </p:nvSpPr>
        <p:spPr bwMode="auto">
          <a:xfrm>
            <a:off x="228600" y="1081088"/>
            <a:ext cx="8686800" cy="5311775"/>
          </a:xfrm>
          <a:prstGeom prst="rect">
            <a:avLst/>
          </a:prstGeom>
          <a:noFill/>
          <a:ln w="9525">
            <a:noFill/>
            <a:miter lim="800000"/>
            <a:headEnd/>
            <a:tailEnd/>
          </a:ln>
        </p:spPr>
        <p:txBody>
          <a:bodyPr>
            <a:spAutoFit/>
          </a:bodyPr>
          <a:lstStyle/>
          <a:p>
            <a:pPr marL="342900" indent="-342900" algn="just">
              <a:spcBef>
                <a:spcPts val="600"/>
              </a:spcBef>
              <a:buFont typeface="Trebuchet MS" pitchFamily="34" charset="0"/>
              <a:buAutoNum type="arabicPeriod"/>
            </a:pPr>
            <a:r>
              <a:rPr lang="en-US" sz="2600" dirty="0"/>
              <a:t>Debate over whether command and control or economic incentives</a:t>
            </a:r>
          </a:p>
          <a:p>
            <a:pPr marL="342900" indent="-342900" algn="just">
              <a:spcBef>
                <a:spcPts val="600"/>
              </a:spcBef>
              <a:buFont typeface="Trebuchet MS" pitchFamily="34" charset="0"/>
              <a:buAutoNum type="arabicPeriod"/>
            </a:pPr>
            <a:r>
              <a:rPr lang="en-US" sz="2600" dirty="0"/>
              <a:t>Public sources of pollution and controlling them</a:t>
            </a:r>
          </a:p>
          <a:p>
            <a:pPr marL="342900" indent="-342900" algn="just">
              <a:spcBef>
                <a:spcPts val="600"/>
              </a:spcBef>
              <a:buFont typeface="Trebuchet MS" pitchFamily="34" charset="0"/>
              <a:buAutoNum type="arabicPeriod"/>
            </a:pPr>
            <a:r>
              <a:rPr lang="en-US" sz="2600" dirty="0"/>
              <a:t>Information, particularly private information polluters may have that regulator needs</a:t>
            </a:r>
          </a:p>
          <a:p>
            <a:pPr marL="342900" indent="-342900" algn="just">
              <a:spcBef>
                <a:spcPts val="600"/>
              </a:spcBef>
              <a:buFont typeface="Trebuchet MS" pitchFamily="34" charset="0"/>
              <a:buAutoNum type="arabicPeriod"/>
            </a:pPr>
            <a:r>
              <a:rPr lang="en-US" sz="2600" dirty="0"/>
              <a:t>Risk and how to deal with the problems of risk. What sort of regulations are appropriate? </a:t>
            </a:r>
          </a:p>
          <a:p>
            <a:pPr marL="342900" indent="-342900" algn="just">
              <a:spcBef>
                <a:spcPts val="600"/>
              </a:spcBef>
              <a:buFont typeface="Trebuchet MS" pitchFamily="34" charset="0"/>
              <a:buAutoNum type="arabicPeriod"/>
            </a:pPr>
            <a:r>
              <a:rPr lang="en-US" sz="2600" dirty="0"/>
              <a:t>Growing competition between jurisdiction vis-à-vis environmental regulations</a:t>
            </a:r>
          </a:p>
          <a:p>
            <a:pPr marL="342900" indent="-342900" algn="just">
              <a:spcBef>
                <a:spcPts val="600"/>
              </a:spcBef>
              <a:buFont typeface="Trebuchet MS" pitchFamily="34" charset="0"/>
              <a:buAutoNum type="arabicPeriod"/>
            </a:pPr>
            <a:r>
              <a:rPr lang="en-US" sz="2600" dirty="0"/>
              <a:t>Incidence of regulations: who bears the burden (either in cost or pollution damage)? Who reaps the benefits? </a:t>
            </a:r>
          </a:p>
          <a:p>
            <a:pPr marL="342900" indent="-342900" algn="just">
              <a:spcBef>
                <a:spcPts val="600"/>
              </a:spcBef>
              <a:buFont typeface="Trebuchet MS" pitchFamily="34" charset="0"/>
              <a:buAutoNum type="arabicPeriod"/>
            </a:pPr>
            <a:r>
              <a:rPr lang="en-US" sz="2600" dirty="0"/>
              <a:t> Innovations and technical change</a:t>
            </a:r>
          </a:p>
        </p:txBody>
      </p:sp>
    </p:spTree>
  </p:cSld>
  <p:clrMapOvr>
    <a:masterClrMapping/>
  </p:clrMapOvr>
  <p:transition>
    <p:split orient="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86616FB8-8995-45A0-8FB0-53881FC6F77B}" type="slidenum">
              <a:rPr lang="en-US" smtClean="0"/>
              <a:pPr/>
              <a:t>41</a:t>
            </a:fld>
            <a:endParaRPr lang="en-US"/>
          </a:p>
        </p:txBody>
      </p:sp>
      <p:sp>
        <p:nvSpPr>
          <p:cNvPr id="48131" name="Rectangle 4"/>
          <p:cNvSpPr>
            <a:spLocks noChangeArrowheads="1"/>
          </p:cNvSpPr>
          <p:nvPr/>
        </p:nvSpPr>
        <p:spPr bwMode="auto">
          <a:xfrm>
            <a:off x="0" y="1066800"/>
            <a:ext cx="8915400" cy="461963"/>
          </a:xfrm>
          <a:prstGeom prst="rect">
            <a:avLst/>
          </a:prstGeom>
          <a:noFill/>
          <a:ln w="9525">
            <a:noFill/>
            <a:miter lim="800000"/>
            <a:headEnd/>
            <a:tailEnd/>
          </a:ln>
        </p:spPr>
        <p:txBody>
          <a:bodyPr>
            <a:spAutoFit/>
          </a:bodyPr>
          <a:lstStyle/>
          <a:p>
            <a:pPr lvl="3" indent="-1371600" algn="just">
              <a:spcBef>
                <a:spcPts val="300"/>
              </a:spcBef>
            </a:pPr>
            <a:endParaRPr lang="en-US" sz="2400"/>
          </a:p>
        </p:txBody>
      </p:sp>
      <p:sp>
        <p:nvSpPr>
          <p:cNvPr id="48132" name="TextBox 15"/>
          <p:cNvSpPr txBox="1">
            <a:spLocks noChangeArrowheads="1"/>
          </p:cNvSpPr>
          <p:nvPr/>
        </p:nvSpPr>
        <p:spPr bwMode="auto">
          <a:xfrm>
            <a:off x="68263" y="1022350"/>
            <a:ext cx="8874125" cy="5540375"/>
          </a:xfrm>
          <a:prstGeom prst="rect">
            <a:avLst/>
          </a:prstGeom>
          <a:noFill/>
          <a:ln w="9525">
            <a:noFill/>
            <a:miter lim="800000"/>
            <a:headEnd/>
            <a:tailEnd/>
          </a:ln>
        </p:spPr>
        <p:txBody>
          <a:bodyPr>
            <a:spAutoFit/>
          </a:bodyPr>
          <a:lstStyle/>
          <a:p>
            <a:pPr marL="342900" indent="-342900" algn="just">
              <a:spcBef>
                <a:spcPts val="1200"/>
              </a:spcBef>
            </a:pPr>
            <a:r>
              <a:rPr lang="en-US" sz="2600" dirty="0"/>
              <a:t>Several issues complicate using incentives to control pollution: Space, Time and Imperfect competition</a:t>
            </a:r>
          </a:p>
          <a:p>
            <a:pPr marL="342900" indent="-342900" algn="just">
              <a:spcBef>
                <a:spcPts val="1200"/>
              </a:spcBef>
              <a:buFontTx/>
              <a:buAutoNum type="romanUcPeriod"/>
            </a:pPr>
            <a:r>
              <a:rPr lang="en-US" sz="2600" b="1" dirty="0"/>
              <a:t>Space : </a:t>
            </a:r>
          </a:p>
          <a:p>
            <a:pPr marL="342900" indent="-342900" algn="just">
              <a:spcBef>
                <a:spcPts val="1200"/>
              </a:spcBef>
              <a:buFontTx/>
              <a:buAutoNum type="alphaUcPeriod"/>
            </a:pPr>
            <a:r>
              <a:rPr lang="en-US" sz="2600" b="1" dirty="0"/>
              <a:t>Sources, Receptors and Transfer Coefficients:</a:t>
            </a:r>
          </a:p>
          <a:p>
            <a:pPr marL="342900" indent="-342900" algn="just">
              <a:spcBef>
                <a:spcPts val="600"/>
              </a:spcBef>
            </a:pPr>
            <a:r>
              <a:rPr lang="en-US" sz="2600" dirty="0"/>
              <a:t>Let us take an example of a river.</a:t>
            </a:r>
          </a:p>
          <a:p>
            <a:pPr marL="342900" indent="-342900" algn="just">
              <a:spcBef>
                <a:spcPts val="600"/>
              </a:spcBef>
            </a:pPr>
            <a:r>
              <a:rPr lang="en-US" sz="2600" dirty="0"/>
              <a:t>Two factories discharge organic waste (sewage) in to the river</a:t>
            </a:r>
          </a:p>
          <a:p>
            <a:pPr marL="342900" indent="-342900" algn="just">
              <a:spcBef>
                <a:spcPts val="600"/>
              </a:spcBef>
            </a:pPr>
            <a:r>
              <a:rPr lang="en-US" sz="2600" dirty="0"/>
              <a:t>A municipal water supply takes water from the river</a:t>
            </a:r>
          </a:p>
          <a:p>
            <a:pPr marL="342900" indent="-342900" algn="just">
              <a:spcBef>
                <a:spcPts val="600"/>
              </a:spcBef>
            </a:pPr>
            <a:r>
              <a:rPr lang="en-US" sz="2600" dirty="0"/>
              <a:t>Factories are in the upstream of the municipal waste supply</a:t>
            </a:r>
          </a:p>
          <a:p>
            <a:pPr marL="342900" indent="-342900" algn="just">
              <a:spcBef>
                <a:spcPts val="600"/>
              </a:spcBef>
            </a:pPr>
            <a:r>
              <a:rPr lang="en-US" sz="2600" dirty="0"/>
              <a:t>Further one goes downstream the smaller the effects from pollution.</a:t>
            </a:r>
          </a:p>
        </p:txBody>
      </p:sp>
      <p:sp>
        <p:nvSpPr>
          <p:cNvPr id="6" name="Title 1"/>
          <p:cNvSpPr txBox="1">
            <a:spLocks/>
          </p:cNvSpPr>
          <p:nvPr/>
        </p:nvSpPr>
        <p:spPr bwMode="auto">
          <a:xfrm>
            <a:off x="0" y="375312"/>
            <a:ext cx="9144000" cy="685800"/>
          </a:xfrm>
          <a:prstGeom prst="rect">
            <a:avLst/>
          </a:prstGeom>
          <a:noFill/>
          <a:ln w="9525">
            <a:noFill/>
            <a:miter lim="800000"/>
            <a:headEnd/>
            <a:tailEnd/>
          </a:ln>
          <a:effectLst/>
        </p:spPr>
        <p:txBody>
          <a:bodyPr anchor="ctr"/>
          <a:lstStyle/>
          <a:p>
            <a:pPr>
              <a:defRPr/>
            </a:pPr>
            <a:r>
              <a:rPr lang="en-US" sz="2400" b="1" kern="0" dirty="0">
                <a:ln w="1905"/>
                <a:solidFill>
                  <a:srgbClr val="993366"/>
                </a:solidFill>
                <a:effectLst>
                  <a:innerShdw blurRad="69850" dist="43180" dir="5400000">
                    <a:srgbClr val="000000">
                      <a:alpha val="65000"/>
                    </a:srgbClr>
                  </a:innerShdw>
                </a:effectLst>
                <a:latin typeface="Calibri" pitchFamily="34" charset="0"/>
                <a:ea typeface="+mj-ea"/>
                <a:cs typeface="+mj-cs"/>
              </a:rPr>
              <a:t>Basic Regulatory Framework: </a:t>
            </a:r>
            <a:r>
              <a:rPr lang="en-US" sz="2400" b="1" dirty="0">
                <a:latin typeface="Calibri" pitchFamily="34" charset="0"/>
              </a:rPr>
              <a:t>Emission Fees and Marketable Permits</a:t>
            </a:r>
            <a:endParaRPr lang="en-US" sz="2400" b="1" kern="0" dirty="0">
              <a:ln w="1905"/>
              <a:solidFill>
                <a:srgbClr val="993366"/>
              </a:solidFill>
              <a:effectLst>
                <a:innerShdw blurRad="69850" dist="43180" dir="5400000">
                  <a:srgbClr val="000000">
                    <a:alpha val="65000"/>
                  </a:srgbClr>
                </a:innerShdw>
              </a:effectLst>
              <a:latin typeface="Calibri" pitchFamily="34" charset="0"/>
              <a:ea typeface="+mj-ea"/>
              <a:cs typeface="+mj-cs"/>
            </a:endParaRPr>
          </a:p>
        </p:txBody>
      </p:sp>
    </p:spTree>
  </p:cSld>
  <p:clrMapOvr>
    <a:masterClrMapping/>
  </p:clrMapOvr>
  <p:transition>
    <p:split orient="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p:cNvSpPr txBox="1">
            <a:spLocks noGrp="1"/>
          </p:cNvSpPr>
          <p:nvPr/>
        </p:nvSpPr>
        <p:spPr bwMode="auto">
          <a:xfrm>
            <a:off x="8174038" y="1588"/>
            <a:ext cx="762000" cy="366712"/>
          </a:xfrm>
          <a:prstGeom prst="rect">
            <a:avLst/>
          </a:prstGeom>
          <a:noFill/>
          <a:ln w="9525">
            <a:noFill/>
            <a:miter lim="800000"/>
            <a:headEnd/>
            <a:tailEnd/>
          </a:ln>
        </p:spPr>
        <p:txBody>
          <a:bodyPr anchor="b"/>
          <a:lstStyle/>
          <a:p>
            <a:pPr algn="r"/>
            <a:fld id="{AA6E289C-A257-49E9-A719-155C7224C052}" type="slidenum">
              <a:rPr lang="en-US">
                <a:solidFill>
                  <a:srgbClr val="FFFFFF"/>
                </a:solidFill>
              </a:rPr>
              <a:pPr algn="r"/>
              <a:t>42</a:t>
            </a:fld>
            <a:endParaRPr lang="en-US">
              <a:solidFill>
                <a:srgbClr val="FFFFFF"/>
              </a:solidFill>
            </a:endParaRPr>
          </a:p>
        </p:txBody>
      </p:sp>
      <p:sp>
        <p:nvSpPr>
          <p:cNvPr id="49155" name="Rectangle 4"/>
          <p:cNvSpPr>
            <a:spLocks noChangeArrowheads="1"/>
          </p:cNvSpPr>
          <p:nvPr/>
        </p:nvSpPr>
        <p:spPr bwMode="auto">
          <a:xfrm>
            <a:off x="0" y="1066800"/>
            <a:ext cx="8915400" cy="461963"/>
          </a:xfrm>
          <a:prstGeom prst="rect">
            <a:avLst/>
          </a:prstGeom>
          <a:noFill/>
          <a:ln w="9525">
            <a:noFill/>
            <a:miter lim="800000"/>
            <a:headEnd/>
            <a:tailEnd/>
          </a:ln>
        </p:spPr>
        <p:txBody>
          <a:bodyPr>
            <a:spAutoFit/>
          </a:bodyPr>
          <a:lstStyle/>
          <a:p>
            <a:pPr lvl="3" indent="-1371600" algn="just">
              <a:spcBef>
                <a:spcPts val="300"/>
              </a:spcBef>
            </a:pPr>
            <a:endParaRPr lang="en-US" sz="2400"/>
          </a:p>
        </p:txBody>
      </p:sp>
      <p:sp>
        <p:nvSpPr>
          <p:cNvPr id="49156" name="TextBox 15"/>
          <p:cNvSpPr txBox="1">
            <a:spLocks noChangeArrowheads="1"/>
          </p:cNvSpPr>
          <p:nvPr/>
        </p:nvSpPr>
        <p:spPr bwMode="auto">
          <a:xfrm>
            <a:off x="68263" y="1022350"/>
            <a:ext cx="8874125" cy="5480050"/>
          </a:xfrm>
          <a:prstGeom prst="rect">
            <a:avLst/>
          </a:prstGeom>
          <a:noFill/>
          <a:ln w="9525">
            <a:noFill/>
            <a:miter lim="800000"/>
            <a:headEnd/>
            <a:tailEnd/>
          </a:ln>
        </p:spPr>
        <p:txBody>
          <a:bodyPr>
            <a:spAutoFit/>
          </a:bodyPr>
          <a:lstStyle/>
          <a:p>
            <a:pPr marL="342900" indent="-342900" algn="just">
              <a:spcBef>
                <a:spcPts val="1200"/>
              </a:spcBef>
            </a:pPr>
            <a:r>
              <a:rPr lang="en-US" sz="2600" b="1" dirty="0"/>
              <a:t>A. Sources, Receptors and Transfer Coefficients:</a:t>
            </a:r>
          </a:p>
          <a:p>
            <a:pPr marL="342900" indent="-342900" algn="just">
              <a:spcBef>
                <a:spcPts val="600"/>
              </a:spcBef>
            </a:pPr>
            <a:r>
              <a:rPr lang="en-US" sz="2600" dirty="0"/>
              <a:t>Now to correctly regulate the two factories their individual effects on the municipality have to be taken into account.  At this point, to take space in to account, let’s consider two points: sources and receptors. A source is a point of discharge of pollution (e.g. a factory). A  receptor is a point at which people care about the level of ambient pollution. </a:t>
            </a:r>
          </a:p>
          <a:p>
            <a:pPr marL="342900" indent="-342900" algn="just">
              <a:spcBef>
                <a:spcPts val="600"/>
              </a:spcBef>
            </a:pPr>
            <a:endParaRPr lang="en-US" sz="2600" dirty="0"/>
          </a:p>
          <a:p>
            <a:pPr marL="342900" indent="-342900" algn="just">
              <a:spcBef>
                <a:spcPts val="600"/>
              </a:spcBef>
            </a:pPr>
            <a:r>
              <a:rPr lang="en-US" sz="2600" dirty="0"/>
              <a:t>Although there are several receptors, in practice, we will identify a small set of receptors where pollution levels will be measured. Receptors are scattered over space and serve as a good proxies for overall level of pollution. </a:t>
            </a:r>
          </a:p>
        </p:txBody>
      </p:sp>
      <p:sp>
        <p:nvSpPr>
          <p:cNvPr id="6" name="Title 1"/>
          <p:cNvSpPr txBox="1">
            <a:spLocks/>
          </p:cNvSpPr>
          <p:nvPr/>
        </p:nvSpPr>
        <p:spPr bwMode="auto">
          <a:xfrm>
            <a:off x="0" y="375312"/>
            <a:ext cx="9144000" cy="685800"/>
          </a:xfrm>
          <a:prstGeom prst="rect">
            <a:avLst/>
          </a:prstGeom>
          <a:noFill/>
          <a:ln w="9525">
            <a:noFill/>
            <a:miter lim="800000"/>
            <a:headEnd/>
            <a:tailEnd/>
          </a:ln>
          <a:effectLst/>
        </p:spPr>
        <p:txBody>
          <a:bodyPr anchor="ctr"/>
          <a:lstStyle/>
          <a:p>
            <a:pPr>
              <a:defRPr/>
            </a:pPr>
            <a:r>
              <a:rPr lang="en-US" sz="2400" b="1" kern="0" dirty="0">
                <a:ln w="1905"/>
                <a:solidFill>
                  <a:srgbClr val="993366"/>
                </a:solidFill>
                <a:effectLst>
                  <a:innerShdw blurRad="69850" dist="43180" dir="5400000">
                    <a:srgbClr val="000000">
                      <a:alpha val="65000"/>
                    </a:srgbClr>
                  </a:innerShdw>
                </a:effectLst>
                <a:latin typeface="Calibri" pitchFamily="34" charset="0"/>
                <a:ea typeface="+mj-ea"/>
                <a:cs typeface="+mj-cs"/>
              </a:rPr>
              <a:t>Basic Regulatory Framework: </a:t>
            </a:r>
            <a:r>
              <a:rPr lang="en-US" sz="2400" b="1" dirty="0">
                <a:latin typeface="Calibri" pitchFamily="34" charset="0"/>
              </a:rPr>
              <a:t>Emission Fees and Marketable Permits</a:t>
            </a:r>
            <a:endParaRPr lang="en-US" sz="2400" b="1" kern="0" dirty="0">
              <a:ln w="1905"/>
              <a:solidFill>
                <a:srgbClr val="993366"/>
              </a:solidFill>
              <a:effectLst>
                <a:innerShdw blurRad="69850" dist="43180" dir="5400000">
                  <a:srgbClr val="000000">
                    <a:alpha val="65000"/>
                  </a:srgbClr>
                </a:innerShdw>
              </a:effectLst>
              <a:latin typeface="Calibri" pitchFamily="34" charset="0"/>
              <a:ea typeface="+mj-ea"/>
              <a:cs typeface="+mj-cs"/>
            </a:endParaRPr>
          </a:p>
        </p:txBody>
      </p:sp>
    </p:spTree>
  </p:cSld>
  <p:clrMapOvr>
    <a:masterClrMapping/>
  </p:clrMapOvr>
  <p:transition>
    <p:split orient="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0F50405F-6A5A-4D26-9566-BF2BE2CC4F59}" type="slidenum">
              <a:rPr lang="en-US" smtClean="0"/>
              <a:pPr/>
              <a:t>43</a:t>
            </a:fld>
            <a:endParaRPr lang="en-US"/>
          </a:p>
        </p:txBody>
      </p:sp>
      <p:sp>
        <p:nvSpPr>
          <p:cNvPr id="50179" name="Rectangle 4"/>
          <p:cNvSpPr>
            <a:spLocks noChangeArrowheads="1"/>
          </p:cNvSpPr>
          <p:nvPr/>
        </p:nvSpPr>
        <p:spPr bwMode="auto">
          <a:xfrm>
            <a:off x="0" y="1066800"/>
            <a:ext cx="8915400" cy="461963"/>
          </a:xfrm>
          <a:prstGeom prst="rect">
            <a:avLst/>
          </a:prstGeom>
          <a:noFill/>
          <a:ln w="9525">
            <a:noFill/>
            <a:miter lim="800000"/>
            <a:headEnd/>
            <a:tailEnd/>
          </a:ln>
        </p:spPr>
        <p:txBody>
          <a:bodyPr>
            <a:spAutoFit/>
          </a:bodyPr>
          <a:lstStyle/>
          <a:p>
            <a:pPr lvl="3" indent="-1371600" algn="just">
              <a:spcBef>
                <a:spcPts val="300"/>
              </a:spcBef>
            </a:pPr>
            <a:endParaRPr lang="en-US" sz="2400"/>
          </a:p>
        </p:txBody>
      </p:sp>
      <p:sp>
        <p:nvSpPr>
          <p:cNvPr id="50180" name="TextBox 15"/>
          <p:cNvSpPr txBox="1">
            <a:spLocks noChangeArrowheads="1"/>
          </p:cNvSpPr>
          <p:nvPr/>
        </p:nvSpPr>
        <p:spPr bwMode="auto">
          <a:xfrm>
            <a:off x="228600" y="838200"/>
            <a:ext cx="8686800" cy="5907088"/>
          </a:xfrm>
          <a:prstGeom prst="rect">
            <a:avLst/>
          </a:prstGeom>
          <a:noFill/>
          <a:ln w="9525">
            <a:noFill/>
            <a:miter lim="800000"/>
            <a:headEnd/>
            <a:tailEnd/>
          </a:ln>
        </p:spPr>
        <p:txBody>
          <a:bodyPr>
            <a:spAutoFit/>
          </a:bodyPr>
          <a:lstStyle/>
          <a:p>
            <a:pPr algn="just"/>
            <a:r>
              <a:rPr lang="en-US" sz="2600" dirty="0"/>
              <a:t>In general, there is some relationship between emission at various sources, e</a:t>
            </a:r>
            <a:r>
              <a:rPr lang="en-US" sz="2600" baseline="-25000" dirty="0"/>
              <a:t>1</a:t>
            </a:r>
            <a:r>
              <a:rPr lang="en-US" sz="2600" dirty="0"/>
              <a:t>, e</a:t>
            </a:r>
            <a:r>
              <a:rPr lang="en-US" sz="2600" baseline="-25000" dirty="0"/>
              <a:t>2</a:t>
            </a:r>
            <a:r>
              <a:rPr lang="en-US" sz="2600" dirty="0"/>
              <a:t> . . . </a:t>
            </a:r>
            <a:r>
              <a:rPr lang="en-US" sz="2600" dirty="0" err="1"/>
              <a:t>e</a:t>
            </a:r>
            <a:r>
              <a:rPr lang="en-US" sz="2600" baseline="-25000" dirty="0" err="1"/>
              <a:t>i</a:t>
            </a:r>
            <a:r>
              <a:rPr lang="en-US" sz="2600" dirty="0"/>
              <a:t> and concentration of pollution at any receptor j.  	 </a:t>
            </a:r>
          </a:p>
          <a:p>
            <a:pPr algn="just"/>
            <a:r>
              <a:rPr lang="en-US" sz="2600" dirty="0"/>
              <a:t>	</a:t>
            </a:r>
            <a:r>
              <a:rPr lang="en-US" sz="2600" dirty="0" err="1"/>
              <a:t>p</a:t>
            </a:r>
            <a:r>
              <a:rPr lang="en-US" sz="2600" baseline="-25000" dirty="0" err="1"/>
              <a:t>j</a:t>
            </a:r>
            <a:r>
              <a:rPr lang="en-US" sz="2600" dirty="0"/>
              <a:t> =  </a:t>
            </a:r>
            <a:r>
              <a:rPr lang="en-US" sz="2600" i="1" dirty="0" err="1"/>
              <a:t>f</a:t>
            </a:r>
            <a:r>
              <a:rPr lang="en-US" sz="2600" i="1" baseline="-25000" dirty="0" err="1"/>
              <a:t>j</a:t>
            </a:r>
            <a:r>
              <a:rPr lang="en-US" sz="2600" i="1" dirty="0"/>
              <a:t> (e</a:t>
            </a:r>
            <a:r>
              <a:rPr lang="en-US" sz="2600" i="1" baseline="-25000" dirty="0"/>
              <a:t>1</a:t>
            </a:r>
            <a:r>
              <a:rPr lang="en-US" sz="2600" i="1" dirty="0"/>
              <a:t>, e</a:t>
            </a:r>
            <a:r>
              <a:rPr lang="en-US" sz="2600" i="1" baseline="-25000" dirty="0"/>
              <a:t>2</a:t>
            </a:r>
            <a:r>
              <a:rPr lang="en-US" sz="2600" i="1" dirty="0"/>
              <a:t>, . . .,</a:t>
            </a:r>
            <a:r>
              <a:rPr lang="en-US" sz="2600" i="1" dirty="0" err="1"/>
              <a:t>e</a:t>
            </a:r>
            <a:r>
              <a:rPr lang="en-US" sz="2600" i="1" baseline="-25000" dirty="0" err="1"/>
              <a:t>i</a:t>
            </a:r>
            <a:r>
              <a:rPr lang="en-US" sz="2600" i="1" dirty="0"/>
              <a:t>) </a:t>
            </a:r>
            <a:r>
              <a:rPr lang="en-US" sz="2600" dirty="0"/>
              <a:t>+ </a:t>
            </a:r>
            <a:r>
              <a:rPr lang="en-US" sz="2600" i="1" dirty="0" err="1"/>
              <a:t>B</a:t>
            </a:r>
            <a:r>
              <a:rPr lang="en-US" sz="2600" i="1" baseline="-25000" dirty="0" err="1"/>
              <a:t>j</a:t>
            </a:r>
            <a:r>
              <a:rPr lang="en-US" sz="2600" i="1" baseline="-25000" dirty="0"/>
              <a:t>  </a:t>
            </a:r>
            <a:r>
              <a:rPr lang="en-US" sz="2600" i="1" dirty="0"/>
              <a:t>       </a:t>
            </a:r>
            <a:r>
              <a:rPr lang="en-US" sz="2600" dirty="0"/>
              <a:t> (1)</a:t>
            </a:r>
          </a:p>
          <a:p>
            <a:pPr algn="just"/>
            <a:endParaRPr lang="en-US" sz="2600" baseline="-25000" dirty="0"/>
          </a:p>
          <a:p>
            <a:pPr algn="just"/>
            <a:r>
              <a:rPr lang="en-US" sz="2600" baseline="-25000" dirty="0"/>
              <a:t> </a:t>
            </a:r>
            <a:r>
              <a:rPr lang="en-US" sz="2600" dirty="0"/>
              <a:t> where, </a:t>
            </a:r>
            <a:r>
              <a:rPr lang="en-US" sz="2600" i="1" dirty="0" err="1"/>
              <a:t>B</a:t>
            </a:r>
            <a:r>
              <a:rPr lang="en-US" sz="2600" i="1" baseline="-25000" dirty="0" err="1"/>
              <a:t>j</a:t>
            </a:r>
            <a:r>
              <a:rPr lang="en-US" sz="2600" i="1" baseline="-25000" dirty="0"/>
              <a:t> </a:t>
            </a:r>
            <a:r>
              <a:rPr lang="en-US" sz="2600" i="1" dirty="0"/>
              <a:t> </a:t>
            </a:r>
            <a:r>
              <a:rPr lang="en-US" sz="2600" dirty="0"/>
              <a:t>background level of pollution at j (perhaps 	zero).</a:t>
            </a:r>
          </a:p>
          <a:p>
            <a:pPr algn="just"/>
            <a:r>
              <a:rPr lang="en-US" sz="2600" dirty="0"/>
              <a:t>In many environmental problems, the physical   environment is linear, </a:t>
            </a:r>
          </a:p>
          <a:p>
            <a:pPr algn="just"/>
            <a:r>
              <a:rPr lang="en-US" sz="2600" baseline="-25000" dirty="0"/>
              <a:t> </a:t>
            </a:r>
            <a:r>
              <a:rPr lang="en-US" sz="2600" dirty="0"/>
              <a:t> </a:t>
            </a:r>
            <a:r>
              <a:rPr lang="en-US" sz="2600" baseline="-25000" dirty="0"/>
              <a:t>	</a:t>
            </a:r>
            <a:r>
              <a:rPr lang="en-US" sz="2600" dirty="0"/>
              <a:t>  </a:t>
            </a:r>
            <a:r>
              <a:rPr lang="en-US" sz="2600" dirty="0" err="1"/>
              <a:t>pj</a:t>
            </a:r>
            <a:r>
              <a:rPr lang="en-US" sz="2600" dirty="0"/>
              <a:t> = </a:t>
            </a:r>
            <a:r>
              <a:rPr lang="en-US" sz="2600" i="1" dirty="0"/>
              <a:t>∑</a:t>
            </a:r>
            <a:r>
              <a:rPr lang="en-US" sz="2600" i="1" baseline="-25000" dirty="0" err="1"/>
              <a:t>i</a:t>
            </a:r>
            <a:r>
              <a:rPr lang="en-US" sz="2600" i="1" dirty="0"/>
              <a:t> </a:t>
            </a:r>
            <a:r>
              <a:rPr lang="en-US" sz="2600" i="1" dirty="0" err="1"/>
              <a:t>a</a:t>
            </a:r>
            <a:r>
              <a:rPr lang="en-US" sz="2600" i="1" baseline="-25000" dirty="0" err="1"/>
              <a:t>ij</a:t>
            </a:r>
            <a:r>
              <a:rPr lang="en-US" sz="2600" i="1" dirty="0"/>
              <a:t> </a:t>
            </a:r>
            <a:r>
              <a:rPr lang="en-US" sz="2600" i="1" dirty="0" err="1"/>
              <a:t>e</a:t>
            </a:r>
            <a:r>
              <a:rPr lang="en-US" sz="2600" i="1" baseline="-25000" dirty="0" err="1"/>
              <a:t>i</a:t>
            </a:r>
            <a:r>
              <a:rPr lang="en-US" sz="2600" i="1" dirty="0"/>
              <a:t> + B</a:t>
            </a:r>
            <a:r>
              <a:rPr lang="en-US" sz="2600" i="1" baseline="-25000" dirty="0"/>
              <a:t>i</a:t>
            </a:r>
            <a:r>
              <a:rPr lang="en-US" sz="2600" dirty="0"/>
              <a:t>                     (2)</a:t>
            </a:r>
          </a:p>
          <a:p>
            <a:pPr algn="just"/>
            <a:r>
              <a:rPr lang="en-US" sz="2600" baseline="30000" dirty="0"/>
              <a:t>  </a:t>
            </a:r>
            <a:r>
              <a:rPr lang="en-US" sz="2600" dirty="0"/>
              <a:t> </a:t>
            </a:r>
          </a:p>
          <a:p>
            <a:pPr algn="just"/>
            <a:r>
              <a:rPr lang="en-US" sz="2600" dirty="0"/>
              <a:t>The coefficient </a:t>
            </a:r>
            <a:r>
              <a:rPr lang="en-US" sz="2600" dirty="0" err="1"/>
              <a:t>a</a:t>
            </a:r>
            <a:r>
              <a:rPr lang="en-US" sz="2600" baseline="-25000" dirty="0" err="1"/>
              <a:t>ij</a:t>
            </a:r>
            <a:r>
              <a:rPr lang="en-US" sz="2600" baseline="-25000" dirty="0"/>
              <a:t> </a:t>
            </a:r>
            <a:r>
              <a:rPr lang="en-US" sz="2600" dirty="0"/>
              <a:t>is called the transfer coefficient. We assume </a:t>
            </a:r>
            <a:r>
              <a:rPr lang="en-US" sz="2600" dirty="0" err="1"/>
              <a:t>B</a:t>
            </a:r>
            <a:r>
              <a:rPr lang="en-US" sz="2600" baseline="-25000" dirty="0" err="1"/>
              <a:t>j</a:t>
            </a:r>
            <a:r>
              <a:rPr lang="en-US" sz="2600" dirty="0"/>
              <a:t> = 0. In equation (2), if we change emission at some source </a:t>
            </a:r>
            <a:r>
              <a:rPr lang="en-US" sz="2600" dirty="0" err="1"/>
              <a:t>i</a:t>
            </a:r>
            <a:r>
              <a:rPr lang="en-US" sz="2600" dirty="0"/>
              <a:t> by a little amount (∆</a:t>
            </a:r>
            <a:r>
              <a:rPr lang="en-US" sz="2600" i="1" dirty="0" err="1"/>
              <a:t>e</a:t>
            </a:r>
            <a:r>
              <a:rPr lang="en-US" sz="2600" i="1" baseline="-25000" dirty="0" err="1"/>
              <a:t>i</a:t>
            </a:r>
            <a:r>
              <a:rPr lang="en-US" sz="2600" i="1" dirty="0"/>
              <a:t>), </a:t>
            </a:r>
            <a:r>
              <a:rPr lang="en-US" sz="2600" dirty="0"/>
              <a:t>pollution will change by </a:t>
            </a:r>
            <a:r>
              <a:rPr lang="en-US" sz="2600" dirty="0" err="1"/>
              <a:t>a</a:t>
            </a:r>
            <a:r>
              <a:rPr lang="en-US" sz="2600" baseline="-25000" dirty="0" err="1"/>
              <a:t>ij</a:t>
            </a:r>
            <a:r>
              <a:rPr lang="en-US" sz="2600" dirty="0" err="1"/>
              <a:t>∆</a:t>
            </a:r>
            <a:r>
              <a:rPr lang="en-US" sz="2600" i="1" dirty="0" err="1"/>
              <a:t>e</a:t>
            </a:r>
            <a:r>
              <a:rPr lang="en-US" sz="2600" i="1" baseline="-25000" dirty="0" err="1"/>
              <a:t>i</a:t>
            </a:r>
            <a:r>
              <a:rPr lang="en-US" sz="2600" i="1" baseline="-25000" dirty="0"/>
              <a:t> </a:t>
            </a:r>
            <a:r>
              <a:rPr lang="en-US" sz="2600" i="1" dirty="0"/>
              <a:t> </a:t>
            </a:r>
            <a:endParaRPr lang="en-US" sz="2600" i="1" baseline="-25000" dirty="0"/>
          </a:p>
        </p:txBody>
      </p:sp>
      <p:sp>
        <p:nvSpPr>
          <p:cNvPr id="8" name="Title 1"/>
          <p:cNvSpPr txBox="1">
            <a:spLocks/>
          </p:cNvSpPr>
          <p:nvPr/>
        </p:nvSpPr>
        <p:spPr bwMode="auto">
          <a:xfrm>
            <a:off x="-43542" y="199412"/>
            <a:ext cx="9144000" cy="685800"/>
          </a:xfrm>
          <a:prstGeom prst="rect">
            <a:avLst/>
          </a:prstGeom>
          <a:noFill/>
          <a:ln w="9525">
            <a:noFill/>
            <a:miter lim="800000"/>
            <a:headEnd/>
            <a:tailEnd/>
          </a:ln>
          <a:effectLst/>
        </p:spPr>
        <p:txBody>
          <a:bodyPr anchor="ctr"/>
          <a:lstStyle/>
          <a:p>
            <a:pPr>
              <a:defRPr/>
            </a:pPr>
            <a:r>
              <a:rPr lang="en-US" sz="2400" b="1" kern="0" dirty="0">
                <a:ln w="1905"/>
                <a:solidFill>
                  <a:srgbClr val="993366"/>
                </a:solidFill>
                <a:effectLst>
                  <a:innerShdw blurRad="69850" dist="43180" dir="5400000">
                    <a:srgbClr val="000000">
                      <a:alpha val="65000"/>
                    </a:srgbClr>
                  </a:innerShdw>
                </a:effectLst>
                <a:latin typeface="Calibri" pitchFamily="34" charset="0"/>
                <a:ea typeface="+mj-ea"/>
                <a:cs typeface="+mj-cs"/>
              </a:rPr>
              <a:t>Basic Regulatory Framework: </a:t>
            </a:r>
            <a:r>
              <a:rPr lang="en-US" sz="2400" b="1" dirty="0">
                <a:latin typeface="Calibri" pitchFamily="34" charset="0"/>
              </a:rPr>
              <a:t>Emission Fees and Marketable Permits</a:t>
            </a:r>
            <a:endParaRPr lang="en-US" sz="2400" b="1" kern="0" dirty="0">
              <a:ln w="1905"/>
              <a:solidFill>
                <a:srgbClr val="993366"/>
              </a:solidFill>
              <a:effectLst>
                <a:innerShdw blurRad="69850" dist="43180" dir="5400000">
                  <a:srgbClr val="000000">
                    <a:alpha val="65000"/>
                  </a:srgbClr>
                </a:innerShdw>
              </a:effectLst>
              <a:latin typeface="Calibri" pitchFamily="34" charset="0"/>
              <a:ea typeface="+mj-ea"/>
              <a:cs typeface="+mj-cs"/>
            </a:endParaRPr>
          </a:p>
        </p:txBody>
      </p:sp>
    </p:spTree>
  </p:cSld>
  <p:clrMapOvr>
    <a:masterClrMapping/>
  </p:clrMapOvr>
  <p:transition>
    <p:split orient="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txBox="1">
            <a:spLocks noGrp="1"/>
          </p:cNvSpPr>
          <p:nvPr/>
        </p:nvSpPr>
        <p:spPr bwMode="auto">
          <a:xfrm>
            <a:off x="8174038" y="1588"/>
            <a:ext cx="762000" cy="366712"/>
          </a:xfrm>
          <a:prstGeom prst="rect">
            <a:avLst/>
          </a:prstGeom>
          <a:noFill/>
          <a:ln w="9525">
            <a:noFill/>
            <a:miter lim="800000"/>
            <a:headEnd/>
            <a:tailEnd/>
          </a:ln>
        </p:spPr>
        <p:txBody>
          <a:bodyPr anchor="b"/>
          <a:lstStyle/>
          <a:p>
            <a:pPr algn="r"/>
            <a:fld id="{249911D1-3518-4FD5-A17F-29F3C0971328}" type="slidenum">
              <a:rPr lang="en-US">
                <a:solidFill>
                  <a:srgbClr val="FFFFFF"/>
                </a:solidFill>
              </a:rPr>
              <a:pPr algn="r"/>
              <a:t>44</a:t>
            </a:fld>
            <a:endParaRPr lang="en-US">
              <a:solidFill>
                <a:srgbClr val="FFFFFF"/>
              </a:solidFill>
            </a:endParaRPr>
          </a:p>
        </p:txBody>
      </p:sp>
      <p:sp>
        <p:nvSpPr>
          <p:cNvPr id="51203" name="Rectangle 4"/>
          <p:cNvSpPr>
            <a:spLocks noChangeArrowheads="1"/>
          </p:cNvSpPr>
          <p:nvPr/>
        </p:nvSpPr>
        <p:spPr bwMode="auto">
          <a:xfrm>
            <a:off x="0" y="1066800"/>
            <a:ext cx="8915400" cy="461963"/>
          </a:xfrm>
          <a:prstGeom prst="rect">
            <a:avLst/>
          </a:prstGeom>
          <a:noFill/>
          <a:ln w="9525">
            <a:noFill/>
            <a:miter lim="800000"/>
            <a:headEnd/>
            <a:tailEnd/>
          </a:ln>
        </p:spPr>
        <p:txBody>
          <a:bodyPr>
            <a:spAutoFit/>
          </a:bodyPr>
          <a:lstStyle/>
          <a:p>
            <a:pPr lvl="3" indent="-1371600" algn="just">
              <a:spcBef>
                <a:spcPts val="300"/>
              </a:spcBef>
            </a:pPr>
            <a:endParaRPr lang="en-US" sz="2400"/>
          </a:p>
        </p:txBody>
      </p:sp>
      <p:sp>
        <p:nvSpPr>
          <p:cNvPr id="6" name="TextBox 5"/>
          <p:cNvSpPr txBox="1"/>
          <p:nvPr/>
        </p:nvSpPr>
        <p:spPr>
          <a:xfrm>
            <a:off x="304800" y="2133600"/>
            <a:ext cx="8610600" cy="1831975"/>
          </a:xfrm>
          <a:prstGeom prst="rect">
            <a:avLst/>
          </a:prstGeom>
        </p:spPr>
        <p:style>
          <a:lnRef idx="3">
            <a:schemeClr val="lt1"/>
          </a:lnRef>
          <a:fillRef idx="1">
            <a:schemeClr val="accent6"/>
          </a:fillRef>
          <a:effectRef idx="1">
            <a:schemeClr val="accent6"/>
          </a:effectRef>
          <a:fontRef idx="minor">
            <a:schemeClr val="lt1"/>
          </a:fontRef>
        </p:style>
        <p:txBody>
          <a:bodyPr>
            <a:spAutoFit/>
          </a:bodyPr>
          <a:lstStyle/>
          <a:p>
            <a:pPr algn="just">
              <a:defRPr/>
            </a:pPr>
            <a:r>
              <a:rPr lang="en-US" sz="2800">
                <a:solidFill>
                  <a:srgbClr val="FFFFFF"/>
                </a:solidFill>
              </a:rPr>
              <a:t>The transfer coefficient between the source </a:t>
            </a:r>
            <a:r>
              <a:rPr lang="en-US" sz="2800" i="1">
                <a:solidFill>
                  <a:srgbClr val="FFFFFF"/>
                </a:solidFill>
              </a:rPr>
              <a:t>i</a:t>
            </a:r>
            <a:r>
              <a:rPr lang="en-US" sz="2800">
                <a:solidFill>
                  <a:srgbClr val="FFFFFF"/>
                </a:solidFill>
              </a:rPr>
              <a:t> and the receptor </a:t>
            </a:r>
            <a:r>
              <a:rPr lang="en-US" sz="2800" i="1">
                <a:solidFill>
                  <a:srgbClr val="FFFFFF"/>
                </a:solidFill>
              </a:rPr>
              <a:t>j</a:t>
            </a:r>
            <a:r>
              <a:rPr lang="en-US" sz="2800">
                <a:solidFill>
                  <a:srgbClr val="FFFFFF"/>
                </a:solidFill>
              </a:rPr>
              <a:t> is defined as the ratio of the change in pollution at </a:t>
            </a:r>
            <a:r>
              <a:rPr lang="en-US" sz="2800" i="1">
                <a:solidFill>
                  <a:srgbClr val="FFFFFF"/>
                </a:solidFill>
                <a:latin typeface="Arial" charset="0"/>
              </a:rPr>
              <a:t>j</a:t>
            </a:r>
            <a:r>
              <a:rPr lang="en-US" sz="2800">
                <a:solidFill>
                  <a:srgbClr val="FFFFFF"/>
                </a:solidFill>
              </a:rPr>
              <a:t> to the change in emission at </a:t>
            </a:r>
            <a:r>
              <a:rPr lang="en-US" sz="2800" i="1">
                <a:solidFill>
                  <a:srgbClr val="FFFFFF"/>
                </a:solidFill>
                <a:latin typeface="Arial" charset="0"/>
              </a:rPr>
              <a:t>i</a:t>
            </a:r>
            <a:r>
              <a:rPr lang="en-US" sz="2800">
                <a:solidFill>
                  <a:srgbClr val="FFFFFF"/>
                </a:solidFill>
              </a:rPr>
              <a:t> . </a:t>
            </a:r>
          </a:p>
          <a:p>
            <a:pPr algn="just">
              <a:defRPr/>
            </a:pPr>
            <a:r>
              <a:rPr lang="en-US" sz="2800">
                <a:solidFill>
                  <a:srgbClr val="FFFFFF"/>
                </a:solidFill>
              </a:rPr>
              <a:t>		a</a:t>
            </a:r>
            <a:r>
              <a:rPr lang="en-US" sz="2800" baseline="-25000">
                <a:solidFill>
                  <a:srgbClr val="FFFFFF"/>
                </a:solidFill>
              </a:rPr>
              <a:t>ij</a:t>
            </a:r>
            <a:r>
              <a:rPr lang="en-US" sz="2800">
                <a:solidFill>
                  <a:srgbClr val="FFFFFF"/>
                </a:solidFill>
              </a:rPr>
              <a:t> = ∆ p</a:t>
            </a:r>
            <a:r>
              <a:rPr lang="en-US" sz="2800" baseline="-25000">
                <a:solidFill>
                  <a:srgbClr val="FFFFFF"/>
                </a:solidFill>
              </a:rPr>
              <a:t>j</a:t>
            </a:r>
            <a:r>
              <a:rPr lang="en-US" sz="2800">
                <a:solidFill>
                  <a:srgbClr val="FFFFFF"/>
                </a:solidFill>
              </a:rPr>
              <a:t>/ ∆e</a:t>
            </a:r>
            <a:r>
              <a:rPr lang="en-US" sz="2800" baseline="-25000">
                <a:solidFill>
                  <a:srgbClr val="FFFFFF"/>
                </a:solidFill>
              </a:rPr>
              <a:t>i </a:t>
            </a:r>
            <a:r>
              <a:rPr lang="en-US" sz="2800">
                <a:solidFill>
                  <a:srgbClr val="FFFFFF"/>
                </a:solidFill>
              </a:rPr>
              <a:t>           (3)</a:t>
            </a:r>
          </a:p>
        </p:txBody>
      </p:sp>
      <p:sp>
        <p:nvSpPr>
          <p:cNvPr id="51205" name="TextBox 7"/>
          <p:cNvSpPr txBox="1">
            <a:spLocks noChangeArrowheads="1"/>
          </p:cNvSpPr>
          <p:nvPr/>
        </p:nvSpPr>
        <p:spPr bwMode="auto">
          <a:xfrm>
            <a:off x="381000" y="4724400"/>
            <a:ext cx="8763000" cy="946150"/>
          </a:xfrm>
          <a:prstGeom prst="rect">
            <a:avLst/>
          </a:prstGeom>
          <a:noFill/>
          <a:ln w="9525">
            <a:noFill/>
            <a:miter lim="800000"/>
            <a:headEnd/>
            <a:tailEnd/>
          </a:ln>
        </p:spPr>
        <p:txBody>
          <a:bodyPr>
            <a:spAutoFit/>
          </a:bodyPr>
          <a:lstStyle/>
          <a:p>
            <a:r>
              <a:rPr lang="en-US" sz="2800"/>
              <a:t>Equation (3) gives the conversion rate for emission to ambient concentration.</a:t>
            </a:r>
            <a:r>
              <a:rPr lang="en-US"/>
              <a:t> </a:t>
            </a:r>
          </a:p>
        </p:txBody>
      </p:sp>
      <p:sp>
        <p:nvSpPr>
          <p:cNvPr id="8" name="Title 1"/>
          <p:cNvSpPr txBox="1">
            <a:spLocks/>
          </p:cNvSpPr>
          <p:nvPr/>
        </p:nvSpPr>
        <p:spPr bwMode="auto">
          <a:xfrm>
            <a:off x="0" y="402608"/>
            <a:ext cx="9144000" cy="685800"/>
          </a:xfrm>
          <a:prstGeom prst="rect">
            <a:avLst/>
          </a:prstGeom>
          <a:noFill/>
          <a:ln w="9525">
            <a:noFill/>
            <a:miter lim="800000"/>
            <a:headEnd/>
            <a:tailEnd/>
          </a:ln>
          <a:effectLst/>
        </p:spPr>
        <p:txBody>
          <a:bodyPr anchor="ctr"/>
          <a:lstStyle/>
          <a:p>
            <a:pPr>
              <a:defRPr/>
            </a:pPr>
            <a:r>
              <a:rPr lang="en-US" sz="2400" b="1" kern="0" dirty="0">
                <a:ln w="1905"/>
                <a:solidFill>
                  <a:srgbClr val="993366"/>
                </a:solidFill>
                <a:effectLst>
                  <a:innerShdw blurRad="69850" dist="43180" dir="5400000">
                    <a:srgbClr val="000000">
                      <a:alpha val="65000"/>
                    </a:srgbClr>
                  </a:innerShdw>
                </a:effectLst>
                <a:latin typeface="Calibri" pitchFamily="34" charset="0"/>
                <a:ea typeface="+mj-ea"/>
                <a:cs typeface="+mj-cs"/>
              </a:rPr>
              <a:t>Basic Regulatory Framework: </a:t>
            </a:r>
            <a:r>
              <a:rPr lang="en-US" sz="2400" b="1" dirty="0">
                <a:latin typeface="Calibri" pitchFamily="34" charset="0"/>
              </a:rPr>
              <a:t>Emission Fees and Marketable Permits</a:t>
            </a:r>
            <a:endParaRPr lang="en-US" sz="2400" b="1" kern="0" dirty="0">
              <a:ln w="1905"/>
              <a:solidFill>
                <a:srgbClr val="993366"/>
              </a:solidFill>
              <a:effectLst>
                <a:innerShdw blurRad="69850" dist="43180" dir="5400000">
                  <a:srgbClr val="000000">
                    <a:alpha val="65000"/>
                  </a:srgbClr>
                </a:innerShdw>
              </a:effectLst>
              <a:latin typeface="Calibri" pitchFamily="34" charset="0"/>
              <a:ea typeface="+mj-ea"/>
              <a:cs typeface="+mj-cs"/>
            </a:endParaRPr>
          </a:p>
        </p:txBody>
      </p:sp>
    </p:spTree>
  </p:cSld>
  <p:clrMapOvr>
    <a:masterClrMapping/>
  </p:clrMapOvr>
  <p:transition>
    <p:split orient="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C4A63513-565A-45B2-85DE-332E21DBE38C}" type="slidenum">
              <a:rPr lang="en-US" smtClean="0"/>
              <a:pPr/>
              <a:t>45</a:t>
            </a:fld>
            <a:endParaRPr lang="en-US"/>
          </a:p>
        </p:txBody>
      </p:sp>
      <p:sp>
        <p:nvSpPr>
          <p:cNvPr id="52227" name="Rectangle 4"/>
          <p:cNvSpPr>
            <a:spLocks noChangeArrowheads="1"/>
          </p:cNvSpPr>
          <p:nvPr/>
        </p:nvSpPr>
        <p:spPr bwMode="auto">
          <a:xfrm>
            <a:off x="0" y="1143000"/>
            <a:ext cx="8915400" cy="461963"/>
          </a:xfrm>
          <a:prstGeom prst="rect">
            <a:avLst/>
          </a:prstGeom>
          <a:noFill/>
          <a:ln w="9525">
            <a:noFill/>
            <a:miter lim="800000"/>
            <a:headEnd/>
            <a:tailEnd/>
          </a:ln>
        </p:spPr>
        <p:txBody>
          <a:bodyPr>
            <a:spAutoFit/>
          </a:bodyPr>
          <a:lstStyle/>
          <a:p>
            <a:pPr lvl="3" indent="-1371600" algn="just">
              <a:spcBef>
                <a:spcPts val="300"/>
              </a:spcBef>
            </a:pPr>
            <a:endParaRPr lang="en-US" sz="2400"/>
          </a:p>
        </p:txBody>
      </p:sp>
      <p:sp>
        <p:nvSpPr>
          <p:cNvPr id="7" name="Title 1"/>
          <p:cNvSpPr txBox="1">
            <a:spLocks/>
          </p:cNvSpPr>
          <p:nvPr/>
        </p:nvSpPr>
        <p:spPr bwMode="auto">
          <a:xfrm>
            <a:off x="0" y="498144"/>
            <a:ext cx="9144000" cy="685800"/>
          </a:xfrm>
          <a:prstGeom prst="rect">
            <a:avLst/>
          </a:prstGeom>
          <a:noFill/>
          <a:ln w="9525">
            <a:noFill/>
            <a:miter lim="800000"/>
            <a:headEnd/>
            <a:tailEnd/>
          </a:ln>
          <a:effectLst/>
        </p:spPr>
        <p:txBody>
          <a:bodyPr anchor="ctr"/>
          <a:lstStyle/>
          <a:p>
            <a:pPr>
              <a:defRPr/>
            </a:pPr>
            <a:r>
              <a:rPr lang="en-US" sz="2800" b="1" kern="0" dirty="0">
                <a:ln w="1905"/>
                <a:solidFill>
                  <a:srgbClr val="993366"/>
                </a:solidFill>
                <a:effectLst>
                  <a:innerShdw blurRad="69850" dist="43180" dir="5400000">
                    <a:srgbClr val="000000">
                      <a:alpha val="65000"/>
                    </a:srgbClr>
                  </a:innerShdw>
                </a:effectLst>
                <a:latin typeface="Calibri" pitchFamily="34" charset="0"/>
                <a:ea typeface="+mj-ea"/>
                <a:cs typeface="+mj-cs"/>
              </a:rPr>
              <a:t>Basic Regulatory Framework: </a:t>
            </a:r>
            <a:r>
              <a:rPr lang="en-US" sz="2800" b="1" dirty="0">
                <a:latin typeface="Calibri" pitchFamily="34" charset="0"/>
              </a:rPr>
              <a:t>Emission Fees and Marketable Permits</a:t>
            </a:r>
            <a:endParaRPr lang="en-US" sz="2800" b="1" kern="0" dirty="0">
              <a:ln w="1905"/>
              <a:solidFill>
                <a:srgbClr val="993366"/>
              </a:solidFill>
              <a:effectLst>
                <a:innerShdw blurRad="69850" dist="43180" dir="5400000">
                  <a:srgbClr val="000000">
                    <a:alpha val="65000"/>
                  </a:srgbClr>
                </a:innerShdw>
              </a:effectLst>
              <a:latin typeface="Calibri" pitchFamily="34" charset="0"/>
              <a:ea typeface="+mj-ea"/>
              <a:cs typeface="+mj-cs"/>
            </a:endParaRPr>
          </a:p>
        </p:txBody>
      </p:sp>
      <p:sp>
        <p:nvSpPr>
          <p:cNvPr id="52229" name="TextBox 15"/>
          <p:cNvSpPr txBox="1">
            <a:spLocks noChangeArrowheads="1"/>
          </p:cNvSpPr>
          <p:nvPr/>
        </p:nvSpPr>
        <p:spPr bwMode="auto">
          <a:xfrm>
            <a:off x="228600" y="1524000"/>
            <a:ext cx="8686800" cy="4316413"/>
          </a:xfrm>
          <a:prstGeom prst="rect">
            <a:avLst/>
          </a:prstGeom>
          <a:noFill/>
          <a:ln w="9525">
            <a:noFill/>
            <a:miter lim="800000"/>
            <a:headEnd/>
            <a:tailEnd/>
          </a:ln>
        </p:spPr>
        <p:txBody>
          <a:bodyPr>
            <a:spAutoFit/>
          </a:bodyPr>
          <a:lstStyle/>
          <a:p>
            <a:pPr marL="342900" indent="-342900" algn="just">
              <a:spcBef>
                <a:spcPts val="600"/>
              </a:spcBef>
            </a:pPr>
            <a:r>
              <a:rPr lang="en-US" sz="2800" b="1"/>
              <a:t>B. How much Pollution do we want?</a:t>
            </a:r>
          </a:p>
          <a:p>
            <a:pPr marL="342900" indent="-342900" algn="just">
              <a:spcBef>
                <a:spcPts val="600"/>
              </a:spcBef>
            </a:pPr>
            <a:r>
              <a:rPr lang="en-US" sz="2800"/>
              <a:t>Let’s start with what is the efficient level of pollution?</a:t>
            </a:r>
          </a:p>
          <a:p>
            <a:pPr marL="342900" indent="-342900" algn="just">
              <a:spcBef>
                <a:spcPts val="600"/>
              </a:spcBef>
            </a:pPr>
            <a:endParaRPr lang="en-US" sz="2800"/>
          </a:p>
          <a:p>
            <a:pPr marL="342900" indent="-342900" algn="just">
              <a:spcBef>
                <a:spcPts val="600"/>
              </a:spcBef>
            </a:pPr>
            <a:r>
              <a:rPr lang="en-US" sz="2800"/>
              <a:t>Efficiency involves equating marginal damage with marginal savings to the firm from pollution generation. </a:t>
            </a:r>
          </a:p>
          <a:p>
            <a:pPr marL="342900" indent="-342900" algn="just">
              <a:spcBef>
                <a:spcPts val="600"/>
              </a:spcBef>
            </a:pPr>
            <a:endParaRPr lang="en-US" sz="2800"/>
          </a:p>
          <a:p>
            <a:pPr marL="342900" indent="-342900" algn="just">
              <a:spcBef>
                <a:spcPts val="600"/>
              </a:spcBef>
            </a:pPr>
            <a:r>
              <a:rPr lang="en-US" sz="2800"/>
              <a:t>To link these we express marginal damage of a firm as marginal damage per unit of emissions.</a:t>
            </a:r>
          </a:p>
        </p:txBody>
      </p:sp>
    </p:spTree>
  </p:cSld>
  <p:clrMapOvr>
    <a:masterClrMapping/>
  </p:clrMapOvr>
  <p:transition>
    <p:split orient="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p:cNvSpPr txBox="1">
            <a:spLocks noGrp="1"/>
          </p:cNvSpPr>
          <p:nvPr/>
        </p:nvSpPr>
        <p:spPr bwMode="auto">
          <a:xfrm>
            <a:off x="8174038" y="1588"/>
            <a:ext cx="762000" cy="366712"/>
          </a:xfrm>
          <a:prstGeom prst="rect">
            <a:avLst/>
          </a:prstGeom>
          <a:noFill/>
          <a:ln w="9525">
            <a:noFill/>
            <a:miter lim="800000"/>
            <a:headEnd/>
            <a:tailEnd/>
          </a:ln>
        </p:spPr>
        <p:txBody>
          <a:bodyPr anchor="b"/>
          <a:lstStyle/>
          <a:p>
            <a:pPr algn="r"/>
            <a:fld id="{BC09B587-FE87-44E5-9183-3A5EA70FE916}" type="slidenum">
              <a:rPr lang="en-US">
                <a:solidFill>
                  <a:srgbClr val="FFFFFF"/>
                </a:solidFill>
              </a:rPr>
              <a:pPr algn="r"/>
              <a:t>46</a:t>
            </a:fld>
            <a:endParaRPr lang="en-US">
              <a:solidFill>
                <a:srgbClr val="FFFFFF"/>
              </a:solidFill>
            </a:endParaRPr>
          </a:p>
        </p:txBody>
      </p:sp>
      <p:sp>
        <p:nvSpPr>
          <p:cNvPr id="53251" name="Rectangle 4"/>
          <p:cNvSpPr>
            <a:spLocks noChangeArrowheads="1"/>
          </p:cNvSpPr>
          <p:nvPr/>
        </p:nvSpPr>
        <p:spPr bwMode="auto">
          <a:xfrm>
            <a:off x="0" y="1143000"/>
            <a:ext cx="8915400" cy="461963"/>
          </a:xfrm>
          <a:prstGeom prst="rect">
            <a:avLst/>
          </a:prstGeom>
          <a:noFill/>
          <a:ln w="9525">
            <a:noFill/>
            <a:miter lim="800000"/>
            <a:headEnd/>
            <a:tailEnd/>
          </a:ln>
        </p:spPr>
        <p:txBody>
          <a:bodyPr>
            <a:spAutoFit/>
          </a:bodyPr>
          <a:lstStyle/>
          <a:p>
            <a:pPr lvl="3" indent="-1371600" algn="just">
              <a:spcBef>
                <a:spcPts val="300"/>
              </a:spcBef>
            </a:pPr>
            <a:endParaRPr lang="en-US" sz="2400"/>
          </a:p>
        </p:txBody>
      </p:sp>
      <p:sp>
        <p:nvSpPr>
          <p:cNvPr id="7" name="Title 1"/>
          <p:cNvSpPr txBox="1">
            <a:spLocks/>
          </p:cNvSpPr>
          <p:nvPr/>
        </p:nvSpPr>
        <p:spPr bwMode="auto">
          <a:xfrm>
            <a:off x="-58056" y="396546"/>
            <a:ext cx="9144000" cy="685800"/>
          </a:xfrm>
          <a:prstGeom prst="rect">
            <a:avLst/>
          </a:prstGeom>
          <a:noFill/>
          <a:ln w="9525">
            <a:noFill/>
            <a:miter lim="800000"/>
            <a:headEnd/>
            <a:tailEnd/>
          </a:ln>
          <a:effectLst/>
        </p:spPr>
        <p:txBody>
          <a:bodyPr anchor="ctr"/>
          <a:lstStyle/>
          <a:p>
            <a:pPr>
              <a:defRPr/>
            </a:pPr>
            <a:r>
              <a:rPr lang="en-US" sz="2800" b="1" kern="0" dirty="0">
                <a:ln w="1905"/>
                <a:solidFill>
                  <a:srgbClr val="993366"/>
                </a:solidFill>
                <a:effectLst>
                  <a:innerShdw blurRad="69850" dist="43180" dir="5400000">
                    <a:srgbClr val="000000">
                      <a:alpha val="65000"/>
                    </a:srgbClr>
                  </a:innerShdw>
                </a:effectLst>
                <a:latin typeface="Calibri" pitchFamily="34" charset="0"/>
                <a:ea typeface="+mj-ea"/>
                <a:cs typeface="+mj-cs"/>
              </a:rPr>
              <a:t>Basic Regulatory Framework: </a:t>
            </a:r>
            <a:r>
              <a:rPr lang="en-US" sz="2800" b="1" dirty="0">
                <a:latin typeface="Calibri" pitchFamily="34" charset="0"/>
              </a:rPr>
              <a:t>Emission Fees and Marketable Permits</a:t>
            </a:r>
            <a:endParaRPr lang="en-US" sz="2800" b="1" kern="0" dirty="0">
              <a:ln w="1905"/>
              <a:solidFill>
                <a:srgbClr val="993366"/>
              </a:solidFill>
              <a:effectLst>
                <a:innerShdw blurRad="69850" dist="43180" dir="5400000">
                  <a:srgbClr val="000000">
                    <a:alpha val="65000"/>
                  </a:srgbClr>
                </a:innerShdw>
              </a:effectLst>
              <a:latin typeface="Calibri" pitchFamily="34" charset="0"/>
              <a:ea typeface="+mj-ea"/>
              <a:cs typeface="+mj-cs"/>
            </a:endParaRPr>
          </a:p>
        </p:txBody>
      </p:sp>
      <p:sp>
        <p:nvSpPr>
          <p:cNvPr id="53253" name="TextBox 15"/>
          <p:cNvSpPr txBox="1">
            <a:spLocks noChangeArrowheads="1"/>
          </p:cNvSpPr>
          <p:nvPr/>
        </p:nvSpPr>
        <p:spPr bwMode="auto">
          <a:xfrm>
            <a:off x="73025" y="1106488"/>
            <a:ext cx="8915400" cy="5749925"/>
          </a:xfrm>
          <a:prstGeom prst="rect">
            <a:avLst/>
          </a:prstGeom>
          <a:noFill/>
          <a:ln w="9525">
            <a:noFill/>
            <a:miter lim="800000"/>
            <a:headEnd/>
            <a:tailEnd/>
          </a:ln>
        </p:spPr>
        <p:txBody>
          <a:bodyPr>
            <a:spAutoFit/>
          </a:bodyPr>
          <a:lstStyle/>
          <a:p>
            <a:pPr marL="342900" indent="-342900" algn="just">
              <a:spcBef>
                <a:spcPts val="600"/>
              </a:spcBef>
            </a:pPr>
            <a:r>
              <a:rPr lang="en-US" sz="2800" b="1" dirty="0"/>
              <a:t>B. How much Pollution do we want?</a:t>
            </a:r>
          </a:p>
          <a:p>
            <a:pPr marL="342900" indent="-342900" algn="just">
              <a:spcBef>
                <a:spcPts val="600"/>
              </a:spcBef>
            </a:pPr>
            <a:r>
              <a:rPr lang="en-US" sz="2800" dirty="0"/>
              <a:t>Let us term marginal damage per unit of emissions from source I as the function </a:t>
            </a:r>
            <a:r>
              <a:rPr lang="en-US" sz="2800" i="1" dirty="0" err="1"/>
              <a:t>MDE</a:t>
            </a:r>
            <a:r>
              <a:rPr lang="en-US" sz="2800" i="1" baseline="-25000" dirty="0" err="1"/>
              <a:t>i</a:t>
            </a:r>
            <a:r>
              <a:rPr lang="en-US" sz="2800" dirty="0"/>
              <a:t> (</a:t>
            </a:r>
            <a:r>
              <a:rPr lang="en-US" sz="2800" dirty="0" err="1"/>
              <a:t>e</a:t>
            </a:r>
            <a:r>
              <a:rPr lang="en-US" sz="2800" baseline="-25000" dirty="0" err="1"/>
              <a:t>i</a:t>
            </a:r>
            <a:r>
              <a:rPr lang="en-US" sz="2800" dirty="0"/>
              <a:t>) which is in contrast to marginal damages per unit of ambient pollution, MD(p)</a:t>
            </a:r>
          </a:p>
          <a:p>
            <a:pPr marL="342900" indent="-342900" algn="just">
              <a:spcBef>
                <a:spcPts val="600"/>
              </a:spcBef>
            </a:pPr>
            <a:endParaRPr lang="en-US" sz="2800" dirty="0"/>
          </a:p>
          <a:p>
            <a:pPr marL="342900" indent="-342900" algn="just">
              <a:spcBef>
                <a:spcPts val="600"/>
              </a:spcBef>
            </a:pPr>
            <a:r>
              <a:rPr lang="en-US" sz="2800" dirty="0" err="1"/>
              <a:t>M</a:t>
            </a:r>
            <a:r>
              <a:rPr lang="en-US" sz="2800" i="1" dirty="0" err="1"/>
              <a:t>DE</a:t>
            </a:r>
            <a:r>
              <a:rPr lang="en-US" sz="2800" i="1" baseline="-25000" dirty="0" err="1"/>
              <a:t>i</a:t>
            </a:r>
            <a:r>
              <a:rPr lang="en-US" sz="2800" dirty="0"/>
              <a:t> is the ratio of the change in damage {D(p)} to the change in emission at source </a:t>
            </a:r>
            <a:r>
              <a:rPr lang="en-US" sz="2800" i="1" dirty="0" err="1"/>
              <a:t>i</a:t>
            </a:r>
            <a:r>
              <a:rPr lang="en-US" sz="2800" dirty="0"/>
              <a:t>. </a:t>
            </a:r>
          </a:p>
          <a:p>
            <a:pPr marL="342900" indent="-342900" algn="just">
              <a:spcBef>
                <a:spcPts val="600"/>
              </a:spcBef>
            </a:pPr>
            <a:endParaRPr lang="en-US" sz="2800" dirty="0"/>
          </a:p>
          <a:p>
            <a:pPr marL="342900" indent="-342900" algn="just">
              <a:spcBef>
                <a:spcPts val="600"/>
              </a:spcBef>
            </a:pPr>
            <a:r>
              <a:rPr lang="en-US" sz="2800" dirty="0"/>
              <a:t>	</a:t>
            </a:r>
            <a:r>
              <a:rPr lang="en-US" sz="2800" dirty="0" err="1"/>
              <a:t>MDEi</a:t>
            </a:r>
            <a:r>
              <a:rPr lang="en-US" sz="2800" dirty="0"/>
              <a:t> (</a:t>
            </a:r>
            <a:r>
              <a:rPr lang="en-US" sz="2800" dirty="0" err="1"/>
              <a:t>ei</a:t>
            </a:r>
            <a:r>
              <a:rPr lang="en-US" sz="2800" dirty="0"/>
              <a:t>) = {D (p + ∆p) – D (p)}/ ∆</a:t>
            </a:r>
            <a:r>
              <a:rPr lang="en-US" sz="2800" dirty="0" err="1"/>
              <a:t>e</a:t>
            </a:r>
            <a:r>
              <a:rPr lang="en-US" sz="2800" baseline="-25000" dirty="0" err="1"/>
              <a:t>i</a:t>
            </a:r>
            <a:endParaRPr lang="en-US" sz="2800" baseline="-25000" dirty="0"/>
          </a:p>
          <a:p>
            <a:pPr marL="342900" indent="-342900" algn="just">
              <a:spcBef>
                <a:spcPts val="600"/>
              </a:spcBef>
            </a:pPr>
            <a:r>
              <a:rPr lang="en-US" sz="2800" baseline="-25000" dirty="0"/>
              <a:t> 		</a:t>
            </a:r>
            <a:r>
              <a:rPr lang="en-US" sz="2800" dirty="0"/>
              <a:t>       = MD (p). ∆p/ ∆</a:t>
            </a:r>
            <a:r>
              <a:rPr lang="en-US" sz="2800" i="1" dirty="0" err="1"/>
              <a:t>e</a:t>
            </a:r>
            <a:r>
              <a:rPr lang="en-US" sz="2800" i="1" baseline="-25000" dirty="0" err="1"/>
              <a:t>i</a:t>
            </a:r>
            <a:r>
              <a:rPr lang="en-US" sz="2800" i="1" baseline="-25000" dirty="0"/>
              <a:t>                                   </a:t>
            </a:r>
            <a:r>
              <a:rPr lang="en-US" sz="2800" i="1" dirty="0"/>
              <a:t>  </a:t>
            </a:r>
            <a:r>
              <a:rPr lang="en-US" sz="2800" dirty="0"/>
              <a:t>(4)</a:t>
            </a:r>
            <a:endParaRPr lang="en-US" sz="2800" i="1" baseline="-25000" dirty="0"/>
          </a:p>
          <a:p>
            <a:pPr marL="342900" indent="-342900" algn="just">
              <a:spcBef>
                <a:spcPts val="600"/>
              </a:spcBef>
            </a:pPr>
            <a:r>
              <a:rPr lang="en-US" sz="2800" i="1" baseline="-25000" dirty="0"/>
              <a:t>  </a:t>
            </a:r>
            <a:r>
              <a:rPr lang="en-US" sz="2800" i="1" dirty="0"/>
              <a:t>                    = </a:t>
            </a:r>
            <a:r>
              <a:rPr lang="en-US" sz="2800" i="1" dirty="0" err="1"/>
              <a:t>a</a:t>
            </a:r>
            <a:r>
              <a:rPr lang="en-US" sz="2800" i="1" baseline="-25000" dirty="0" err="1"/>
              <a:t>i</a:t>
            </a:r>
            <a:r>
              <a:rPr lang="en-US" sz="2800" i="1" dirty="0"/>
              <a:t> MD (p)</a:t>
            </a:r>
            <a:endParaRPr lang="en-US" sz="2800" i="1" baseline="-25000" dirty="0"/>
          </a:p>
        </p:txBody>
      </p:sp>
    </p:spTree>
  </p:cSld>
  <p:clrMapOvr>
    <a:masterClrMapping/>
  </p:clrMapOvr>
  <p:transition>
    <p:split orient="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p:cNvSpPr txBox="1">
            <a:spLocks noGrp="1"/>
          </p:cNvSpPr>
          <p:nvPr/>
        </p:nvSpPr>
        <p:spPr bwMode="auto">
          <a:xfrm>
            <a:off x="8174038" y="1588"/>
            <a:ext cx="762000" cy="366712"/>
          </a:xfrm>
          <a:prstGeom prst="rect">
            <a:avLst/>
          </a:prstGeom>
          <a:noFill/>
          <a:ln w="9525">
            <a:noFill/>
            <a:miter lim="800000"/>
            <a:headEnd/>
            <a:tailEnd/>
          </a:ln>
        </p:spPr>
        <p:txBody>
          <a:bodyPr anchor="b"/>
          <a:lstStyle/>
          <a:p>
            <a:pPr algn="r"/>
            <a:fld id="{313895D3-A76D-4FA9-A56B-4817B43EB540}" type="slidenum">
              <a:rPr lang="en-US">
                <a:solidFill>
                  <a:srgbClr val="FFFFFF"/>
                </a:solidFill>
              </a:rPr>
              <a:pPr algn="r"/>
              <a:t>47</a:t>
            </a:fld>
            <a:endParaRPr lang="en-US">
              <a:solidFill>
                <a:srgbClr val="FFFFFF"/>
              </a:solidFill>
            </a:endParaRPr>
          </a:p>
        </p:txBody>
      </p:sp>
      <p:sp>
        <p:nvSpPr>
          <p:cNvPr id="54275" name="TextBox 5"/>
          <p:cNvSpPr txBox="1">
            <a:spLocks noChangeArrowheads="1"/>
          </p:cNvSpPr>
          <p:nvPr/>
        </p:nvSpPr>
        <p:spPr bwMode="auto">
          <a:xfrm>
            <a:off x="65088" y="1308100"/>
            <a:ext cx="8991600" cy="5216525"/>
          </a:xfrm>
          <a:prstGeom prst="rect">
            <a:avLst/>
          </a:prstGeom>
          <a:noFill/>
          <a:ln w="9525">
            <a:noFill/>
            <a:miter lim="800000"/>
            <a:headEnd/>
            <a:tailEnd/>
          </a:ln>
        </p:spPr>
        <p:txBody>
          <a:bodyPr>
            <a:spAutoFit/>
          </a:bodyPr>
          <a:lstStyle/>
          <a:p>
            <a:pPr algn="just"/>
            <a:r>
              <a:rPr lang="en-US" sz="2800"/>
              <a:t>As stated above, efficient amount of pollution requires equating marginal savings from emission with marginal damage. If there are </a:t>
            </a:r>
            <a:r>
              <a:rPr lang="en-US" sz="2800" i="1"/>
              <a:t>i</a:t>
            </a:r>
            <a:r>
              <a:rPr lang="en-US" sz="2800"/>
              <a:t> = 1, 2, …I  sources of pollution, then following must hold:</a:t>
            </a:r>
          </a:p>
          <a:p>
            <a:pPr algn="just"/>
            <a:endParaRPr lang="en-US" sz="2800"/>
          </a:p>
          <a:p>
            <a:pPr algn="just"/>
            <a:r>
              <a:rPr lang="en-US" sz="2800"/>
              <a:t>-MC</a:t>
            </a:r>
            <a:r>
              <a:rPr lang="en-US" sz="2800" i="1" baseline="-25000"/>
              <a:t>i</a:t>
            </a:r>
            <a:r>
              <a:rPr lang="en-US" sz="2800"/>
              <a:t> (e</a:t>
            </a:r>
            <a:r>
              <a:rPr lang="en-US" sz="2800" i="1" baseline="-25000"/>
              <a:t>i</a:t>
            </a:r>
            <a:r>
              <a:rPr lang="en-US" sz="2800"/>
              <a:t>) = MDE</a:t>
            </a:r>
            <a:r>
              <a:rPr lang="en-US" sz="2800" i="1" baseline="-25000"/>
              <a:t>i</a:t>
            </a:r>
            <a:r>
              <a:rPr lang="en-US" sz="2800"/>
              <a:t> (e</a:t>
            </a:r>
            <a:r>
              <a:rPr lang="en-US" sz="2800" i="1" baseline="-25000"/>
              <a:t>i</a:t>
            </a:r>
            <a:r>
              <a:rPr lang="en-US" sz="2800"/>
              <a:t>) = a</a:t>
            </a:r>
            <a:r>
              <a:rPr lang="en-US" sz="2800" i="1" baseline="-25000"/>
              <a:t>i</a:t>
            </a:r>
            <a:r>
              <a:rPr lang="en-US" sz="2800"/>
              <a:t> MD (p), for all </a:t>
            </a:r>
            <a:r>
              <a:rPr lang="en-US" sz="2800" i="1"/>
              <a:t>i</a:t>
            </a:r>
            <a:r>
              <a:rPr lang="en-US" sz="2800"/>
              <a:t> = 1, …, </a:t>
            </a:r>
            <a:r>
              <a:rPr lang="en-US" sz="2800" i="1"/>
              <a:t>I          </a:t>
            </a:r>
            <a:r>
              <a:rPr lang="en-US" sz="2800"/>
              <a:t>(5)</a:t>
            </a:r>
          </a:p>
          <a:p>
            <a:pPr algn="just"/>
            <a:endParaRPr lang="en-US" sz="2800"/>
          </a:p>
          <a:p>
            <a:pPr algn="just"/>
            <a:r>
              <a:rPr lang="en-US" sz="2800"/>
              <a:t>Now for any two sources m and n</a:t>
            </a:r>
          </a:p>
          <a:p>
            <a:pPr algn="just"/>
            <a:endParaRPr lang="en-US" sz="2800"/>
          </a:p>
          <a:p>
            <a:pPr algn="just"/>
            <a:r>
              <a:rPr lang="en-US" sz="2800"/>
              <a:t>MCm(e</a:t>
            </a:r>
            <a:r>
              <a:rPr lang="en-US" sz="2800" baseline="-25000"/>
              <a:t>m</a:t>
            </a:r>
            <a:r>
              <a:rPr lang="en-US" sz="2800"/>
              <a:t>)/a</a:t>
            </a:r>
            <a:r>
              <a:rPr lang="en-US" sz="2800" baseline="-25000"/>
              <a:t>m</a:t>
            </a:r>
            <a:r>
              <a:rPr lang="en-US" sz="2800"/>
              <a:t>= MC</a:t>
            </a:r>
            <a:r>
              <a:rPr lang="en-US" sz="2800" baseline="-25000"/>
              <a:t>n</a:t>
            </a:r>
            <a:r>
              <a:rPr lang="en-US" sz="2800"/>
              <a:t>(e</a:t>
            </a:r>
            <a:r>
              <a:rPr lang="en-US" sz="2800" baseline="-25000"/>
              <a:t>n</a:t>
            </a:r>
            <a:r>
              <a:rPr lang="en-US" sz="2800"/>
              <a:t>)/a</a:t>
            </a:r>
            <a:r>
              <a:rPr lang="en-US" sz="2800" baseline="-25000"/>
              <a:t>n</a:t>
            </a:r>
            <a:r>
              <a:rPr lang="en-US" sz="2800"/>
              <a:t> = MD (p)                             (6)</a:t>
            </a:r>
          </a:p>
          <a:p>
            <a:pPr algn="just"/>
            <a:endParaRPr lang="en-US" sz="2800"/>
          </a:p>
        </p:txBody>
      </p:sp>
      <p:sp>
        <p:nvSpPr>
          <p:cNvPr id="5" name="Title 1"/>
          <p:cNvSpPr txBox="1">
            <a:spLocks/>
          </p:cNvSpPr>
          <p:nvPr/>
        </p:nvSpPr>
        <p:spPr bwMode="auto">
          <a:xfrm>
            <a:off x="0" y="427140"/>
            <a:ext cx="9144000" cy="879144"/>
          </a:xfrm>
          <a:prstGeom prst="rect">
            <a:avLst/>
          </a:prstGeom>
          <a:noFill/>
          <a:ln w="9525">
            <a:noFill/>
            <a:miter lim="800000"/>
            <a:headEnd/>
            <a:tailEnd/>
          </a:ln>
          <a:effectLst/>
        </p:spPr>
        <p:txBody>
          <a:bodyPr anchor="ctr"/>
          <a:lstStyle/>
          <a:p>
            <a:pPr>
              <a:defRPr/>
            </a:pPr>
            <a:r>
              <a:rPr lang="en-US" sz="2800" b="1" kern="0" dirty="0">
                <a:ln w="1905"/>
                <a:solidFill>
                  <a:srgbClr val="993366"/>
                </a:solidFill>
                <a:effectLst>
                  <a:innerShdw blurRad="69850" dist="43180" dir="5400000">
                    <a:srgbClr val="000000">
                      <a:alpha val="65000"/>
                    </a:srgbClr>
                  </a:innerShdw>
                </a:effectLst>
                <a:latin typeface="Calibri" pitchFamily="34" charset="0"/>
                <a:ea typeface="+mj-ea"/>
                <a:cs typeface="+mj-cs"/>
              </a:rPr>
              <a:t>Basic Regulatory Framework: </a:t>
            </a:r>
            <a:r>
              <a:rPr lang="en-US" sz="2800" b="1" dirty="0">
                <a:latin typeface="Calibri" pitchFamily="34" charset="0"/>
              </a:rPr>
              <a:t>Emission Fees and Marketable Permits</a:t>
            </a:r>
            <a:endParaRPr lang="en-US" sz="2800" b="1" kern="0" dirty="0">
              <a:ln w="1905"/>
              <a:solidFill>
                <a:srgbClr val="993366"/>
              </a:solidFill>
              <a:effectLst>
                <a:innerShdw blurRad="69850" dist="43180" dir="5400000">
                  <a:srgbClr val="000000">
                    <a:alpha val="65000"/>
                  </a:srgbClr>
                </a:innerShdw>
              </a:effectLst>
              <a:latin typeface="Calibri" pitchFamily="34" charset="0"/>
              <a:ea typeface="+mj-ea"/>
              <a:cs typeface="+mj-cs"/>
            </a:endParaRPr>
          </a:p>
        </p:txBody>
      </p:sp>
    </p:spTree>
  </p:cSld>
  <p:clrMapOvr>
    <a:masterClrMapping/>
  </p:clrMapOvr>
  <p:transition>
    <p:split orient="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B4755577-89DE-4E7A-9EA4-57CA8E4D6543}" type="slidenum">
              <a:rPr lang="en-US" smtClean="0"/>
              <a:pPr/>
              <a:t>48</a:t>
            </a:fld>
            <a:endParaRPr lang="en-US"/>
          </a:p>
        </p:txBody>
      </p:sp>
      <p:sp>
        <p:nvSpPr>
          <p:cNvPr id="55299" name="TextBox 5"/>
          <p:cNvSpPr txBox="1">
            <a:spLocks noChangeArrowheads="1"/>
          </p:cNvSpPr>
          <p:nvPr/>
        </p:nvSpPr>
        <p:spPr bwMode="auto">
          <a:xfrm>
            <a:off x="152400" y="914400"/>
            <a:ext cx="8991600" cy="6045200"/>
          </a:xfrm>
          <a:prstGeom prst="rect">
            <a:avLst/>
          </a:prstGeom>
          <a:noFill/>
          <a:ln w="9525">
            <a:noFill/>
            <a:miter lim="800000"/>
            <a:headEnd/>
            <a:tailEnd/>
          </a:ln>
        </p:spPr>
        <p:txBody>
          <a:bodyPr>
            <a:spAutoFit/>
          </a:bodyPr>
          <a:lstStyle/>
          <a:p>
            <a:pPr algn="just"/>
            <a:r>
              <a:rPr lang="en-US" sz="2600" dirty="0"/>
              <a:t>MC/a is marginal cost per unit of ambient pollution. </a:t>
            </a:r>
          </a:p>
          <a:p>
            <a:pPr algn="just"/>
            <a:r>
              <a:rPr lang="en-US" sz="2600" dirty="0"/>
              <a:t>i.e. marginal cost in terms of ambient pollution must be equal to the negative of marginal damage. </a:t>
            </a:r>
          </a:p>
          <a:p>
            <a:pPr algn="just"/>
            <a:endParaRPr lang="en-US" sz="2600" dirty="0"/>
          </a:p>
          <a:p>
            <a:pPr algn="just"/>
            <a:r>
              <a:rPr lang="en-US" sz="2600" dirty="0"/>
              <a:t>Thus efficiency calls for all sources to have the same marginal costs of emissions, normalized by the source’s transfer coefficients. </a:t>
            </a:r>
          </a:p>
          <a:p>
            <a:pPr algn="just"/>
            <a:endParaRPr lang="en-US" sz="2600" dirty="0"/>
          </a:p>
          <a:p>
            <a:pPr algn="just"/>
            <a:r>
              <a:rPr lang="en-US" sz="2600" dirty="0"/>
              <a:t>If ‘a’ is high, MC of emissions should be larger. </a:t>
            </a:r>
          </a:p>
          <a:p>
            <a:pPr algn="just"/>
            <a:endParaRPr lang="en-US" sz="2600" dirty="0"/>
          </a:p>
          <a:p>
            <a:pPr algn="just"/>
            <a:r>
              <a:rPr lang="en-US" sz="2600" dirty="0"/>
              <a:t>Two conditions for efficiency:</a:t>
            </a:r>
          </a:p>
          <a:p>
            <a:pPr algn="just">
              <a:buFontTx/>
              <a:buAutoNum type="arabicPeriod"/>
            </a:pPr>
            <a:r>
              <a:rPr lang="en-US" sz="2600" dirty="0"/>
              <a:t>Marginal cost of emission, normalized </a:t>
            </a:r>
            <a:r>
              <a:rPr lang="en-US" sz="2600"/>
              <a:t>by the </a:t>
            </a:r>
            <a:r>
              <a:rPr lang="en-US" sz="2600" dirty="0"/>
              <a:t>transfer coefficient must be equalized for all sources</a:t>
            </a:r>
          </a:p>
          <a:p>
            <a:pPr algn="just">
              <a:buFontTx/>
              <a:buAutoNum type="arabicPeriod"/>
            </a:pPr>
            <a:r>
              <a:rPr lang="en-US" sz="2600" dirty="0"/>
              <a:t>Normalized marginal cost must equal the negative of marginal damage. </a:t>
            </a:r>
          </a:p>
        </p:txBody>
      </p:sp>
      <p:sp>
        <p:nvSpPr>
          <p:cNvPr id="5" name="Title 1"/>
          <p:cNvSpPr txBox="1">
            <a:spLocks/>
          </p:cNvSpPr>
          <p:nvPr/>
        </p:nvSpPr>
        <p:spPr bwMode="auto">
          <a:xfrm>
            <a:off x="-29028" y="130626"/>
            <a:ext cx="9144000" cy="879144"/>
          </a:xfrm>
          <a:prstGeom prst="rect">
            <a:avLst/>
          </a:prstGeom>
          <a:noFill/>
          <a:ln w="9525">
            <a:noFill/>
            <a:miter lim="800000"/>
            <a:headEnd/>
            <a:tailEnd/>
          </a:ln>
          <a:effectLst/>
        </p:spPr>
        <p:txBody>
          <a:bodyPr anchor="ctr"/>
          <a:lstStyle/>
          <a:p>
            <a:pPr>
              <a:defRPr/>
            </a:pPr>
            <a:r>
              <a:rPr lang="en-US" sz="2400" b="1" kern="0" dirty="0">
                <a:ln w="1905"/>
                <a:solidFill>
                  <a:srgbClr val="993366"/>
                </a:solidFill>
                <a:effectLst>
                  <a:innerShdw blurRad="69850" dist="43180" dir="5400000">
                    <a:srgbClr val="000000">
                      <a:alpha val="65000"/>
                    </a:srgbClr>
                  </a:innerShdw>
                </a:effectLst>
                <a:latin typeface="Calibri" pitchFamily="34" charset="0"/>
                <a:ea typeface="+mj-ea"/>
                <a:cs typeface="+mj-cs"/>
              </a:rPr>
              <a:t>Basic Regulatory Framework: </a:t>
            </a:r>
            <a:r>
              <a:rPr lang="en-US" sz="2400" b="1" dirty="0">
                <a:latin typeface="Calibri" pitchFamily="34" charset="0"/>
              </a:rPr>
              <a:t>Emission Fees and Marketable Permits</a:t>
            </a:r>
            <a:endParaRPr lang="en-US" sz="2400" b="1" kern="0" dirty="0">
              <a:ln w="1905"/>
              <a:solidFill>
                <a:srgbClr val="993366"/>
              </a:solidFill>
              <a:effectLst>
                <a:innerShdw blurRad="69850" dist="43180" dir="5400000">
                  <a:srgbClr val="000000">
                    <a:alpha val="65000"/>
                  </a:srgbClr>
                </a:innerShdw>
              </a:effectLst>
              <a:latin typeface="Calibri" pitchFamily="34" charset="0"/>
              <a:ea typeface="+mj-ea"/>
              <a:cs typeface="+mj-cs"/>
            </a:endParaRPr>
          </a:p>
        </p:txBody>
      </p:sp>
    </p:spTree>
  </p:cSld>
  <p:clrMapOvr>
    <a:masterClrMapping/>
  </p:clrMapOvr>
  <p:transition>
    <p:split orient="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82EE77F0-DF2E-41B1-942B-B98A3CD32E46}" type="slidenum">
              <a:rPr lang="en-US" smtClean="0"/>
              <a:pPr/>
              <a:t>49</a:t>
            </a:fld>
            <a:endParaRPr lang="en-US"/>
          </a:p>
        </p:txBody>
      </p:sp>
      <p:sp>
        <p:nvSpPr>
          <p:cNvPr id="56323" name="TextBox 5"/>
          <p:cNvSpPr txBox="1">
            <a:spLocks noChangeArrowheads="1"/>
          </p:cNvSpPr>
          <p:nvPr/>
        </p:nvSpPr>
        <p:spPr bwMode="auto">
          <a:xfrm>
            <a:off x="152400" y="917575"/>
            <a:ext cx="8991600" cy="6070600"/>
          </a:xfrm>
          <a:prstGeom prst="rect">
            <a:avLst/>
          </a:prstGeom>
          <a:noFill/>
          <a:ln w="9525">
            <a:noFill/>
            <a:miter lim="800000"/>
            <a:headEnd/>
            <a:tailEnd/>
          </a:ln>
        </p:spPr>
        <p:txBody>
          <a:bodyPr>
            <a:spAutoFit/>
          </a:bodyPr>
          <a:lstStyle/>
          <a:p>
            <a:pPr algn="just"/>
            <a:r>
              <a:rPr lang="en-US" sz="2800" b="1" dirty="0"/>
              <a:t>C.</a:t>
            </a:r>
            <a:r>
              <a:rPr lang="en-US" sz="2000" b="1" dirty="0"/>
              <a:t> </a:t>
            </a:r>
            <a:r>
              <a:rPr lang="en-US" sz="2800" b="1" dirty="0"/>
              <a:t>Emission Fees: </a:t>
            </a:r>
          </a:p>
          <a:p>
            <a:pPr algn="just"/>
            <a:r>
              <a:rPr lang="en-US" sz="2800" dirty="0"/>
              <a:t>We seek emission fees, </a:t>
            </a:r>
            <a:r>
              <a:rPr lang="en-US" sz="2800" dirty="0" err="1"/>
              <a:t>t</a:t>
            </a:r>
            <a:r>
              <a:rPr lang="en-US" sz="2800" baseline="-25000" dirty="0" err="1"/>
              <a:t>i</a:t>
            </a:r>
            <a:r>
              <a:rPr lang="en-US" sz="2800" dirty="0"/>
              <a:t>, one for each firm </a:t>
            </a:r>
            <a:r>
              <a:rPr lang="en-US" sz="2800" dirty="0" err="1"/>
              <a:t>i</a:t>
            </a:r>
            <a:r>
              <a:rPr lang="en-US" sz="2800" dirty="0"/>
              <a:t> that yields efficiency. </a:t>
            </a:r>
          </a:p>
          <a:p>
            <a:pPr algn="just"/>
            <a:r>
              <a:rPr lang="en-US" sz="2800" dirty="0"/>
              <a:t>These are ambient differentiated fees.  Whatever fee is used, the firms will respond by minimizing direct costs plus fee payments. This is equivalent to setting marginal cost equal to negative of the fee:</a:t>
            </a:r>
          </a:p>
          <a:p>
            <a:pPr algn="just"/>
            <a:endParaRPr lang="en-US" sz="2800" dirty="0"/>
          </a:p>
          <a:p>
            <a:pPr algn="just"/>
            <a:r>
              <a:rPr lang="en-US" sz="2800" dirty="0"/>
              <a:t>	</a:t>
            </a:r>
            <a:r>
              <a:rPr lang="en-US" sz="2800" dirty="0" err="1"/>
              <a:t>MC</a:t>
            </a:r>
            <a:r>
              <a:rPr lang="en-US" sz="2800" baseline="-25000" dirty="0" err="1"/>
              <a:t>i</a:t>
            </a:r>
            <a:r>
              <a:rPr lang="en-US" sz="2800" dirty="0"/>
              <a:t> (</a:t>
            </a:r>
            <a:r>
              <a:rPr lang="en-US" sz="2800" dirty="0" err="1"/>
              <a:t>e</a:t>
            </a:r>
            <a:r>
              <a:rPr lang="en-US" sz="2800" baseline="-25000" dirty="0" err="1"/>
              <a:t>i</a:t>
            </a:r>
            <a:r>
              <a:rPr lang="en-US" sz="2800" dirty="0"/>
              <a:t>) = - </a:t>
            </a:r>
            <a:r>
              <a:rPr lang="en-US" sz="2800" dirty="0" err="1"/>
              <a:t>t</a:t>
            </a:r>
            <a:r>
              <a:rPr lang="en-US" sz="2800" baseline="-25000" dirty="0" err="1"/>
              <a:t>i</a:t>
            </a:r>
            <a:r>
              <a:rPr lang="en-US" sz="2800" dirty="0"/>
              <a:t>, for all sources </a:t>
            </a:r>
            <a:r>
              <a:rPr lang="en-US" sz="2800" dirty="0" err="1"/>
              <a:t>i</a:t>
            </a:r>
            <a:r>
              <a:rPr lang="en-US" sz="2800" i="1" dirty="0"/>
              <a:t>    </a:t>
            </a:r>
            <a:r>
              <a:rPr lang="en-US" sz="2800" dirty="0"/>
              <a:t>(7)</a:t>
            </a:r>
          </a:p>
          <a:p>
            <a:pPr algn="just"/>
            <a:endParaRPr lang="en-US" sz="2800" dirty="0"/>
          </a:p>
          <a:p>
            <a:pPr algn="just"/>
            <a:r>
              <a:rPr lang="en-US" sz="2800" dirty="0"/>
              <a:t>Thus the condition for efficiency can be re-written as,</a:t>
            </a:r>
          </a:p>
          <a:p>
            <a:pPr algn="just"/>
            <a:r>
              <a:rPr lang="en-US" sz="2800" dirty="0"/>
              <a:t>	</a:t>
            </a:r>
            <a:r>
              <a:rPr lang="en-US" sz="2800" dirty="0" err="1"/>
              <a:t>t</a:t>
            </a:r>
            <a:r>
              <a:rPr lang="en-US" sz="2800" baseline="-25000" dirty="0" err="1"/>
              <a:t>n</a:t>
            </a:r>
            <a:r>
              <a:rPr lang="en-US" sz="2800" dirty="0"/>
              <a:t>/a</a:t>
            </a:r>
            <a:r>
              <a:rPr lang="en-US" sz="2800" baseline="-25000" dirty="0"/>
              <a:t>n</a:t>
            </a:r>
            <a:r>
              <a:rPr lang="en-US" sz="2800" dirty="0"/>
              <a:t> = t</a:t>
            </a:r>
            <a:r>
              <a:rPr lang="en-US" sz="2400" dirty="0"/>
              <a:t>m</a:t>
            </a:r>
            <a:r>
              <a:rPr lang="en-US" sz="2800" dirty="0"/>
              <a:t>/a</a:t>
            </a:r>
            <a:r>
              <a:rPr lang="en-US" sz="2800" baseline="-25000" dirty="0"/>
              <a:t>m</a:t>
            </a:r>
            <a:r>
              <a:rPr lang="en-US" sz="2800" dirty="0"/>
              <a:t> for all firms </a:t>
            </a:r>
            <a:r>
              <a:rPr lang="en-US" sz="2800" i="1" dirty="0"/>
              <a:t>n</a:t>
            </a:r>
            <a:r>
              <a:rPr lang="en-US" sz="2800" dirty="0"/>
              <a:t> and </a:t>
            </a:r>
            <a:r>
              <a:rPr lang="en-US" sz="2800" i="1" dirty="0"/>
              <a:t>m    </a:t>
            </a:r>
            <a:r>
              <a:rPr lang="en-US" sz="2800" dirty="0"/>
              <a:t>(8) </a:t>
            </a:r>
          </a:p>
          <a:p>
            <a:pPr algn="just"/>
            <a:r>
              <a:rPr lang="en-US" sz="2800" dirty="0"/>
              <a:t>And, 	</a:t>
            </a:r>
            <a:r>
              <a:rPr lang="en-US" sz="2800" dirty="0" err="1"/>
              <a:t>t</a:t>
            </a:r>
            <a:r>
              <a:rPr lang="en-US" sz="2800" baseline="-25000" dirty="0" err="1"/>
              <a:t>n</a:t>
            </a:r>
            <a:r>
              <a:rPr lang="en-US" sz="2800" dirty="0"/>
              <a:t> = a</a:t>
            </a:r>
            <a:r>
              <a:rPr lang="en-US" sz="2800" baseline="-25000" dirty="0"/>
              <a:t>n</a:t>
            </a:r>
            <a:r>
              <a:rPr lang="en-US" sz="2800" dirty="0"/>
              <a:t> MD (p) for any firm </a:t>
            </a:r>
            <a:r>
              <a:rPr lang="en-US" sz="2800" i="1" dirty="0"/>
              <a:t>n</a:t>
            </a:r>
            <a:r>
              <a:rPr lang="en-US" sz="2800" dirty="0"/>
              <a:t>           (9)</a:t>
            </a:r>
          </a:p>
          <a:p>
            <a:pPr algn="just"/>
            <a:endParaRPr lang="en-US" sz="2800" dirty="0"/>
          </a:p>
        </p:txBody>
      </p:sp>
      <p:sp>
        <p:nvSpPr>
          <p:cNvPr id="4" name="Title 1"/>
          <p:cNvSpPr txBox="1">
            <a:spLocks/>
          </p:cNvSpPr>
          <p:nvPr/>
        </p:nvSpPr>
        <p:spPr bwMode="auto">
          <a:xfrm>
            <a:off x="27296" y="258334"/>
            <a:ext cx="9144000" cy="685800"/>
          </a:xfrm>
          <a:prstGeom prst="rect">
            <a:avLst/>
          </a:prstGeom>
          <a:noFill/>
          <a:ln w="9525">
            <a:noFill/>
            <a:miter lim="800000"/>
            <a:headEnd/>
            <a:tailEnd/>
          </a:ln>
          <a:effectLst/>
        </p:spPr>
        <p:txBody>
          <a:bodyPr anchor="ctr"/>
          <a:lstStyle/>
          <a:p>
            <a:pPr>
              <a:defRPr/>
            </a:pPr>
            <a:r>
              <a:rPr lang="en-US" sz="2400" b="1" kern="0" dirty="0">
                <a:ln w="1905"/>
                <a:solidFill>
                  <a:srgbClr val="993366"/>
                </a:solidFill>
                <a:effectLst>
                  <a:innerShdw blurRad="69850" dist="43180" dir="5400000">
                    <a:srgbClr val="000000">
                      <a:alpha val="65000"/>
                    </a:srgbClr>
                  </a:innerShdw>
                </a:effectLst>
                <a:latin typeface="Calibri" pitchFamily="34" charset="0"/>
                <a:ea typeface="+mj-ea"/>
                <a:cs typeface="+mj-cs"/>
              </a:rPr>
              <a:t>Basic Regulatory Framework: </a:t>
            </a:r>
            <a:r>
              <a:rPr lang="en-US" sz="2400" b="1" dirty="0">
                <a:latin typeface="Calibri" pitchFamily="34" charset="0"/>
              </a:rPr>
              <a:t>Emission Fees and Marketable Permits</a:t>
            </a:r>
            <a:endParaRPr lang="en-US" sz="2400" b="1" kern="0" dirty="0">
              <a:ln w="1905"/>
              <a:solidFill>
                <a:srgbClr val="993366"/>
              </a:solidFill>
              <a:effectLst>
                <a:innerShdw blurRad="69850" dist="43180" dir="5400000">
                  <a:srgbClr val="000000">
                    <a:alpha val="65000"/>
                  </a:srgbClr>
                </a:innerShdw>
              </a:effectLst>
              <a:latin typeface="Calibri" pitchFamily="34" charset="0"/>
              <a:ea typeface="+mj-ea"/>
              <a:cs typeface="+mj-cs"/>
            </a:endParaRPr>
          </a:p>
        </p:txBody>
      </p:sp>
    </p:spTree>
  </p:cSld>
  <p:clrMapOvr>
    <a:masterClrMapping/>
  </p:clrMapOvr>
  <p:transition>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5BF7567-2917-4890-B4E7-06E9FF637CE0}" type="slidenum">
              <a:rPr lang="en-US" smtClean="0"/>
              <a:pPr/>
              <a:t>5</a:t>
            </a:fld>
            <a:endParaRPr lang="en-US"/>
          </a:p>
        </p:txBody>
      </p:sp>
      <p:sp>
        <p:nvSpPr>
          <p:cNvPr id="6" name="Title 1"/>
          <p:cNvSpPr txBox="1">
            <a:spLocks/>
          </p:cNvSpPr>
          <p:nvPr/>
        </p:nvSpPr>
        <p:spPr bwMode="auto">
          <a:xfrm>
            <a:off x="112485" y="125136"/>
            <a:ext cx="8846457" cy="1349929"/>
          </a:xfrm>
          <a:prstGeom prst="rect">
            <a:avLst/>
          </a:prstGeom>
          <a:noFill/>
          <a:ln w="9525">
            <a:noFill/>
            <a:miter lim="800000"/>
            <a:headEnd/>
            <a:tailEnd/>
          </a:ln>
          <a:effectLst/>
        </p:spPr>
        <p:txBody>
          <a:bodyPr anchor="ctr"/>
          <a:lstStyle/>
          <a:p>
            <a:pPr>
              <a:defRPr/>
            </a:pPr>
            <a:endParaRPr lang="en-US" sz="3200" b="1" kern="0" dirty="0">
              <a:ln w="1905"/>
              <a:solidFill>
                <a:srgbClr val="993366"/>
              </a:solidFill>
              <a:effectLst>
                <a:innerShdw blurRad="69850" dist="43180" dir="5400000">
                  <a:srgbClr val="000000">
                    <a:alpha val="65000"/>
                  </a:srgbClr>
                </a:innerShdw>
              </a:effectLst>
              <a:latin typeface="Calibri" pitchFamily="34" charset="0"/>
              <a:ea typeface="+mj-ea"/>
              <a:cs typeface="+mj-cs"/>
            </a:endParaRPr>
          </a:p>
          <a:p>
            <a:pPr>
              <a:defRPr/>
            </a:pPr>
            <a:r>
              <a:rPr lang="en-US" sz="3200" b="1" kern="0" dirty="0">
                <a:ln w="1905"/>
                <a:solidFill>
                  <a:srgbClr val="993366"/>
                </a:solidFill>
                <a:effectLst>
                  <a:innerShdw blurRad="69850" dist="43180" dir="5400000">
                    <a:srgbClr val="000000">
                      <a:alpha val="65000"/>
                    </a:srgbClr>
                  </a:innerShdw>
                </a:effectLst>
                <a:latin typeface="Calibri" pitchFamily="34" charset="0"/>
                <a:ea typeface="+mj-ea"/>
                <a:cs typeface="+mj-cs"/>
              </a:rPr>
              <a:t>What is Pollution? –depletion of quantity and quality</a:t>
            </a:r>
          </a:p>
        </p:txBody>
      </p:sp>
      <p:sp>
        <p:nvSpPr>
          <p:cNvPr id="14340" name="TextBox 7"/>
          <p:cNvSpPr txBox="1">
            <a:spLocks noChangeArrowheads="1"/>
          </p:cNvSpPr>
          <p:nvPr/>
        </p:nvSpPr>
        <p:spPr bwMode="auto">
          <a:xfrm>
            <a:off x="134257" y="1933069"/>
            <a:ext cx="8839200" cy="3609380"/>
          </a:xfrm>
          <a:prstGeom prst="rect">
            <a:avLst/>
          </a:prstGeom>
          <a:noFill/>
          <a:ln w="9525">
            <a:noFill/>
            <a:miter lim="800000"/>
            <a:headEnd/>
            <a:tailEnd/>
          </a:ln>
        </p:spPr>
        <p:txBody>
          <a:bodyPr>
            <a:spAutoFit/>
          </a:bodyPr>
          <a:lstStyle/>
          <a:p>
            <a:pPr marL="457200" indent="-457200" algn="just">
              <a:buFont typeface="Wingdings" pitchFamily="2" charset="2"/>
              <a:buChar char="ü"/>
            </a:pPr>
            <a:r>
              <a:rPr lang="en-US" sz="2800" dirty="0"/>
              <a:t>Sometimes, pollution affects the quantity of an environmental resource</a:t>
            </a:r>
          </a:p>
          <a:p>
            <a:pPr marL="1371600" lvl="2" indent="-457200" algn="just">
              <a:buFont typeface="Wingdings" pitchFamily="2" charset="2"/>
              <a:buChar char="ü"/>
            </a:pPr>
            <a:r>
              <a:rPr lang="en-US" sz="2800" dirty="0"/>
              <a:t>Magnitude of plant and timber growth, </a:t>
            </a:r>
          </a:p>
          <a:p>
            <a:pPr marL="1371600" lvl="2" indent="-457200" algn="just">
              <a:buFont typeface="Wingdings" pitchFamily="2" charset="2"/>
              <a:buChar char="ü"/>
            </a:pPr>
            <a:r>
              <a:rPr lang="en-US" sz="2800" dirty="0"/>
              <a:t>Size of marine population, </a:t>
            </a:r>
          </a:p>
          <a:p>
            <a:pPr lvl="2" algn="just"/>
            <a:endParaRPr lang="en-US" sz="2800" dirty="0"/>
          </a:p>
          <a:p>
            <a:pPr marL="457200" lvl="2" indent="-457200" algn="just">
              <a:buFont typeface="Wingdings" pitchFamily="2" charset="2"/>
              <a:buChar char="ü"/>
            </a:pPr>
            <a:r>
              <a:rPr lang="en-US" sz="2800" dirty="0"/>
              <a:t>Quantity of cleaning capacity of the environment is affected by quantity of waste emissions </a:t>
            </a:r>
          </a:p>
          <a:p>
            <a:pPr marL="457200" indent="-457200" algn="just">
              <a:buFont typeface="Wingdings" pitchFamily="2" charset="2"/>
              <a:buChar char="ü"/>
            </a:pPr>
            <a:endParaRPr lang="en-US" sz="2800" dirty="0"/>
          </a:p>
          <a:p>
            <a:pPr lvl="2" algn="just"/>
            <a:endParaRPr lang="en-US" sz="2800" dirty="0"/>
          </a:p>
        </p:txBody>
      </p:sp>
    </p:spTree>
    <p:extLst>
      <p:ext uri="{BB962C8B-B14F-4D97-AF65-F5344CB8AC3E}">
        <p14:creationId xmlns:p14="http://schemas.microsoft.com/office/powerpoint/2010/main" val="226183668"/>
      </p:ext>
    </p:extLst>
  </p:cSld>
  <p:clrMapOvr>
    <a:masterClrMapping/>
  </p:clrMapOvr>
  <p:transition>
    <p:split orient="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p:cNvSpPr txBox="1">
            <a:spLocks noGrp="1"/>
          </p:cNvSpPr>
          <p:nvPr/>
        </p:nvSpPr>
        <p:spPr bwMode="auto">
          <a:xfrm>
            <a:off x="8174038" y="1588"/>
            <a:ext cx="762000" cy="366712"/>
          </a:xfrm>
          <a:prstGeom prst="rect">
            <a:avLst/>
          </a:prstGeom>
          <a:noFill/>
          <a:ln w="9525">
            <a:noFill/>
            <a:miter lim="800000"/>
            <a:headEnd/>
            <a:tailEnd/>
          </a:ln>
        </p:spPr>
        <p:txBody>
          <a:bodyPr anchor="b"/>
          <a:lstStyle/>
          <a:p>
            <a:pPr algn="r"/>
            <a:fld id="{1804081B-F816-42D4-9035-75A223FD2FD3}" type="slidenum">
              <a:rPr lang="en-US">
                <a:solidFill>
                  <a:srgbClr val="FFFFFF"/>
                </a:solidFill>
              </a:rPr>
              <a:pPr algn="r"/>
              <a:t>50</a:t>
            </a:fld>
            <a:endParaRPr lang="en-US">
              <a:solidFill>
                <a:srgbClr val="FFFFFF"/>
              </a:solidFill>
            </a:endParaRPr>
          </a:p>
        </p:txBody>
      </p:sp>
      <p:sp>
        <p:nvSpPr>
          <p:cNvPr id="57347" name="TextBox 5"/>
          <p:cNvSpPr txBox="1">
            <a:spLocks noChangeArrowheads="1"/>
          </p:cNvSpPr>
          <p:nvPr/>
        </p:nvSpPr>
        <p:spPr bwMode="auto">
          <a:xfrm>
            <a:off x="152400" y="838200"/>
            <a:ext cx="8991600" cy="6070600"/>
          </a:xfrm>
          <a:prstGeom prst="rect">
            <a:avLst/>
          </a:prstGeom>
          <a:noFill/>
          <a:ln w="9525">
            <a:noFill/>
            <a:miter lim="800000"/>
            <a:headEnd/>
            <a:tailEnd/>
          </a:ln>
        </p:spPr>
        <p:txBody>
          <a:bodyPr>
            <a:spAutoFit/>
          </a:bodyPr>
          <a:lstStyle/>
          <a:p>
            <a:pPr algn="just"/>
            <a:r>
              <a:rPr lang="en-US" sz="2800" b="1"/>
              <a:t>C. Emission Fees: </a:t>
            </a:r>
          </a:p>
          <a:p>
            <a:pPr algn="just"/>
            <a:endParaRPr lang="en-US" sz="2800"/>
          </a:p>
          <a:p>
            <a:pPr algn="just"/>
            <a:r>
              <a:rPr lang="en-US" sz="2800"/>
              <a:t>Equation (8) implies that emission fees levied on the firms must be equal after normalizing by the transfer co-efficient or control costs across firms are equal. </a:t>
            </a:r>
          </a:p>
          <a:p>
            <a:pPr algn="just"/>
            <a:endParaRPr lang="en-US" sz="2800"/>
          </a:p>
          <a:p>
            <a:pPr algn="just"/>
            <a:r>
              <a:rPr lang="en-US" sz="2800"/>
              <a:t>Equation (9), the second condition, implies that for any firm marginal damage in emission units (MDE) must be equal to the emission fee (t), or marginal pollution damage and control costs are equalized. </a:t>
            </a:r>
          </a:p>
          <a:p>
            <a:pPr algn="just"/>
            <a:endParaRPr lang="en-US" sz="2800"/>
          </a:p>
          <a:p>
            <a:pPr algn="just"/>
            <a:r>
              <a:rPr lang="en-US" sz="2800"/>
              <a:t>Alternatively all firms face same emission fee per unit of ambient pollution but to convert it to emission units, it must be multiplied by appropriate transfer coefficient. </a:t>
            </a:r>
          </a:p>
        </p:txBody>
      </p:sp>
      <p:sp>
        <p:nvSpPr>
          <p:cNvPr id="4" name="Title 1"/>
          <p:cNvSpPr txBox="1">
            <a:spLocks/>
          </p:cNvSpPr>
          <p:nvPr/>
        </p:nvSpPr>
        <p:spPr bwMode="auto">
          <a:xfrm>
            <a:off x="-59788" y="229306"/>
            <a:ext cx="9144000" cy="685800"/>
          </a:xfrm>
          <a:prstGeom prst="rect">
            <a:avLst/>
          </a:prstGeom>
          <a:noFill/>
          <a:ln w="9525">
            <a:noFill/>
            <a:miter lim="800000"/>
            <a:headEnd/>
            <a:tailEnd/>
          </a:ln>
          <a:effectLst/>
        </p:spPr>
        <p:txBody>
          <a:bodyPr anchor="ctr"/>
          <a:lstStyle/>
          <a:p>
            <a:pPr>
              <a:defRPr/>
            </a:pPr>
            <a:r>
              <a:rPr lang="en-US" sz="2400" b="1" kern="0" dirty="0">
                <a:ln w="1905"/>
                <a:solidFill>
                  <a:srgbClr val="993366"/>
                </a:solidFill>
                <a:effectLst>
                  <a:innerShdw blurRad="69850" dist="43180" dir="5400000">
                    <a:srgbClr val="000000">
                      <a:alpha val="65000"/>
                    </a:srgbClr>
                  </a:innerShdw>
                </a:effectLst>
                <a:latin typeface="Calibri" pitchFamily="34" charset="0"/>
                <a:ea typeface="+mj-ea"/>
                <a:cs typeface="+mj-cs"/>
              </a:rPr>
              <a:t>Basic Regulatory Framework: </a:t>
            </a:r>
            <a:r>
              <a:rPr lang="en-US" sz="2400" b="1" dirty="0">
                <a:latin typeface="Calibri" pitchFamily="34" charset="0"/>
              </a:rPr>
              <a:t>Emission Fees and Marketable Permits</a:t>
            </a:r>
            <a:endParaRPr lang="en-US" sz="2400" b="1" kern="0" dirty="0">
              <a:ln w="1905"/>
              <a:solidFill>
                <a:srgbClr val="993366"/>
              </a:solidFill>
              <a:effectLst>
                <a:innerShdw blurRad="69850" dist="43180" dir="5400000">
                  <a:srgbClr val="000000">
                    <a:alpha val="65000"/>
                  </a:srgbClr>
                </a:innerShdw>
              </a:effectLst>
              <a:latin typeface="Calibri" pitchFamily="34" charset="0"/>
              <a:ea typeface="+mj-ea"/>
              <a:cs typeface="+mj-cs"/>
            </a:endParaRPr>
          </a:p>
        </p:txBody>
      </p:sp>
    </p:spTree>
  </p:cSld>
  <p:clrMapOvr>
    <a:masterClrMapping/>
  </p:clrMapOvr>
  <p:transition>
    <p:split orient="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51644552-F6D8-42E6-BA84-1BD508F8B595}" type="slidenum">
              <a:rPr lang="en-US" smtClean="0"/>
              <a:pPr/>
              <a:t>51</a:t>
            </a:fld>
            <a:endParaRPr lang="en-US"/>
          </a:p>
        </p:txBody>
      </p:sp>
      <p:sp>
        <p:nvSpPr>
          <p:cNvPr id="58371" name="TextBox 5"/>
          <p:cNvSpPr txBox="1">
            <a:spLocks noChangeArrowheads="1"/>
          </p:cNvSpPr>
          <p:nvPr/>
        </p:nvSpPr>
        <p:spPr bwMode="auto">
          <a:xfrm>
            <a:off x="228600" y="914400"/>
            <a:ext cx="8686800" cy="6045200"/>
          </a:xfrm>
          <a:prstGeom prst="rect">
            <a:avLst/>
          </a:prstGeom>
          <a:noFill/>
          <a:ln w="9525">
            <a:noFill/>
            <a:miter lim="800000"/>
            <a:headEnd/>
            <a:tailEnd/>
          </a:ln>
        </p:spPr>
        <p:txBody>
          <a:bodyPr>
            <a:spAutoFit/>
          </a:bodyPr>
          <a:lstStyle/>
          <a:p>
            <a:pPr algn="just"/>
            <a:r>
              <a:rPr lang="en-US" sz="2600" dirty="0"/>
              <a:t>Thus, it can be concluded that, ambient differentiated emission fees can achieve efficiency. </a:t>
            </a:r>
          </a:p>
          <a:p>
            <a:pPr algn="just"/>
            <a:endParaRPr lang="en-US" sz="2600" dirty="0"/>
          </a:p>
          <a:p>
            <a:pPr algn="just"/>
            <a:r>
              <a:rPr lang="en-US" sz="2600" dirty="0"/>
              <a:t>However, it is too complicated to let emission fee vary from location to location. </a:t>
            </a:r>
          </a:p>
          <a:p>
            <a:pPr algn="just"/>
            <a:endParaRPr lang="en-US" sz="2600" dirty="0"/>
          </a:p>
          <a:p>
            <a:pPr algn="just"/>
            <a:r>
              <a:rPr lang="en-US" sz="2600" dirty="0"/>
              <a:t>Normally most emission fees do not depend upon location even though damages do. </a:t>
            </a:r>
          </a:p>
          <a:p>
            <a:pPr algn="just"/>
            <a:endParaRPr lang="en-US" sz="2600" dirty="0"/>
          </a:p>
          <a:p>
            <a:pPr algn="just"/>
            <a:r>
              <a:rPr lang="en-US" sz="2600" dirty="0"/>
              <a:t>Thus, is applying uniform emission fee inefficient when damages depend on location? </a:t>
            </a:r>
          </a:p>
          <a:p>
            <a:pPr algn="just"/>
            <a:endParaRPr lang="en-US" sz="2600" dirty="0"/>
          </a:p>
          <a:p>
            <a:pPr algn="just"/>
            <a:r>
              <a:rPr lang="en-US" sz="2600" dirty="0"/>
              <a:t>Let us consider the following illustration (with the help of figure – 5). </a:t>
            </a:r>
          </a:p>
          <a:p>
            <a:pPr algn="just"/>
            <a:endParaRPr lang="en-US" sz="2600" dirty="0"/>
          </a:p>
        </p:txBody>
      </p:sp>
      <p:sp>
        <p:nvSpPr>
          <p:cNvPr id="6" name="Title 1"/>
          <p:cNvSpPr txBox="1">
            <a:spLocks/>
          </p:cNvSpPr>
          <p:nvPr/>
        </p:nvSpPr>
        <p:spPr bwMode="auto">
          <a:xfrm>
            <a:off x="-58056" y="251406"/>
            <a:ext cx="9144000" cy="685800"/>
          </a:xfrm>
          <a:prstGeom prst="rect">
            <a:avLst/>
          </a:prstGeom>
          <a:noFill/>
          <a:ln w="9525">
            <a:noFill/>
            <a:miter lim="800000"/>
            <a:headEnd/>
            <a:tailEnd/>
          </a:ln>
          <a:effectLst/>
        </p:spPr>
        <p:txBody>
          <a:bodyPr anchor="ctr"/>
          <a:lstStyle/>
          <a:p>
            <a:pPr>
              <a:defRPr/>
            </a:pPr>
            <a:r>
              <a:rPr lang="en-US" sz="2400" b="1" kern="0" dirty="0">
                <a:ln w="1905"/>
                <a:solidFill>
                  <a:srgbClr val="993366"/>
                </a:solidFill>
                <a:effectLst>
                  <a:innerShdw blurRad="69850" dist="43180" dir="5400000">
                    <a:srgbClr val="000000">
                      <a:alpha val="65000"/>
                    </a:srgbClr>
                  </a:innerShdw>
                </a:effectLst>
                <a:latin typeface="Calibri" pitchFamily="34" charset="0"/>
                <a:ea typeface="+mj-ea"/>
                <a:cs typeface="+mj-cs"/>
              </a:rPr>
              <a:t>Basic Regulatory Framework: </a:t>
            </a:r>
            <a:r>
              <a:rPr lang="en-US" sz="2400" b="1" dirty="0">
                <a:latin typeface="Calibri" pitchFamily="34" charset="0"/>
              </a:rPr>
              <a:t>Emission Fees and Marketable Permits</a:t>
            </a:r>
            <a:endParaRPr lang="en-US" sz="2400" b="1" kern="0" dirty="0">
              <a:ln w="1905"/>
              <a:solidFill>
                <a:srgbClr val="993366"/>
              </a:solidFill>
              <a:effectLst>
                <a:innerShdw blurRad="69850" dist="43180" dir="5400000">
                  <a:srgbClr val="000000">
                    <a:alpha val="65000"/>
                  </a:srgbClr>
                </a:innerShdw>
              </a:effectLst>
              <a:latin typeface="Calibri" pitchFamily="34" charset="0"/>
              <a:ea typeface="+mj-ea"/>
              <a:cs typeface="+mj-cs"/>
            </a:endParaRPr>
          </a:p>
        </p:txBody>
      </p:sp>
    </p:spTree>
  </p:cSld>
  <p:clrMapOvr>
    <a:masterClrMapping/>
  </p:clrMapOvr>
  <p:transition>
    <p:split orient="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p:cNvSpPr txBox="1">
            <a:spLocks noGrp="1"/>
          </p:cNvSpPr>
          <p:nvPr/>
        </p:nvSpPr>
        <p:spPr bwMode="auto">
          <a:xfrm>
            <a:off x="8174038" y="1588"/>
            <a:ext cx="762000" cy="366712"/>
          </a:xfrm>
          <a:prstGeom prst="rect">
            <a:avLst/>
          </a:prstGeom>
          <a:noFill/>
          <a:ln w="9525">
            <a:noFill/>
            <a:miter lim="800000"/>
            <a:headEnd/>
            <a:tailEnd/>
          </a:ln>
        </p:spPr>
        <p:txBody>
          <a:bodyPr anchor="b"/>
          <a:lstStyle/>
          <a:p>
            <a:pPr algn="r"/>
            <a:fld id="{93472755-53AA-41AE-AC28-5C63362CDD1B}" type="slidenum">
              <a:rPr lang="en-US">
                <a:solidFill>
                  <a:srgbClr val="FFFFFF"/>
                </a:solidFill>
              </a:rPr>
              <a:pPr algn="r"/>
              <a:t>52</a:t>
            </a:fld>
            <a:endParaRPr lang="en-US">
              <a:solidFill>
                <a:srgbClr val="FFFFFF"/>
              </a:solidFill>
            </a:endParaRPr>
          </a:p>
        </p:txBody>
      </p:sp>
      <p:sp>
        <p:nvSpPr>
          <p:cNvPr id="59395" name="TextBox 5"/>
          <p:cNvSpPr txBox="1">
            <a:spLocks noChangeArrowheads="1"/>
          </p:cNvSpPr>
          <p:nvPr/>
        </p:nvSpPr>
        <p:spPr bwMode="auto">
          <a:xfrm>
            <a:off x="228600" y="762000"/>
            <a:ext cx="8686800" cy="5807075"/>
          </a:xfrm>
          <a:prstGeom prst="rect">
            <a:avLst/>
          </a:prstGeom>
          <a:noFill/>
          <a:ln w="9525">
            <a:noFill/>
            <a:miter lim="800000"/>
            <a:headEnd/>
            <a:tailEnd/>
          </a:ln>
        </p:spPr>
        <p:txBody>
          <a:bodyPr>
            <a:spAutoFit/>
          </a:bodyPr>
          <a:lstStyle/>
          <a:p>
            <a:pPr algn="just"/>
            <a:r>
              <a:rPr lang="en-US" sz="2500" dirty="0"/>
              <a:t>In figure 5, marginal savings curve is assumed same for every firm. As well as marginal damages, normalized by the transfer  coefficient. </a:t>
            </a:r>
          </a:p>
          <a:p>
            <a:pPr algn="just"/>
            <a:endParaRPr lang="en-US" sz="2500" dirty="0"/>
          </a:p>
          <a:p>
            <a:pPr algn="just"/>
            <a:r>
              <a:rPr lang="en-US" sz="2500" dirty="0"/>
              <a:t>	t*</a:t>
            </a:r>
            <a:r>
              <a:rPr lang="en-US" sz="2500" baseline="-25000" dirty="0"/>
              <a:t>1</a:t>
            </a:r>
            <a:r>
              <a:rPr lang="en-US" sz="2500" dirty="0"/>
              <a:t>, t*</a:t>
            </a:r>
            <a:r>
              <a:rPr lang="en-US" sz="2500" baseline="-25000" dirty="0"/>
              <a:t>2</a:t>
            </a:r>
            <a:r>
              <a:rPr lang="en-US" sz="2500" dirty="0"/>
              <a:t> are efficient taxes</a:t>
            </a:r>
          </a:p>
          <a:p>
            <a:pPr algn="just"/>
            <a:r>
              <a:rPr lang="en-US" sz="2500" dirty="0"/>
              <a:t>	e*</a:t>
            </a:r>
            <a:r>
              <a:rPr lang="en-US" sz="2500" baseline="-25000" dirty="0"/>
              <a:t>1</a:t>
            </a:r>
            <a:r>
              <a:rPr lang="en-US" sz="2500" dirty="0"/>
              <a:t>, e*</a:t>
            </a:r>
            <a:r>
              <a:rPr lang="en-US" sz="2500" baseline="-25000" dirty="0"/>
              <a:t>2</a:t>
            </a:r>
            <a:r>
              <a:rPr lang="en-US" sz="2500" dirty="0"/>
              <a:t> are emissions from the two firms (which are efficient) </a:t>
            </a:r>
          </a:p>
          <a:p>
            <a:pPr algn="just"/>
            <a:r>
              <a:rPr lang="en-US" sz="2500" dirty="0"/>
              <a:t>                  uniform emission fee</a:t>
            </a:r>
          </a:p>
          <a:p>
            <a:pPr algn="just"/>
            <a:r>
              <a:rPr lang="en-US" sz="2500" dirty="0"/>
              <a:t>	    emissions from firm 1 or firm 2</a:t>
            </a:r>
          </a:p>
          <a:p>
            <a:pPr algn="just"/>
            <a:r>
              <a:rPr lang="en-US" sz="2500" dirty="0"/>
              <a:t>	the shaded area are deadweight loss. </a:t>
            </a:r>
          </a:p>
          <a:p>
            <a:pPr algn="just"/>
            <a:r>
              <a:rPr lang="en-US" sz="2500" dirty="0"/>
              <a:t>The optimal uniform tax is one that minimizes the total area of the two triangles. </a:t>
            </a:r>
          </a:p>
          <a:p>
            <a:pPr algn="just"/>
            <a:endParaRPr lang="en-US" sz="2500" dirty="0"/>
          </a:p>
          <a:p>
            <a:pPr algn="just"/>
            <a:r>
              <a:rPr lang="en-US" sz="2500" dirty="0"/>
              <a:t>The loss from a uniform fee depends on the nature of the marginal cost and damage functions. </a:t>
            </a:r>
          </a:p>
        </p:txBody>
      </p:sp>
      <p:pic>
        <p:nvPicPr>
          <p:cNvPr id="59396" name="Picture 2"/>
          <p:cNvPicPr>
            <a:picLocks noChangeAspect="1" noChangeArrowheads="1"/>
          </p:cNvPicPr>
          <p:nvPr/>
        </p:nvPicPr>
        <p:blipFill>
          <a:blip r:embed="rId2"/>
          <a:srcRect/>
          <a:stretch>
            <a:fillRect/>
          </a:stretch>
        </p:blipFill>
        <p:spPr bwMode="auto">
          <a:xfrm>
            <a:off x="1419225" y="3505200"/>
            <a:ext cx="257175" cy="333375"/>
          </a:xfrm>
          <a:prstGeom prst="rect">
            <a:avLst/>
          </a:prstGeom>
          <a:noFill/>
          <a:ln w="12700" cap="sq">
            <a:noFill/>
            <a:miter lim="800000"/>
            <a:headEnd type="none" w="sm" len="sm"/>
            <a:tailEnd type="none" w="sm" len="sm"/>
          </a:ln>
        </p:spPr>
      </p:pic>
      <p:pic>
        <p:nvPicPr>
          <p:cNvPr id="59397" name="Picture 3"/>
          <p:cNvPicPr>
            <a:picLocks noChangeAspect="1" noChangeArrowheads="1"/>
          </p:cNvPicPr>
          <p:nvPr/>
        </p:nvPicPr>
        <p:blipFill>
          <a:blip r:embed="rId3"/>
          <a:srcRect/>
          <a:stretch>
            <a:fillRect/>
          </a:stretch>
        </p:blipFill>
        <p:spPr bwMode="auto">
          <a:xfrm>
            <a:off x="1247775" y="3810000"/>
            <a:ext cx="200025" cy="352425"/>
          </a:xfrm>
          <a:prstGeom prst="rect">
            <a:avLst/>
          </a:prstGeom>
          <a:noFill/>
          <a:ln w="12700" cap="sq">
            <a:noFill/>
            <a:miter lim="800000"/>
            <a:headEnd type="none" w="sm" len="sm"/>
            <a:tailEnd type="none" w="sm" len="sm"/>
          </a:ln>
        </p:spPr>
      </p:pic>
      <p:sp>
        <p:nvSpPr>
          <p:cNvPr id="6" name="Title 1"/>
          <p:cNvSpPr txBox="1">
            <a:spLocks/>
          </p:cNvSpPr>
          <p:nvPr/>
        </p:nvSpPr>
        <p:spPr bwMode="auto">
          <a:xfrm>
            <a:off x="-87084" y="251114"/>
            <a:ext cx="9144000" cy="676406"/>
          </a:xfrm>
          <a:prstGeom prst="rect">
            <a:avLst/>
          </a:prstGeom>
          <a:noFill/>
          <a:ln w="9525">
            <a:noFill/>
            <a:miter lim="800000"/>
            <a:headEnd/>
            <a:tailEnd/>
          </a:ln>
          <a:effectLst/>
        </p:spPr>
        <p:txBody>
          <a:bodyPr anchor="ctr"/>
          <a:lstStyle/>
          <a:p>
            <a:pPr>
              <a:defRPr/>
            </a:pPr>
            <a:r>
              <a:rPr lang="en-US" sz="2400" b="1" kern="0" dirty="0">
                <a:ln w="1905"/>
                <a:solidFill>
                  <a:srgbClr val="993366"/>
                </a:solidFill>
                <a:effectLst>
                  <a:innerShdw blurRad="69850" dist="43180" dir="5400000">
                    <a:srgbClr val="000000">
                      <a:alpha val="65000"/>
                    </a:srgbClr>
                  </a:innerShdw>
                </a:effectLst>
                <a:latin typeface="Calibri" pitchFamily="34" charset="0"/>
                <a:ea typeface="+mj-ea"/>
                <a:cs typeface="+mj-cs"/>
              </a:rPr>
              <a:t>Basic Regulatory Framework: </a:t>
            </a:r>
            <a:r>
              <a:rPr lang="en-US" sz="2400" b="1" dirty="0">
                <a:latin typeface="Calibri" pitchFamily="34" charset="0"/>
              </a:rPr>
              <a:t>Emission Fees and Marketable Permits</a:t>
            </a:r>
            <a:endParaRPr lang="en-US" sz="2400" b="1" kern="0" dirty="0">
              <a:ln w="1905"/>
              <a:solidFill>
                <a:srgbClr val="993366"/>
              </a:solidFill>
              <a:effectLst>
                <a:innerShdw blurRad="69850" dist="43180" dir="5400000">
                  <a:srgbClr val="000000">
                    <a:alpha val="65000"/>
                  </a:srgbClr>
                </a:innerShdw>
              </a:effectLst>
              <a:latin typeface="Calibri" pitchFamily="34" charset="0"/>
              <a:ea typeface="+mj-ea"/>
              <a:cs typeface="+mj-cs"/>
            </a:endParaRPr>
          </a:p>
        </p:txBody>
      </p:sp>
    </p:spTree>
  </p:cSld>
  <p:clrMapOvr>
    <a:masterClrMapping/>
  </p:clrMapOvr>
  <p:transition>
    <p:split orient="ver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BFBBDE33-7262-4B9D-B9C2-D9E0641D28CE}" type="slidenum">
              <a:rPr lang="en-US" smtClean="0"/>
              <a:pPr/>
              <a:t>53</a:t>
            </a:fld>
            <a:endParaRPr lang="en-US"/>
          </a:p>
        </p:txBody>
      </p:sp>
      <p:cxnSp>
        <p:nvCxnSpPr>
          <p:cNvPr id="11" name="Straight Arrow Connector 10"/>
          <p:cNvCxnSpPr/>
          <p:nvPr/>
        </p:nvCxnSpPr>
        <p:spPr>
          <a:xfrm rot="5400000" flipH="1" flipV="1">
            <a:off x="-1065212" y="3124200"/>
            <a:ext cx="4418012"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146175" y="5319713"/>
            <a:ext cx="5410200" cy="158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1295400" y="1905000"/>
            <a:ext cx="3810000" cy="182880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1371600" y="2514600"/>
            <a:ext cx="4114800" cy="198120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6200000" flipH="1">
            <a:off x="2095500" y="1562100"/>
            <a:ext cx="3352800" cy="297180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60424" name="TextBox 22"/>
          <p:cNvSpPr txBox="1">
            <a:spLocks noChangeArrowheads="1"/>
          </p:cNvSpPr>
          <p:nvPr/>
        </p:nvSpPr>
        <p:spPr bwMode="auto">
          <a:xfrm>
            <a:off x="5087938" y="1709738"/>
            <a:ext cx="1295400" cy="338137"/>
          </a:xfrm>
          <a:prstGeom prst="rect">
            <a:avLst/>
          </a:prstGeom>
          <a:noFill/>
          <a:ln w="9525">
            <a:noFill/>
            <a:miter lim="800000"/>
            <a:headEnd/>
            <a:tailEnd/>
          </a:ln>
        </p:spPr>
        <p:txBody>
          <a:bodyPr>
            <a:spAutoFit/>
          </a:bodyPr>
          <a:lstStyle/>
          <a:p>
            <a:r>
              <a:rPr lang="en-US" sz="1600" dirty="0"/>
              <a:t>MDE</a:t>
            </a:r>
            <a:r>
              <a:rPr lang="en-US" sz="1600" baseline="-25000" dirty="0"/>
              <a:t>1</a:t>
            </a:r>
            <a:r>
              <a:rPr lang="en-US" sz="1600" dirty="0"/>
              <a:t> (e</a:t>
            </a:r>
            <a:r>
              <a:rPr lang="en-US" sz="1600" baseline="-25000" dirty="0"/>
              <a:t>1</a:t>
            </a:r>
            <a:r>
              <a:rPr lang="en-US" sz="1600" dirty="0"/>
              <a:t>)</a:t>
            </a:r>
          </a:p>
        </p:txBody>
      </p:sp>
      <p:sp>
        <p:nvSpPr>
          <p:cNvPr id="60425" name="TextBox 23"/>
          <p:cNvSpPr txBox="1">
            <a:spLocks noChangeArrowheads="1"/>
          </p:cNvSpPr>
          <p:nvPr/>
        </p:nvSpPr>
        <p:spPr bwMode="auto">
          <a:xfrm>
            <a:off x="5410200" y="2438400"/>
            <a:ext cx="1295400" cy="338138"/>
          </a:xfrm>
          <a:prstGeom prst="rect">
            <a:avLst/>
          </a:prstGeom>
          <a:noFill/>
          <a:ln w="9525">
            <a:noFill/>
            <a:miter lim="800000"/>
            <a:headEnd/>
            <a:tailEnd/>
          </a:ln>
        </p:spPr>
        <p:txBody>
          <a:bodyPr>
            <a:spAutoFit/>
          </a:bodyPr>
          <a:lstStyle/>
          <a:p>
            <a:r>
              <a:rPr lang="en-US" sz="1600"/>
              <a:t>MDE</a:t>
            </a:r>
            <a:r>
              <a:rPr lang="en-US" sz="1600" baseline="-25000"/>
              <a:t>2</a:t>
            </a:r>
            <a:r>
              <a:rPr lang="en-US" sz="1600"/>
              <a:t> (e</a:t>
            </a:r>
            <a:r>
              <a:rPr lang="en-US" sz="1600" baseline="-25000"/>
              <a:t>2</a:t>
            </a:r>
            <a:r>
              <a:rPr lang="en-US" sz="1600"/>
              <a:t>)</a:t>
            </a:r>
          </a:p>
        </p:txBody>
      </p:sp>
      <p:sp>
        <p:nvSpPr>
          <p:cNvPr id="60426" name="TextBox 24"/>
          <p:cNvSpPr txBox="1">
            <a:spLocks noChangeArrowheads="1"/>
          </p:cNvSpPr>
          <p:nvPr/>
        </p:nvSpPr>
        <p:spPr bwMode="auto">
          <a:xfrm>
            <a:off x="5257800" y="4572000"/>
            <a:ext cx="1295400" cy="338138"/>
          </a:xfrm>
          <a:prstGeom prst="rect">
            <a:avLst/>
          </a:prstGeom>
          <a:noFill/>
          <a:ln w="9525">
            <a:noFill/>
            <a:miter lim="800000"/>
            <a:headEnd/>
            <a:tailEnd/>
          </a:ln>
        </p:spPr>
        <p:txBody>
          <a:bodyPr>
            <a:spAutoFit/>
          </a:bodyPr>
          <a:lstStyle/>
          <a:p>
            <a:r>
              <a:rPr lang="en-US" sz="1600"/>
              <a:t>MS (e)</a:t>
            </a:r>
          </a:p>
        </p:txBody>
      </p:sp>
      <p:cxnSp>
        <p:nvCxnSpPr>
          <p:cNvPr id="27" name="Straight Connector 26"/>
          <p:cNvCxnSpPr/>
          <p:nvPr/>
        </p:nvCxnSpPr>
        <p:spPr>
          <a:xfrm rot="5400000">
            <a:off x="3337719" y="2956719"/>
            <a:ext cx="76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43000" y="2667000"/>
            <a:ext cx="2286000" cy="1588"/>
          </a:xfrm>
          <a:prstGeom prst="line">
            <a:avLst/>
          </a:prstGeom>
          <a:ln w="19050">
            <a:solidFill>
              <a:srgbClr val="000000"/>
            </a:solidFill>
            <a:prstDash val="sys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143000" y="2971800"/>
            <a:ext cx="3352800" cy="1588"/>
          </a:xfrm>
          <a:prstGeom prst="line">
            <a:avLst/>
          </a:prstGeom>
          <a:ln w="19050">
            <a:solidFill>
              <a:srgbClr val="000000"/>
            </a:solidFill>
            <a:prstDash val="sys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128713" y="3246438"/>
            <a:ext cx="2895600" cy="1587"/>
          </a:xfrm>
          <a:prstGeom prst="line">
            <a:avLst/>
          </a:prstGeom>
          <a:ln w="19050">
            <a:solidFill>
              <a:srgbClr val="000000"/>
            </a:solidFill>
            <a:prstDash val="sysDash"/>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2095501" y="4000500"/>
            <a:ext cx="2667000" cy="3175"/>
          </a:xfrm>
          <a:prstGeom prst="line">
            <a:avLst/>
          </a:prstGeom>
          <a:ln w="3175">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2688432" y="4306094"/>
            <a:ext cx="2057400" cy="1587"/>
          </a:xfrm>
          <a:prstGeom prst="line">
            <a:avLst/>
          </a:prstGeom>
          <a:ln w="3175">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2936081" y="4288632"/>
            <a:ext cx="2071687" cy="19050"/>
          </a:xfrm>
          <a:prstGeom prst="line">
            <a:avLst/>
          </a:prstGeom>
          <a:ln w="3175">
            <a:prstDash val="dash"/>
          </a:ln>
        </p:spPr>
        <p:style>
          <a:lnRef idx="1">
            <a:schemeClr val="accent1"/>
          </a:lnRef>
          <a:fillRef idx="0">
            <a:schemeClr val="accent1"/>
          </a:fillRef>
          <a:effectRef idx="0">
            <a:schemeClr val="accent1"/>
          </a:effectRef>
          <a:fontRef idx="minor">
            <a:schemeClr val="tx1"/>
          </a:fontRef>
        </p:style>
      </p:cxnSp>
      <p:sp>
        <p:nvSpPr>
          <p:cNvPr id="60434" name="TextBox 58"/>
          <p:cNvSpPr txBox="1">
            <a:spLocks noChangeArrowheads="1"/>
          </p:cNvSpPr>
          <p:nvPr/>
        </p:nvSpPr>
        <p:spPr bwMode="auto">
          <a:xfrm>
            <a:off x="592138" y="2455863"/>
            <a:ext cx="533400" cy="369887"/>
          </a:xfrm>
          <a:prstGeom prst="rect">
            <a:avLst/>
          </a:prstGeom>
          <a:noFill/>
          <a:ln w="9525">
            <a:noFill/>
            <a:miter lim="800000"/>
            <a:headEnd/>
            <a:tailEnd/>
          </a:ln>
        </p:spPr>
        <p:txBody>
          <a:bodyPr>
            <a:spAutoFit/>
          </a:bodyPr>
          <a:lstStyle/>
          <a:p>
            <a:pPr algn="r"/>
            <a:r>
              <a:rPr lang="en-US"/>
              <a:t>t*</a:t>
            </a:r>
            <a:r>
              <a:rPr lang="en-US" baseline="-25000"/>
              <a:t>1</a:t>
            </a:r>
          </a:p>
        </p:txBody>
      </p:sp>
      <p:sp>
        <p:nvSpPr>
          <p:cNvPr id="60435" name="TextBox 60"/>
          <p:cNvSpPr txBox="1">
            <a:spLocks noChangeArrowheads="1"/>
          </p:cNvSpPr>
          <p:nvPr/>
        </p:nvSpPr>
        <p:spPr bwMode="auto">
          <a:xfrm>
            <a:off x="609600" y="3124200"/>
            <a:ext cx="533400" cy="369888"/>
          </a:xfrm>
          <a:prstGeom prst="rect">
            <a:avLst/>
          </a:prstGeom>
          <a:noFill/>
          <a:ln w="9525">
            <a:noFill/>
            <a:miter lim="800000"/>
            <a:headEnd/>
            <a:tailEnd/>
          </a:ln>
        </p:spPr>
        <p:txBody>
          <a:bodyPr>
            <a:spAutoFit/>
          </a:bodyPr>
          <a:lstStyle/>
          <a:p>
            <a:pPr algn="r"/>
            <a:r>
              <a:rPr lang="en-US"/>
              <a:t>t*</a:t>
            </a:r>
            <a:r>
              <a:rPr lang="en-US" baseline="-25000"/>
              <a:t>2</a:t>
            </a:r>
          </a:p>
        </p:txBody>
      </p:sp>
      <p:pic>
        <p:nvPicPr>
          <p:cNvPr id="60436" name="Picture 2"/>
          <p:cNvPicPr>
            <a:picLocks noChangeAspect="1" noChangeArrowheads="1"/>
          </p:cNvPicPr>
          <p:nvPr/>
        </p:nvPicPr>
        <p:blipFill>
          <a:blip r:embed="rId2"/>
          <a:srcRect/>
          <a:stretch>
            <a:fillRect/>
          </a:stretch>
        </p:blipFill>
        <p:spPr bwMode="auto">
          <a:xfrm>
            <a:off x="762000" y="2819400"/>
            <a:ext cx="257175" cy="333375"/>
          </a:xfrm>
          <a:prstGeom prst="rect">
            <a:avLst/>
          </a:prstGeom>
          <a:noFill/>
          <a:ln w="12700" cap="sq">
            <a:noFill/>
            <a:miter lim="800000"/>
            <a:headEnd type="none" w="sm" len="sm"/>
            <a:tailEnd type="none" w="sm" len="sm"/>
          </a:ln>
        </p:spPr>
      </p:pic>
      <p:sp>
        <p:nvSpPr>
          <p:cNvPr id="60437" name="TextBox 62"/>
          <p:cNvSpPr txBox="1">
            <a:spLocks noChangeArrowheads="1"/>
          </p:cNvSpPr>
          <p:nvPr/>
        </p:nvSpPr>
        <p:spPr bwMode="auto">
          <a:xfrm>
            <a:off x="3048000" y="5410200"/>
            <a:ext cx="533400" cy="369888"/>
          </a:xfrm>
          <a:prstGeom prst="rect">
            <a:avLst/>
          </a:prstGeom>
          <a:noFill/>
          <a:ln w="9525">
            <a:noFill/>
            <a:miter lim="800000"/>
            <a:headEnd/>
            <a:tailEnd/>
          </a:ln>
        </p:spPr>
        <p:txBody>
          <a:bodyPr>
            <a:spAutoFit/>
          </a:bodyPr>
          <a:lstStyle/>
          <a:p>
            <a:pPr algn="r"/>
            <a:r>
              <a:rPr lang="en-US"/>
              <a:t>e*</a:t>
            </a:r>
            <a:r>
              <a:rPr lang="en-US" baseline="-25000"/>
              <a:t>1</a:t>
            </a:r>
          </a:p>
        </p:txBody>
      </p:sp>
      <p:sp>
        <p:nvSpPr>
          <p:cNvPr id="60438" name="TextBox 63"/>
          <p:cNvSpPr txBox="1">
            <a:spLocks noChangeArrowheads="1"/>
          </p:cNvSpPr>
          <p:nvPr/>
        </p:nvSpPr>
        <p:spPr bwMode="auto">
          <a:xfrm>
            <a:off x="3886200" y="5410200"/>
            <a:ext cx="533400" cy="369888"/>
          </a:xfrm>
          <a:prstGeom prst="rect">
            <a:avLst/>
          </a:prstGeom>
          <a:noFill/>
          <a:ln w="9525">
            <a:noFill/>
            <a:miter lim="800000"/>
            <a:headEnd/>
            <a:tailEnd/>
          </a:ln>
        </p:spPr>
        <p:txBody>
          <a:bodyPr>
            <a:spAutoFit/>
          </a:bodyPr>
          <a:lstStyle/>
          <a:p>
            <a:pPr algn="r"/>
            <a:r>
              <a:rPr lang="en-US"/>
              <a:t>e*</a:t>
            </a:r>
            <a:r>
              <a:rPr lang="en-US" baseline="-25000"/>
              <a:t>2</a:t>
            </a:r>
          </a:p>
        </p:txBody>
      </p:sp>
      <p:pic>
        <p:nvPicPr>
          <p:cNvPr id="60439" name="Picture 3"/>
          <p:cNvPicPr>
            <a:picLocks noChangeAspect="1" noChangeArrowheads="1"/>
          </p:cNvPicPr>
          <p:nvPr/>
        </p:nvPicPr>
        <p:blipFill>
          <a:blip r:embed="rId3"/>
          <a:srcRect/>
          <a:stretch>
            <a:fillRect/>
          </a:stretch>
        </p:blipFill>
        <p:spPr bwMode="auto">
          <a:xfrm>
            <a:off x="3581400" y="5410200"/>
            <a:ext cx="200025" cy="352425"/>
          </a:xfrm>
          <a:prstGeom prst="rect">
            <a:avLst/>
          </a:prstGeom>
          <a:noFill/>
          <a:ln w="12700" cap="sq">
            <a:noFill/>
            <a:miter lim="800000"/>
            <a:headEnd type="none" w="sm" len="sm"/>
            <a:tailEnd type="none" w="sm" len="sm"/>
          </a:ln>
        </p:spPr>
      </p:pic>
      <p:sp>
        <p:nvSpPr>
          <p:cNvPr id="60440" name="TextBox 65"/>
          <p:cNvSpPr txBox="1">
            <a:spLocks noChangeArrowheads="1"/>
          </p:cNvSpPr>
          <p:nvPr/>
        </p:nvSpPr>
        <p:spPr bwMode="auto">
          <a:xfrm>
            <a:off x="990600" y="5410200"/>
            <a:ext cx="381000" cy="369888"/>
          </a:xfrm>
          <a:prstGeom prst="rect">
            <a:avLst/>
          </a:prstGeom>
          <a:noFill/>
          <a:ln w="9525">
            <a:noFill/>
            <a:miter lim="800000"/>
            <a:headEnd/>
            <a:tailEnd/>
          </a:ln>
        </p:spPr>
        <p:txBody>
          <a:bodyPr>
            <a:spAutoFit/>
          </a:bodyPr>
          <a:lstStyle/>
          <a:p>
            <a:r>
              <a:rPr lang="en-US"/>
              <a:t>0</a:t>
            </a:r>
          </a:p>
        </p:txBody>
      </p:sp>
      <p:sp>
        <p:nvSpPr>
          <p:cNvPr id="60441" name="TextBox 66"/>
          <p:cNvSpPr txBox="1">
            <a:spLocks noChangeArrowheads="1"/>
          </p:cNvSpPr>
          <p:nvPr/>
        </p:nvSpPr>
        <p:spPr bwMode="auto">
          <a:xfrm>
            <a:off x="6324600" y="5457825"/>
            <a:ext cx="381000" cy="368300"/>
          </a:xfrm>
          <a:prstGeom prst="rect">
            <a:avLst/>
          </a:prstGeom>
          <a:noFill/>
          <a:ln w="9525">
            <a:noFill/>
            <a:miter lim="800000"/>
            <a:headEnd/>
            <a:tailEnd/>
          </a:ln>
        </p:spPr>
        <p:txBody>
          <a:bodyPr>
            <a:spAutoFit/>
          </a:bodyPr>
          <a:lstStyle/>
          <a:p>
            <a:r>
              <a:rPr lang="en-US"/>
              <a:t>e</a:t>
            </a:r>
          </a:p>
        </p:txBody>
      </p:sp>
      <p:sp>
        <p:nvSpPr>
          <p:cNvPr id="60442" name="TextBox 67"/>
          <p:cNvSpPr txBox="1">
            <a:spLocks noChangeArrowheads="1"/>
          </p:cNvSpPr>
          <p:nvPr/>
        </p:nvSpPr>
        <p:spPr bwMode="auto">
          <a:xfrm>
            <a:off x="609600" y="838200"/>
            <a:ext cx="381000" cy="369888"/>
          </a:xfrm>
          <a:prstGeom prst="rect">
            <a:avLst/>
          </a:prstGeom>
          <a:noFill/>
          <a:ln w="9525">
            <a:noFill/>
            <a:miter lim="800000"/>
            <a:headEnd/>
            <a:tailEnd/>
          </a:ln>
        </p:spPr>
        <p:txBody>
          <a:bodyPr>
            <a:spAutoFit/>
          </a:bodyPr>
          <a:lstStyle/>
          <a:p>
            <a:pPr algn="r"/>
            <a:r>
              <a:rPr lang="en-US"/>
              <a:t>t</a:t>
            </a:r>
          </a:p>
        </p:txBody>
      </p:sp>
      <p:sp>
        <p:nvSpPr>
          <p:cNvPr id="60443" name="TextBox 68"/>
          <p:cNvSpPr txBox="1">
            <a:spLocks noChangeArrowheads="1"/>
          </p:cNvSpPr>
          <p:nvPr/>
        </p:nvSpPr>
        <p:spPr bwMode="auto">
          <a:xfrm>
            <a:off x="3429000" y="762000"/>
            <a:ext cx="1371600" cy="369888"/>
          </a:xfrm>
          <a:prstGeom prst="rect">
            <a:avLst/>
          </a:prstGeom>
          <a:noFill/>
          <a:ln w="9525">
            <a:noFill/>
            <a:miter lim="800000"/>
            <a:headEnd/>
            <a:tailEnd/>
          </a:ln>
        </p:spPr>
        <p:txBody>
          <a:bodyPr>
            <a:spAutoFit/>
          </a:bodyPr>
          <a:lstStyle/>
          <a:p>
            <a:r>
              <a:rPr lang="en-US"/>
              <a:t>Fig. 5.a</a:t>
            </a:r>
          </a:p>
        </p:txBody>
      </p:sp>
      <p:sp>
        <p:nvSpPr>
          <p:cNvPr id="30" name="Title 1"/>
          <p:cNvSpPr txBox="1">
            <a:spLocks/>
          </p:cNvSpPr>
          <p:nvPr/>
        </p:nvSpPr>
        <p:spPr bwMode="auto">
          <a:xfrm>
            <a:off x="-89682" y="219122"/>
            <a:ext cx="9144000" cy="685800"/>
          </a:xfrm>
          <a:prstGeom prst="rect">
            <a:avLst/>
          </a:prstGeom>
          <a:noFill/>
          <a:ln w="9525">
            <a:noFill/>
            <a:miter lim="800000"/>
            <a:headEnd/>
            <a:tailEnd/>
          </a:ln>
          <a:effectLst/>
        </p:spPr>
        <p:txBody>
          <a:bodyPr anchor="ctr"/>
          <a:lstStyle/>
          <a:p>
            <a:pPr>
              <a:defRPr/>
            </a:pPr>
            <a:r>
              <a:rPr lang="en-US" sz="2400" b="1" kern="0" dirty="0">
                <a:ln w="1905"/>
                <a:solidFill>
                  <a:srgbClr val="993366"/>
                </a:solidFill>
                <a:effectLst>
                  <a:innerShdw blurRad="69850" dist="43180" dir="5400000">
                    <a:srgbClr val="000000">
                      <a:alpha val="65000"/>
                    </a:srgbClr>
                  </a:innerShdw>
                </a:effectLst>
                <a:latin typeface="Calibri" pitchFamily="34" charset="0"/>
                <a:ea typeface="+mj-ea"/>
                <a:cs typeface="+mj-cs"/>
              </a:rPr>
              <a:t>Basic Regulatory Framework: </a:t>
            </a:r>
            <a:r>
              <a:rPr lang="en-US" sz="2400" b="1" dirty="0">
                <a:latin typeface="Calibri" pitchFamily="34" charset="0"/>
              </a:rPr>
              <a:t>Emission Fees and Marketable Permits</a:t>
            </a:r>
            <a:endParaRPr lang="en-US" sz="2400" b="1" kern="0" dirty="0">
              <a:ln w="1905"/>
              <a:solidFill>
                <a:srgbClr val="993366"/>
              </a:solidFill>
              <a:effectLst>
                <a:innerShdw blurRad="69850" dist="43180" dir="5400000">
                  <a:srgbClr val="000000">
                    <a:alpha val="65000"/>
                  </a:srgbClr>
                </a:innerShdw>
              </a:effectLst>
              <a:latin typeface="Calibri" pitchFamily="34" charset="0"/>
              <a:ea typeface="+mj-ea"/>
              <a:cs typeface="+mj-cs"/>
            </a:endParaRPr>
          </a:p>
        </p:txBody>
      </p:sp>
      <p:sp>
        <p:nvSpPr>
          <p:cNvPr id="2" name="Isosceles Triangle 1">
            <a:extLst>
              <a:ext uri="{FF2B5EF4-FFF2-40B4-BE49-F238E27FC236}">
                <a16:creationId xmlns:a16="http://schemas.microsoft.com/office/drawing/2014/main" id="{A76B25ED-37F2-BC4D-401A-85BF9E79B1AE}"/>
              </a:ext>
            </a:extLst>
          </p:cNvPr>
          <p:cNvSpPr/>
          <p:nvPr/>
        </p:nvSpPr>
        <p:spPr>
          <a:xfrm>
            <a:off x="3425826" y="2695573"/>
            <a:ext cx="288925" cy="279404"/>
          </a:xfrm>
          <a:prstGeom prst="triangle">
            <a:avLst>
              <a:gd name="adj" fmla="val 3263"/>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Isosceles Triangle 2">
            <a:extLst>
              <a:ext uri="{FF2B5EF4-FFF2-40B4-BE49-F238E27FC236}">
                <a16:creationId xmlns:a16="http://schemas.microsoft.com/office/drawing/2014/main" id="{46207B31-52DE-F740-F415-AE362273928B}"/>
              </a:ext>
            </a:extLst>
          </p:cNvPr>
          <p:cNvSpPr/>
          <p:nvPr/>
        </p:nvSpPr>
        <p:spPr>
          <a:xfrm>
            <a:off x="3692525" y="2970211"/>
            <a:ext cx="288925" cy="279404"/>
          </a:xfrm>
          <a:prstGeom prst="triangle">
            <a:avLst>
              <a:gd name="adj" fmla="val 0"/>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split orient="ver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C29F4528-C7CC-403F-8330-0401DC1229DA}" type="slidenum">
              <a:rPr lang="en-US" smtClean="0"/>
              <a:pPr/>
              <a:t>54</a:t>
            </a:fld>
            <a:endParaRPr lang="en-US"/>
          </a:p>
        </p:txBody>
      </p:sp>
      <p:cxnSp>
        <p:nvCxnSpPr>
          <p:cNvPr id="11" name="Straight Arrow Connector 10"/>
          <p:cNvCxnSpPr/>
          <p:nvPr/>
        </p:nvCxnSpPr>
        <p:spPr>
          <a:xfrm rot="5400000" flipH="1" flipV="1">
            <a:off x="-1065212" y="3124200"/>
            <a:ext cx="4418012"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146175" y="5319713"/>
            <a:ext cx="5410200" cy="158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1295400" y="2362200"/>
            <a:ext cx="4343400" cy="137160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1371600" y="2895600"/>
            <a:ext cx="4648200" cy="160020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6200000" flipH="1">
            <a:off x="1790700" y="2171700"/>
            <a:ext cx="3733800" cy="152400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61448" name="TextBox 22"/>
          <p:cNvSpPr txBox="1">
            <a:spLocks noChangeArrowheads="1"/>
          </p:cNvSpPr>
          <p:nvPr/>
        </p:nvSpPr>
        <p:spPr bwMode="auto">
          <a:xfrm>
            <a:off x="5087938" y="1709738"/>
            <a:ext cx="1295400" cy="338137"/>
          </a:xfrm>
          <a:prstGeom prst="rect">
            <a:avLst/>
          </a:prstGeom>
          <a:noFill/>
          <a:ln w="9525">
            <a:noFill/>
            <a:miter lim="800000"/>
            <a:headEnd/>
            <a:tailEnd/>
          </a:ln>
        </p:spPr>
        <p:txBody>
          <a:bodyPr>
            <a:spAutoFit/>
          </a:bodyPr>
          <a:lstStyle/>
          <a:p>
            <a:r>
              <a:rPr lang="en-US" sz="1600"/>
              <a:t>MDE</a:t>
            </a:r>
            <a:r>
              <a:rPr lang="en-US" sz="1600" baseline="-25000"/>
              <a:t>1</a:t>
            </a:r>
            <a:r>
              <a:rPr lang="en-US" sz="1600"/>
              <a:t> (e</a:t>
            </a:r>
            <a:r>
              <a:rPr lang="en-US" sz="1600" baseline="-25000"/>
              <a:t>1</a:t>
            </a:r>
            <a:r>
              <a:rPr lang="en-US" sz="1600"/>
              <a:t>)</a:t>
            </a:r>
          </a:p>
        </p:txBody>
      </p:sp>
      <p:sp>
        <p:nvSpPr>
          <p:cNvPr id="61449" name="TextBox 23"/>
          <p:cNvSpPr txBox="1">
            <a:spLocks noChangeArrowheads="1"/>
          </p:cNvSpPr>
          <p:nvPr/>
        </p:nvSpPr>
        <p:spPr bwMode="auto">
          <a:xfrm>
            <a:off x="5410200" y="2438400"/>
            <a:ext cx="1295400" cy="338138"/>
          </a:xfrm>
          <a:prstGeom prst="rect">
            <a:avLst/>
          </a:prstGeom>
          <a:noFill/>
          <a:ln w="9525">
            <a:noFill/>
            <a:miter lim="800000"/>
            <a:headEnd/>
            <a:tailEnd/>
          </a:ln>
        </p:spPr>
        <p:txBody>
          <a:bodyPr>
            <a:spAutoFit/>
          </a:bodyPr>
          <a:lstStyle/>
          <a:p>
            <a:r>
              <a:rPr lang="en-US" sz="1600"/>
              <a:t>MDE</a:t>
            </a:r>
            <a:r>
              <a:rPr lang="en-US" sz="1600" baseline="-25000"/>
              <a:t>2</a:t>
            </a:r>
            <a:r>
              <a:rPr lang="en-US" sz="1600"/>
              <a:t> (e</a:t>
            </a:r>
            <a:r>
              <a:rPr lang="en-US" sz="1600" baseline="-25000"/>
              <a:t>2</a:t>
            </a:r>
            <a:r>
              <a:rPr lang="en-US" sz="1600"/>
              <a:t>)</a:t>
            </a:r>
          </a:p>
        </p:txBody>
      </p:sp>
      <p:sp>
        <p:nvSpPr>
          <p:cNvPr id="61450" name="TextBox 24"/>
          <p:cNvSpPr txBox="1">
            <a:spLocks noChangeArrowheads="1"/>
          </p:cNvSpPr>
          <p:nvPr/>
        </p:nvSpPr>
        <p:spPr bwMode="auto">
          <a:xfrm>
            <a:off x="4572000" y="4572000"/>
            <a:ext cx="1295400" cy="338138"/>
          </a:xfrm>
          <a:prstGeom prst="rect">
            <a:avLst/>
          </a:prstGeom>
          <a:noFill/>
          <a:ln w="9525">
            <a:noFill/>
            <a:miter lim="800000"/>
            <a:headEnd/>
            <a:tailEnd/>
          </a:ln>
        </p:spPr>
        <p:txBody>
          <a:bodyPr>
            <a:spAutoFit/>
          </a:bodyPr>
          <a:lstStyle/>
          <a:p>
            <a:r>
              <a:rPr lang="en-US" sz="1600" dirty="0"/>
              <a:t>MS (e)</a:t>
            </a:r>
          </a:p>
        </p:txBody>
      </p:sp>
      <p:cxnSp>
        <p:nvCxnSpPr>
          <p:cNvPr id="36" name="Straight Connector 35"/>
          <p:cNvCxnSpPr/>
          <p:nvPr/>
        </p:nvCxnSpPr>
        <p:spPr>
          <a:xfrm>
            <a:off x="1219200" y="2943225"/>
            <a:ext cx="2438400" cy="28575"/>
          </a:xfrm>
          <a:prstGeom prst="line">
            <a:avLst/>
          </a:prstGeom>
          <a:ln w="19050">
            <a:solidFill>
              <a:srgbClr val="000000"/>
            </a:solidFill>
            <a:prstDash val="sys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095375" y="3254375"/>
            <a:ext cx="2667000" cy="22225"/>
          </a:xfrm>
          <a:prstGeom prst="line">
            <a:avLst/>
          </a:prstGeom>
          <a:ln w="19050">
            <a:solidFill>
              <a:srgbClr val="000000"/>
            </a:solidFill>
            <a:prstDash val="sys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143000" y="3581400"/>
            <a:ext cx="2895600" cy="1588"/>
          </a:xfrm>
          <a:prstGeom prst="line">
            <a:avLst/>
          </a:prstGeom>
          <a:ln w="19050">
            <a:solidFill>
              <a:srgbClr val="000000"/>
            </a:solidFill>
            <a:prstDash val="sysDash"/>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6200000" flipH="1">
            <a:off x="2446338" y="4106862"/>
            <a:ext cx="2439988" cy="17463"/>
          </a:xfrm>
          <a:prstGeom prst="line">
            <a:avLst/>
          </a:prstGeom>
          <a:ln w="3175">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2590801" y="4114800"/>
            <a:ext cx="2438400" cy="3175"/>
          </a:xfrm>
          <a:prstGeom prst="line">
            <a:avLst/>
          </a:prstGeom>
          <a:ln w="3175">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032919" y="4434681"/>
            <a:ext cx="1828800" cy="1588"/>
          </a:xfrm>
          <a:prstGeom prst="line">
            <a:avLst/>
          </a:prstGeom>
          <a:ln w="3175">
            <a:prstDash val="dash"/>
          </a:ln>
        </p:spPr>
        <p:style>
          <a:lnRef idx="1">
            <a:schemeClr val="accent1"/>
          </a:lnRef>
          <a:fillRef idx="0">
            <a:schemeClr val="accent1"/>
          </a:fillRef>
          <a:effectRef idx="0">
            <a:schemeClr val="accent1"/>
          </a:effectRef>
          <a:fontRef idx="minor">
            <a:schemeClr val="tx1"/>
          </a:fontRef>
        </p:style>
      </p:cxnSp>
      <p:sp>
        <p:nvSpPr>
          <p:cNvPr id="61457" name="TextBox 58"/>
          <p:cNvSpPr txBox="1">
            <a:spLocks noChangeArrowheads="1"/>
          </p:cNvSpPr>
          <p:nvPr/>
        </p:nvSpPr>
        <p:spPr bwMode="auto">
          <a:xfrm>
            <a:off x="592138" y="2819400"/>
            <a:ext cx="533400" cy="369888"/>
          </a:xfrm>
          <a:prstGeom prst="rect">
            <a:avLst/>
          </a:prstGeom>
          <a:noFill/>
          <a:ln w="9525">
            <a:noFill/>
            <a:miter lim="800000"/>
            <a:headEnd/>
            <a:tailEnd/>
          </a:ln>
        </p:spPr>
        <p:txBody>
          <a:bodyPr>
            <a:spAutoFit/>
          </a:bodyPr>
          <a:lstStyle/>
          <a:p>
            <a:pPr algn="r"/>
            <a:r>
              <a:rPr lang="en-US"/>
              <a:t>t*</a:t>
            </a:r>
            <a:r>
              <a:rPr lang="en-US" baseline="-25000"/>
              <a:t>1</a:t>
            </a:r>
          </a:p>
        </p:txBody>
      </p:sp>
      <p:sp>
        <p:nvSpPr>
          <p:cNvPr id="61458" name="TextBox 60"/>
          <p:cNvSpPr txBox="1">
            <a:spLocks noChangeArrowheads="1"/>
          </p:cNvSpPr>
          <p:nvPr/>
        </p:nvSpPr>
        <p:spPr bwMode="auto">
          <a:xfrm>
            <a:off x="609600" y="3429000"/>
            <a:ext cx="533400" cy="369888"/>
          </a:xfrm>
          <a:prstGeom prst="rect">
            <a:avLst/>
          </a:prstGeom>
          <a:noFill/>
          <a:ln w="9525">
            <a:noFill/>
            <a:miter lim="800000"/>
            <a:headEnd/>
            <a:tailEnd/>
          </a:ln>
        </p:spPr>
        <p:txBody>
          <a:bodyPr>
            <a:spAutoFit/>
          </a:bodyPr>
          <a:lstStyle/>
          <a:p>
            <a:pPr algn="r"/>
            <a:r>
              <a:rPr lang="en-US"/>
              <a:t>t*</a:t>
            </a:r>
            <a:r>
              <a:rPr lang="en-US" baseline="-25000"/>
              <a:t>2</a:t>
            </a:r>
          </a:p>
        </p:txBody>
      </p:sp>
      <p:pic>
        <p:nvPicPr>
          <p:cNvPr id="61459" name="Picture 2"/>
          <p:cNvPicPr>
            <a:picLocks noChangeAspect="1" noChangeArrowheads="1"/>
          </p:cNvPicPr>
          <p:nvPr/>
        </p:nvPicPr>
        <p:blipFill>
          <a:blip r:embed="rId2"/>
          <a:srcRect/>
          <a:stretch>
            <a:fillRect/>
          </a:stretch>
        </p:blipFill>
        <p:spPr bwMode="auto">
          <a:xfrm>
            <a:off x="838200" y="3200400"/>
            <a:ext cx="257175" cy="333375"/>
          </a:xfrm>
          <a:prstGeom prst="rect">
            <a:avLst/>
          </a:prstGeom>
          <a:noFill/>
          <a:ln w="12700" cap="sq">
            <a:noFill/>
            <a:miter lim="800000"/>
            <a:headEnd type="none" w="sm" len="sm"/>
            <a:tailEnd type="none" w="sm" len="sm"/>
          </a:ln>
        </p:spPr>
      </p:pic>
      <p:sp>
        <p:nvSpPr>
          <p:cNvPr id="61460" name="TextBox 62"/>
          <p:cNvSpPr txBox="1">
            <a:spLocks noChangeArrowheads="1"/>
          </p:cNvSpPr>
          <p:nvPr/>
        </p:nvSpPr>
        <p:spPr bwMode="auto">
          <a:xfrm>
            <a:off x="3251200" y="5367338"/>
            <a:ext cx="533400" cy="368300"/>
          </a:xfrm>
          <a:prstGeom prst="rect">
            <a:avLst/>
          </a:prstGeom>
          <a:noFill/>
          <a:ln w="9525">
            <a:noFill/>
            <a:miter lim="800000"/>
            <a:headEnd/>
            <a:tailEnd/>
          </a:ln>
        </p:spPr>
        <p:txBody>
          <a:bodyPr>
            <a:spAutoFit/>
          </a:bodyPr>
          <a:lstStyle/>
          <a:p>
            <a:pPr algn="r"/>
            <a:r>
              <a:rPr lang="en-US"/>
              <a:t>e*</a:t>
            </a:r>
            <a:r>
              <a:rPr lang="en-US" baseline="-25000"/>
              <a:t>1</a:t>
            </a:r>
          </a:p>
        </p:txBody>
      </p:sp>
      <p:sp>
        <p:nvSpPr>
          <p:cNvPr id="61461" name="TextBox 63"/>
          <p:cNvSpPr txBox="1">
            <a:spLocks noChangeArrowheads="1"/>
          </p:cNvSpPr>
          <p:nvPr/>
        </p:nvSpPr>
        <p:spPr bwMode="auto">
          <a:xfrm>
            <a:off x="3813175" y="5337175"/>
            <a:ext cx="533400" cy="369888"/>
          </a:xfrm>
          <a:prstGeom prst="rect">
            <a:avLst/>
          </a:prstGeom>
          <a:noFill/>
          <a:ln w="9525">
            <a:noFill/>
            <a:miter lim="800000"/>
            <a:headEnd/>
            <a:tailEnd/>
          </a:ln>
        </p:spPr>
        <p:txBody>
          <a:bodyPr>
            <a:spAutoFit/>
          </a:bodyPr>
          <a:lstStyle/>
          <a:p>
            <a:pPr algn="r"/>
            <a:r>
              <a:rPr lang="en-US"/>
              <a:t>e*</a:t>
            </a:r>
            <a:r>
              <a:rPr lang="en-US" baseline="-25000"/>
              <a:t>2</a:t>
            </a:r>
          </a:p>
        </p:txBody>
      </p:sp>
      <p:pic>
        <p:nvPicPr>
          <p:cNvPr id="61462" name="Picture 3"/>
          <p:cNvPicPr>
            <a:picLocks noChangeAspect="1" noChangeArrowheads="1"/>
          </p:cNvPicPr>
          <p:nvPr/>
        </p:nvPicPr>
        <p:blipFill>
          <a:blip r:embed="rId3"/>
          <a:srcRect/>
          <a:stretch>
            <a:fillRect/>
          </a:stretch>
        </p:blipFill>
        <p:spPr bwMode="auto">
          <a:xfrm>
            <a:off x="3741738" y="5410200"/>
            <a:ext cx="200025" cy="352425"/>
          </a:xfrm>
          <a:prstGeom prst="rect">
            <a:avLst/>
          </a:prstGeom>
          <a:noFill/>
          <a:ln w="12700" cap="sq">
            <a:noFill/>
            <a:miter lim="800000"/>
            <a:headEnd type="none" w="sm" len="sm"/>
            <a:tailEnd type="none" w="sm" len="sm"/>
          </a:ln>
        </p:spPr>
      </p:pic>
      <p:sp>
        <p:nvSpPr>
          <p:cNvPr id="61463" name="TextBox 65"/>
          <p:cNvSpPr txBox="1">
            <a:spLocks noChangeArrowheads="1"/>
          </p:cNvSpPr>
          <p:nvPr/>
        </p:nvSpPr>
        <p:spPr bwMode="auto">
          <a:xfrm>
            <a:off x="990600" y="5410200"/>
            <a:ext cx="381000" cy="369888"/>
          </a:xfrm>
          <a:prstGeom prst="rect">
            <a:avLst/>
          </a:prstGeom>
          <a:noFill/>
          <a:ln w="9525">
            <a:noFill/>
            <a:miter lim="800000"/>
            <a:headEnd/>
            <a:tailEnd/>
          </a:ln>
        </p:spPr>
        <p:txBody>
          <a:bodyPr>
            <a:spAutoFit/>
          </a:bodyPr>
          <a:lstStyle/>
          <a:p>
            <a:r>
              <a:rPr lang="en-US"/>
              <a:t>0</a:t>
            </a:r>
          </a:p>
        </p:txBody>
      </p:sp>
      <p:sp>
        <p:nvSpPr>
          <p:cNvPr id="61464" name="TextBox 66"/>
          <p:cNvSpPr txBox="1">
            <a:spLocks noChangeArrowheads="1"/>
          </p:cNvSpPr>
          <p:nvPr/>
        </p:nvSpPr>
        <p:spPr bwMode="auto">
          <a:xfrm>
            <a:off x="6324600" y="5457825"/>
            <a:ext cx="381000" cy="368300"/>
          </a:xfrm>
          <a:prstGeom prst="rect">
            <a:avLst/>
          </a:prstGeom>
          <a:noFill/>
          <a:ln w="9525">
            <a:noFill/>
            <a:miter lim="800000"/>
            <a:headEnd/>
            <a:tailEnd/>
          </a:ln>
        </p:spPr>
        <p:txBody>
          <a:bodyPr>
            <a:spAutoFit/>
          </a:bodyPr>
          <a:lstStyle/>
          <a:p>
            <a:r>
              <a:rPr lang="en-US"/>
              <a:t>e</a:t>
            </a:r>
          </a:p>
        </p:txBody>
      </p:sp>
      <p:sp>
        <p:nvSpPr>
          <p:cNvPr id="61465" name="TextBox 67"/>
          <p:cNvSpPr txBox="1">
            <a:spLocks noChangeArrowheads="1"/>
          </p:cNvSpPr>
          <p:nvPr/>
        </p:nvSpPr>
        <p:spPr bwMode="auto">
          <a:xfrm>
            <a:off x="609600" y="838200"/>
            <a:ext cx="381000" cy="369888"/>
          </a:xfrm>
          <a:prstGeom prst="rect">
            <a:avLst/>
          </a:prstGeom>
          <a:noFill/>
          <a:ln w="9525">
            <a:noFill/>
            <a:miter lim="800000"/>
            <a:headEnd/>
            <a:tailEnd/>
          </a:ln>
        </p:spPr>
        <p:txBody>
          <a:bodyPr>
            <a:spAutoFit/>
          </a:bodyPr>
          <a:lstStyle/>
          <a:p>
            <a:pPr algn="r"/>
            <a:r>
              <a:rPr lang="en-US"/>
              <a:t>t</a:t>
            </a:r>
          </a:p>
        </p:txBody>
      </p:sp>
      <p:sp>
        <p:nvSpPr>
          <p:cNvPr id="61466" name="TextBox 40"/>
          <p:cNvSpPr txBox="1">
            <a:spLocks noChangeArrowheads="1"/>
          </p:cNvSpPr>
          <p:nvPr/>
        </p:nvSpPr>
        <p:spPr bwMode="auto">
          <a:xfrm>
            <a:off x="3429000" y="762000"/>
            <a:ext cx="1371600" cy="369888"/>
          </a:xfrm>
          <a:prstGeom prst="rect">
            <a:avLst/>
          </a:prstGeom>
          <a:noFill/>
          <a:ln w="9525">
            <a:noFill/>
            <a:miter lim="800000"/>
            <a:headEnd/>
            <a:tailEnd/>
          </a:ln>
        </p:spPr>
        <p:txBody>
          <a:bodyPr>
            <a:spAutoFit/>
          </a:bodyPr>
          <a:lstStyle/>
          <a:p>
            <a:r>
              <a:rPr lang="en-US"/>
              <a:t>Fig. 5.b</a:t>
            </a:r>
          </a:p>
        </p:txBody>
      </p:sp>
      <p:sp>
        <p:nvSpPr>
          <p:cNvPr id="29" name="Title 1"/>
          <p:cNvSpPr txBox="1">
            <a:spLocks/>
          </p:cNvSpPr>
          <p:nvPr/>
        </p:nvSpPr>
        <p:spPr bwMode="auto">
          <a:xfrm>
            <a:off x="-74302" y="219122"/>
            <a:ext cx="9144000" cy="685800"/>
          </a:xfrm>
          <a:prstGeom prst="rect">
            <a:avLst/>
          </a:prstGeom>
          <a:noFill/>
          <a:ln w="9525">
            <a:noFill/>
            <a:miter lim="800000"/>
            <a:headEnd/>
            <a:tailEnd/>
          </a:ln>
          <a:effectLst/>
        </p:spPr>
        <p:txBody>
          <a:bodyPr anchor="ctr"/>
          <a:lstStyle/>
          <a:p>
            <a:pPr>
              <a:defRPr/>
            </a:pPr>
            <a:r>
              <a:rPr lang="en-US" sz="2400" b="1" kern="0" dirty="0">
                <a:ln w="1905"/>
                <a:solidFill>
                  <a:srgbClr val="993366"/>
                </a:solidFill>
                <a:effectLst>
                  <a:innerShdw blurRad="69850" dist="43180" dir="5400000">
                    <a:srgbClr val="000000">
                      <a:alpha val="65000"/>
                    </a:srgbClr>
                  </a:innerShdw>
                </a:effectLst>
                <a:latin typeface="Calibri" pitchFamily="34" charset="0"/>
                <a:ea typeface="+mj-ea"/>
                <a:cs typeface="+mj-cs"/>
              </a:rPr>
              <a:t>Basic Regulatory Framework: </a:t>
            </a:r>
            <a:r>
              <a:rPr lang="en-US" sz="2400" b="1" dirty="0">
                <a:latin typeface="Calibri" pitchFamily="34" charset="0"/>
              </a:rPr>
              <a:t>Emission Fees and Marketable Permits</a:t>
            </a:r>
            <a:endParaRPr lang="en-US" sz="2400" b="1" kern="0" dirty="0">
              <a:ln w="1905"/>
              <a:solidFill>
                <a:srgbClr val="993366"/>
              </a:solidFill>
              <a:effectLst>
                <a:innerShdw blurRad="69850" dist="43180" dir="5400000">
                  <a:srgbClr val="000000">
                    <a:alpha val="65000"/>
                  </a:srgbClr>
                </a:innerShdw>
              </a:effectLst>
              <a:latin typeface="Calibri" pitchFamily="34" charset="0"/>
              <a:ea typeface="+mj-ea"/>
              <a:cs typeface="+mj-cs"/>
            </a:endParaRPr>
          </a:p>
        </p:txBody>
      </p:sp>
    </p:spTree>
  </p:cSld>
  <p:clrMapOvr>
    <a:masterClrMapping/>
  </p:clrMapOvr>
  <p:transition>
    <p:split orient="ver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808984C8-EA77-44FB-AE77-2D61ABD58A4E}" type="slidenum">
              <a:rPr lang="en-US" smtClean="0"/>
              <a:pPr/>
              <a:t>55</a:t>
            </a:fld>
            <a:endParaRPr lang="en-US"/>
          </a:p>
        </p:txBody>
      </p:sp>
      <p:sp>
        <p:nvSpPr>
          <p:cNvPr id="62467" name="TextBox 5"/>
          <p:cNvSpPr txBox="1">
            <a:spLocks noChangeArrowheads="1"/>
          </p:cNvSpPr>
          <p:nvPr/>
        </p:nvSpPr>
        <p:spPr bwMode="auto">
          <a:xfrm>
            <a:off x="152400" y="671513"/>
            <a:ext cx="8763000" cy="6442075"/>
          </a:xfrm>
          <a:prstGeom prst="rect">
            <a:avLst/>
          </a:prstGeom>
          <a:noFill/>
          <a:ln w="9525">
            <a:noFill/>
            <a:miter lim="800000"/>
            <a:headEnd/>
            <a:tailEnd/>
          </a:ln>
        </p:spPr>
        <p:txBody>
          <a:bodyPr>
            <a:spAutoFit/>
          </a:bodyPr>
          <a:lstStyle/>
          <a:p>
            <a:pPr algn="just"/>
            <a:r>
              <a:rPr lang="en-US" sz="2600" b="1" dirty="0"/>
              <a:t>D. Marketable Ambient Permit:</a:t>
            </a:r>
          </a:p>
          <a:p>
            <a:pPr algn="just"/>
            <a:r>
              <a:rPr lang="en-US" sz="2600" dirty="0"/>
              <a:t>An ambient pollution permit for a receptor “j” gives the holder the right to emit at any location, provided the incremental pollution at receptor ‘j’ does not exceed the permitted amount. </a:t>
            </a:r>
          </a:p>
          <a:p>
            <a:pPr algn="just"/>
            <a:endParaRPr lang="en-US" sz="2600" dirty="0"/>
          </a:p>
          <a:p>
            <a:pPr algn="just"/>
            <a:r>
              <a:rPr lang="en-US" sz="2600" dirty="0"/>
              <a:t>Thus an ambient pollution permit system is a set of permits, distributed to sources in a well-defined way of computing the effects of emissions on ambient pollution at receptors along with a right to buy and sell these permits.</a:t>
            </a:r>
          </a:p>
          <a:p>
            <a:pPr algn="just"/>
            <a:endParaRPr lang="en-US" sz="2600" dirty="0"/>
          </a:p>
          <a:p>
            <a:pPr algn="just"/>
            <a:r>
              <a:rPr lang="en-US" sz="2600" b="1" dirty="0"/>
              <a:t>Two Firms</a:t>
            </a:r>
            <a:r>
              <a:rPr lang="en-US" sz="2600" dirty="0"/>
              <a:t>: Let’s consider the case of two firms and one receptor. Suppose EPA issues L</a:t>
            </a:r>
            <a:r>
              <a:rPr lang="en-US" sz="2600" baseline="-25000" dirty="0"/>
              <a:t>1</a:t>
            </a:r>
            <a:r>
              <a:rPr lang="en-US" sz="2600" dirty="0"/>
              <a:t> amount of permits to firm 1 and L</a:t>
            </a:r>
            <a:r>
              <a:rPr lang="en-US" sz="2600" baseline="-25000" dirty="0"/>
              <a:t>2</a:t>
            </a:r>
            <a:r>
              <a:rPr lang="en-US" sz="2600" dirty="0"/>
              <a:t> ambient permits to firm 2 for a total of L = L</a:t>
            </a:r>
            <a:r>
              <a:rPr lang="en-US" sz="2600" baseline="-25000" dirty="0"/>
              <a:t>1</a:t>
            </a:r>
            <a:r>
              <a:rPr lang="en-US" sz="2600" dirty="0"/>
              <a:t> + L</a:t>
            </a:r>
            <a:r>
              <a:rPr lang="en-US" sz="2600" baseline="-25000" dirty="0"/>
              <a:t>2</a:t>
            </a:r>
            <a:r>
              <a:rPr lang="en-US" sz="2600" dirty="0"/>
              <a:t> permits. </a:t>
            </a:r>
          </a:p>
          <a:p>
            <a:pPr algn="just"/>
            <a:endParaRPr lang="en-US" sz="2600" dirty="0"/>
          </a:p>
        </p:txBody>
      </p:sp>
      <p:sp>
        <p:nvSpPr>
          <p:cNvPr id="4" name="Title 1"/>
          <p:cNvSpPr txBox="1">
            <a:spLocks/>
          </p:cNvSpPr>
          <p:nvPr/>
        </p:nvSpPr>
        <p:spPr bwMode="auto">
          <a:xfrm>
            <a:off x="-60654" y="192220"/>
            <a:ext cx="9144000" cy="677954"/>
          </a:xfrm>
          <a:prstGeom prst="rect">
            <a:avLst/>
          </a:prstGeom>
          <a:noFill/>
          <a:ln w="9525">
            <a:noFill/>
            <a:miter lim="800000"/>
            <a:headEnd/>
            <a:tailEnd/>
          </a:ln>
          <a:effectLst/>
        </p:spPr>
        <p:txBody>
          <a:bodyPr anchor="ctr"/>
          <a:lstStyle/>
          <a:p>
            <a:pPr>
              <a:defRPr/>
            </a:pPr>
            <a:r>
              <a:rPr lang="en-US" sz="2400" b="1" kern="0" dirty="0">
                <a:ln w="1905"/>
                <a:solidFill>
                  <a:srgbClr val="993366"/>
                </a:solidFill>
                <a:effectLst>
                  <a:innerShdw blurRad="69850" dist="43180" dir="5400000">
                    <a:srgbClr val="000000">
                      <a:alpha val="65000"/>
                    </a:srgbClr>
                  </a:innerShdw>
                </a:effectLst>
                <a:latin typeface="Calibri" pitchFamily="34" charset="0"/>
                <a:ea typeface="+mj-ea"/>
                <a:cs typeface="+mj-cs"/>
              </a:rPr>
              <a:t>Basic Regulatory Framework: </a:t>
            </a:r>
            <a:r>
              <a:rPr lang="en-US" sz="2400" b="1" dirty="0">
                <a:latin typeface="Calibri" pitchFamily="34" charset="0"/>
              </a:rPr>
              <a:t>Emission Fees and Marketable Permits</a:t>
            </a:r>
            <a:endParaRPr lang="en-US" sz="2400" b="1" kern="0" dirty="0">
              <a:ln w="1905"/>
              <a:solidFill>
                <a:srgbClr val="993366"/>
              </a:solidFill>
              <a:effectLst>
                <a:innerShdw blurRad="69850" dist="43180" dir="5400000">
                  <a:srgbClr val="000000">
                    <a:alpha val="65000"/>
                  </a:srgbClr>
                </a:innerShdw>
              </a:effectLst>
              <a:latin typeface="Calibri" pitchFamily="34" charset="0"/>
              <a:ea typeface="+mj-ea"/>
              <a:cs typeface="+mj-cs"/>
            </a:endParaRPr>
          </a:p>
        </p:txBody>
      </p:sp>
    </p:spTree>
  </p:cSld>
  <p:clrMapOvr>
    <a:masterClrMapping/>
  </p:clrMapOvr>
  <p:transition>
    <p:split orient="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p:cNvSpPr txBox="1">
            <a:spLocks noGrp="1"/>
          </p:cNvSpPr>
          <p:nvPr/>
        </p:nvSpPr>
        <p:spPr bwMode="auto">
          <a:xfrm>
            <a:off x="8174038" y="1588"/>
            <a:ext cx="762000" cy="366712"/>
          </a:xfrm>
          <a:prstGeom prst="rect">
            <a:avLst/>
          </a:prstGeom>
          <a:noFill/>
          <a:ln w="9525">
            <a:noFill/>
            <a:miter lim="800000"/>
            <a:headEnd/>
            <a:tailEnd/>
          </a:ln>
        </p:spPr>
        <p:txBody>
          <a:bodyPr anchor="b"/>
          <a:lstStyle/>
          <a:p>
            <a:pPr algn="r"/>
            <a:fld id="{DE67BBC5-E0EC-4293-B9AD-8B23BA02C199}" type="slidenum">
              <a:rPr lang="en-US">
                <a:solidFill>
                  <a:srgbClr val="FFFFFF"/>
                </a:solidFill>
              </a:rPr>
              <a:pPr algn="r"/>
              <a:t>56</a:t>
            </a:fld>
            <a:endParaRPr lang="en-US">
              <a:solidFill>
                <a:srgbClr val="FFFFFF"/>
              </a:solidFill>
            </a:endParaRPr>
          </a:p>
        </p:txBody>
      </p:sp>
      <p:sp>
        <p:nvSpPr>
          <p:cNvPr id="63491" name="TextBox 5"/>
          <p:cNvSpPr txBox="1">
            <a:spLocks noChangeArrowheads="1"/>
          </p:cNvSpPr>
          <p:nvPr/>
        </p:nvSpPr>
        <p:spPr bwMode="auto">
          <a:xfrm>
            <a:off x="152400" y="762000"/>
            <a:ext cx="8763000" cy="5643563"/>
          </a:xfrm>
          <a:prstGeom prst="rect">
            <a:avLst/>
          </a:prstGeom>
          <a:noFill/>
          <a:ln w="9525">
            <a:noFill/>
            <a:miter lim="800000"/>
            <a:headEnd/>
            <a:tailEnd/>
          </a:ln>
        </p:spPr>
        <p:txBody>
          <a:bodyPr>
            <a:spAutoFit/>
          </a:bodyPr>
          <a:lstStyle/>
          <a:p>
            <a:pPr algn="just"/>
            <a:r>
              <a:rPr lang="en-US" sz="2800" b="1" dirty="0"/>
              <a:t>D. Marketable Ambient Permit:</a:t>
            </a:r>
          </a:p>
          <a:p>
            <a:pPr algn="just"/>
            <a:endParaRPr lang="en-US" sz="2800" dirty="0"/>
          </a:p>
          <a:p>
            <a:pPr algn="just"/>
            <a:r>
              <a:rPr lang="en-US" sz="2800" dirty="0"/>
              <a:t>Now after trading of permits, let l</a:t>
            </a:r>
            <a:r>
              <a:rPr lang="en-US" sz="2800" baseline="-25000" dirty="0"/>
              <a:t>1</a:t>
            </a:r>
            <a:r>
              <a:rPr lang="en-US" sz="2800" dirty="0"/>
              <a:t> and l</a:t>
            </a:r>
            <a:r>
              <a:rPr lang="en-US" sz="2800" baseline="-25000" dirty="0"/>
              <a:t>2</a:t>
            </a:r>
            <a:r>
              <a:rPr lang="en-US" sz="2800" dirty="0"/>
              <a:t> be the number of permits eventually held by the firms. </a:t>
            </a:r>
          </a:p>
          <a:p>
            <a:pPr algn="just"/>
            <a:r>
              <a:rPr lang="en-US" sz="2800" dirty="0"/>
              <a:t>i.e. L</a:t>
            </a:r>
            <a:r>
              <a:rPr lang="en-US" sz="2800" baseline="-25000" dirty="0"/>
              <a:t>1</a:t>
            </a:r>
            <a:r>
              <a:rPr lang="en-US" sz="2800" dirty="0"/>
              <a:t> +L</a:t>
            </a:r>
            <a:r>
              <a:rPr lang="en-US" sz="2800" baseline="-25000" dirty="0"/>
              <a:t>2</a:t>
            </a:r>
            <a:r>
              <a:rPr lang="en-US" sz="2800" dirty="0"/>
              <a:t> = l</a:t>
            </a:r>
            <a:r>
              <a:rPr lang="en-US" sz="2800" baseline="-25000" dirty="0"/>
              <a:t>1</a:t>
            </a:r>
            <a:r>
              <a:rPr lang="en-US" sz="2800" dirty="0"/>
              <a:t> + l</a:t>
            </a:r>
            <a:r>
              <a:rPr lang="en-US" sz="2800" baseline="-25000" dirty="0"/>
              <a:t>2</a:t>
            </a:r>
            <a:r>
              <a:rPr lang="en-US" sz="2800" dirty="0"/>
              <a:t>   (1)</a:t>
            </a:r>
          </a:p>
          <a:p>
            <a:pPr algn="just"/>
            <a:endParaRPr lang="en-US" sz="2800" dirty="0"/>
          </a:p>
          <a:p>
            <a:pPr algn="just"/>
            <a:r>
              <a:rPr lang="en-US" sz="2800" dirty="0"/>
              <a:t>Equation (1) raises many questions:</a:t>
            </a:r>
          </a:p>
          <a:p>
            <a:pPr algn="just"/>
            <a:endParaRPr lang="en-US" sz="2800" dirty="0"/>
          </a:p>
          <a:p>
            <a:pPr algn="just">
              <a:buFontTx/>
              <a:buAutoNum type="alphaLcPeriod"/>
            </a:pPr>
            <a:r>
              <a:rPr lang="en-US" sz="2800" dirty="0"/>
              <a:t> What will the price of permits be? </a:t>
            </a:r>
          </a:p>
          <a:p>
            <a:pPr algn="just">
              <a:buFontTx/>
              <a:buAutoNum type="alphaLcPeriod"/>
            </a:pPr>
            <a:r>
              <a:rPr lang="en-US" sz="2800" dirty="0"/>
              <a:t> How much will each firm emit? </a:t>
            </a:r>
          </a:p>
          <a:p>
            <a:pPr algn="just"/>
            <a:endParaRPr lang="en-US" sz="2800" dirty="0"/>
          </a:p>
          <a:p>
            <a:pPr algn="just"/>
            <a:r>
              <a:rPr lang="en-US" sz="2800" dirty="0"/>
              <a:t>Answering the second question first  - a firm can emit whatever is allowed by its permit holdings.</a:t>
            </a:r>
          </a:p>
        </p:txBody>
      </p:sp>
      <p:sp>
        <p:nvSpPr>
          <p:cNvPr id="4" name="Title 1"/>
          <p:cNvSpPr txBox="1">
            <a:spLocks/>
          </p:cNvSpPr>
          <p:nvPr/>
        </p:nvSpPr>
        <p:spPr bwMode="auto">
          <a:xfrm>
            <a:off x="-75168" y="221248"/>
            <a:ext cx="9144000" cy="677954"/>
          </a:xfrm>
          <a:prstGeom prst="rect">
            <a:avLst/>
          </a:prstGeom>
          <a:noFill/>
          <a:ln w="9525">
            <a:noFill/>
            <a:miter lim="800000"/>
            <a:headEnd/>
            <a:tailEnd/>
          </a:ln>
          <a:effectLst/>
        </p:spPr>
        <p:txBody>
          <a:bodyPr anchor="ctr"/>
          <a:lstStyle/>
          <a:p>
            <a:pPr>
              <a:defRPr/>
            </a:pPr>
            <a:r>
              <a:rPr lang="en-US" sz="2400" b="1" kern="0" dirty="0">
                <a:ln w="1905"/>
                <a:solidFill>
                  <a:srgbClr val="993366"/>
                </a:solidFill>
                <a:effectLst>
                  <a:innerShdw blurRad="69850" dist="43180" dir="5400000">
                    <a:srgbClr val="000000">
                      <a:alpha val="65000"/>
                    </a:srgbClr>
                  </a:innerShdw>
                </a:effectLst>
                <a:latin typeface="Calibri" pitchFamily="34" charset="0"/>
                <a:ea typeface="+mj-ea"/>
                <a:cs typeface="+mj-cs"/>
              </a:rPr>
              <a:t>Basic Regulatory Framework: </a:t>
            </a:r>
            <a:r>
              <a:rPr lang="en-US" sz="2400" b="1" dirty="0">
                <a:latin typeface="Calibri" pitchFamily="34" charset="0"/>
              </a:rPr>
              <a:t>Emission Fees and Marketable Permits</a:t>
            </a:r>
            <a:endParaRPr lang="en-US" sz="2400" b="1" kern="0" dirty="0">
              <a:ln w="1905"/>
              <a:solidFill>
                <a:srgbClr val="993366"/>
              </a:solidFill>
              <a:effectLst>
                <a:innerShdw blurRad="69850" dist="43180" dir="5400000">
                  <a:srgbClr val="000000">
                    <a:alpha val="65000"/>
                  </a:srgbClr>
                </a:innerShdw>
              </a:effectLst>
              <a:latin typeface="Calibri" pitchFamily="34" charset="0"/>
              <a:ea typeface="+mj-ea"/>
              <a:cs typeface="+mj-cs"/>
            </a:endParaRPr>
          </a:p>
        </p:txBody>
      </p:sp>
    </p:spTree>
  </p:cSld>
  <p:clrMapOvr>
    <a:masterClrMapping/>
  </p:clrMapOvr>
  <p:transition>
    <p:split orient="ver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2A49B558-48EC-4A45-B378-E73B8E4708EF}" type="slidenum">
              <a:rPr lang="en-US" smtClean="0"/>
              <a:pPr/>
              <a:t>57</a:t>
            </a:fld>
            <a:endParaRPr lang="en-US"/>
          </a:p>
        </p:txBody>
      </p:sp>
      <p:sp>
        <p:nvSpPr>
          <p:cNvPr id="64515" name="TextBox 6"/>
          <p:cNvSpPr txBox="1">
            <a:spLocks noChangeArrowheads="1"/>
          </p:cNvSpPr>
          <p:nvPr/>
        </p:nvSpPr>
        <p:spPr bwMode="auto">
          <a:xfrm>
            <a:off x="152400" y="838200"/>
            <a:ext cx="8839200" cy="5648325"/>
          </a:xfrm>
          <a:prstGeom prst="rect">
            <a:avLst/>
          </a:prstGeom>
          <a:noFill/>
          <a:ln w="9525">
            <a:noFill/>
            <a:miter lim="800000"/>
            <a:headEnd/>
            <a:tailEnd/>
          </a:ln>
        </p:spPr>
        <p:txBody>
          <a:bodyPr>
            <a:spAutoFit/>
          </a:bodyPr>
          <a:lstStyle/>
          <a:p>
            <a:r>
              <a:rPr lang="en-US" sz="2600" dirty="0"/>
              <a:t>Emission and ambient pollution levels are connected by transfer coefficient. </a:t>
            </a:r>
          </a:p>
          <a:p>
            <a:endParaRPr lang="en-US" sz="2600" dirty="0"/>
          </a:p>
          <a:p>
            <a:r>
              <a:rPr lang="en-US" sz="2600" dirty="0"/>
              <a:t>	i.e.  a</a:t>
            </a:r>
            <a:r>
              <a:rPr lang="en-US" sz="2600" baseline="-25000" dirty="0"/>
              <a:t>1</a:t>
            </a:r>
            <a:r>
              <a:rPr lang="en-US" sz="2600" dirty="0"/>
              <a:t>e</a:t>
            </a:r>
            <a:r>
              <a:rPr lang="en-US" sz="2600" baseline="-25000" dirty="0"/>
              <a:t>1</a:t>
            </a:r>
            <a:r>
              <a:rPr lang="en-US" sz="2600" dirty="0"/>
              <a:t> = l</a:t>
            </a:r>
            <a:r>
              <a:rPr lang="en-US" sz="2600" baseline="-25000" dirty="0"/>
              <a:t>1</a:t>
            </a:r>
            <a:r>
              <a:rPr lang="en-US" sz="2600" dirty="0"/>
              <a:t>     (2)</a:t>
            </a:r>
          </a:p>
          <a:p>
            <a:r>
              <a:rPr lang="en-US" sz="2600" dirty="0"/>
              <a:t>      and     a</a:t>
            </a:r>
            <a:r>
              <a:rPr lang="en-US" sz="2600" baseline="-25000" dirty="0"/>
              <a:t>2</a:t>
            </a:r>
            <a:r>
              <a:rPr lang="en-US" sz="2600" dirty="0"/>
              <a:t>e</a:t>
            </a:r>
            <a:r>
              <a:rPr lang="en-US" sz="2600" baseline="-25000" dirty="0"/>
              <a:t>2</a:t>
            </a:r>
            <a:r>
              <a:rPr lang="en-US" sz="2600" dirty="0"/>
              <a:t>  = l</a:t>
            </a:r>
            <a:r>
              <a:rPr lang="en-US" sz="2600" baseline="-25000" dirty="0"/>
              <a:t>2</a:t>
            </a:r>
            <a:r>
              <a:rPr lang="en-US" sz="2600" dirty="0"/>
              <a:t>     (3),  provided all permits are used.  </a:t>
            </a:r>
          </a:p>
          <a:p>
            <a:endParaRPr lang="en-US" sz="2600" dirty="0"/>
          </a:p>
          <a:p>
            <a:r>
              <a:rPr lang="en-US" sz="2600" dirty="0"/>
              <a:t>Suppose, the price of permits is </a:t>
            </a:r>
            <a:r>
              <a:rPr lang="el-GR" sz="2600" dirty="0"/>
              <a:t>π</a:t>
            </a:r>
            <a:r>
              <a:rPr lang="en-US" sz="2600" dirty="0"/>
              <a:t> (an unknown). Then how much pollution will be emitted?</a:t>
            </a:r>
          </a:p>
          <a:p>
            <a:endParaRPr lang="en-US" sz="2600" dirty="0"/>
          </a:p>
          <a:p>
            <a:r>
              <a:rPr lang="en-US" sz="2600" dirty="0"/>
              <a:t>However many permits a firm may hold, if the price of permits is greater than the marginal savings from emitting the firm will want to sell some permits and emit less. </a:t>
            </a:r>
          </a:p>
          <a:p>
            <a:endParaRPr lang="en-US" sz="2600" dirty="0"/>
          </a:p>
          <a:p>
            <a:endParaRPr lang="en-US" sz="2600" dirty="0"/>
          </a:p>
        </p:txBody>
      </p:sp>
      <p:sp>
        <p:nvSpPr>
          <p:cNvPr id="64516" name="Rectangle 7"/>
          <p:cNvSpPr>
            <a:spLocks noChangeArrowheads="1"/>
          </p:cNvSpPr>
          <p:nvPr/>
        </p:nvSpPr>
        <p:spPr bwMode="auto">
          <a:xfrm>
            <a:off x="0" y="0"/>
            <a:ext cx="9144000" cy="0"/>
          </a:xfrm>
          <a:prstGeom prst="rect">
            <a:avLst/>
          </a:prstGeom>
          <a:noFill/>
          <a:ln w="12700" cap="sq">
            <a:noFill/>
            <a:miter lim="800000"/>
            <a:headEnd type="none" w="sm" len="sm"/>
            <a:tailEnd type="none" w="sm" len="sm"/>
          </a:ln>
        </p:spPr>
        <p:txBody>
          <a:bodyPr wrap="none" anchor="ctr">
            <a:spAutoFit/>
          </a:bodyPr>
          <a:lstStyle/>
          <a:p>
            <a:endParaRPr lang="en-US"/>
          </a:p>
        </p:txBody>
      </p:sp>
      <p:sp>
        <p:nvSpPr>
          <p:cNvPr id="6" name="Title 1"/>
          <p:cNvSpPr txBox="1">
            <a:spLocks/>
          </p:cNvSpPr>
          <p:nvPr/>
        </p:nvSpPr>
        <p:spPr bwMode="auto">
          <a:xfrm>
            <a:off x="0" y="304800"/>
            <a:ext cx="9144000" cy="602625"/>
          </a:xfrm>
          <a:prstGeom prst="rect">
            <a:avLst/>
          </a:prstGeom>
          <a:noFill/>
          <a:ln w="9525">
            <a:noFill/>
            <a:miter lim="800000"/>
            <a:headEnd/>
            <a:tailEnd/>
          </a:ln>
          <a:effectLst/>
        </p:spPr>
        <p:txBody>
          <a:bodyPr anchor="ctr"/>
          <a:lstStyle/>
          <a:p>
            <a:pPr>
              <a:defRPr/>
            </a:pPr>
            <a:r>
              <a:rPr lang="en-US" sz="2400" b="1" kern="0" dirty="0">
                <a:ln w="1905"/>
                <a:solidFill>
                  <a:srgbClr val="993366"/>
                </a:solidFill>
                <a:effectLst>
                  <a:innerShdw blurRad="69850" dist="43180" dir="5400000">
                    <a:srgbClr val="000000">
                      <a:alpha val="65000"/>
                    </a:srgbClr>
                  </a:innerShdw>
                </a:effectLst>
                <a:latin typeface="Calibri" pitchFamily="34" charset="0"/>
                <a:ea typeface="+mj-ea"/>
                <a:cs typeface="+mj-cs"/>
              </a:rPr>
              <a:t>Basic Regulatory Framework: </a:t>
            </a:r>
            <a:r>
              <a:rPr lang="en-US" sz="2400" b="1" dirty="0">
                <a:latin typeface="Calibri" pitchFamily="34" charset="0"/>
              </a:rPr>
              <a:t>Emission Fees and Marketable Permits</a:t>
            </a:r>
            <a:endParaRPr lang="en-US" sz="2400" b="1" kern="0" dirty="0">
              <a:ln w="1905"/>
              <a:solidFill>
                <a:srgbClr val="993366"/>
              </a:solidFill>
              <a:effectLst>
                <a:innerShdw blurRad="69850" dist="43180" dir="5400000">
                  <a:srgbClr val="000000">
                    <a:alpha val="65000"/>
                  </a:srgbClr>
                </a:innerShdw>
              </a:effectLst>
              <a:latin typeface="Calibri" pitchFamily="34" charset="0"/>
              <a:ea typeface="+mj-ea"/>
              <a:cs typeface="+mj-cs"/>
            </a:endParaRPr>
          </a:p>
        </p:txBody>
      </p:sp>
    </p:spTree>
  </p:cSld>
  <p:clrMapOvr>
    <a:masterClrMapping/>
  </p:clrMapOvr>
  <p:transition>
    <p:split orient="ver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p:cNvSpPr txBox="1">
            <a:spLocks noGrp="1"/>
          </p:cNvSpPr>
          <p:nvPr/>
        </p:nvSpPr>
        <p:spPr bwMode="auto">
          <a:xfrm>
            <a:off x="8174038" y="1588"/>
            <a:ext cx="762000" cy="366712"/>
          </a:xfrm>
          <a:prstGeom prst="rect">
            <a:avLst/>
          </a:prstGeom>
          <a:noFill/>
          <a:ln w="9525">
            <a:noFill/>
            <a:miter lim="800000"/>
            <a:headEnd/>
            <a:tailEnd/>
          </a:ln>
        </p:spPr>
        <p:txBody>
          <a:bodyPr anchor="b"/>
          <a:lstStyle/>
          <a:p>
            <a:pPr algn="r"/>
            <a:fld id="{762ECDD8-6FDF-42A8-8AAA-0297B270074F}" type="slidenum">
              <a:rPr lang="en-US">
                <a:solidFill>
                  <a:srgbClr val="FFFFFF"/>
                </a:solidFill>
              </a:rPr>
              <a:pPr algn="r"/>
              <a:t>58</a:t>
            </a:fld>
            <a:endParaRPr lang="en-US">
              <a:solidFill>
                <a:srgbClr val="FFFFFF"/>
              </a:solidFill>
            </a:endParaRPr>
          </a:p>
        </p:txBody>
      </p:sp>
      <p:sp>
        <p:nvSpPr>
          <p:cNvPr id="65539" name="TextBox 6"/>
          <p:cNvSpPr txBox="1">
            <a:spLocks noChangeArrowheads="1"/>
          </p:cNvSpPr>
          <p:nvPr/>
        </p:nvSpPr>
        <p:spPr bwMode="auto">
          <a:xfrm>
            <a:off x="152400" y="739775"/>
            <a:ext cx="8839200" cy="6045200"/>
          </a:xfrm>
          <a:prstGeom prst="rect">
            <a:avLst/>
          </a:prstGeom>
          <a:noFill/>
          <a:ln w="9525">
            <a:noFill/>
            <a:miter lim="800000"/>
            <a:headEnd/>
            <a:tailEnd/>
          </a:ln>
        </p:spPr>
        <p:txBody>
          <a:bodyPr>
            <a:spAutoFit/>
          </a:bodyPr>
          <a:lstStyle/>
          <a:p>
            <a:r>
              <a:rPr lang="en-US" sz="2600" dirty="0"/>
              <a:t>If the price of permit is less than the firms’ marginal savings form polluting, buying permits is easier than controlling emissions. </a:t>
            </a:r>
          </a:p>
          <a:p>
            <a:endParaRPr lang="en-US" sz="2600" dirty="0"/>
          </a:p>
          <a:p>
            <a:r>
              <a:rPr lang="en-US" sz="2600" dirty="0"/>
              <a:t>We try to find the price for which the desired emission levels for each of the two firms corresponds to the number of permits issued. </a:t>
            </a:r>
          </a:p>
          <a:p>
            <a:endParaRPr lang="en-US" sz="2600" dirty="0"/>
          </a:p>
          <a:p>
            <a:r>
              <a:rPr lang="en-US" sz="2600" dirty="0"/>
              <a:t>Total costs for each firm are:</a:t>
            </a:r>
          </a:p>
          <a:p>
            <a:r>
              <a:rPr lang="en-US" sz="2600" dirty="0"/>
              <a:t> 	TC</a:t>
            </a:r>
            <a:r>
              <a:rPr lang="en-US" sz="2600" baseline="-25000" dirty="0"/>
              <a:t>1</a:t>
            </a:r>
            <a:r>
              <a:rPr lang="en-US" sz="2600" dirty="0"/>
              <a:t> (e</a:t>
            </a:r>
            <a:r>
              <a:rPr lang="en-US" sz="2600" baseline="-25000" dirty="0"/>
              <a:t>1</a:t>
            </a:r>
            <a:r>
              <a:rPr lang="en-US" sz="2600" dirty="0"/>
              <a:t>)  = C</a:t>
            </a:r>
            <a:r>
              <a:rPr lang="en-US" sz="2600" baseline="-25000" dirty="0"/>
              <a:t>1</a:t>
            </a:r>
            <a:r>
              <a:rPr lang="en-US" sz="2600" dirty="0"/>
              <a:t>(e</a:t>
            </a:r>
            <a:r>
              <a:rPr lang="en-US" sz="2600" baseline="-25000" dirty="0"/>
              <a:t>1</a:t>
            </a:r>
            <a:r>
              <a:rPr lang="en-US" sz="2600" dirty="0"/>
              <a:t>) + </a:t>
            </a:r>
            <a:r>
              <a:rPr lang="el-GR" sz="2600" dirty="0"/>
              <a:t>π</a:t>
            </a:r>
            <a:r>
              <a:rPr lang="en-US" sz="2600" dirty="0"/>
              <a:t> (l</a:t>
            </a:r>
            <a:r>
              <a:rPr lang="en-US" sz="2600" baseline="-25000" dirty="0"/>
              <a:t>1</a:t>
            </a:r>
            <a:r>
              <a:rPr lang="en-US" sz="2600" dirty="0"/>
              <a:t> – L</a:t>
            </a:r>
            <a:r>
              <a:rPr lang="en-US" sz="2600" baseline="-25000" dirty="0"/>
              <a:t>1</a:t>
            </a:r>
            <a:r>
              <a:rPr lang="en-US" sz="2600" dirty="0"/>
              <a:t>), where </a:t>
            </a:r>
            <a:r>
              <a:rPr lang="en-US" sz="2600" dirty="0" err="1"/>
              <a:t>C</a:t>
            </a:r>
            <a:r>
              <a:rPr lang="en-US" sz="2600" baseline="-25000" dirty="0" err="1"/>
              <a:t>i</a:t>
            </a:r>
            <a:r>
              <a:rPr lang="en-US" sz="2600" dirty="0"/>
              <a:t> (</a:t>
            </a:r>
            <a:r>
              <a:rPr lang="en-US" sz="2600" dirty="0" err="1"/>
              <a:t>e</a:t>
            </a:r>
            <a:r>
              <a:rPr lang="en-US" sz="2600" baseline="-25000" dirty="0" err="1"/>
              <a:t>i</a:t>
            </a:r>
            <a:r>
              <a:rPr lang="en-US" sz="2600" dirty="0"/>
              <a:t>) is the direct 						cost to firm </a:t>
            </a:r>
            <a:r>
              <a:rPr lang="en-US" sz="2600" dirty="0" err="1"/>
              <a:t>i</a:t>
            </a:r>
            <a:r>
              <a:rPr lang="en-US" sz="2600" dirty="0"/>
              <a:t>,</a:t>
            </a:r>
          </a:p>
          <a:p>
            <a:r>
              <a:rPr lang="en-US" sz="2600" dirty="0"/>
              <a:t>	               = C</a:t>
            </a:r>
            <a:r>
              <a:rPr lang="en-US" sz="2600" baseline="-25000" dirty="0"/>
              <a:t>1</a:t>
            </a:r>
            <a:r>
              <a:rPr lang="en-US" sz="2600" dirty="0"/>
              <a:t> (e</a:t>
            </a:r>
            <a:r>
              <a:rPr lang="en-US" sz="2600" baseline="-25000" dirty="0"/>
              <a:t>1</a:t>
            </a:r>
            <a:r>
              <a:rPr lang="en-US" sz="2600" dirty="0"/>
              <a:t>) + </a:t>
            </a:r>
            <a:r>
              <a:rPr lang="el-GR" sz="2600" dirty="0"/>
              <a:t>π</a:t>
            </a:r>
            <a:r>
              <a:rPr lang="en-US" sz="2600" dirty="0"/>
              <a:t> (a</a:t>
            </a:r>
            <a:r>
              <a:rPr lang="en-US" sz="2600" baseline="-25000" dirty="0"/>
              <a:t>1</a:t>
            </a:r>
            <a:r>
              <a:rPr lang="en-US" sz="2600" dirty="0"/>
              <a:t>e</a:t>
            </a:r>
            <a:r>
              <a:rPr lang="en-US" sz="2600" baseline="-25000" dirty="0"/>
              <a:t>1</a:t>
            </a:r>
            <a:r>
              <a:rPr lang="en-US" sz="2600" dirty="0"/>
              <a:t> – L</a:t>
            </a:r>
            <a:r>
              <a:rPr lang="en-US" sz="2600" baseline="-25000" dirty="0"/>
              <a:t>1</a:t>
            </a:r>
            <a:r>
              <a:rPr lang="en-US" sz="2600" dirty="0"/>
              <a:t>)     (4)</a:t>
            </a:r>
          </a:p>
          <a:p>
            <a:r>
              <a:rPr lang="en-US" sz="2600" dirty="0"/>
              <a:t>And,</a:t>
            </a:r>
          </a:p>
          <a:p>
            <a:r>
              <a:rPr lang="en-US" sz="2600" dirty="0"/>
              <a:t>	TC</a:t>
            </a:r>
            <a:r>
              <a:rPr lang="en-US" sz="2600" baseline="-25000" dirty="0"/>
              <a:t>2</a:t>
            </a:r>
            <a:r>
              <a:rPr lang="en-US" sz="2600" dirty="0"/>
              <a:t> (e</a:t>
            </a:r>
            <a:r>
              <a:rPr lang="en-US" sz="2600" baseline="-25000" dirty="0"/>
              <a:t>2</a:t>
            </a:r>
            <a:r>
              <a:rPr lang="en-US" sz="2600" dirty="0"/>
              <a:t>) = C</a:t>
            </a:r>
            <a:r>
              <a:rPr lang="en-US" sz="2600" baseline="-25000" dirty="0"/>
              <a:t>2</a:t>
            </a:r>
            <a:r>
              <a:rPr lang="en-US" sz="2600" dirty="0"/>
              <a:t> (e</a:t>
            </a:r>
            <a:r>
              <a:rPr lang="en-US" sz="2600" baseline="-25000" dirty="0"/>
              <a:t>2</a:t>
            </a:r>
            <a:r>
              <a:rPr lang="en-US" sz="2600" dirty="0"/>
              <a:t>) + </a:t>
            </a:r>
            <a:r>
              <a:rPr lang="el-GR" sz="2600" dirty="0"/>
              <a:t>π</a:t>
            </a:r>
            <a:r>
              <a:rPr lang="en-US" sz="2600" dirty="0"/>
              <a:t> (l</a:t>
            </a:r>
            <a:r>
              <a:rPr lang="en-US" sz="2600" baseline="-25000" dirty="0"/>
              <a:t>2</a:t>
            </a:r>
            <a:r>
              <a:rPr lang="en-US" sz="2600" dirty="0"/>
              <a:t> – L</a:t>
            </a:r>
            <a:r>
              <a:rPr lang="en-US" sz="2600" baseline="-25000" dirty="0"/>
              <a:t>2</a:t>
            </a:r>
            <a:r>
              <a:rPr lang="en-US" sz="2600" dirty="0"/>
              <a:t>) </a:t>
            </a:r>
          </a:p>
          <a:p>
            <a:r>
              <a:rPr lang="en-US" sz="2600" dirty="0"/>
              <a:t>	              = C</a:t>
            </a:r>
            <a:r>
              <a:rPr lang="en-US" sz="2600" baseline="-25000" dirty="0"/>
              <a:t>2</a:t>
            </a:r>
            <a:r>
              <a:rPr lang="en-US" sz="2600" dirty="0"/>
              <a:t>(e</a:t>
            </a:r>
            <a:r>
              <a:rPr lang="en-US" sz="2600" baseline="-25000" dirty="0"/>
              <a:t>2</a:t>
            </a:r>
            <a:r>
              <a:rPr lang="en-US" sz="2600" dirty="0"/>
              <a:t>) + </a:t>
            </a:r>
            <a:r>
              <a:rPr lang="el-GR" sz="2600" dirty="0"/>
              <a:t>π </a:t>
            </a:r>
            <a:r>
              <a:rPr lang="en-US" sz="2600" dirty="0"/>
              <a:t>(a</a:t>
            </a:r>
            <a:r>
              <a:rPr lang="en-US" sz="2600" baseline="-25000" dirty="0"/>
              <a:t>2</a:t>
            </a:r>
            <a:r>
              <a:rPr lang="en-US" sz="2600" dirty="0"/>
              <a:t>e</a:t>
            </a:r>
            <a:r>
              <a:rPr lang="en-US" sz="2600" baseline="-25000" dirty="0"/>
              <a:t>2</a:t>
            </a:r>
            <a:r>
              <a:rPr lang="en-US" sz="2600" dirty="0"/>
              <a:t> –L</a:t>
            </a:r>
            <a:r>
              <a:rPr lang="en-US" sz="2600" baseline="-25000" dirty="0"/>
              <a:t>2</a:t>
            </a:r>
            <a:r>
              <a:rPr lang="en-US" sz="2600" dirty="0"/>
              <a:t>)	    (5)</a:t>
            </a:r>
          </a:p>
        </p:txBody>
      </p:sp>
      <p:sp>
        <p:nvSpPr>
          <p:cNvPr id="65540" name="Rectangle 7"/>
          <p:cNvSpPr>
            <a:spLocks noChangeArrowheads="1"/>
          </p:cNvSpPr>
          <p:nvPr/>
        </p:nvSpPr>
        <p:spPr bwMode="auto">
          <a:xfrm>
            <a:off x="0" y="0"/>
            <a:ext cx="9144000" cy="0"/>
          </a:xfrm>
          <a:prstGeom prst="rect">
            <a:avLst/>
          </a:prstGeom>
          <a:noFill/>
          <a:ln w="12700" cap="sq">
            <a:noFill/>
            <a:miter lim="800000"/>
            <a:headEnd type="none" w="sm" len="sm"/>
            <a:tailEnd type="none" w="sm" len="sm"/>
          </a:ln>
        </p:spPr>
        <p:txBody>
          <a:bodyPr wrap="none" anchor="ctr">
            <a:spAutoFit/>
          </a:bodyPr>
          <a:lstStyle/>
          <a:p>
            <a:endParaRPr lang="en-US"/>
          </a:p>
        </p:txBody>
      </p:sp>
      <p:sp>
        <p:nvSpPr>
          <p:cNvPr id="6" name="Title 1"/>
          <p:cNvSpPr txBox="1">
            <a:spLocks/>
          </p:cNvSpPr>
          <p:nvPr/>
        </p:nvSpPr>
        <p:spPr bwMode="auto">
          <a:xfrm>
            <a:off x="-72570" y="221248"/>
            <a:ext cx="9144000" cy="677954"/>
          </a:xfrm>
          <a:prstGeom prst="rect">
            <a:avLst/>
          </a:prstGeom>
          <a:noFill/>
          <a:ln w="9525">
            <a:noFill/>
            <a:miter lim="800000"/>
            <a:headEnd/>
            <a:tailEnd/>
          </a:ln>
          <a:effectLst/>
        </p:spPr>
        <p:txBody>
          <a:bodyPr anchor="ctr"/>
          <a:lstStyle/>
          <a:p>
            <a:pPr>
              <a:defRPr/>
            </a:pPr>
            <a:r>
              <a:rPr lang="en-US" sz="2400" b="1" kern="0" dirty="0">
                <a:ln w="1905"/>
                <a:solidFill>
                  <a:srgbClr val="993366"/>
                </a:solidFill>
                <a:effectLst>
                  <a:innerShdw blurRad="69850" dist="43180" dir="5400000">
                    <a:srgbClr val="000000">
                      <a:alpha val="65000"/>
                    </a:srgbClr>
                  </a:innerShdw>
                </a:effectLst>
                <a:latin typeface="Calibri" pitchFamily="34" charset="0"/>
                <a:ea typeface="+mj-ea"/>
                <a:cs typeface="+mj-cs"/>
              </a:rPr>
              <a:t>Basic Regulatory Framework: </a:t>
            </a:r>
            <a:r>
              <a:rPr lang="en-US" sz="2400" b="1" dirty="0">
                <a:latin typeface="Calibri" pitchFamily="34" charset="0"/>
              </a:rPr>
              <a:t>Emission Fees and Marketable Permits</a:t>
            </a:r>
            <a:endParaRPr lang="en-US" sz="2400" b="1" kern="0" dirty="0">
              <a:ln w="1905"/>
              <a:solidFill>
                <a:srgbClr val="993366"/>
              </a:solidFill>
              <a:effectLst>
                <a:innerShdw blurRad="69850" dist="43180" dir="5400000">
                  <a:srgbClr val="000000">
                    <a:alpha val="65000"/>
                  </a:srgbClr>
                </a:innerShdw>
              </a:effectLst>
              <a:latin typeface="Calibri" pitchFamily="34" charset="0"/>
              <a:ea typeface="+mj-ea"/>
              <a:cs typeface="+mj-cs"/>
            </a:endParaRPr>
          </a:p>
        </p:txBody>
      </p:sp>
    </p:spTree>
  </p:cSld>
  <p:clrMapOvr>
    <a:masterClrMapping/>
  </p:clrMapOvr>
  <p:transition>
    <p:split orient="ver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7554A317-0DBB-4C1A-855B-0E30675AF11F}" type="slidenum">
              <a:rPr lang="en-US" smtClean="0"/>
              <a:pPr/>
              <a:t>59</a:t>
            </a:fld>
            <a:endParaRPr lang="en-US"/>
          </a:p>
        </p:txBody>
      </p:sp>
      <p:sp>
        <p:nvSpPr>
          <p:cNvPr id="66563" name="Text Box 2"/>
          <p:cNvSpPr txBox="1">
            <a:spLocks noChangeArrowheads="1"/>
          </p:cNvSpPr>
          <p:nvPr/>
        </p:nvSpPr>
        <p:spPr bwMode="auto">
          <a:xfrm>
            <a:off x="2590800" y="3048000"/>
            <a:ext cx="2076450" cy="409575"/>
          </a:xfrm>
          <a:prstGeom prst="rect">
            <a:avLst/>
          </a:prstGeom>
          <a:solidFill>
            <a:srgbClr val="FFFFFF"/>
          </a:solidFill>
          <a:ln w="9525">
            <a:noFill/>
            <a:miter lim="800000"/>
            <a:headEnd/>
            <a:tailEnd/>
          </a:ln>
        </p:spPr>
        <p:txBody>
          <a:bodyPr/>
          <a:lstStyle/>
          <a:p>
            <a:endParaRPr lang="en-US"/>
          </a:p>
        </p:txBody>
      </p:sp>
      <p:sp>
        <p:nvSpPr>
          <p:cNvPr id="66564" name="TextBox 6"/>
          <p:cNvSpPr txBox="1">
            <a:spLocks noChangeArrowheads="1"/>
          </p:cNvSpPr>
          <p:nvPr/>
        </p:nvSpPr>
        <p:spPr bwMode="auto">
          <a:xfrm>
            <a:off x="0" y="644525"/>
            <a:ext cx="9144000" cy="6442075"/>
          </a:xfrm>
          <a:prstGeom prst="rect">
            <a:avLst/>
          </a:prstGeom>
          <a:noFill/>
          <a:ln w="9525">
            <a:noFill/>
            <a:miter lim="800000"/>
            <a:headEnd/>
            <a:tailEnd/>
          </a:ln>
        </p:spPr>
        <p:txBody>
          <a:bodyPr>
            <a:spAutoFit/>
          </a:bodyPr>
          <a:lstStyle/>
          <a:p>
            <a:r>
              <a:rPr lang="en-US" sz="2600"/>
              <a:t>In order to Minimize total costs each firm sets the marginal total costs (MTC) to Zero, i.e. </a:t>
            </a:r>
          </a:p>
          <a:p>
            <a:endParaRPr lang="en-US" sz="2600"/>
          </a:p>
          <a:p>
            <a:r>
              <a:rPr lang="en-US" sz="2600"/>
              <a:t>	MTC</a:t>
            </a:r>
            <a:r>
              <a:rPr lang="en-US" sz="2600" baseline="-25000"/>
              <a:t>1</a:t>
            </a:r>
            <a:r>
              <a:rPr lang="en-US" sz="2600"/>
              <a:t>(e</a:t>
            </a:r>
            <a:r>
              <a:rPr lang="en-US" sz="2600" baseline="-25000"/>
              <a:t>1</a:t>
            </a:r>
            <a:r>
              <a:rPr lang="en-US" sz="2600"/>
              <a:t>) = MC</a:t>
            </a:r>
            <a:r>
              <a:rPr lang="en-US" sz="2600" baseline="-25000"/>
              <a:t>1</a:t>
            </a:r>
            <a:r>
              <a:rPr lang="en-US" sz="2600"/>
              <a:t> (e</a:t>
            </a:r>
            <a:r>
              <a:rPr lang="en-US" sz="2600" baseline="-25000"/>
              <a:t>1</a:t>
            </a:r>
            <a:r>
              <a:rPr lang="en-US" sz="2600"/>
              <a:t>) + a</a:t>
            </a:r>
            <a:r>
              <a:rPr lang="en-US" sz="2600" baseline="-25000"/>
              <a:t>1</a:t>
            </a:r>
            <a:r>
              <a:rPr lang="el-GR" sz="2600"/>
              <a:t>π</a:t>
            </a:r>
            <a:r>
              <a:rPr lang="en-US" sz="2600"/>
              <a:t> = 0                         (6)</a:t>
            </a:r>
          </a:p>
          <a:p>
            <a:r>
              <a:rPr lang="en-US" sz="2600"/>
              <a:t>	MTC</a:t>
            </a:r>
            <a:r>
              <a:rPr lang="en-US" sz="2600" baseline="-25000"/>
              <a:t>2</a:t>
            </a:r>
            <a:r>
              <a:rPr lang="en-US" sz="2600"/>
              <a:t>(e</a:t>
            </a:r>
            <a:r>
              <a:rPr lang="en-US" sz="2600" baseline="-25000"/>
              <a:t>2</a:t>
            </a:r>
            <a:r>
              <a:rPr lang="en-US" sz="2600"/>
              <a:t>) = MC</a:t>
            </a:r>
            <a:r>
              <a:rPr lang="en-US" sz="2600" baseline="-25000"/>
              <a:t>2</a:t>
            </a:r>
            <a:r>
              <a:rPr lang="en-US" sz="2600"/>
              <a:t>(e</a:t>
            </a:r>
            <a:r>
              <a:rPr lang="en-US" sz="2600" baseline="-25000"/>
              <a:t>2</a:t>
            </a:r>
            <a:r>
              <a:rPr lang="en-US" sz="2600"/>
              <a:t>)  + a</a:t>
            </a:r>
            <a:r>
              <a:rPr lang="en-US" sz="2600" baseline="-25000"/>
              <a:t>2</a:t>
            </a:r>
            <a:r>
              <a:rPr lang="el-GR" sz="2600"/>
              <a:t>π</a:t>
            </a:r>
            <a:r>
              <a:rPr lang="en-US" sz="2600"/>
              <a:t> = 0                         (7)</a:t>
            </a:r>
          </a:p>
          <a:p>
            <a:endParaRPr lang="en-US" sz="2600"/>
          </a:p>
          <a:p>
            <a:r>
              <a:rPr lang="en-US" sz="2600"/>
              <a:t>Which implies: MC</a:t>
            </a:r>
            <a:r>
              <a:rPr lang="en-US" sz="2600" baseline="-25000"/>
              <a:t>1</a:t>
            </a:r>
            <a:r>
              <a:rPr lang="en-US" sz="2600"/>
              <a:t>(e</a:t>
            </a:r>
            <a:r>
              <a:rPr lang="en-US" sz="2600" baseline="-25000"/>
              <a:t>1</a:t>
            </a:r>
            <a:r>
              <a:rPr lang="en-US" sz="2600"/>
              <a:t>)/a</a:t>
            </a:r>
            <a:r>
              <a:rPr lang="en-US" sz="2600" baseline="-25000"/>
              <a:t>1</a:t>
            </a:r>
            <a:r>
              <a:rPr lang="en-US" sz="2600"/>
              <a:t> = MC</a:t>
            </a:r>
            <a:r>
              <a:rPr lang="en-US" sz="2600" baseline="-25000"/>
              <a:t>2</a:t>
            </a:r>
            <a:r>
              <a:rPr lang="en-US" sz="2600"/>
              <a:t> (e</a:t>
            </a:r>
            <a:r>
              <a:rPr lang="en-US" sz="2600" baseline="-25000"/>
              <a:t>2</a:t>
            </a:r>
            <a:r>
              <a:rPr lang="en-US" sz="2600"/>
              <a:t>)/a</a:t>
            </a:r>
            <a:r>
              <a:rPr lang="en-US" sz="2600" baseline="-25000"/>
              <a:t>2</a:t>
            </a:r>
            <a:r>
              <a:rPr lang="en-US" sz="2600"/>
              <a:t> = -</a:t>
            </a:r>
            <a:r>
              <a:rPr lang="el-GR" sz="2600"/>
              <a:t> π</a:t>
            </a:r>
            <a:r>
              <a:rPr lang="en-US" sz="2600"/>
              <a:t> </a:t>
            </a:r>
          </a:p>
          <a:p>
            <a:endParaRPr lang="en-US" sz="2600"/>
          </a:p>
          <a:p>
            <a:r>
              <a:rPr lang="en-US" sz="2600"/>
              <a:t>Or, MS</a:t>
            </a:r>
            <a:r>
              <a:rPr lang="en-US" sz="2600" baseline="-25000"/>
              <a:t>1</a:t>
            </a:r>
            <a:r>
              <a:rPr lang="en-US" sz="2600"/>
              <a:t>(e</a:t>
            </a:r>
            <a:r>
              <a:rPr lang="en-US" sz="2600" baseline="-25000"/>
              <a:t>1</a:t>
            </a:r>
            <a:r>
              <a:rPr lang="en-US" sz="2600"/>
              <a:t>)/a</a:t>
            </a:r>
            <a:r>
              <a:rPr lang="en-US" sz="2600" baseline="-25000"/>
              <a:t>1</a:t>
            </a:r>
            <a:r>
              <a:rPr lang="en-US" sz="2600"/>
              <a:t> = MS</a:t>
            </a:r>
            <a:r>
              <a:rPr lang="en-US" sz="2600" baseline="-25000"/>
              <a:t>2</a:t>
            </a:r>
            <a:r>
              <a:rPr lang="en-US" sz="2600"/>
              <a:t>(e</a:t>
            </a:r>
            <a:r>
              <a:rPr lang="en-US" sz="2600" baseline="-25000"/>
              <a:t>2</a:t>
            </a:r>
            <a:r>
              <a:rPr lang="en-US" sz="2600"/>
              <a:t>)/a</a:t>
            </a:r>
            <a:r>
              <a:rPr lang="en-US" sz="2600" baseline="-25000"/>
              <a:t>2</a:t>
            </a:r>
            <a:r>
              <a:rPr lang="en-US" sz="2600"/>
              <a:t> = </a:t>
            </a:r>
            <a:r>
              <a:rPr lang="el-GR" sz="2600"/>
              <a:t>π</a:t>
            </a:r>
            <a:r>
              <a:rPr lang="en-US" sz="2600"/>
              <a:t>		                 (8)</a:t>
            </a:r>
          </a:p>
          <a:p>
            <a:endParaRPr lang="en-US" sz="2600"/>
          </a:p>
          <a:p>
            <a:pPr algn="just"/>
            <a:r>
              <a:rPr lang="en-US" sz="2600"/>
              <a:t>Equation (8) says that marginal savings normalized by the transfer coefficient should equal to the permit price. This is analogous to the working of ambient emission fee which states that marginal savings normalized by the transfer coefficient equals the same number for all firms.</a:t>
            </a:r>
          </a:p>
          <a:p>
            <a:pPr algn="just"/>
            <a:endParaRPr lang="en-US" sz="2600"/>
          </a:p>
        </p:txBody>
      </p:sp>
      <p:sp>
        <p:nvSpPr>
          <p:cNvPr id="5" name="Title 1"/>
          <p:cNvSpPr txBox="1">
            <a:spLocks/>
          </p:cNvSpPr>
          <p:nvPr/>
        </p:nvSpPr>
        <p:spPr bwMode="auto">
          <a:xfrm>
            <a:off x="-100732" y="124452"/>
            <a:ext cx="9144000" cy="685800"/>
          </a:xfrm>
          <a:prstGeom prst="rect">
            <a:avLst/>
          </a:prstGeom>
          <a:noFill/>
          <a:ln w="9525">
            <a:noFill/>
            <a:miter lim="800000"/>
            <a:headEnd/>
            <a:tailEnd/>
          </a:ln>
          <a:effectLst/>
        </p:spPr>
        <p:txBody>
          <a:bodyPr anchor="ctr"/>
          <a:lstStyle/>
          <a:p>
            <a:pPr>
              <a:defRPr/>
            </a:pPr>
            <a:r>
              <a:rPr lang="en-US" sz="2400" b="1" kern="0" dirty="0">
                <a:ln w="1905"/>
                <a:solidFill>
                  <a:srgbClr val="993366"/>
                </a:solidFill>
                <a:effectLst>
                  <a:innerShdw blurRad="69850" dist="43180" dir="5400000">
                    <a:srgbClr val="000000">
                      <a:alpha val="65000"/>
                    </a:srgbClr>
                  </a:innerShdw>
                </a:effectLst>
                <a:latin typeface="Calibri" pitchFamily="34" charset="0"/>
                <a:ea typeface="+mj-ea"/>
                <a:cs typeface="+mj-cs"/>
              </a:rPr>
              <a:t>Basic Regulatory Framework: </a:t>
            </a:r>
            <a:r>
              <a:rPr lang="en-US" sz="2400" b="1" dirty="0">
                <a:latin typeface="Calibri" pitchFamily="34" charset="0"/>
              </a:rPr>
              <a:t>Emission Fees and Marketable Permits</a:t>
            </a:r>
            <a:endParaRPr lang="en-US" sz="2400" b="1" kern="0" dirty="0">
              <a:ln w="1905"/>
              <a:solidFill>
                <a:srgbClr val="993366"/>
              </a:solidFill>
              <a:effectLst>
                <a:innerShdw blurRad="69850" dist="43180" dir="5400000">
                  <a:srgbClr val="000000">
                    <a:alpha val="65000"/>
                  </a:srgbClr>
                </a:innerShdw>
              </a:effectLst>
              <a:latin typeface="Calibri" pitchFamily="34" charset="0"/>
              <a:ea typeface="+mj-ea"/>
              <a:cs typeface="+mj-cs"/>
            </a:endParaRPr>
          </a:p>
        </p:txBody>
      </p:sp>
    </p:spTree>
  </p:cSld>
  <p:clrMapOvr>
    <a:masterClrMapping/>
  </p:clrMapOvr>
  <p:transition>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5BF7567-2917-4890-B4E7-06E9FF637CE0}" type="slidenum">
              <a:rPr lang="en-US" smtClean="0"/>
              <a:pPr/>
              <a:t>6</a:t>
            </a:fld>
            <a:endParaRPr lang="en-US"/>
          </a:p>
        </p:txBody>
      </p:sp>
      <p:sp>
        <p:nvSpPr>
          <p:cNvPr id="6" name="Title 1"/>
          <p:cNvSpPr txBox="1">
            <a:spLocks/>
          </p:cNvSpPr>
          <p:nvPr/>
        </p:nvSpPr>
        <p:spPr bwMode="auto">
          <a:xfrm>
            <a:off x="111766" y="556308"/>
            <a:ext cx="8846457" cy="838200"/>
          </a:xfrm>
          <a:prstGeom prst="rect">
            <a:avLst/>
          </a:prstGeom>
          <a:noFill/>
          <a:ln w="9525">
            <a:noFill/>
            <a:miter lim="800000"/>
            <a:headEnd/>
            <a:tailEnd/>
          </a:ln>
          <a:effectLst/>
        </p:spPr>
        <p:txBody>
          <a:bodyPr anchor="ctr"/>
          <a:lstStyle/>
          <a:p>
            <a:pPr>
              <a:defRPr/>
            </a:pPr>
            <a:r>
              <a:rPr lang="en-US" sz="3200" b="1" kern="0" dirty="0">
                <a:ln w="1905"/>
                <a:solidFill>
                  <a:srgbClr val="993366"/>
                </a:solidFill>
                <a:effectLst>
                  <a:innerShdw blurRad="69850" dist="43180" dir="5400000">
                    <a:srgbClr val="000000">
                      <a:alpha val="65000"/>
                    </a:srgbClr>
                  </a:innerShdw>
                </a:effectLst>
                <a:latin typeface="Calibri" pitchFamily="34" charset="0"/>
                <a:ea typeface="+mj-ea"/>
                <a:cs typeface="+mj-cs"/>
              </a:rPr>
              <a:t>What is Pollution? –depletion of quantity and quality</a:t>
            </a:r>
          </a:p>
        </p:txBody>
      </p:sp>
      <p:sp>
        <p:nvSpPr>
          <p:cNvPr id="14340" name="TextBox 7"/>
          <p:cNvSpPr txBox="1">
            <a:spLocks noChangeArrowheads="1"/>
          </p:cNvSpPr>
          <p:nvPr/>
        </p:nvSpPr>
        <p:spPr bwMode="auto">
          <a:xfrm>
            <a:off x="119023" y="1905000"/>
            <a:ext cx="8839200" cy="4832092"/>
          </a:xfrm>
          <a:prstGeom prst="rect">
            <a:avLst/>
          </a:prstGeom>
          <a:noFill/>
          <a:ln w="9525">
            <a:noFill/>
            <a:miter lim="800000"/>
            <a:headEnd/>
            <a:tailEnd/>
          </a:ln>
        </p:spPr>
        <p:txBody>
          <a:bodyPr>
            <a:spAutoFit/>
          </a:bodyPr>
          <a:lstStyle/>
          <a:p>
            <a:pPr marL="457200" indent="-457200" algn="just">
              <a:buFont typeface="Wingdings" pitchFamily="2" charset="2"/>
              <a:buChar char="ü"/>
            </a:pPr>
            <a:r>
              <a:rPr lang="en-US" sz="2800" dirty="0"/>
              <a:t>Pollution affects the quality of an environmental resource</a:t>
            </a:r>
          </a:p>
          <a:p>
            <a:pPr marL="1371600" lvl="2" indent="-457200" algn="just">
              <a:buFont typeface="Wingdings" pitchFamily="2" charset="2"/>
              <a:buChar char="ü"/>
            </a:pPr>
            <a:r>
              <a:rPr lang="en-US" sz="2800" dirty="0"/>
              <a:t>Extent of biological diversity, the health of animal or plant population, air quality, etc.</a:t>
            </a:r>
          </a:p>
          <a:p>
            <a:pPr marL="457200" indent="-457200" algn="just">
              <a:buFont typeface="Wingdings" pitchFamily="2" charset="2"/>
              <a:buChar char="ü"/>
            </a:pPr>
            <a:endParaRPr lang="en-US" sz="2800" dirty="0"/>
          </a:p>
          <a:p>
            <a:pPr marL="457200" indent="-457200" algn="just">
              <a:buFont typeface="Wingdings" pitchFamily="2" charset="2"/>
              <a:buChar char="ü"/>
            </a:pPr>
            <a:r>
              <a:rPr lang="en-US" sz="2800" dirty="0"/>
              <a:t>Changes in the quality of environmental resources may have effects upon welfare even more profound than changes in the quantity</a:t>
            </a:r>
          </a:p>
          <a:p>
            <a:pPr algn="just"/>
            <a:endParaRPr lang="en-US" sz="2800" dirty="0"/>
          </a:p>
          <a:p>
            <a:pPr marL="1371600" lvl="2" indent="-457200" algn="just">
              <a:buFont typeface="Wingdings" pitchFamily="2" charset="2"/>
              <a:buChar char="ü"/>
            </a:pPr>
            <a:r>
              <a:rPr lang="en-US" sz="2800" dirty="0"/>
              <a:t>Health damage due to air pollution</a:t>
            </a:r>
          </a:p>
          <a:p>
            <a:pPr algn="just"/>
            <a:endParaRPr lang="en-US" sz="2800" dirty="0"/>
          </a:p>
        </p:txBody>
      </p:sp>
    </p:spTree>
    <p:extLst>
      <p:ext uri="{BB962C8B-B14F-4D97-AF65-F5344CB8AC3E}">
        <p14:creationId xmlns:p14="http://schemas.microsoft.com/office/powerpoint/2010/main" val="3022635464"/>
      </p:ext>
    </p:extLst>
  </p:cSld>
  <p:clrMapOvr>
    <a:masterClrMapping/>
  </p:clrMapOvr>
  <p:transition>
    <p:split orient="ver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p:cNvSpPr txBox="1">
            <a:spLocks noGrp="1"/>
          </p:cNvSpPr>
          <p:nvPr/>
        </p:nvSpPr>
        <p:spPr bwMode="auto">
          <a:xfrm>
            <a:off x="8174038" y="1588"/>
            <a:ext cx="762000" cy="366712"/>
          </a:xfrm>
          <a:prstGeom prst="rect">
            <a:avLst/>
          </a:prstGeom>
          <a:noFill/>
          <a:ln w="9525">
            <a:noFill/>
            <a:miter lim="800000"/>
            <a:headEnd/>
            <a:tailEnd/>
          </a:ln>
        </p:spPr>
        <p:txBody>
          <a:bodyPr anchor="b"/>
          <a:lstStyle/>
          <a:p>
            <a:pPr algn="r"/>
            <a:fld id="{C43B81DB-4B16-46F8-B3E5-1C65AEBE9298}" type="slidenum">
              <a:rPr lang="en-US">
                <a:solidFill>
                  <a:srgbClr val="FFFFFF"/>
                </a:solidFill>
              </a:rPr>
              <a:pPr algn="r"/>
              <a:t>60</a:t>
            </a:fld>
            <a:endParaRPr lang="en-US">
              <a:solidFill>
                <a:srgbClr val="FFFFFF"/>
              </a:solidFill>
            </a:endParaRPr>
          </a:p>
        </p:txBody>
      </p:sp>
      <p:sp>
        <p:nvSpPr>
          <p:cNvPr id="67587" name="Text Box 2"/>
          <p:cNvSpPr txBox="1">
            <a:spLocks noChangeArrowheads="1"/>
          </p:cNvSpPr>
          <p:nvPr/>
        </p:nvSpPr>
        <p:spPr bwMode="auto">
          <a:xfrm>
            <a:off x="2590800" y="3048000"/>
            <a:ext cx="2076450" cy="409575"/>
          </a:xfrm>
          <a:prstGeom prst="rect">
            <a:avLst/>
          </a:prstGeom>
          <a:solidFill>
            <a:srgbClr val="FFFFFF"/>
          </a:solidFill>
          <a:ln w="9525">
            <a:noFill/>
            <a:miter lim="800000"/>
            <a:headEnd/>
            <a:tailEnd/>
          </a:ln>
        </p:spPr>
        <p:txBody>
          <a:bodyPr/>
          <a:lstStyle/>
          <a:p>
            <a:endParaRPr lang="en-US"/>
          </a:p>
        </p:txBody>
      </p:sp>
      <p:sp>
        <p:nvSpPr>
          <p:cNvPr id="67588" name="TextBox 6"/>
          <p:cNvSpPr txBox="1">
            <a:spLocks noChangeArrowheads="1"/>
          </p:cNvSpPr>
          <p:nvPr/>
        </p:nvSpPr>
        <p:spPr bwMode="auto">
          <a:xfrm>
            <a:off x="228600" y="838200"/>
            <a:ext cx="8610600" cy="4789488"/>
          </a:xfrm>
          <a:prstGeom prst="rect">
            <a:avLst/>
          </a:prstGeom>
          <a:noFill/>
          <a:ln w="9525">
            <a:noFill/>
            <a:miter lim="800000"/>
            <a:headEnd/>
            <a:tailEnd/>
          </a:ln>
        </p:spPr>
        <p:txBody>
          <a:bodyPr>
            <a:spAutoFit/>
          </a:bodyPr>
          <a:lstStyle/>
          <a:p>
            <a:pPr algn="just"/>
            <a:endParaRPr lang="en-US" sz="2800" dirty="0"/>
          </a:p>
          <a:p>
            <a:pPr algn="just"/>
            <a:r>
              <a:rPr lang="en-US" sz="2800" dirty="0"/>
              <a:t>There is one additional equation that gives us information. </a:t>
            </a:r>
          </a:p>
          <a:p>
            <a:pPr algn="just"/>
            <a:endParaRPr lang="en-US" sz="2800" dirty="0"/>
          </a:p>
          <a:p>
            <a:pPr algn="just"/>
            <a:r>
              <a:rPr lang="en-US" sz="2800" dirty="0"/>
              <a:t>Combining equations (1), (2) and (3) we get,</a:t>
            </a:r>
          </a:p>
          <a:p>
            <a:pPr algn="just"/>
            <a:endParaRPr lang="en-US" sz="2800" dirty="0"/>
          </a:p>
          <a:p>
            <a:pPr algn="just"/>
            <a:r>
              <a:rPr lang="en-US" sz="2800" dirty="0"/>
              <a:t>	a</a:t>
            </a:r>
            <a:r>
              <a:rPr lang="en-US" sz="2800" baseline="-25000" dirty="0"/>
              <a:t>1</a:t>
            </a:r>
            <a:r>
              <a:rPr lang="en-US" sz="2800" dirty="0"/>
              <a:t>e</a:t>
            </a:r>
            <a:r>
              <a:rPr lang="en-US" sz="2800" baseline="-25000" dirty="0"/>
              <a:t>1</a:t>
            </a:r>
            <a:r>
              <a:rPr lang="en-US" sz="2800" dirty="0"/>
              <a:t>+a</a:t>
            </a:r>
            <a:r>
              <a:rPr lang="en-US" sz="2800" baseline="-25000" dirty="0"/>
              <a:t>2</a:t>
            </a:r>
            <a:r>
              <a:rPr lang="en-US" sz="2800" dirty="0"/>
              <a:t>e</a:t>
            </a:r>
            <a:r>
              <a:rPr lang="en-US" sz="2800" baseline="-25000" dirty="0"/>
              <a:t>2</a:t>
            </a:r>
            <a:r>
              <a:rPr lang="en-US" sz="2800" dirty="0"/>
              <a:t>=L                                                    (9)</a:t>
            </a:r>
          </a:p>
          <a:p>
            <a:pPr algn="just"/>
            <a:endParaRPr lang="en-US" sz="2800" dirty="0"/>
          </a:p>
          <a:p>
            <a:pPr algn="just"/>
            <a:r>
              <a:rPr lang="en-US" sz="2800" dirty="0"/>
              <a:t>Equations (8) and (9) constitute three separate equations in three unknowns (e</a:t>
            </a:r>
            <a:r>
              <a:rPr lang="en-US" sz="2800" baseline="-25000" dirty="0"/>
              <a:t>1</a:t>
            </a:r>
            <a:r>
              <a:rPr lang="en-US" sz="2800" dirty="0"/>
              <a:t>, e</a:t>
            </a:r>
            <a:r>
              <a:rPr lang="en-US" sz="2800" baseline="-25000" dirty="0"/>
              <a:t>2</a:t>
            </a:r>
            <a:r>
              <a:rPr lang="en-US" sz="2800" dirty="0"/>
              <a:t> and </a:t>
            </a:r>
            <a:r>
              <a:rPr lang="el-GR" sz="2800" dirty="0"/>
              <a:t>π</a:t>
            </a:r>
            <a:r>
              <a:rPr lang="en-US" sz="2800" dirty="0"/>
              <a:t>) and thus can be solved.</a:t>
            </a:r>
          </a:p>
        </p:txBody>
      </p:sp>
      <p:sp>
        <p:nvSpPr>
          <p:cNvPr id="5" name="Title 1"/>
          <p:cNvSpPr txBox="1">
            <a:spLocks/>
          </p:cNvSpPr>
          <p:nvPr/>
        </p:nvSpPr>
        <p:spPr bwMode="auto">
          <a:xfrm>
            <a:off x="-13648" y="308725"/>
            <a:ext cx="9144000" cy="753282"/>
          </a:xfrm>
          <a:prstGeom prst="rect">
            <a:avLst/>
          </a:prstGeom>
          <a:noFill/>
          <a:ln w="9525">
            <a:noFill/>
            <a:miter lim="800000"/>
            <a:headEnd/>
            <a:tailEnd/>
          </a:ln>
          <a:effectLst/>
        </p:spPr>
        <p:txBody>
          <a:bodyPr anchor="ctr"/>
          <a:lstStyle/>
          <a:p>
            <a:pPr>
              <a:defRPr/>
            </a:pPr>
            <a:r>
              <a:rPr lang="en-US" sz="2400" b="1" kern="0" dirty="0">
                <a:ln w="1905"/>
                <a:solidFill>
                  <a:srgbClr val="993366"/>
                </a:solidFill>
                <a:effectLst>
                  <a:innerShdw blurRad="69850" dist="43180" dir="5400000">
                    <a:srgbClr val="000000">
                      <a:alpha val="65000"/>
                    </a:srgbClr>
                  </a:innerShdw>
                </a:effectLst>
                <a:latin typeface="Calibri" pitchFamily="34" charset="0"/>
                <a:ea typeface="+mj-ea"/>
                <a:cs typeface="+mj-cs"/>
              </a:rPr>
              <a:t>Basic Regulatory Framework: </a:t>
            </a:r>
            <a:r>
              <a:rPr lang="en-US" sz="2400" b="1" dirty="0">
                <a:latin typeface="Calibri" pitchFamily="34" charset="0"/>
              </a:rPr>
              <a:t>Emission Fees and Marketable Permits</a:t>
            </a:r>
            <a:endParaRPr lang="en-US" sz="2400" b="1" kern="0" dirty="0">
              <a:ln w="1905"/>
              <a:solidFill>
                <a:srgbClr val="993366"/>
              </a:solidFill>
              <a:effectLst>
                <a:innerShdw blurRad="69850" dist="43180" dir="5400000">
                  <a:srgbClr val="000000">
                    <a:alpha val="65000"/>
                  </a:srgbClr>
                </a:innerShdw>
              </a:effectLst>
              <a:latin typeface="Calibri" pitchFamily="34" charset="0"/>
              <a:ea typeface="+mj-ea"/>
              <a:cs typeface="+mj-cs"/>
            </a:endParaRPr>
          </a:p>
        </p:txBody>
      </p:sp>
    </p:spTree>
  </p:cSld>
  <p:clrMapOvr>
    <a:masterClrMapping/>
  </p:clrMapOvr>
  <p:transition>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5BF7567-2917-4890-B4E7-06E9FF637CE0}" type="slidenum">
              <a:rPr lang="en-US" smtClean="0"/>
              <a:pPr/>
              <a:t>7</a:t>
            </a:fld>
            <a:endParaRPr lang="en-US"/>
          </a:p>
        </p:txBody>
      </p:sp>
      <p:sp>
        <p:nvSpPr>
          <p:cNvPr id="6" name="Title 1"/>
          <p:cNvSpPr txBox="1">
            <a:spLocks/>
          </p:cNvSpPr>
          <p:nvPr/>
        </p:nvSpPr>
        <p:spPr bwMode="auto">
          <a:xfrm>
            <a:off x="112486" y="381000"/>
            <a:ext cx="6477000" cy="381000"/>
          </a:xfrm>
          <a:prstGeom prst="rect">
            <a:avLst/>
          </a:prstGeom>
          <a:noFill/>
          <a:ln w="9525">
            <a:noFill/>
            <a:miter lim="800000"/>
            <a:headEnd/>
            <a:tailEnd/>
          </a:ln>
          <a:effectLst/>
        </p:spPr>
        <p:txBody>
          <a:bodyPr anchor="ctr"/>
          <a:lstStyle/>
          <a:p>
            <a:pPr>
              <a:defRPr/>
            </a:pPr>
            <a:r>
              <a:rPr lang="en-US" sz="3200" b="1" kern="0" dirty="0">
                <a:ln w="1905"/>
                <a:solidFill>
                  <a:srgbClr val="993366"/>
                </a:solidFill>
                <a:effectLst>
                  <a:innerShdw blurRad="69850" dist="43180" dir="5400000">
                    <a:srgbClr val="000000">
                      <a:alpha val="65000"/>
                    </a:srgbClr>
                  </a:innerShdw>
                </a:effectLst>
                <a:latin typeface="Arial" pitchFamily="34" charset="0"/>
                <a:ea typeface="+mj-ea"/>
                <a:cs typeface="Arial" pitchFamily="34" charset="0"/>
              </a:rPr>
              <a:t>Forms of Pollution </a:t>
            </a:r>
          </a:p>
        </p:txBody>
      </p:sp>
      <p:sp>
        <p:nvSpPr>
          <p:cNvPr id="14340" name="TextBox 7"/>
          <p:cNvSpPr txBox="1">
            <a:spLocks noChangeArrowheads="1"/>
          </p:cNvSpPr>
          <p:nvPr/>
        </p:nvSpPr>
        <p:spPr bwMode="auto">
          <a:xfrm>
            <a:off x="112485" y="914400"/>
            <a:ext cx="8793843" cy="5693866"/>
          </a:xfrm>
          <a:prstGeom prst="rect">
            <a:avLst/>
          </a:prstGeom>
          <a:noFill/>
          <a:ln w="9525">
            <a:noFill/>
            <a:miter lim="800000"/>
            <a:headEnd/>
            <a:tailEnd/>
          </a:ln>
        </p:spPr>
        <p:txBody>
          <a:bodyPr wrap="square">
            <a:spAutoFit/>
          </a:bodyPr>
          <a:lstStyle/>
          <a:p>
            <a:pPr marL="457200" indent="-457200" algn="just">
              <a:buFont typeface="Wingdings" pitchFamily="2" charset="2"/>
              <a:buChar char="ü"/>
            </a:pPr>
            <a:r>
              <a:rPr lang="en-US" sz="2800" dirty="0"/>
              <a:t>Flow pollution </a:t>
            </a:r>
          </a:p>
          <a:p>
            <a:pPr marL="914400" lvl="1" indent="-457200" algn="just">
              <a:buFont typeface="Wingdings" pitchFamily="2" charset="2"/>
              <a:buChar char="ü"/>
            </a:pPr>
            <a:r>
              <a:rPr lang="en-US" sz="2800" dirty="0"/>
              <a:t>When damages result from the level of flow of residuals (i.e. the rate at which they are discharged into the environment)</a:t>
            </a:r>
          </a:p>
          <a:p>
            <a:pPr marL="914400" lvl="1" indent="-457200" algn="just">
              <a:buFont typeface="Wingdings" pitchFamily="2" charset="2"/>
              <a:buChar char="ü"/>
            </a:pPr>
            <a:r>
              <a:rPr lang="en-US" sz="2800" dirty="0"/>
              <a:t>Noise</a:t>
            </a:r>
          </a:p>
          <a:p>
            <a:pPr marL="457200" indent="-457200" algn="just">
              <a:buFont typeface="Wingdings" pitchFamily="2" charset="2"/>
              <a:buChar char="ü"/>
            </a:pPr>
            <a:endParaRPr lang="en-US" sz="2800" dirty="0"/>
          </a:p>
          <a:p>
            <a:pPr marL="457200" indent="-457200" algn="just">
              <a:buFont typeface="Wingdings" pitchFamily="2" charset="2"/>
              <a:buChar char="ü"/>
            </a:pPr>
            <a:r>
              <a:rPr lang="en-US" sz="2800" dirty="0"/>
              <a:t>Stock pollution</a:t>
            </a:r>
          </a:p>
          <a:p>
            <a:pPr marL="914400" lvl="1" indent="-457200" algn="just">
              <a:buFont typeface="Wingdings" pitchFamily="2" charset="2"/>
              <a:buChar char="ü"/>
            </a:pPr>
            <a:r>
              <a:rPr lang="en-US" sz="2800" dirty="0"/>
              <a:t>When damages are functions of the stock of the residuals in the relevant environment at any point in time.</a:t>
            </a:r>
          </a:p>
          <a:p>
            <a:pPr marL="914400" lvl="1" indent="-457200" algn="just">
              <a:buFont typeface="Wingdings" pitchFamily="2" charset="2"/>
              <a:buChar char="ü"/>
            </a:pPr>
            <a:r>
              <a:rPr lang="en-US" sz="2800" dirty="0"/>
              <a:t>Emissions are produced at a rate higher than the absorptive capacity (lead, </a:t>
            </a:r>
            <a:r>
              <a:rPr lang="en-US" sz="2800" dirty="0" err="1"/>
              <a:t>pcbs</a:t>
            </a:r>
            <a:r>
              <a:rPr lang="en-US" sz="2800" dirty="0"/>
              <a:t>, </a:t>
            </a:r>
            <a:r>
              <a:rPr lang="en-US" sz="2800" dirty="0" err="1"/>
              <a:t>ddt</a:t>
            </a:r>
            <a:r>
              <a:rPr lang="en-US" sz="2800" dirty="0"/>
              <a:t>, etc.)</a:t>
            </a:r>
          </a:p>
          <a:p>
            <a:pPr marL="457200" indent="-457200" algn="just">
              <a:buFont typeface="Wingdings" pitchFamily="2" charset="2"/>
              <a:buChar char="ü"/>
            </a:pPr>
            <a:r>
              <a:rPr lang="en-US" sz="2800" dirty="0"/>
              <a:t>Also from a mixture of flow </a:t>
            </a:r>
            <a:r>
              <a:rPr lang="en-US" sz="2800"/>
              <a:t>and stock </a:t>
            </a:r>
            <a:r>
              <a:rPr lang="en-US" sz="2800" dirty="0"/>
              <a:t>effects</a:t>
            </a:r>
          </a:p>
        </p:txBody>
      </p:sp>
    </p:spTree>
    <p:extLst>
      <p:ext uri="{BB962C8B-B14F-4D97-AF65-F5344CB8AC3E}">
        <p14:creationId xmlns:p14="http://schemas.microsoft.com/office/powerpoint/2010/main" val="2753351422"/>
      </p:ext>
    </p:extLst>
  </p:cSld>
  <p:clrMapOvr>
    <a:masterClrMapping/>
  </p:clrMapOvr>
  <p:transition>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5BF7567-2917-4890-B4E7-06E9FF637CE0}" type="slidenum">
              <a:rPr lang="en-US" smtClean="0"/>
              <a:pPr/>
              <a:t>8</a:t>
            </a:fld>
            <a:endParaRPr lang="en-US"/>
          </a:p>
        </p:txBody>
      </p:sp>
      <p:sp>
        <p:nvSpPr>
          <p:cNvPr id="6" name="Title 1"/>
          <p:cNvSpPr txBox="1">
            <a:spLocks/>
          </p:cNvSpPr>
          <p:nvPr/>
        </p:nvSpPr>
        <p:spPr bwMode="auto">
          <a:xfrm>
            <a:off x="112486" y="381000"/>
            <a:ext cx="6477000" cy="381000"/>
          </a:xfrm>
          <a:prstGeom prst="rect">
            <a:avLst/>
          </a:prstGeom>
          <a:noFill/>
          <a:ln w="9525">
            <a:noFill/>
            <a:miter lim="800000"/>
            <a:headEnd/>
            <a:tailEnd/>
          </a:ln>
          <a:effectLst/>
        </p:spPr>
        <p:txBody>
          <a:bodyPr anchor="ctr"/>
          <a:lstStyle/>
          <a:p>
            <a:pPr>
              <a:defRPr/>
            </a:pPr>
            <a:r>
              <a:rPr lang="en-US" sz="3200" b="1" kern="0" dirty="0">
                <a:ln w="1905"/>
                <a:solidFill>
                  <a:srgbClr val="993366"/>
                </a:solidFill>
                <a:effectLst>
                  <a:innerShdw blurRad="69850" dist="43180" dir="5400000">
                    <a:srgbClr val="000000">
                      <a:alpha val="65000"/>
                    </a:srgbClr>
                  </a:innerShdw>
                </a:effectLst>
                <a:latin typeface="Arial" pitchFamily="34" charset="0"/>
                <a:ea typeface="+mj-ea"/>
                <a:cs typeface="Arial" pitchFamily="34" charset="0"/>
              </a:rPr>
              <a:t>Forms of Pollution </a:t>
            </a:r>
          </a:p>
        </p:txBody>
      </p:sp>
      <p:sp>
        <p:nvSpPr>
          <p:cNvPr id="14340" name="TextBox 7"/>
          <p:cNvSpPr txBox="1">
            <a:spLocks noChangeArrowheads="1"/>
          </p:cNvSpPr>
          <p:nvPr/>
        </p:nvSpPr>
        <p:spPr bwMode="auto">
          <a:xfrm>
            <a:off x="141515" y="914400"/>
            <a:ext cx="8793843" cy="5693866"/>
          </a:xfrm>
          <a:prstGeom prst="rect">
            <a:avLst/>
          </a:prstGeom>
          <a:noFill/>
          <a:ln w="9525">
            <a:noFill/>
            <a:miter lim="800000"/>
            <a:headEnd/>
            <a:tailEnd/>
          </a:ln>
        </p:spPr>
        <p:txBody>
          <a:bodyPr wrap="square">
            <a:spAutoFit/>
          </a:bodyPr>
          <a:lstStyle/>
          <a:p>
            <a:pPr marL="457200" indent="-457200" algn="just">
              <a:buFont typeface="Wingdings" pitchFamily="2" charset="2"/>
              <a:buChar char="ü"/>
            </a:pPr>
            <a:r>
              <a:rPr lang="en-US" sz="2800" dirty="0"/>
              <a:t>Horizontal Zone of Influence:</a:t>
            </a:r>
          </a:p>
          <a:p>
            <a:pPr marL="914400" lvl="1" indent="-457200" algn="just">
              <a:buFont typeface="Wingdings" pitchFamily="2" charset="2"/>
              <a:buChar char="ü"/>
            </a:pPr>
            <a:r>
              <a:rPr lang="en-US" sz="2800" dirty="0"/>
              <a:t>Local (sound, light, etc.), regional (</a:t>
            </a:r>
            <a:r>
              <a:rPr lang="en-US" sz="2800" dirty="0" err="1"/>
              <a:t>sulphur</a:t>
            </a:r>
            <a:r>
              <a:rPr lang="en-US" sz="2800" dirty="0"/>
              <a:t> and nitrogen oxides) and global pollution damage</a:t>
            </a:r>
          </a:p>
          <a:p>
            <a:pPr algn="just"/>
            <a:endParaRPr lang="en-US" sz="2800" dirty="0"/>
          </a:p>
          <a:p>
            <a:pPr marL="457200" indent="-457200" algn="just">
              <a:buFont typeface="Wingdings" pitchFamily="2" charset="2"/>
              <a:buChar char="ü"/>
            </a:pPr>
            <a:r>
              <a:rPr lang="en-US" sz="2800" dirty="0"/>
              <a:t>Degree of atmospheric mix of pollutants:</a:t>
            </a:r>
          </a:p>
          <a:p>
            <a:pPr marL="914400" lvl="1" indent="-457200" algn="just">
              <a:buFont typeface="Wingdings" pitchFamily="2" charset="2"/>
              <a:buChar char="ü"/>
            </a:pPr>
            <a:r>
              <a:rPr lang="en-US" sz="2800" dirty="0"/>
              <a:t>Surface pollutant (water pollution) and global pollutant damage (in the upper atmospheric levels, e.g. CO2, CFC, etc.)</a:t>
            </a:r>
          </a:p>
          <a:p>
            <a:pPr lvl="1" algn="just"/>
            <a:endParaRPr lang="en-US" sz="2800" dirty="0"/>
          </a:p>
          <a:p>
            <a:pPr marL="457200" indent="-457200" algn="just">
              <a:buFont typeface="Wingdings" pitchFamily="2" charset="2"/>
              <a:buChar char="ü"/>
            </a:pPr>
            <a:r>
              <a:rPr lang="en-US" sz="2800" dirty="0"/>
              <a:t>Mobility of emission sources:</a:t>
            </a:r>
          </a:p>
          <a:p>
            <a:pPr marL="914400" lvl="1" indent="-457200" algn="just">
              <a:buFont typeface="Wingdings" pitchFamily="2" charset="2"/>
              <a:buChar char="ü"/>
            </a:pPr>
            <a:r>
              <a:rPr lang="en-US" sz="2800" dirty="0"/>
              <a:t>Stationary (power stations, pesticide use in agriculture) and mobile source of pollution (vehicle traffic pollution)</a:t>
            </a:r>
          </a:p>
        </p:txBody>
      </p:sp>
    </p:spTree>
    <p:extLst>
      <p:ext uri="{BB962C8B-B14F-4D97-AF65-F5344CB8AC3E}">
        <p14:creationId xmlns:p14="http://schemas.microsoft.com/office/powerpoint/2010/main" val="635572902"/>
      </p:ext>
    </p:extLst>
  </p:cSld>
  <p:clrMapOvr>
    <a:masterClrMapping/>
  </p:clrMapOvr>
  <p:transition>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5BF7567-2917-4890-B4E7-06E9FF637CE0}" type="slidenum">
              <a:rPr lang="en-US" smtClean="0"/>
              <a:pPr/>
              <a:t>9</a:t>
            </a:fld>
            <a:endParaRPr lang="en-US"/>
          </a:p>
        </p:txBody>
      </p:sp>
      <p:sp>
        <p:nvSpPr>
          <p:cNvPr id="6" name="Title 1"/>
          <p:cNvSpPr txBox="1">
            <a:spLocks/>
          </p:cNvSpPr>
          <p:nvPr/>
        </p:nvSpPr>
        <p:spPr bwMode="auto">
          <a:xfrm>
            <a:off x="112486" y="381000"/>
            <a:ext cx="6477000" cy="381000"/>
          </a:xfrm>
          <a:prstGeom prst="rect">
            <a:avLst/>
          </a:prstGeom>
          <a:noFill/>
          <a:ln w="9525">
            <a:noFill/>
            <a:miter lim="800000"/>
            <a:headEnd/>
            <a:tailEnd/>
          </a:ln>
          <a:effectLst/>
        </p:spPr>
        <p:txBody>
          <a:bodyPr anchor="ctr"/>
          <a:lstStyle/>
          <a:p>
            <a:pPr>
              <a:defRPr/>
            </a:pPr>
            <a:r>
              <a:rPr lang="en-US" sz="3200" b="1" kern="0" dirty="0">
                <a:ln w="1905"/>
                <a:solidFill>
                  <a:srgbClr val="993366"/>
                </a:solidFill>
                <a:effectLst>
                  <a:innerShdw blurRad="69850" dist="43180" dir="5400000">
                    <a:srgbClr val="000000">
                      <a:alpha val="65000"/>
                    </a:srgbClr>
                  </a:innerShdw>
                </a:effectLst>
                <a:latin typeface="Arial" pitchFamily="34" charset="0"/>
                <a:ea typeface="+mj-ea"/>
                <a:cs typeface="Arial" pitchFamily="34" charset="0"/>
              </a:rPr>
              <a:t>The efficient level of Pollution </a:t>
            </a:r>
          </a:p>
        </p:txBody>
      </p:sp>
      <p:sp>
        <p:nvSpPr>
          <p:cNvPr id="14340" name="TextBox 7"/>
          <p:cNvSpPr txBox="1">
            <a:spLocks noChangeArrowheads="1"/>
          </p:cNvSpPr>
          <p:nvPr/>
        </p:nvSpPr>
        <p:spPr bwMode="auto">
          <a:xfrm>
            <a:off x="112485" y="914400"/>
            <a:ext cx="8793843" cy="5693866"/>
          </a:xfrm>
          <a:prstGeom prst="rect">
            <a:avLst/>
          </a:prstGeom>
          <a:noFill/>
          <a:ln w="9525">
            <a:noFill/>
            <a:miter lim="800000"/>
            <a:headEnd/>
            <a:tailEnd/>
          </a:ln>
        </p:spPr>
        <p:txBody>
          <a:bodyPr wrap="square">
            <a:spAutoFit/>
          </a:bodyPr>
          <a:lstStyle/>
          <a:p>
            <a:pPr marL="457200" indent="-457200" algn="just">
              <a:buFont typeface="Wingdings" pitchFamily="2" charset="2"/>
              <a:buChar char="ü"/>
            </a:pPr>
            <a:r>
              <a:rPr lang="en-US" sz="2600" dirty="0"/>
              <a:t>Efficiency in terms of Pareto efficiency</a:t>
            </a:r>
          </a:p>
          <a:p>
            <a:pPr marL="457200" indent="-457200" algn="just">
              <a:buFont typeface="Wingdings" pitchFamily="2" charset="2"/>
              <a:buChar char="ü"/>
            </a:pPr>
            <a:r>
              <a:rPr lang="en-US" sz="2600" dirty="0"/>
              <a:t>Society’s costs or damages of pollution and the social cost of controlling or abating pollution are to be considered</a:t>
            </a:r>
          </a:p>
          <a:p>
            <a:pPr marL="457200" indent="-457200" algn="just">
              <a:buFont typeface="Wingdings" pitchFamily="2" charset="2"/>
              <a:buChar char="ü"/>
            </a:pPr>
            <a:r>
              <a:rPr lang="en-US" sz="2600" dirty="0"/>
              <a:t>Environmental damage- cost (should be as low as possible)</a:t>
            </a:r>
          </a:p>
          <a:p>
            <a:pPr marL="457200" indent="-457200" algn="just">
              <a:buFont typeface="Wingdings" pitchFamily="2" charset="2"/>
              <a:buChar char="ü"/>
            </a:pPr>
            <a:r>
              <a:rPr lang="en-US" sz="2600" dirty="0"/>
              <a:t>Production or consumption of goods and services are associated with generation of residuals</a:t>
            </a:r>
          </a:p>
          <a:p>
            <a:pPr marL="457200" indent="-457200" algn="just">
              <a:buFont typeface="Wingdings" pitchFamily="2" charset="2"/>
              <a:buChar char="ü"/>
            </a:pPr>
            <a:r>
              <a:rPr lang="en-US" sz="2600" dirty="0"/>
              <a:t>Output should be as high as possible</a:t>
            </a:r>
          </a:p>
          <a:p>
            <a:pPr marL="457200" indent="-457200" algn="just">
              <a:buFont typeface="Wingdings" pitchFamily="2" charset="2"/>
              <a:buChar char="ü"/>
            </a:pPr>
            <a:r>
              <a:rPr lang="en-US" sz="2600" dirty="0"/>
              <a:t>An efficient output level would be one that </a:t>
            </a:r>
            <a:r>
              <a:rPr lang="en-US" sz="2600" dirty="0" err="1"/>
              <a:t>maximises</a:t>
            </a:r>
            <a:r>
              <a:rPr lang="en-US" sz="2600" dirty="0"/>
              <a:t> the net output (pollution) </a:t>
            </a:r>
          </a:p>
          <a:p>
            <a:pPr lvl="1" algn="just"/>
            <a:r>
              <a:rPr lang="en-US" sz="2600" dirty="0"/>
              <a:t>Net benefit of pollution (NB)= Benefit of the output with which the pollution is associated (B) - Damages resulting from pollution (D)</a:t>
            </a:r>
          </a:p>
        </p:txBody>
      </p:sp>
    </p:spTree>
    <p:extLst>
      <p:ext uri="{BB962C8B-B14F-4D97-AF65-F5344CB8AC3E}">
        <p14:creationId xmlns:p14="http://schemas.microsoft.com/office/powerpoint/2010/main" val="4095538231"/>
      </p:ext>
    </p:extLst>
  </p:cSld>
  <p:clrMapOvr>
    <a:masterClrMapping/>
  </p:clrMapOvr>
  <p:transition>
    <p:split orient="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9852</TotalTime>
  <Words>4898</Words>
  <Application>Microsoft Office PowerPoint</Application>
  <PresentationFormat>On-screen Show (4:3)</PresentationFormat>
  <Paragraphs>560</Paragraphs>
  <Slides>60</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60</vt:i4>
      </vt:variant>
    </vt:vector>
  </HeadingPairs>
  <TitlesOfParts>
    <vt:vector size="69" baseType="lpstr">
      <vt:lpstr>Arial</vt:lpstr>
      <vt:lpstr>Arial Black</vt:lpstr>
      <vt:lpstr>Calibri</vt:lpstr>
      <vt:lpstr>Georgia</vt:lpstr>
      <vt:lpstr>Times New Roman</vt:lpstr>
      <vt:lpstr>Trebuchet MS</vt:lpstr>
      <vt:lpstr>Wingdings</vt:lpstr>
      <vt:lpstr>Wingdings 2</vt:lpstr>
      <vt:lpstr>Urban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Disadvantages of EI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IITG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 WTO INTEGRATION OF MARKETS OF FARM PRODUCTS: IMPACT ON AND RESPONSE OF ARECANUT GROWERS OF ASSAM</dc:title>
  <dc:creator>CC</dc:creator>
  <cp:lastModifiedBy>AKSHAT JAIN</cp:lastModifiedBy>
  <cp:revision>643</cp:revision>
  <cp:lastPrinted>2009-03-13T10:56:27Z</cp:lastPrinted>
  <dcterms:created xsi:type="dcterms:W3CDTF">2004-08-10T04:21:03Z</dcterms:created>
  <dcterms:modified xsi:type="dcterms:W3CDTF">2023-11-23T22:01:59Z</dcterms:modified>
</cp:coreProperties>
</file>