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0" r:id="rId1"/>
  </p:sldMasterIdLst>
  <p:notesMasterIdLst>
    <p:notesMasterId r:id="rId36"/>
  </p:notesMasterIdLst>
  <p:sldIdLst>
    <p:sldId id="290" r:id="rId2"/>
    <p:sldId id="330" r:id="rId3"/>
    <p:sldId id="383" r:id="rId4"/>
    <p:sldId id="350" r:id="rId5"/>
    <p:sldId id="384" r:id="rId6"/>
    <p:sldId id="351" r:id="rId7"/>
    <p:sldId id="385" r:id="rId8"/>
    <p:sldId id="352" r:id="rId9"/>
    <p:sldId id="386" r:id="rId10"/>
    <p:sldId id="353" r:id="rId11"/>
    <p:sldId id="387" r:id="rId12"/>
    <p:sldId id="354" r:id="rId13"/>
    <p:sldId id="388" r:id="rId14"/>
    <p:sldId id="389" r:id="rId15"/>
    <p:sldId id="355" r:id="rId16"/>
    <p:sldId id="356" r:id="rId17"/>
    <p:sldId id="390" r:id="rId18"/>
    <p:sldId id="357" r:id="rId19"/>
    <p:sldId id="391" r:id="rId20"/>
    <p:sldId id="349" r:id="rId21"/>
    <p:sldId id="392" r:id="rId22"/>
    <p:sldId id="331" r:id="rId23"/>
    <p:sldId id="393" r:id="rId24"/>
    <p:sldId id="358" r:id="rId25"/>
    <p:sldId id="394" r:id="rId26"/>
    <p:sldId id="359" r:id="rId27"/>
    <p:sldId id="360" r:id="rId28"/>
    <p:sldId id="395" r:id="rId29"/>
    <p:sldId id="361" r:id="rId30"/>
    <p:sldId id="396" r:id="rId31"/>
    <p:sldId id="362" r:id="rId32"/>
    <p:sldId id="397" r:id="rId33"/>
    <p:sldId id="363" r:id="rId34"/>
    <p:sldId id="398" r:id="rId35"/>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SHAT JAIN" initials="A2" lastIdx="4" clrIdx="0">
    <p:extLst>
      <p:ext uri="{19B8F6BF-5375-455C-9EA6-DF929625EA0E}">
        <p15:presenceInfo xmlns:p15="http://schemas.microsoft.com/office/powerpoint/2012/main" userId="S::akshat.j@iitg.ac.in::203125ce-6b15-4f1a-8131-0ce9251a65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33CC33"/>
    <a:srgbClr val="99336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16" autoAdjust="0"/>
    <p:restoredTop sz="94660"/>
  </p:normalViewPr>
  <p:slideViewPr>
    <p:cSldViewPr>
      <p:cViewPr varScale="1">
        <p:scale>
          <a:sx n="81" d="100"/>
          <a:sy n="81" d="100"/>
        </p:scale>
        <p:origin x="1747"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41" d="100"/>
          <a:sy n="41" d="100"/>
        </p:scale>
        <p:origin x="-1476" y="-7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11-23T10:55:56.157" idx="1">
    <p:pos x="3177" y="1698"/>
    <p:text>refrains from going</p:text>
    <p:extLst>
      <p:ext uri="{C676402C-5697-4E1C-873F-D02D1690AC5C}">
        <p15:threadingInfo xmlns:p15="http://schemas.microsoft.com/office/powerpoint/2012/main" timeZoneBias="-3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3-11-23T11:24:52.543" idx="3">
    <p:pos x="2981" y="3676"/>
    <p:text>occurring or existing only if (certain circumstances) are the case; depedent on</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none" lIns="96661" tIns="48331" rIns="96661" bIns="48331" numCol="1" anchor="t" anchorCtr="0" compatLnSpc="1">
            <a:prstTxWarp prst="textNoShape">
              <a:avLst/>
            </a:prstTxWarp>
          </a:bodyPr>
          <a:lstStyle>
            <a:lvl1pPr>
              <a:defRPr sz="1300">
                <a:latin typeface="Times New Roman" pitchFamily="18" charset="0"/>
              </a:defRPr>
            </a:lvl1pPr>
          </a:lstStyle>
          <a:p>
            <a:pPr>
              <a:defRPr/>
            </a:pPr>
            <a:endParaRPr lang="en-US"/>
          </a:p>
        </p:txBody>
      </p:sp>
      <p:sp>
        <p:nvSpPr>
          <p:cNvPr id="31747"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none" lIns="96661" tIns="48331" rIns="96661" bIns="48331" numCol="1" anchor="t" anchorCtr="0" compatLnSpc="1">
            <a:prstTxWarp prst="textNoShape">
              <a:avLst/>
            </a:prstTxWarp>
          </a:bodyPr>
          <a:lstStyle>
            <a:lvl1pPr algn="r">
              <a:defRPr sz="1300">
                <a:latin typeface="Times New Roman" pitchFamily="18" charset="0"/>
              </a:defRPr>
            </a:lvl1pPr>
          </a:lstStyle>
          <a:p>
            <a:pPr>
              <a:defRPr/>
            </a:pPr>
            <a:endParaRPr lang="en-US"/>
          </a:p>
        </p:txBody>
      </p:sp>
      <p:sp>
        <p:nvSpPr>
          <p:cNvPr id="8806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31749"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none" lIns="96661" tIns="48331" rIns="96661" bIns="48331" numCol="1" anchor="t" anchorCtr="0" compatLnSpc="1">
            <a:prstTxWarp prst="textNoShape">
              <a:avLst/>
            </a:prstTxWarp>
          </a:bodyPr>
          <a:lstStyle/>
          <a:p>
            <a:pPr lvl="0"/>
            <a:r>
              <a:rPr lang="en-US" noProof="0"/>
              <a:t>Click to edit Master text styles</a:t>
            </a:r>
          </a:p>
          <a:p>
            <a:pPr lvl="0"/>
            <a:r>
              <a:rPr lang="en-US" noProof="0"/>
              <a:t>Second level</a:t>
            </a:r>
          </a:p>
          <a:p>
            <a:pPr lvl="0"/>
            <a:r>
              <a:rPr lang="en-US" noProof="0"/>
              <a:t>Third level</a:t>
            </a:r>
          </a:p>
          <a:p>
            <a:pPr lvl="0"/>
            <a:r>
              <a:rPr lang="en-US" noProof="0"/>
              <a:t>Fourth level</a:t>
            </a:r>
          </a:p>
          <a:p>
            <a:pPr lvl="0"/>
            <a:r>
              <a:rPr lang="en-US" noProof="0"/>
              <a:t>Fifth level</a:t>
            </a:r>
          </a:p>
        </p:txBody>
      </p:sp>
      <p:sp>
        <p:nvSpPr>
          <p:cNvPr id="31750"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none" lIns="96661" tIns="48331" rIns="96661" bIns="48331" numCol="1" anchor="b" anchorCtr="0" compatLnSpc="1">
            <a:prstTxWarp prst="textNoShape">
              <a:avLst/>
            </a:prstTxWarp>
          </a:bodyPr>
          <a:lstStyle>
            <a:lvl1pPr>
              <a:defRPr sz="1300">
                <a:latin typeface="Times New Roman" pitchFamily="18" charset="0"/>
              </a:defRPr>
            </a:lvl1pPr>
          </a:lstStyle>
          <a:p>
            <a:pPr>
              <a:defRPr/>
            </a:pPr>
            <a:endParaRPr lang="en-US"/>
          </a:p>
        </p:txBody>
      </p:sp>
      <p:sp>
        <p:nvSpPr>
          <p:cNvPr id="31751"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none" lIns="96661" tIns="48331" rIns="96661" bIns="48331" numCol="1" anchor="b" anchorCtr="0" compatLnSpc="1">
            <a:prstTxWarp prst="textNoShape">
              <a:avLst/>
            </a:prstTxWarp>
          </a:bodyPr>
          <a:lstStyle>
            <a:lvl1pPr algn="r">
              <a:defRPr sz="1300">
                <a:latin typeface="Times New Roman" pitchFamily="18" charset="0"/>
              </a:defRPr>
            </a:lvl1pPr>
          </a:lstStyle>
          <a:p>
            <a:pPr>
              <a:defRPr/>
            </a:pPr>
            <a:fld id="{731129F6-A4DD-43F7-A1A1-8C5A86A333C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742950" indent="-28575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flipV="1">
            <a:off x="5410200" y="3810000"/>
            <a:ext cx="3733800" cy="90488"/>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flipV="1">
            <a:off x="5410200" y="3897313"/>
            <a:ext cx="3733800" cy="19208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flipV="1">
            <a:off x="5410200" y="4114800"/>
            <a:ext cx="3733800" cy="9525"/>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flipV="1">
            <a:off x="5410200" y="4164013"/>
            <a:ext cx="1965325" cy="19050"/>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0" name="Rectangle 9"/>
          <p:cNvSpPr/>
          <p:nvPr/>
        </p:nvSpPr>
        <p:spPr>
          <a:xfrm flipV="1">
            <a:off x="5410200" y="4198938"/>
            <a:ext cx="1965325" cy="9525"/>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useBgFill="1">
        <p:nvSpPr>
          <p:cNvPr id="11" name="Rounded Rectangle 10"/>
          <p:cNvSpPr/>
          <p:nvPr/>
        </p:nvSpPr>
        <p:spPr bwMode="white">
          <a:xfrm>
            <a:off x="5410200" y="3962400"/>
            <a:ext cx="3063875" cy="26988"/>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useBgFill="1">
        <p:nvSpPr>
          <p:cNvPr id="12" name="Rounded Rectangle 11"/>
          <p:cNvSpPr/>
          <p:nvPr/>
        </p:nvSpPr>
        <p:spPr bwMode="white">
          <a:xfrm>
            <a:off x="7377113" y="4060825"/>
            <a:ext cx="1600200" cy="36513"/>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3" name="Rectangle 12"/>
          <p:cNvSpPr/>
          <p:nvPr/>
        </p:nvSpPr>
        <p:spPr>
          <a:xfrm>
            <a:off x="0" y="3649663"/>
            <a:ext cx="9144000" cy="24447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4" name="Rectangle 13"/>
          <p:cNvSpPr/>
          <p:nvPr/>
        </p:nvSpPr>
        <p:spPr>
          <a:xfrm>
            <a:off x="0" y="3675063"/>
            <a:ext cx="9144000" cy="1412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5" name="Rectangle 14"/>
          <p:cNvSpPr/>
          <p:nvPr/>
        </p:nvSpPr>
        <p:spPr>
          <a:xfrm flipV="1">
            <a:off x="6413500" y="3643313"/>
            <a:ext cx="2730500" cy="247650"/>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6" name="Rectangle 15"/>
          <p:cNvSpPr/>
          <p:nvPr/>
        </p:nvSpPr>
        <p:spPr>
          <a:xfrm>
            <a:off x="0" y="0"/>
            <a:ext cx="9144000" cy="370205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lang="en-US"/>
              <a:t>Click to edit Master title style</a:t>
            </a:r>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17" name="Date Placeholder 27"/>
          <p:cNvSpPr>
            <a:spLocks noGrp="1"/>
          </p:cNvSpPr>
          <p:nvPr>
            <p:ph type="dt" sz="half" idx="10"/>
          </p:nvPr>
        </p:nvSpPr>
        <p:spPr>
          <a:xfrm>
            <a:off x="6705600" y="4206875"/>
            <a:ext cx="960438" cy="457200"/>
          </a:xfrm>
          <a:prstGeom prst="rect">
            <a:avLst/>
          </a:prstGeom>
        </p:spPr>
        <p:txBody>
          <a:bodyPr/>
          <a:lstStyle>
            <a:lvl1pPr>
              <a:defRPr/>
            </a:lvl1pPr>
          </a:lstStyle>
          <a:p>
            <a:pPr>
              <a:defRPr/>
            </a:pPr>
            <a:fld id="{21EDB12A-0CDA-4CC8-87EA-FFFB00CBD786}" type="datetimeFigureOut">
              <a:rPr lang="en-US"/>
              <a:pPr>
                <a:defRPr/>
              </a:pPr>
              <a:t>11/23/2023</a:t>
            </a:fld>
            <a:endParaRPr lang="en-US"/>
          </a:p>
        </p:txBody>
      </p:sp>
      <p:sp>
        <p:nvSpPr>
          <p:cNvPr id="18" name="Footer Placeholder 16"/>
          <p:cNvSpPr>
            <a:spLocks noGrp="1"/>
          </p:cNvSpPr>
          <p:nvPr>
            <p:ph type="ftr" sz="quarter" idx="11"/>
          </p:nvPr>
        </p:nvSpPr>
        <p:spPr>
          <a:xfrm>
            <a:off x="5410200" y="4205288"/>
            <a:ext cx="1295400" cy="457200"/>
          </a:xfrm>
          <a:prstGeom prst="rect">
            <a:avLst/>
          </a:prstGeom>
        </p:spPr>
        <p:txBody>
          <a:bodyPr/>
          <a:lstStyle>
            <a:lvl1pPr>
              <a:defRPr/>
            </a:lvl1pPr>
          </a:lstStyle>
          <a:p>
            <a:pPr>
              <a:defRPr/>
            </a:pPr>
            <a:endParaRPr lang="en-US"/>
          </a:p>
        </p:txBody>
      </p:sp>
      <p:sp>
        <p:nvSpPr>
          <p:cNvPr id="19" name="Slide Number Placeholder 28"/>
          <p:cNvSpPr>
            <a:spLocks noGrp="1"/>
          </p:cNvSpPr>
          <p:nvPr>
            <p:ph type="sldNum" sz="quarter" idx="12"/>
          </p:nvPr>
        </p:nvSpPr>
        <p:spPr>
          <a:xfrm>
            <a:off x="8320088" y="1588"/>
            <a:ext cx="747712" cy="365125"/>
          </a:xfrm>
        </p:spPr>
        <p:txBody>
          <a:bodyPr/>
          <a:lstStyle>
            <a:lvl1pPr algn="r">
              <a:defRPr sz="1800">
                <a:solidFill>
                  <a:schemeClr val="bg1"/>
                </a:solidFill>
              </a:defRPr>
            </a:lvl1pPr>
          </a:lstStyle>
          <a:p>
            <a:pPr>
              <a:defRPr/>
            </a:pPr>
            <a:fld id="{E396918D-2B88-4011-BB03-05D4A10402CC}" type="slidenum">
              <a:rPr lang="en-US"/>
              <a:pPr>
                <a:defRPr/>
              </a:pPr>
              <a:t>‹#›</a:t>
            </a:fld>
            <a:endParaRPr lang="en-US"/>
          </a:p>
        </p:txBody>
      </p:sp>
    </p:spTree>
  </p:cSld>
  <p:clrMapOvr>
    <a:masterClrMapping/>
  </p:clrMapOvr>
  <p:transition>
    <p:split orient="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a:xfrm>
            <a:off x="6586538" y="612775"/>
            <a:ext cx="957262" cy="457200"/>
          </a:xfrm>
          <a:prstGeom prst="rect">
            <a:avLst/>
          </a:prstGeom>
        </p:spPr>
        <p:txBody>
          <a:bodyPr/>
          <a:lstStyle>
            <a:lvl1pPr>
              <a:defRPr/>
            </a:lvl1pPr>
          </a:lstStyle>
          <a:p>
            <a:pPr>
              <a:defRPr/>
            </a:pPr>
            <a:fld id="{9B573BD4-B8C8-4256-A2DA-46AD1D669D80}" type="datetimeFigureOut">
              <a:rPr lang="en-US"/>
              <a:pPr>
                <a:defRPr/>
              </a:pPr>
              <a:t>11/23/2023</a:t>
            </a:fld>
            <a:endParaRPr lang="en-US" dirty="0"/>
          </a:p>
        </p:txBody>
      </p:sp>
      <p:sp>
        <p:nvSpPr>
          <p:cNvPr id="5" name="Footer Placeholder 2"/>
          <p:cNvSpPr>
            <a:spLocks noGrp="1"/>
          </p:cNvSpPr>
          <p:nvPr>
            <p:ph type="ftr" sz="quarter" idx="11"/>
          </p:nvPr>
        </p:nvSpPr>
        <p:spPr>
          <a:xfrm>
            <a:off x="5257800" y="612775"/>
            <a:ext cx="1325563" cy="457200"/>
          </a:xfrm>
          <a:prstGeom prst="rect">
            <a:avLst/>
          </a:prstGeom>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965B3013-5B08-4568-9F4E-B0AA3D9050DB}" type="slidenum">
              <a:rPr lang="en-US"/>
              <a:pPr>
                <a:defRPr/>
              </a:pPr>
              <a:t>‹#›</a:t>
            </a:fld>
            <a:endParaRPr lang="en-US"/>
          </a:p>
        </p:txBody>
      </p:sp>
    </p:spTree>
  </p:cSld>
  <p:clrMapOvr>
    <a:masterClrMapping/>
  </p:clrMapOvr>
  <p:transition>
    <p:split orient="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143000"/>
            <a:ext cx="62484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a:xfrm>
            <a:off x="6586538" y="612775"/>
            <a:ext cx="957262" cy="457200"/>
          </a:xfrm>
          <a:prstGeom prst="rect">
            <a:avLst/>
          </a:prstGeom>
        </p:spPr>
        <p:txBody>
          <a:bodyPr/>
          <a:lstStyle>
            <a:lvl1pPr>
              <a:defRPr/>
            </a:lvl1pPr>
          </a:lstStyle>
          <a:p>
            <a:pPr>
              <a:defRPr/>
            </a:pPr>
            <a:fld id="{A71F6A9A-7893-4C55-8137-B6D2F8379E7F}" type="datetimeFigureOut">
              <a:rPr lang="en-US"/>
              <a:pPr>
                <a:defRPr/>
              </a:pPr>
              <a:t>11/23/2023</a:t>
            </a:fld>
            <a:endParaRPr lang="en-US" dirty="0"/>
          </a:p>
        </p:txBody>
      </p:sp>
      <p:sp>
        <p:nvSpPr>
          <p:cNvPr id="5" name="Footer Placeholder 2"/>
          <p:cNvSpPr>
            <a:spLocks noGrp="1"/>
          </p:cNvSpPr>
          <p:nvPr>
            <p:ph type="ftr" sz="quarter" idx="11"/>
          </p:nvPr>
        </p:nvSpPr>
        <p:spPr>
          <a:xfrm>
            <a:off x="5257800" y="612775"/>
            <a:ext cx="1325563" cy="457200"/>
          </a:xfrm>
          <a:prstGeom prst="rect">
            <a:avLst/>
          </a:prstGeom>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703E74AC-0E70-44D5-836D-5872793083B1}" type="slidenum">
              <a:rPr lang="en-US"/>
              <a:pPr>
                <a:defRPr/>
              </a:pPr>
              <a:t>‹#›</a:t>
            </a:fld>
            <a:endParaRPr lang="en-US"/>
          </a:p>
        </p:txBody>
      </p:sp>
    </p:spTree>
  </p:cSld>
  <p:clrMapOvr>
    <a:masterClrMapping/>
  </p:clrMapOvr>
  <p:transition>
    <p:split orient="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a:xfrm>
            <a:off x="6586538" y="612775"/>
            <a:ext cx="957262" cy="457200"/>
          </a:xfrm>
          <a:prstGeom prst="rect">
            <a:avLst/>
          </a:prstGeom>
        </p:spPr>
        <p:txBody>
          <a:bodyPr/>
          <a:lstStyle>
            <a:lvl1pPr>
              <a:defRPr/>
            </a:lvl1pPr>
          </a:lstStyle>
          <a:p>
            <a:pPr>
              <a:defRPr/>
            </a:pPr>
            <a:fld id="{2C7DCC76-F888-4C68-9935-81948D920B8F}" type="datetimeFigureOut">
              <a:rPr lang="en-US"/>
              <a:pPr>
                <a:defRPr/>
              </a:pPr>
              <a:t>11/23/2023</a:t>
            </a:fld>
            <a:endParaRPr lang="en-US" dirty="0"/>
          </a:p>
        </p:txBody>
      </p:sp>
      <p:sp>
        <p:nvSpPr>
          <p:cNvPr id="5" name="Footer Placeholder 2"/>
          <p:cNvSpPr>
            <a:spLocks noGrp="1"/>
          </p:cNvSpPr>
          <p:nvPr>
            <p:ph type="ftr" sz="quarter" idx="11"/>
          </p:nvPr>
        </p:nvSpPr>
        <p:spPr>
          <a:xfrm>
            <a:off x="5257800" y="612775"/>
            <a:ext cx="1325563" cy="457200"/>
          </a:xfrm>
          <a:prstGeom prst="rect">
            <a:avLst/>
          </a:prstGeom>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5B851156-A406-484F-A388-53E8AF33A97C}" type="slidenum">
              <a:rPr lang="en-US"/>
              <a:pPr>
                <a:defRPr/>
              </a:pPr>
              <a:t>‹#›</a:t>
            </a:fld>
            <a:endParaRPr lang="en-US"/>
          </a:p>
        </p:txBody>
      </p:sp>
    </p:spTree>
  </p:cSld>
  <p:clrMapOvr>
    <a:masterClrMapping/>
  </p:clrMapOvr>
  <p:transition>
    <p:split orient="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lang="en-US"/>
              <a:t>Click to edit Master title style</a:t>
            </a:r>
          </a:p>
        </p:txBody>
      </p:sp>
      <p:sp>
        <p:nvSpPr>
          <p:cNvPr id="3" name="Text Placeholder 2"/>
          <p:cNvSpPr>
            <a:spLocks noGrp="1"/>
          </p:cNvSpPr>
          <p:nvPr>
            <p:ph type="body" idx="1"/>
          </p:nvPr>
        </p:nvSpPr>
        <p:spPr>
          <a:xfrm>
            <a:off x="722313" y="3367088"/>
            <a:ext cx="7772400" cy="1509712"/>
          </a:xfrm>
        </p:spPr>
        <p:txBody>
          <a:bodyPr/>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13"/>
          <p:cNvSpPr>
            <a:spLocks noGrp="1"/>
          </p:cNvSpPr>
          <p:nvPr>
            <p:ph type="dt" sz="half" idx="10"/>
          </p:nvPr>
        </p:nvSpPr>
        <p:spPr>
          <a:xfrm>
            <a:off x="6586538" y="612775"/>
            <a:ext cx="957262" cy="457200"/>
          </a:xfrm>
          <a:prstGeom prst="rect">
            <a:avLst/>
          </a:prstGeom>
        </p:spPr>
        <p:txBody>
          <a:bodyPr/>
          <a:lstStyle>
            <a:lvl1pPr>
              <a:defRPr/>
            </a:lvl1pPr>
          </a:lstStyle>
          <a:p>
            <a:pPr>
              <a:defRPr/>
            </a:pPr>
            <a:fld id="{21C14102-E877-400A-B910-A8214F6B8461}" type="datetimeFigureOut">
              <a:rPr lang="en-US"/>
              <a:pPr>
                <a:defRPr/>
              </a:pPr>
              <a:t>11/23/2023</a:t>
            </a:fld>
            <a:endParaRPr lang="en-US" dirty="0"/>
          </a:p>
        </p:txBody>
      </p:sp>
      <p:sp>
        <p:nvSpPr>
          <p:cNvPr id="5" name="Footer Placeholder 2"/>
          <p:cNvSpPr>
            <a:spLocks noGrp="1"/>
          </p:cNvSpPr>
          <p:nvPr>
            <p:ph type="ftr" sz="quarter" idx="11"/>
          </p:nvPr>
        </p:nvSpPr>
        <p:spPr>
          <a:xfrm>
            <a:off x="5257800" y="612775"/>
            <a:ext cx="1325563" cy="457200"/>
          </a:xfrm>
          <a:prstGeom prst="rect">
            <a:avLst/>
          </a:prstGeom>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9C5D82DD-1BD5-4BC8-830A-A197786C6E73}" type="slidenum">
              <a:rPr lang="en-US"/>
              <a:pPr>
                <a:defRPr/>
              </a:pPr>
              <a:t>‹#›</a:t>
            </a:fld>
            <a:endParaRPr lang="en-US"/>
          </a:p>
        </p:txBody>
      </p:sp>
    </p:spTree>
  </p:cSld>
  <p:clrMapOvr>
    <a:masterClrMapping/>
  </p:clrMapOvr>
  <p:transition>
    <p:split orient="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a:xfrm>
            <a:off x="6586538" y="612775"/>
            <a:ext cx="957262" cy="457200"/>
          </a:xfrm>
          <a:prstGeom prst="rect">
            <a:avLst/>
          </a:prstGeom>
        </p:spPr>
        <p:txBody>
          <a:bodyPr/>
          <a:lstStyle>
            <a:lvl1pPr>
              <a:defRPr/>
            </a:lvl1pPr>
          </a:lstStyle>
          <a:p>
            <a:pPr>
              <a:defRPr/>
            </a:pPr>
            <a:fld id="{C310B937-D3DC-4574-A74D-5578783BB114}" type="datetimeFigureOut">
              <a:rPr lang="en-US"/>
              <a:pPr>
                <a:defRPr/>
              </a:pPr>
              <a:t>11/23/2023</a:t>
            </a:fld>
            <a:endParaRPr lang="en-US" dirty="0"/>
          </a:p>
        </p:txBody>
      </p:sp>
      <p:sp>
        <p:nvSpPr>
          <p:cNvPr id="6" name="Footer Placeholder 2"/>
          <p:cNvSpPr>
            <a:spLocks noGrp="1"/>
          </p:cNvSpPr>
          <p:nvPr>
            <p:ph type="ftr" sz="quarter" idx="11"/>
          </p:nvPr>
        </p:nvSpPr>
        <p:spPr>
          <a:xfrm>
            <a:off x="5257800" y="612775"/>
            <a:ext cx="1325563" cy="457200"/>
          </a:xfrm>
          <a:prstGeom prst="rect">
            <a:avLst/>
          </a:prstGeom>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F574659A-4839-450B-83C9-B59982EDEE0D}" type="slidenum">
              <a:rPr lang="en-US"/>
              <a:pPr>
                <a:defRPr/>
              </a:pPr>
              <a:t>‹#›</a:t>
            </a:fld>
            <a:endParaRPr lang="en-US"/>
          </a:p>
        </p:txBody>
      </p:sp>
    </p:spTree>
  </p:cSld>
  <p:clrMapOvr>
    <a:masterClrMapping/>
  </p:clrMapOvr>
  <p:transition>
    <p:split orient="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lstStyle>
            <a:lvl1pPr>
              <a:defRPr sz="4000" b="0" i="0" cap="none" baseline="0"/>
            </a:lvl1pPr>
          </a:lstStyle>
          <a:p>
            <a:r>
              <a:rPr lang="en-US"/>
              <a:t>Click to edit Master title style</a:t>
            </a:r>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25"/>
          <p:cNvSpPr>
            <a:spLocks noGrp="1"/>
          </p:cNvSpPr>
          <p:nvPr>
            <p:ph type="dt" sz="half" idx="10"/>
          </p:nvPr>
        </p:nvSpPr>
        <p:spPr>
          <a:xfrm>
            <a:off x="6586538" y="612775"/>
            <a:ext cx="957262" cy="457200"/>
          </a:xfrm>
          <a:prstGeom prst="rect">
            <a:avLst/>
          </a:prstGeom>
        </p:spPr>
        <p:txBody>
          <a:bodyPr rtlCol="0"/>
          <a:lstStyle>
            <a:lvl1pPr>
              <a:defRPr/>
            </a:lvl1pPr>
          </a:lstStyle>
          <a:p>
            <a:pPr>
              <a:defRPr/>
            </a:pPr>
            <a:fld id="{BCC1EDE2-085C-4CEB-BD06-A0F254E2DB63}" type="datetime1">
              <a:rPr lang="en-US"/>
              <a:pPr>
                <a:defRPr/>
              </a:pPr>
              <a:t>11/23/2023</a:t>
            </a:fld>
            <a:endParaRPr lang="en-US"/>
          </a:p>
        </p:txBody>
      </p:sp>
      <p:sp>
        <p:nvSpPr>
          <p:cNvPr id="8" name="Slide Number Placeholder 26"/>
          <p:cNvSpPr>
            <a:spLocks noGrp="1"/>
          </p:cNvSpPr>
          <p:nvPr>
            <p:ph type="sldNum" sz="quarter" idx="11"/>
          </p:nvPr>
        </p:nvSpPr>
        <p:spPr/>
        <p:txBody>
          <a:bodyPr rtlCol="0"/>
          <a:lstStyle>
            <a:lvl1pPr>
              <a:defRPr/>
            </a:lvl1pPr>
          </a:lstStyle>
          <a:p>
            <a:pPr>
              <a:defRPr/>
            </a:pPr>
            <a:fld id="{F6C480A2-C41D-41C3-906E-4E928D18F149}" type="slidenum">
              <a:rPr lang="en-US"/>
              <a:pPr>
                <a:defRPr/>
              </a:pPr>
              <a:t>‹#›</a:t>
            </a:fld>
            <a:endParaRPr lang="en-US"/>
          </a:p>
        </p:txBody>
      </p:sp>
      <p:sp>
        <p:nvSpPr>
          <p:cNvPr id="9" name="Footer Placeholder 27"/>
          <p:cNvSpPr>
            <a:spLocks noGrp="1"/>
          </p:cNvSpPr>
          <p:nvPr>
            <p:ph type="ftr" sz="quarter" idx="12"/>
          </p:nvPr>
        </p:nvSpPr>
        <p:spPr>
          <a:xfrm>
            <a:off x="5257800" y="612775"/>
            <a:ext cx="1325563" cy="457200"/>
          </a:xfrm>
          <a:prstGeom prst="rect">
            <a:avLst/>
          </a:prstGeom>
        </p:spPr>
        <p:txBody>
          <a:bodyPr rtlCol="0"/>
          <a:lstStyle>
            <a:lvl1pPr>
              <a:defRPr/>
            </a:lvl1pPr>
          </a:lstStyle>
          <a:p>
            <a:pPr>
              <a:defRPr/>
            </a:pPr>
            <a:endParaRPr lang="en-US"/>
          </a:p>
        </p:txBody>
      </p:sp>
    </p:spTree>
  </p:cSld>
  <p:clrMapOvr>
    <a:masterClrMapping/>
  </p:clrMapOvr>
  <p:transition>
    <p:split orient="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lstStyle>
            <a:lvl1pPr>
              <a:defRPr sz="4000">
                <a:solidFill>
                  <a:schemeClr val="tx2"/>
                </a:solidFill>
              </a:defRPr>
            </a:lvl1pPr>
          </a:lstStyle>
          <a:p>
            <a:r>
              <a:rPr lang="en-US"/>
              <a:t>Click to edit Master title style</a:t>
            </a:r>
          </a:p>
        </p:txBody>
      </p:sp>
      <p:sp>
        <p:nvSpPr>
          <p:cNvPr id="3" name="Date Placeholder 2"/>
          <p:cNvSpPr>
            <a:spLocks noGrp="1"/>
          </p:cNvSpPr>
          <p:nvPr>
            <p:ph type="dt" sz="half" idx="10"/>
          </p:nvPr>
        </p:nvSpPr>
        <p:spPr>
          <a:xfrm>
            <a:off x="6583363" y="612775"/>
            <a:ext cx="957262" cy="457200"/>
          </a:xfrm>
          <a:prstGeom prst="rect">
            <a:avLst/>
          </a:prstGeom>
        </p:spPr>
        <p:txBody>
          <a:bodyPr/>
          <a:lstStyle>
            <a:lvl1pPr>
              <a:defRPr/>
            </a:lvl1pPr>
          </a:lstStyle>
          <a:p>
            <a:pPr>
              <a:defRPr/>
            </a:pPr>
            <a:fld id="{08010B32-A6A3-43BC-9E20-820A5707A059}" type="datetime1">
              <a:rPr lang="en-US"/>
              <a:pPr>
                <a:defRPr/>
              </a:pPr>
              <a:t>11/23/2023</a:t>
            </a:fld>
            <a:endParaRPr lang="en-US"/>
          </a:p>
        </p:txBody>
      </p:sp>
      <p:sp>
        <p:nvSpPr>
          <p:cNvPr id="4" name="Footer Placeholder 3"/>
          <p:cNvSpPr>
            <a:spLocks noGrp="1"/>
          </p:cNvSpPr>
          <p:nvPr>
            <p:ph type="ftr" sz="quarter" idx="11"/>
          </p:nvPr>
        </p:nvSpPr>
        <p:spPr>
          <a:xfrm>
            <a:off x="5257800" y="612775"/>
            <a:ext cx="1325563" cy="457200"/>
          </a:xfrm>
          <a:prstGeom prst="rect">
            <a:avLst/>
          </a:prstGeom>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CEE32CD8-3F52-4476-A30D-EE3616F70A5D}" type="slidenum">
              <a:rPr lang="en-US"/>
              <a:pPr>
                <a:defRPr/>
              </a:pPr>
              <a:t>‹#›</a:t>
            </a:fld>
            <a:endParaRPr lang="en-US"/>
          </a:p>
        </p:txBody>
      </p:sp>
    </p:spTree>
  </p:cSld>
  <p:clrMapOvr>
    <a:masterClrMapping/>
  </p:clrMapOvr>
  <p:transition>
    <p:split orient="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a:xfrm>
            <a:off x="6586538" y="612775"/>
            <a:ext cx="957262" cy="457200"/>
          </a:xfrm>
          <a:prstGeom prst="rect">
            <a:avLst/>
          </a:prstGeom>
        </p:spPr>
        <p:txBody>
          <a:bodyPr/>
          <a:lstStyle>
            <a:lvl1pPr>
              <a:defRPr/>
            </a:lvl1pPr>
          </a:lstStyle>
          <a:p>
            <a:pPr>
              <a:defRPr/>
            </a:pPr>
            <a:fld id="{69F32BC3-5861-430C-86F7-AF694541EB16}" type="datetimeFigureOut">
              <a:rPr lang="en-US"/>
              <a:pPr>
                <a:defRPr/>
              </a:pPr>
              <a:t>11/23/2023</a:t>
            </a:fld>
            <a:endParaRPr lang="en-US" dirty="0"/>
          </a:p>
        </p:txBody>
      </p:sp>
      <p:sp>
        <p:nvSpPr>
          <p:cNvPr id="3" name="Footer Placeholder 2"/>
          <p:cNvSpPr>
            <a:spLocks noGrp="1"/>
          </p:cNvSpPr>
          <p:nvPr>
            <p:ph type="ftr" sz="quarter" idx="11"/>
          </p:nvPr>
        </p:nvSpPr>
        <p:spPr>
          <a:xfrm>
            <a:off x="5257800" y="612775"/>
            <a:ext cx="1325563" cy="457200"/>
          </a:xfrm>
          <a:prstGeom prst="rect">
            <a:avLst/>
          </a:prstGeom>
        </p:spPr>
        <p:txBody>
          <a:bodyPr/>
          <a:lstStyle>
            <a:lvl1pPr>
              <a:defRPr/>
            </a:lvl1pPr>
          </a:lstStyle>
          <a:p>
            <a:pPr>
              <a:defRPr/>
            </a:pPr>
            <a:endParaRPr lang="en-US"/>
          </a:p>
        </p:txBody>
      </p:sp>
      <p:sp>
        <p:nvSpPr>
          <p:cNvPr id="4" name="Slide Number Placeholder 22"/>
          <p:cNvSpPr>
            <a:spLocks noGrp="1"/>
          </p:cNvSpPr>
          <p:nvPr>
            <p:ph type="sldNum" sz="quarter" idx="12"/>
          </p:nvPr>
        </p:nvSpPr>
        <p:spPr/>
        <p:txBody>
          <a:bodyPr/>
          <a:lstStyle>
            <a:lvl1pPr>
              <a:defRPr/>
            </a:lvl1pPr>
          </a:lstStyle>
          <a:p>
            <a:pPr>
              <a:defRPr/>
            </a:pPr>
            <a:fld id="{3165B039-C810-4F66-B426-5954DD2B66A0}" type="slidenum">
              <a:rPr lang="en-US"/>
              <a:pPr>
                <a:defRPr/>
              </a:pPr>
              <a:t>‹#›</a:t>
            </a:fld>
            <a:endParaRPr lang="en-US"/>
          </a:p>
        </p:txBody>
      </p:sp>
    </p:spTree>
  </p:cSld>
  <p:clrMapOvr>
    <a:masterClrMapping/>
  </p:clrMapOvr>
  <p:transition>
    <p:split orient="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lang="en-US"/>
              <a:t>Click to edit Master title style</a:t>
            </a:r>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a:xfrm>
            <a:off x="6586538" y="612775"/>
            <a:ext cx="957262" cy="457200"/>
          </a:xfrm>
          <a:prstGeom prst="rect">
            <a:avLst/>
          </a:prstGeom>
        </p:spPr>
        <p:txBody>
          <a:bodyPr/>
          <a:lstStyle>
            <a:lvl1pPr>
              <a:defRPr/>
            </a:lvl1pPr>
          </a:lstStyle>
          <a:p>
            <a:pPr>
              <a:defRPr/>
            </a:pPr>
            <a:fld id="{F5AC1BA9-FCCC-4923-8B5D-9D1E96025982}" type="datetimeFigureOut">
              <a:rPr lang="en-US"/>
              <a:pPr>
                <a:defRPr/>
              </a:pPr>
              <a:t>11/23/2023</a:t>
            </a:fld>
            <a:endParaRPr lang="en-US" dirty="0"/>
          </a:p>
        </p:txBody>
      </p:sp>
      <p:sp>
        <p:nvSpPr>
          <p:cNvPr id="6" name="Footer Placeholder 2"/>
          <p:cNvSpPr>
            <a:spLocks noGrp="1"/>
          </p:cNvSpPr>
          <p:nvPr>
            <p:ph type="ftr" sz="quarter" idx="11"/>
          </p:nvPr>
        </p:nvSpPr>
        <p:spPr>
          <a:xfrm>
            <a:off x="5257800" y="612775"/>
            <a:ext cx="1325563" cy="457200"/>
          </a:xfrm>
          <a:prstGeom prst="rect">
            <a:avLst/>
          </a:prstGeom>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2070CB9C-1FC7-42A2-9E10-4D10692B37E9}" type="slidenum">
              <a:rPr lang="en-US"/>
              <a:pPr>
                <a:defRPr/>
              </a:pPr>
              <a:t>‹#›</a:t>
            </a:fld>
            <a:endParaRPr lang="en-US"/>
          </a:p>
        </p:txBody>
      </p:sp>
    </p:spTree>
  </p:cSld>
  <p:clrMapOvr>
    <a:masterClrMapping/>
  </p:clrMapOvr>
  <p:transition>
    <p:split orient="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lang="en-US"/>
              <a:t>Click to edit Master title style</a:t>
            </a:r>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normAutofit/>
          </a:bodyPr>
          <a:lstStyle>
            <a:lvl1pPr marL="0" indent="0">
              <a:buNone/>
              <a:defRPr sz="32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088443" y="3274308"/>
            <a:ext cx="2590800" cy="2516489"/>
          </a:xfrm>
        </p:spPr>
        <p:txBody>
          <a:bodyPr lIns="0" tIns="0" rIns="45720"/>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5" name="Date Placeholder 13"/>
          <p:cNvSpPr>
            <a:spLocks noGrp="1"/>
          </p:cNvSpPr>
          <p:nvPr>
            <p:ph type="dt" sz="half" idx="10"/>
          </p:nvPr>
        </p:nvSpPr>
        <p:spPr>
          <a:xfrm>
            <a:off x="6586538" y="612775"/>
            <a:ext cx="957262" cy="457200"/>
          </a:xfrm>
          <a:prstGeom prst="rect">
            <a:avLst/>
          </a:prstGeom>
        </p:spPr>
        <p:txBody>
          <a:bodyPr/>
          <a:lstStyle>
            <a:lvl1pPr>
              <a:defRPr/>
            </a:lvl1pPr>
          </a:lstStyle>
          <a:p>
            <a:pPr>
              <a:defRPr/>
            </a:pPr>
            <a:fld id="{9CFFF5CF-C17A-4901-9250-DA404F7B9C66}" type="datetimeFigureOut">
              <a:rPr lang="en-US"/>
              <a:pPr>
                <a:defRPr/>
              </a:pPr>
              <a:t>11/23/2023</a:t>
            </a:fld>
            <a:endParaRPr lang="en-US" dirty="0"/>
          </a:p>
        </p:txBody>
      </p:sp>
      <p:sp>
        <p:nvSpPr>
          <p:cNvPr id="6" name="Footer Placeholder 2"/>
          <p:cNvSpPr>
            <a:spLocks noGrp="1"/>
          </p:cNvSpPr>
          <p:nvPr>
            <p:ph type="ftr" sz="quarter" idx="11"/>
          </p:nvPr>
        </p:nvSpPr>
        <p:spPr>
          <a:xfrm>
            <a:off x="5257800" y="612775"/>
            <a:ext cx="1325563" cy="457200"/>
          </a:xfrm>
          <a:prstGeom prst="rect">
            <a:avLst/>
          </a:prstGeom>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3392E0BB-1E52-4DB4-95EC-B1224EDD2283}" type="slidenum">
              <a:rPr lang="en-US"/>
              <a:pPr>
                <a:defRPr/>
              </a:pPr>
              <a:t>‹#›</a:t>
            </a:fld>
            <a:endParaRPr lang="en-US"/>
          </a:p>
        </p:txBody>
      </p:sp>
    </p:spTree>
  </p:cSld>
  <p:clrMapOvr>
    <a:masterClrMapping/>
  </p:clrMapOvr>
  <p:transition>
    <p:split orient="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0" y="366713"/>
            <a:ext cx="9144000" cy="8413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9" name="Rectangle 28"/>
          <p:cNvSpPr/>
          <p:nvPr/>
        </p:nvSpPr>
        <p:spPr>
          <a:xfrm>
            <a:off x="0" y="0"/>
            <a:ext cx="9144000" cy="31115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0" name="Rectangle 29"/>
          <p:cNvSpPr/>
          <p:nvPr/>
        </p:nvSpPr>
        <p:spPr>
          <a:xfrm>
            <a:off x="0" y="307975"/>
            <a:ext cx="9144000" cy="301625"/>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1" name="Rectangle 30"/>
          <p:cNvSpPr/>
          <p:nvPr/>
        </p:nvSpPr>
        <p:spPr>
          <a:xfrm flipV="1">
            <a:off x="5410200" y="360363"/>
            <a:ext cx="3733800" cy="904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useBgFill="1">
        <p:nvSpPr>
          <p:cNvPr id="33" name="Rounded Rectangle 32"/>
          <p:cNvSpPr/>
          <p:nvPr/>
        </p:nvSpPr>
        <p:spPr bwMode="white">
          <a:xfrm>
            <a:off x="5407025" y="496888"/>
            <a:ext cx="3063875" cy="28575"/>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useBgFill="1">
        <p:nvSpPr>
          <p:cNvPr id="34" name="Rounded Rectangle 33"/>
          <p:cNvSpPr/>
          <p:nvPr/>
        </p:nvSpPr>
        <p:spPr bwMode="white">
          <a:xfrm>
            <a:off x="7373938" y="588963"/>
            <a:ext cx="1600200" cy="3651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5" name="Rectangle 34"/>
          <p:cNvSpPr/>
          <p:nvPr/>
        </p:nvSpPr>
        <p:spPr bwMode="invGray">
          <a:xfrm>
            <a:off x="9085263" y="-1588"/>
            <a:ext cx="57150" cy="620713"/>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36" name="Rectangle 35"/>
          <p:cNvSpPr/>
          <p:nvPr/>
        </p:nvSpPr>
        <p:spPr bwMode="invGray">
          <a:xfrm>
            <a:off x="9043988" y="-1588"/>
            <a:ext cx="28575" cy="620713"/>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37" name="Rectangle 36"/>
          <p:cNvSpPr/>
          <p:nvPr/>
        </p:nvSpPr>
        <p:spPr bwMode="invGray">
          <a:xfrm>
            <a:off x="9024938" y="-1588"/>
            <a:ext cx="9525" cy="620713"/>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8" name="Rectangle 37"/>
          <p:cNvSpPr/>
          <p:nvPr/>
        </p:nvSpPr>
        <p:spPr bwMode="invGray">
          <a:xfrm>
            <a:off x="8975725" y="-1588"/>
            <a:ext cx="26988" cy="620713"/>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9" name="Rectangle 38"/>
          <p:cNvSpPr/>
          <p:nvPr/>
        </p:nvSpPr>
        <p:spPr bwMode="invGray">
          <a:xfrm>
            <a:off x="8915400" y="0"/>
            <a:ext cx="55563" cy="585788"/>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40" name="Rectangle 39"/>
          <p:cNvSpPr/>
          <p:nvPr/>
        </p:nvSpPr>
        <p:spPr bwMode="invGray">
          <a:xfrm>
            <a:off x="8874125" y="0"/>
            <a:ext cx="7938" cy="585788"/>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038" name="Title Placeholder 21"/>
          <p:cNvSpPr>
            <a:spLocks noGrp="1"/>
          </p:cNvSpPr>
          <p:nvPr>
            <p:ph type="title"/>
          </p:nvPr>
        </p:nvSpPr>
        <p:spPr bwMode="auto">
          <a:xfrm>
            <a:off x="457200" y="1143000"/>
            <a:ext cx="8229600" cy="1066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39" name="Text Placeholder 12"/>
          <p:cNvSpPr>
            <a:spLocks noGrp="1"/>
          </p:cNvSpPr>
          <p:nvPr>
            <p:ph type="body" idx="1"/>
          </p:nvPr>
        </p:nvSpPr>
        <p:spPr bwMode="auto">
          <a:xfrm>
            <a:off x="457200" y="2249488"/>
            <a:ext cx="8229600" cy="43243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Slide Number Placeholder 22"/>
          <p:cNvSpPr>
            <a:spLocks noGrp="1"/>
          </p:cNvSpPr>
          <p:nvPr>
            <p:ph type="sldNum" sz="quarter" idx="4"/>
          </p:nvPr>
        </p:nvSpPr>
        <p:spPr>
          <a:xfrm>
            <a:off x="8174038" y="1588"/>
            <a:ext cx="762000" cy="366712"/>
          </a:xfrm>
          <a:prstGeom prst="rect">
            <a:avLst/>
          </a:prstGeom>
        </p:spPr>
        <p:txBody>
          <a:bodyPr vert="horz" anchor="b"/>
          <a:lstStyle>
            <a:lvl1pPr algn="r" eaLnBrk="1" latinLnBrk="0" hangingPunct="1">
              <a:defRPr kumimoji="0" sz="1800">
                <a:solidFill>
                  <a:srgbClr val="FFFFFF"/>
                </a:solidFill>
              </a:defRPr>
            </a:lvl1pPr>
          </a:lstStyle>
          <a:p>
            <a:pPr>
              <a:defRPr/>
            </a:pPr>
            <a:fld id="{0EFED08C-035F-44C1-BFC3-9E1D3F6963DA}" type="slidenum">
              <a:rPr lang="en-US"/>
              <a:pPr>
                <a:defRPr/>
              </a:pPr>
              <a:t>‹#›</a:t>
            </a:fld>
            <a:endParaRPr lang="en-US"/>
          </a:p>
        </p:txBody>
      </p:sp>
      <p:sp>
        <p:nvSpPr>
          <p:cNvPr id="20" name="Title 1"/>
          <p:cNvSpPr txBox="1">
            <a:spLocks/>
          </p:cNvSpPr>
          <p:nvPr userDrawn="1"/>
        </p:nvSpPr>
        <p:spPr bwMode="auto">
          <a:xfrm>
            <a:off x="-67235" y="172365"/>
            <a:ext cx="6477000" cy="533400"/>
          </a:xfrm>
          <a:prstGeom prst="rect">
            <a:avLst/>
          </a:prstGeom>
          <a:noFill/>
          <a:ln w="9525">
            <a:noFill/>
            <a:miter lim="800000"/>
            <a:headEnd/>
            <a:tailEnd/>
          </a:ln>
          <a:effectLst/>
        </p:spPr>
        <p:txBody>
          <a:bodyPr anchor="ctr"/>
          <a:lstStyle/>
          <a:p>
            <a:pPr>
              <a:defRPr/>
            </a:pPr>
            <a:r>
              <a:rPr lang="en-US" sz="2800" b="1" kern="0" dirty="0">
                <a:ln w="1905"/>
                <a:solidFill>
                  <a:srgbClr val="993366"/>
                </a:solidFill>
                <a:effectLst>
                  <a:innerShdw blurRad="69850" dist="43180" dir="5400000">
                    <a:srgbClr val="000000">
                      <a:alpha val="65000"/>
                    </a:srgbClr>
                  </a:innerShdw>
                </a:effectLst>
                <a:latin typeface="Calibri" pitchFamily="34" charset="0"/>
                <a:ea typeface="+mj-ea"/>
                <a:cs typeface="+mj-cs"/>
              </a:rPr>
              <a:t>Valuation of Environmental Goods</a:t>
            </a:r>
          </a:p>
        </p:txBody>
      </p:sp>
    </p:spTree>
  </p:cSld>
  <p:clrMap bg1="lt1" tx1="dk1" bg2="lt2" tx2="dk2" accent1="accent1" accent2="accent2" accent3="accent3" accent4="accent4" accent5="accent5" accent6="accent6" hlink="hlink" folHlink="folHlink"/>
  <p:sldLayoutIdLst>
    <p:sldLayoutId id="2147484114" r:id="rId1"/>
    <p:sldLayoutId id="2147484115" r:id="rId2"/>
    <p:sldLayoutId id="2147484116" r:id="rId3"/>
    <p:sldLayoutId id="2147484117" r:id="rId4"/>
    <p:sldLayoutId id="2147484118" r:id="rId5"/>
    <p:sldLayoutId id="2147484119" r:id="rId6"/>
    <p:sldLayoutId id="2147484120" r:id="rId7"/>
    <p:sldLayoutId id="2147484121" r:id="rId8"/>
    <p:sldLayoutId id="2147484122" r:id="rId9"/>
    <p:sldLayoutId id="2147484123" r:id="rId10"/>
    <p:sldLayoutId id="2147484124" r:id="rId11"/>
  </p:sldLayoutIdLst>
  <p:transition>
    <p:split orient="vert"/>
  </p:transition>
  <p:hf hdr="0" ftr="0"/>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Trebuchet MS" pitchFamily="34" charset="0"/>
        </a:defRPr>
      </a:lvl2pPr>
      <a:lvl3pPr algn="l" rtl="0" eaLnBrk="0" fontAlgn="base" hangingPunct="0">
        <a:spcBef>
          <a:spcPct val="0"/>
        </a:spcBef>
        <a:spcAft>
          <a:spcPct val="0"/>
        </a:spcAft>
        <a:defRPr sz="4000">
          <a:solidFill>
            <a:schemeClr val="tx2"/>
          </a:solidFill>
          <a:latin typeface="Trebuchet MS" pitchFamily="34" charset="0"/>
        </a:defRPr>
      </a:lvl3pPr>
      <a:lvl4pPr algn="l" rtl="0" eaLnBrk="0" fontAlgn="base" hangingPunct="0">
        <a:spcBef>
          <a:spcPct val="0"/>
        </a:spcBef>
        <a:spcAft>
          <a:spcPct val="0"/>
        </a:spcAft>
        <a:defRPr sz="4000">
          <a:solidFill>
            <a:schemeClr val="tx2"/>
          </a:solidFill>
          <a:latin typeface="Trebuchet MS" pitchFamily="34" charset="0"/>
        </a:defRPr>
      </a:lvl4pPr>
      <a:lvl5pPr algn="l" rtl="0" eaLnBrk="0" fontAlgn="base" hangingPunct="0">
        <a:spcBef>
          <a:spcPct val="0"/>
        </a:spcBef>
        <a:spcAft>
          <a:spcPct val="0"/>
        </a:spcAft>
        <a:defRPr sz="4000">
          <a:solidFill>
            <a:schemeClr val="tx2"/>
          </a:solidFill>
          <a:latin typeface="Trebuchet MS" pitchFamily="34" charset="0"/>
        </a:defRPr>
      </a:lvl5pPr>
      <a:lvl6pPr marL="457200" algn="l" rtl="0" fontAlgn="base">
        <a:spcBef>
          <a:spcPct val="0"/>
        </a:spcBef>
        <a:spcAft>
          <a:spcPct val="0"/>
        </a:spcAft>
        <a:defRPr sz="4000">
          <a:solidFill>
            <a:schemeClr val="tx2"/>
          </a:solidFill>
          <a:latin typeface="Trebuchet MS" pitchFamily="34" charset="0"/>
        </a:defRPr>
      </a:lvl6pPr>
      <a:lvl7pPr marL="914400" algn="l" rtl="0" fontAlgn="base">
        <a:spcBef>
          <a:spcPct val="0"/>
        </a:spcBef>
        <a:spcAft>
          <a:spcPct val="0"/>
        </a:spcAft>
        <a:defRPr sz="4000">
          <a:solidFill>
            <a:schemeClr val="tx2"/>
          </a:solidFill>
          <a:latin typeface="Trebuchet MS" pitchFamily="34" charset="0"/>
        </a:defRPr>
      </a:lvl7pPr>
      <a:lvl8pPr marL="1371600" algn="l" rtl="0" fontAlgn="base">
        <a:spcBef>
          <a:spcPct val="0"/>
        </a:spcBef>
        <a:spcAft>
          <a:spcPct val="0"/>
        </a:spcAft>
        <a:defRPr sz="4000">
          <a:solidFill>
            <a:schemeClr val="tx2"/>
          </a:solidFill>
          <a:latin typeface="Trebuchet MS" pitchFamily="34" charset="0"/>
        </a:defRPr>
      </a:lvl8pPr>
      <a:lvl9pPr marL="1828800" algn="l" rtl="0" fontAlgn="base">
        <a:spcBef>
          <a:spcPct val="0"/>
        </a:spcBef>
        <a:spcAft>
          <a:spcPct val="0"/>
        </a:spcAft>
        <a:defRPr sz="4000">
          <a:solidFill>
            <a:schemeClr val="tx2"/>
          </a:solidFill>
          <a:latin typeface="Trebuchet MS" pitchFamily="34" charset="0"/>
        </a:defRPr>
      </a:lvl9pPr>
    </p:titleStyle>
    <p:bodyStyle>
      <a:lvl1pPr marL="365125" indent="-255588" algn="l" rtl="0" eaLnBrk="0" fontAlgn="base" hangingPunct="0">
        <a:spcBef>
          <a:spcPts val="300"/>
        </a:spcBef>
        <a:spcAft>
          <a:spcPct val="0"/>
        </a:spcAft>
        <a:buClr>
          <a:srgbClr val="A04DA3"/>
        </a:buClr>
        <a:buFont typeface="Georgia" pitchFamily="18" charset="0"/>
        <a:buChar char="•"/>
        <a:defRPr sz="2800" kern="1200">
          <a:solidFill>
            <a:schemeClr val="tx1"/>
          </a:solidFill>
          <a:latin typeface="+mn-lt"/>
          <a:ea typeface="+mn-ea"/>
          <a:cs typeface="+mn-cs"/>
        </a:defRPr>
      </a:lvl1pPr>
      <a:lvl2pPr marL="657225" indent="-246063" algn="l" rtl="0" eaLnBrk="0" fontAlgn="base" hangingPunct="0">
        <a:spcBef>
          <a:spcPts val="300"/>
        </a:spcBef>
        <a:spcAft>
          <a:spcPct val="0"/>
        </a:spcAft>
        <a:buClr>
          <a:schemeClr val="accent2"/>
        </a:buClr>
        <a:buFont typeface="Georgia" pitchFamily="18" charset="0"/>
        <a:buChar char="▫"/>
        <a:defRPr sz="2600" kern="1200">
          <a:solidFill>
            <a:schemeClr val="accent2"/>
          </a:solidFill>
          <a:latin typeface="+mn-lt"/>
          <a:ea typeface="+mn-ea"/>
          <a:cs typeface="+mn-cs"/>
        </a:defRPr>
      </a:lvl2pPr>
      <a:lvl3pPr marL="922338" indent="-219075" algn="l" rtl="0" eaLnBrk="0" fontAlgn="base" hangingPunct="0">
        <a:spcBef>
          <a:spcPts val="300"/>
        </a:spcBef>
        <a:spcAft>
          <a:spcPct val="0"/>
        </a:spcAft>
        <a:buClr>
          <a:schemeClr val="accent1"/>
        </a:buClr>
        <a:buFont typeface="Wingdings 2" pitchFamily="18" charset="2"/>
        <a:buChar char=""/>
        <a:defRPr sz="2400" kern="1200">
          <a:solidFill>
            <a:schemeClr val="accent1"/>
          </a:solidFill>
          <a:latin typeface="+mn-lt"/>
          <a:ea typeface="+mn-ea"/>
          <a:cs typeface="+mn-cs"/>
        </a:defRPr>
      </a:lvl3pPr>
      <a:lvl4pPr marL="1179513" indent="-200025" algn="l" rtl="0" eaLnBrk="0" fontAlgn="base" hangingPunct="0">
        <a:spcBef>
          <a:spcPts val="300"/>
        </a:spcBef>
        <a:spcAft>
          <a:spcPct val="0"/>
        </a:spcAft>
        <a:buClr>
          <a:schemeClr val="accent1"/>
        </a:buClr>
        <a:buFont typeface="Wingdings 2" pitchFamily="18" charset="2"/>
        <a:buChar char=""/>
        <a:defRPr sz="2200" kern="1200">
          <a:solidFill>
            <a:schemeClr val="accent1"/>
          </a:solidFill>
          <a:latin typeface="+mn-lt"/>
          <a:ea typeface="+mn-ea"/>
          <a:cs typeface="+mn-cs"/>
        </a:defRPr>
      </a:lvl4pPr>
      <a:lvl5pPr marL="1389063" indent="-182563" algn="l" rtl="0" eaLnBrk="0" fontAlgn="base" hangingPunct="0">
        <a:spcBef>
          <a:spcPts val="300"/>
        </a:spcBef>
        <a:spcAft>
          <a:spcPct val="0"/>
        </a:spcAft>
        <a:buClr>
          <a:srgbClr val="A04DA3"/>
        </a:buClr>
        <a:buFont typeface="Georgia" pitchFamily="18" charset="0"/>
        <a:buChar char="▫"/>
        <a:defRPr sz="2000" kern="1200">
          <a:solidFill>
            <a:srgbClr val="A04DA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hilloi.iitg.ernet.in/~intracc/utilities/logo/iitg_web_mid.gif" TargetMode="External"/><Relationship Id="rId2" Type="http://schemas.openxmlformats.org/officeDocument/2006/relationships/hyperlink" Target="mailto:mkdutta@iitg.ac.in" TargetMode="Externa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5"/>
          <p:cNvSpPr txBox="1">
            <a:spLocks noChangeArrowheads="1"/>
          </p:cNvSpPr>
          <p:nvPr/>
        </p:nvSpPr>
        <p:spPr bwMode="auto">
          <a:xfrm>
            <a:off x="762000" y="914400"/>
            <a:ext cx="7772400" cy="5786199"/>
          </a:xfrm>
          <a:prstGeom prst="rect">
            <a:avLst/>
          </a:prstGeom>
          <a:noFill/>
          <a:ln w="9525">
            <a:noFill/>
            <a:miter lim="800000"/>
            <a:headEnd/>
            <a:tailEnd/>
          </a:ln>
        </p:spPr>
        <p:txBody>
          <a:bodyPr>
            <a:spAutoFit/>
          </a:bodyPr>
          <a:lstStyle/>
          <a:p>
            <a:pPr algn="ctr"/>
            <a:r>
              <a:rPr lang="en-US" sz="2800" dirty="0">
                <a:latin typeface="Arial Black" pitchFamily="34" charset="0"/>
              </a:rPr>
              <a:t>ENVIRONMENTAL ECONOMICS</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err="1"/>
              <a:t>Mrinal</a:t>
            </a:r>
            <a:r>
              <a:rPr lang="en-US" dirty="0"/>
              <a:t> </a:t>
            </a:r>
            <a:r>
              <a:rPr lang="en-US" dirty="0" err="1"/>
              <a:t>Kanti</a:t>
            </a:r>
            <a:r>
              <a:rPr lang="en-US" dirty="0"/>
              <a:t> Dutta</a:t>
            </a:r>
          </a:p>
          <a:p>
            <a:pPr algn="ctr"/>
            <a:r>
              <a:rPr lang="en-US" dirty="0">
                <a:hlinkClick r:id="rId2"/>
              </a:rPr>
              <a:t>mkdutta@iitg.ac.in</a:t>
            </a:r>
            <a:endParaRPr lang="en-US" dirty="0"/>
          </a:p>
          <a:p>
            <a:pPr algn="ctr"/>
            <a:endParaRPr lang="en-US" dirty="0"/>
          </a:p>
          <a:p>
            <a:pPr algn="ctr"/>
            <a:endParaRPr lang="en-US" dirty="0"/>
          </a:p>
          <a:p>
            <a:pPr algn="ctr"/>
            <a:r>
              <a:rPr lang="en-US" dirty="0">
                <a:latin typeface="Arial Black" pitchFamily="34" charset="0"/>
              </a:rPr>
              <a:t>Department of Humanities and Social Sciences</a:t>
            </a:r>
          </a:p>
          <a:p>
            <a:pPr algn="ctr"/>
            <a:r>
              <a:rPr lang="en-US" dirty="0">
                <a:latin typeface="Arial Black" pitchFamily="34" charset="0"/>
              </a:rPr>
              <a:t>Indian Institute of Technology Guwahati</a:t>
            </a:r>
          </a:p>
          <a:p>
            <a:pPr algn="ctr"/>
            <a:r>
              <a:rPr lang="en-US">
                <a:latin typeface="Arial Black" pitchFamily="34" charset="0"/>
              </a:rPr>
              <a:t>Guwahati </a:t>
            </a:r>
            <a:r>
              <a:rPr lang="en-US" dirty="0">
                <a:latin typeface="Arial Black" pitchFamily="34" charset="0"/>
              </a:rPr>
              <a:t>– 781039</a:t>
            </a:r>
          </a:p>
          <a:p>
            <a:pPr algn="ctr"/>
            <a:endParaRPr lang="en-US" dirty="0"/>
          </a:p>
          <a:p>
            <a:pPr algn="ctr"/>
            <a:endParaRPr lang="en-US" dirty="0"/>
          </a:p>
        </p:txBody>
      </p:sp>
      <p:pic>
        <p:nvPicPr>
          <p:cNvPr id="13315" name="Picture 7" descr="Use for web page">
            <a:hlinkClick r:id="rId3"/>
          </p:cNvPr>
          <p:cNvPicPr>
            <a:picLocks noChangeAspect="1" noChangeArrowheads="1"/>
          </p:cNvPicPr>
          <p:nvPr/>
        </p:nvPicPr>
        <p:blipFill>
          <a:blip r:embed="rId4"/>
          <a:srcRect/>
          <a:stretch>
            <a:fillRect/>
          </a:stretch>
        </p:blipFill>
        <p:spPr bwMode="auto">
          <a:xfrm>
            <a:off x="4114800" y="2514600"/>
            <a:ext cx="866775" cy="876300"/>
          </a:xfrm>
          <a:prstGeom prst="rect">
            <a:avLst/>
          </a:prstGeom>
          <a:noFill/>
          <a:ln w="9525">
            <a:noFill/>
            <a:miter lim="800000"/>
            <a:headEnd/>
            <a:tailEnd/>
          </a:ln>
        </p:spPr>
      </p:pic>
    </p:spTree>
  </p:cSld>
  <p:clrMapOvr>
    <a:masterClrMapping/>
  </p:clrMapOvr>
  <p:transition>
    <p:split orient="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B7699636-8CFE-483C-AEE2-C2481B6C764F}" type="slidenum">
              <a:rPr lang="en-US" smtClean="0"/>
              <a:pPr/>
              <a:t>10</a:t>
            </a:fld>
            <a:endParaRPr lang="en-US"/>
          </a:p>
        </p:txBody>
      </p:sp>
      <p:sp>
        <p:nvSpPr>
          <p:cNvPr id="5" name="Title 1"/>
          <p:cNvSpPr txBox="1">
            <a:spLocks/>
          </p:cNvSpPr>
          <p:nvPr/>
        </p:nvSpPr>
        <p:spPr bwMode="auto">
          <a:xfrm>
            <a:off x="0" y="762000"/>
            <a:ext cx="8686800" cy="304800"/>
          </a:xfrm>
          <a:prstGeom prst="rect">
            <a:avLst/>
          </a:prstGeom>
          <a:noFill/>
          <a:ln w="9525">
            <a:noFill/>
            <a:miter lim="800000"/>
            <a:headEnd/>
            <a:tailEnd/>
          </a:ln>
          <a:effectLst/>
        </p:spPr>
        <p:txBody>
          <a:bodyPr anchor="ctr"/>
          <a:lstStyle/>
          <a:p>
            <a:pPr>
              <a:defRPr/>
            </a:pPr>
            <a:r>
              <a:rPr lang="en-US" sz="2800" b="1" kern="0" dirty="0">
                <a:ln w="1905"/>
                <a:solidFill>
                  <a:srgbClr val="993366"/>
                </a:solidFill>
                <a:effectLst>
                  <a:innerShdw blurRad="69850" dist="43180" dir="5400000">
                    <a:srgbClr val="000000">
                      <a:alpha val="65000"/>
                    </a:srgbClr>
                  </a:innerShdw>
                </a:effectLst>
                <a:latin typeface="Calibri" pitchFamily="34" charset="0"/>
                <a:ea typeface="+mj-ea"/>
                <a:cs typeface="+mj-cs"/>
              </a:rPr>
              <a:t>TRAVEL COST METHOD</a:t>
            </a:r>
          </a:p>
        </p:txBody>
      </p:sp>
      <p:sp>
        <p:nvSpPr>
          <p:cNvPr id="62468" name="TextBox 13"/>
          <p:cNvSpPr txBox="1">
            <a:spLocks noChangeArrowheads="1"/>
          </p:cNvSpPr>
          <p:nvPr/>
        </p:nvSpPr>
        <p:spPr bwMode="auto">
          <a:xfrm>
            <a:off x="228600" y="1143000"/>
            <a:ext cx="8686800" cy="5493812"/>
          </a:xfrm>
          <a:prstGeom prst="rect">
            <a:avLst/>
          </a:prstGeom>
          <a:noFill/>
          <a:ln w="9525">
            <a:noFill/>
            <a:miter lim="800000"/>
            <a:headEnd/>
            <a:tailEnd/>
          </a:ln>
        </p:spPr>
        <p:txBody>
          <a:bodyPr>
            <a:spAutoFit/>
          </a:bodyPr>
          <a:lstStyle/>
          <a:p>
            <a:pPr>
              <a:spcBef>
                <a:spcPts val="600"/>
              </a:spcBef>
            </a:pPr>
            <a:r>
              <a:rPr lang="en-US" sz="2800" dirty="0">
                <a:solidFill>
                  <a:srgbClr val="FF0000"/>
                </a:solidFill>
              </a:rPr>
              <a:t>Simple Travel Cost Model: </a:t>
            </a:r>
          </a:p>
          <a:p>
            <a:pPr algn="just">
              <a:spcBef>
                <a:spcPts val="600"/>
              </a:spcBef>
            </a:pPr>
            <a:r>
              <a:rPr lang="en-US" sz="2800" dirty="0"/>
              <a:t>If the price (</a:t>
            </a:r>
            <a:r>
              <a:rPr lang="en-US" sz="2800" i="1" dirty="0"/>
              <a:t>p</a:t>
            </a:r>
            <a:r>
              <a:rPr lang="en-US" sz="2800" dirty="0"/>
              <a:t>) is the only sacrifice made by a consumer, the demand function for a good with no substitutes is </a:t>
            </a:r>
            <a:r>
              <a:rPr lang="en-US" sz="2800" i="1" dirty="0"/>
              <a:t>x=f(p)</a:t>
            </a:r>
            <a:r>
              <a:rPr lang="en-US" sz="2800" dirty="0"/>
              <a:t>, given income and preferences. </a:t>
            </a:r>
          </a:p>
          <a:p>
            <a:pPr>
              <a:spcBef>
                <a:spcPts val="600"/>
              </a:spcBef>
            </a:pPr>
            <a:r>
              <a:rPr lang="en-US" sz="2800" dirty="0"/>
              <a:t>However, the consumer often incurs other costs </a:t>
            </a:r>
            <a:r>
              <a:rPr lang="en-US" sz="2800" i="1" dirty="0"/>
              <a:t>(c)</a:t>
            </a:r>
            <a:r>
              <a:rPr lang="en-US" sz="2800" dirty="0"/>
              <a:t>, such as travel expenses and loss of time. In this case, the demand function is expressed as </a:t>
            </a:r>
            <a:r>
              <a:rPr lang="en-US" sz="2800" i="1" dirty="0"/>
              <a:t>x = f(p, c)</a:t>
            </a:r>
            <a:r>
              <a:rPr lang="en-US" sz="2800" dirty="0"/>
              <a:t>.</a:t>
            </a:r>
          </a:p>
          <a:p>
            <a:pPr>
              <a:spcBef>
                <a:spcPts val="600"/>
              </a:spcBef>
            </a:pPr>
            <a:r>
              <a:rPr lang="en-US" sz="2800" dirty="0"/>
              <a:t> </a:t>
            </a:r>
          </a:p>
          <a:p>
            <a:pPr>
              <a:spcBef>
                <a:spcPts val="600"/>
              </a:spcBef>
            </a:pPr>
            <a:r>
              <a:rPr lang="en-US" sz="2800" dirty="0"/>
              <a:t>Under these conditions, the utility </a:t>
            </a:r>
            <a:r>
              <a:rPr lang="en-US" sz="2800" dirty="0" err="1"/>
              <a:t>maximising</a:t>
            </a:r>
            <a:r>
              <a:rPr lang="en-US" sz="2800" dirty="0"/>
              <a:t> consumer’s </a:t>
            </a:r>
            <a:r>
              <a:rPr lang="en-US" sz="2800" dirty="0" err="1"/>
              <a:t>behaviour</a:t>
            </a:r>
            <a:r>
              <a:rPr lang="en-US" sz="2800" dirty="0"/>
              <a:t> should be reformulated in order to take such costs into account. </a:t>
            </a:r>
          </a:p>
          <a:p>
            <a:pPr>
              <a:spcBef>
                <a:spcPts val="600"/>
              </a:spcBef>
            </a:pPr>
            <a:endParaRPr lang="en-US" dirty="0"/>
          </a:p>
        </p:txBody>
      </p:sp>
    </p:spTree>
  </p:cSld>
  <p:clrMapOvr>
    <a:masterClrMapping/>
  </p:clrMapOvr>
  <p:transition>
    <p:split orient="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CE24A1FE-EC78-496D-ACAF-57ADA5684801}" type="slidenum">
              <a:rPr lang="en-US" smtClean="0"/>
              <a:pPr/>
              <a:t>11</a:t>
            </a:fld>
            <a:endParaRPr lang="en-US"/>
          </a:p>
        </p:txBody>
      </p:sp>
      <p:sp>
        <p:nvSpPr>
          <p:cNvPr id="5" name="Title 1"/>
          <p:cNvSpPr txBox="1">
            <a:spLocks/>
          </p:cNvSpPr>
          <p:nvPr/>
        </p:nvSpPr>
        <p:spPr bwMode="auto">
          <a:xfrm>
            <a:off x="0" y="782780"/>
            <a:ext cx="8686800" cy="304800"/>
          </a:xfrm>
          <a:prstGeom prst="rect">
            <a:avLst/>
          </a:prstGeom>
          <a:noFill/>
          <a:ln w="9525">
            <a:noFill/>
            <a:miter lim="800000"/>
            <a:headEnd/>
            <a:tailEnd/>
          </a:ln>
          <a:effectLst/>
        </p:spPr>
        <p:txBody>
          <a:bodyPr anchor="ctr"/>
          <a:lstStyle/>
          <a:p>
            <a:pPr>
              <a:defRPr/>
            </a:pPr>
            <a:r>
              <a:rPr lang="en-US" sz="2800" b="1" kern="0" dirty="0">
                <a:ln w="1905"/>
                <a:solidFill>
                  <a:srgbClr val="993366"/>
                </a:solidFill>
                <a:effectLst>
                  <a:innerShdw blurRad="69850" dist="43180" dir="5400000">
                    <a:srgbClr val="000000">
                      <a:alpha val="65000"/>
                    </a:srgbClr>
                  </a:innerShdw>
                </a:effectLst>
                <a:latin typeface="Calibri" pitchFamily="34" charset="0"/>
                <a:ea typeface="+mj-ea"/>
                <a:cs typeface="+mj-cs"/>
              </a:rPr>
              <a:t>TRAVEL COST METHOD</a:t>
            </a:r>
          </a:p>
        </p:txBody>
      </p:sp>
      <p:sp>
        <p:nvSpPr>
          <p:cNvPr id="63492" name="TextBox 13"/>
          <p:cNvSpPr txBox="1">
            <a:spLocks noChangeArrowheads="1"/>
          </p:cNvSpPr>
          <p:nvPr/>
        </p:nvSpPr>
        <p:spPr bwMode="auto">
          <a:xfrm>
            <a:off x="228600" y="1143000"/>
            <a:ext cx="8686800" cy="5262979"/>
          </a:xfrm>
          <a:prstGeom prst="rect">
            <a:avLst/>
          </a:prstGeom>
          <a:noFill/>
          <a:ln w="9525">
            <a:noFill/>
            <a:miter lim="800000"/>
            <a:headEnd/>
            <a:tailEnd/>
          </a:ln>
        </p:spPr>
        <p:txBody>
          <a:bodyPr>
            <a:spAutoFit/>
          </a:bodyPr>
          <a:lstStyle/>
          <a:p>
            <a:pPr>
              <a:spcBef>
                <a:spcPts val="600"/>
              </a:spcBef>
            </a:pPr>
            <a:r>
              <a:rPr lang="en-US" sz="2400" dirty="0">
                <a:solidFill>
                  <a:srgbClr val="FF0000"/>
                </a:solidFill>
              </a:rPr>
              <a:t>Simple Travel Cost Model: </a:t>
            </a:r>
          </a:p>
          <a:p>
            <a:pPr algn="just">
              <a:spcBef>
                <a:spcPts val="600"/>
              </a:spcBef>
            </a:pPr>
            <a:r>
              <a:rPr lang="en-US" sz="2400" dirty="0"/>
              <a:t>Given two goods or services </a:t>
            </a:r>
            <a:r>
              <a:rPr lang="en-US" sz="2400" i="1" dirty="0"/>
              <a:t>(x</a:t>
            </a:r>
            <a:r>
              <a:rPr lang="en-US" sz="2400" i="1" baseline="-25000" dirty="0"/>
              <a:t>1</a:t>
            </a:r>
            <a:r>
              <a:rPr lang="en-US" sz="2400" i="1" dirty="0"/>
              <a:t>, x</a:t>
            </a:r>
            <a:r>
              <a:rPr lang="en-US" sz="2400" i="1" baseline="-25000" dirty="0"/>
              <a:t>2</a:t>
            </a:r>
            <a:r>
              <a:rPr lang="en-US" sz="2400" i="1" dirty="0"/>
              <a:t>)</a:t>
            </a:r>
            <a:r>
              <a:rPr lang="en-US" sz="2400" dirty="0"/>
              <a:t>, their prices </a:t>
            </a:r>
            <a:r>
              <a:rPr lang="en-US" sz="2400" i="1" dirty="0"/>
              <a:t>(p</a:t>
            </a:r>
            <a:r>
              <a:rPr lang="en-US" sz="2400" i="1" baseline="-25000" dirty="0"/>
              <a:t>1</a:t>
            </a:r>
            <a:r>
              <a:rPr lang="en-US" sz="2400" i="1" dirty="0"/>
              <a:t>, p</a:t>
            </a:r>
            <a:r>
              <a:rPr lang="en-US" sz="2400" i="1" baseline="-25000" dirty="0"/>
              <a:t>2</a:t>
            </a:r>
            <a:r>
              <a:rPr lang="en-US" sz="2400" i="1" dirty="0"/>
              <a:t>)</a:t>
            </a:r>
            <a:r>
              <a:rPr lang="en-US" sz="2400" dirty="0"/>
              <a:t>, the access costs </a:t>
            </a:r>
            <a:r>
              <a:rPr lang="en-US" sz="2400" i="1" dirty="0"/>
              <a:t>(c</a:t>
            </a:r>
            <a:r>
              <a:rPr lang="en-US" sz="2400" i="1" baseline="-25000" dirty="0"/>
              <a:t>1</a:t>
            </a:r>
            <a:r>
              <a:rPr lang="en-US" sz="2400" i="1" dirty="0"/>
              <a:t>, c</a:t>
            </a:r>
            <a:r>
              <a:rPr lang="en-US" sz="2400" i="1" baseline="-25000" dirty="0"/>
              <a:t>2</a:t>
            </a:r>
            <a:r>
              <a:rPr lang="en-US" sz="2400" i="1" dirty="0"/>
              <a:t>)</a:t>
            </a:r>
            <a:r>
              <a:rPr lang="en-US" sz="2400" dirty="0"/>
              <a:t> and income </a:t>
            </a:r>
            <a:r>
              <a:rPr lang="en-US" sz="2400" i="1" dirty="0"/>
              <a:t>(R)</a:t>
            </a:r>
            <a:r>
              <a:rPr lang="en-US" sz="2400" dirty="0"/>
              <a:t>, the utility maximizing choice of the consumer is:</a:t>
            </a:r>
          </a:p>
          <a:p>
            <a:pPr>
              <a:spcBef>
                <a:spcPts val="600"/>
              </a:spcBef>
            </a:pPr>
            <a:r>
              <a:rPr lang="en-US" sz="2400" i="1" dirty="0"/>
              <a:t>	</a:t>
            </a:r>
            <a:r>
              <a:rPr lang="en-US" sz="2400" i="1" dirty="0" err="1"/>
              <a:t>Max</a:t>
            </a:r>
            <a:r>
              <a:rPr lang="en-US" sz="2400" i="1" baseline="-25000" dirty="0" err="1"/>
              <a:t>U</a:t>
            </a:r>
            <a:r>
              <a:rPr lang="en-US" sz="2400" dirty="0"/>
              <a:t>  =  </a:t>
            </a:r>
            <a:r>
              <a:rPr lang="en-US" sz="2400" i="1" dirty="0"/>
              <a:t>u</a:t>
            </a:r>
            <a:r>
              <a:rPr lang="en-US" sz="2400" dirty="0"/>
              <a:t>(</a:t>
            </a:r>
            <a:r>
              <a:rPr lang="en-US" sz="2400" i="1" dirty="0"/>
              <a:t>x</a:t>
            </a:r>
            <a:r>
              <a:rPr lang="en-US" sz="2400" baseline="-25000" dirty="0"/>
              <a:t>1</a:t>
            </a:r>
            <a:r>
              <a:rPr lang="en-US" sz="2400" dirty="0"/>
              <a:t>,</a:t>
            </a:r>
            <a:r>
              <a:rPr lang="en-US" sz="2400" i="1" dirty="0"/>
              <a:t>x</a:t>
            </a:r>
            <a:r>
              <a:rPr lang="en-US" sz="2400" baseline="-25000" dirty="0"/>
              <a:t>2</a:t>
            </a:r>
            <a:r>
              <a:rPr lang="en-US" sz="2400" dirty="0"/>
              <a:t>) </a:t>
            </a:r>
          </a:p>
          <a:p>
            <a:pPr>
              <a:spcBef>
                <a:spcPts val="600"/>
              </a:spcBef>
            </a:pPr>
            <a:r>
              <a:rPr lang="en-US" sz="2400" i="1" dirty="0"/>
              <a:t>	Subject to:</a:t>
            </a:r>
            <a:r>
              <a:rPr lang="en-US" sz="2400" dirty="0"/>
              <a:t> (</a:t>
            </a:r>
            <a:r>
              <a:rPr lang="en-US" sz="2400" i="1" dirty="0"/>
              <a:t>p</a:t>
            </a:r>
            <a:r>
              <a:rPr lang="en-US" sz="2400" baseline="-25000" dirty="0"/>
              <a:t>1</a:t>
            </a:r>
            <a:r>
              <a:rPr lang="en-US" sz="2400" dirty="0"/>
              <a:t> + </a:t>
            </a:r>
            <a:r>
              <a:rPr lang="en-US" sz="2400" i="1" dirty="0"/>
              <a:t>c</a:t>
            </a:r>
            <a:r>
              <a:rPr lang="en-US" sz="2400" baseline="-25000" dirty="0"/>
              <a:t>1</a:t>
            </a:r>
            <a:r>
              <a:rPr lang="en-US" sz="2400" dirty="0"/>
              <a:t>) </a:t>
            </a:r>
            <a:r>
              <a:rPr lang="en-US" sz="2400" i="1" dirty="0"/>
              <a:t>x</a:t>
            </a:r>
            <a:r>
              <a:rPr lang="en-US" sz="2400" baseline="-25000" dirty="0"/>
              <a:t>1</a:t>
            </a:r>
            <a:r>
              <a:rPr lang="en-US" sz="2400" dirty="0"/>
              <a:t> + (</a:t>
            </a:r>
            <a:r>
              <a:rPr lang="en-US" sz="2400" i="1" dirty="0"/>
              <a:t>p</a:t>
            </a:r>
            <a:r>
              <a:rPr lang="en-US" sz="2400" baseline="-25000" dirty="0"/>
              <a:t>2</a:t>
            </a:r>
            <a:r>
              <a:rPr lang="en-US" sz="2400" dirty="0"/>
              <a:t> + </a:t>
            </a:r>
            <a:r>
              <a:rPr lang="en-US" sz="2400" i="1" dirty="0"/>
              <a:t>c</a:t>
            </a:r>
            <a:r>
              <a:rPr lang="en-US" sz="2400" baseline="-25000" dirty="0"/>
              <a:t>2</a:t>
            </a:r>
            <a:r>
              <a:rPr lang="en-US" sz="2400" dirty="0"/>
              <a:t>)</a:t>
            </a:r>
            <a:r>
              <a:rPr lang="en-US" sz="2400" i="1" dirty="0"/>
              <a:t>x</a:t>
            </a:r>
            <a:r>
              <a:rPr lang="en-US" sz="2400" baseline="-25000" dirty="0"/>
              <a:t>2</a:t>
            </a:r>
            <a:r>
              <a:rPr lang="en-US" sz="2400" dirty="0"/>
              <a:t> = </a:t>
            </a:r>
            <a:r>
              <a:rPr lang="en-US" sz="2400" i="1" dirty="0"/>
              <a:t>R               </a:t>
            </a:r>
            <a:r>
              <a:rPr lang="en-US" sz="2400" dirty="0"/>
              <a:t>(1)</a:t>
            </a:r>
          </a:p>
          <a:p>
            <a:pPr>
              <a:spcBef>
                <a:spcPts val="600"/>
              </a:spcBef>
            </a:pPr>
            <a:endParaRPr lang="en-US" sz="2400" dirty="0"/>
          </a:p>
          <a:p>
            <a:pPr algn="just">
              <a:spcBef>
                <a:spcPts val="600"/>
              </a:spcBef>
            </a:pPr>
            <a:r>
              <a:rPr lang="en-US" sz="2400" dirty="0"/>
              <a:t>Now, let 'x</a:t>
            </a:r>
            <a:r>
              <a:rPr lang="en-US" sz="2400" baseline="-25000" dirty="0"/>
              <a:t>1</a:t>
            </a:r>
            <a:r>
              <a:rPr lang="en-US" sz="2400" dirty="0"/>
              <a:t>' denote the aggregate of priced goods and services, x</a:t>
            </a:r>
            <a:r>
              <a:rPr lang="en-US" sz="2400" baseline="-25000" dirty="0"/>
              <a:t>2</a:t>
            </a:r>
            <a:r>
              <a:rPr lang="en-US" sz="2400" dirty="0"/>
              <a:t> the number of annual visits to a recreational site, and assume for the sake of simplicity that the cost of access to the market goods is negligible '(c</a:t>
            </a:r>
            <a:r>
              <a:rPr lang="en-US" sz="2400" baseline="-25000" dirty="0"/>
              <a:t>1</a:t>
            </a:r>
            <a:r>
              <a:rPr lang="en-US" sz="2400" dirty="0"/>
              <a:t>=0)' and that the recreational site is free (p</a:t>
            </a:r>
            <a:r>
              <a:rPr lang="en-US" sz="2400" baseline="-25000" dirty="0"/>
              <a:t>2</a:t>
            </a:r>
            <a:r>
              <a:rPr lang="en-US" sz="2400" dirty="0"/>
              <a:t>=0). </a:t>
            </a:r>
          </a:p>
          <a:p>
            <a:pPr>
              <a:spcBef>
                <a:spcPts val="600"/>
              </a:spcBef>
            </a:pPr>
            <a:endParaRPr lang="en-US" dirty="0"/>
          </a:p>
        </p:txBody>
      </p:sp>
    </p:spTree>
  </p:cSld>
  <p:clrMapOvr>
    <a:masterClrMapping/>
  </p:clrMapOvr>
  <p:transition>
    <p:split orient="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CC71E41F-90E4-4E5C-89CC-208F438188F0}" type="slidenum">
              <a:rPr lang="en-US" smtClean="0"/>
              <a:pPr/>
              <a:t>12</a:t>
            </a:fld>
            <a:endParaRPr lang="en-US"/>
          </a:p>
        </p:txBody>
      </p:sp>
      <p:sp>
        <p:nvSpPr>
          <p:cNvPr id="5" name="Title 1"/>
          <p:cNvSpPr txBox="1">
            <a:spLocks/>
          </p:cNvSpPr>
          <p:nvPr/>
        </p:nvSpPr>
        <p:spPr bwMode="auto">
          <a:xfrm>
            <a:off x="13648" y="567626"/>
            <a:ext cx="8686800" cy="533400"/>
          </a:xfrm>
          <a:prstGeom prst="rect">
            <a:avLst/>
          </a:prstGeom>
          <a:noFill/>
          <a:ln w="9525">
            <a:noFill/>
            <a:miter lim="800000"/>
            <a:headEnd/>
            <a:tailEnd/>
          </a:ln>
          <a:effectLst/>
        </p:spPr>
        <p:txBody>
          <a:bodyPr anchor="ctr"/>
          <a:lstStyle/>
          <a:p>
            <a:pPr>
              <a:defRPr/>
            </a:pPr>
            <a:r>
              <a:rPr lang="en-US" sz="2800" b="1" kern="0" dirty="0">
                <a:ln w="1905"/>
                <a:solidFill>
                  <a:srgbClr val="993366"/>
                </a:solidFill>
                <a:effectLst>
                  <a:innerShdw blurRad="69850" dist="43180" dir="5400000">
                    <a:srgbClr val="000000">
                      <a:alpha val="65000"/>
                    </a:srgbClr>
                  </a:innerShdw>
                </a:effectLst>
                <a:latin typeface="Calibri" pitchFamily="34" charset="0"/>
                <a:ea typeface="+mj-ea"/>
                <a:cs typeface="+mj-cs"/>
              </a:rPr>
              <a:t>TRAVEL COST METHOD</a:t>
            </a:r>
          </a:p>
        </p:txBody>
      </p:sp>
      <p:sp>
        <p:nvSpPr>
          <p:cNvPr id="64516" name="Rectangle 3"/>
          <p:cNvSpPr>
            <a:spLocks noChangeArrowheads="1"/>
          </p:cNvSpPr>
          <p:nvPr/>
        </p:nvSpPr>
        <p:spPr bwMode="auto">
          <a:xfrm>
            <a:off x="152400" y="998538"/>
            <a:ext cx="8763000" cy="5370512"/>
          </a:xfrm>
          <a:prstGeom prst="rect">
            <a:avLst/>
          </a:prstGeom>
          <a:noFill/>
          <a:ln w="9525">
            <a:noFill/>
            <a:miter lim="800000"/>
            <a:headEnd/>
            <a:tailEnd/>
          </a:ln>
        </p:spPr>
        <p:txBody>
          <a:bodyPr>
            <a:spAutoFit/>
          </a:bodyPr>
          <a:lstStyle/>
          <a:p>
            <a:pPr algn="just">
              <a:spcBef>
                <a:spcPts val="600"/>
              </a:spcBef>
            </a:pPr>
            <a:r>
              <a:rPr lang="en-US" sz="2800" dirty="0"/>
              <a:t>Under these assumptions, equation [1] can be written as:</a:t>
            </a:r>
          </a:p>
          <a:p>
            <a:pPr algn="just">
              <a:spcBef>
                <a:spcPts val="600"/>
              </a:spcBef>
            </a:pPr>
            <a:r>
              <a:rPr lang="en-US" sz="2800" i="1" dirty="0"/>
              <a:t>	</a:t>
            </a:r>
            <a:r>
              <a:rPr lang="en-US" sz="2800" i="1" dirty="0" err="1"/>
              <a:t>Max</a:t>
            </a:r>
            <a:r>
              <a:rPr lang="en-US" sz="2800" i="1" baseline="-25000" dirty="0" err="1"/>
              <a:t>U</a:t>
            </a:r>
            <a:r>
              <a:rPr lang="en-US" sz="2800" dirty="0"/>
              <a:t> =  </a:t>
            </a:r>
            <a:r>
              <a:rPr lang="en-US" sz="2800" i="1" dirty="0"/>
              <a:t>u</a:t>
            </a:r>
            <a:r>
              <a:rPr lang="en-US" sz="2800" dirty="0"/>
              <a:t>(</a:t>
            </a:r>
            <a:r>
              <a:rPr lang="en-US" sz="2800" i="1" dirty="0"/>
              <a:t>x</a:t>
            </a:r>
            <a:r>
              <a:rPr lang="en-US" sz="2800" baseline="-25000" dirty="0"/>
              <a:t>1</a:t>
            </a:r>
            <a:r>
              <a:rPr lang="en-US" sz="2800" dirty="0"/>
              <a:t>,</a:t>
            </a:r>
            <a:r>
              <a:rPr lang="en-US" sz="2800" i="1" dirty="0"/>
              <a:t>x</a:t>
            </a:r>
            <a:r>
              <a:rPr lang="en-US" sz="2800" baseline="-25000" dirty="0"/>
              <a:t>2</a:t>
            </a:r>
            <a:r>
              <a:rPr lang="en-US" sz="2800" dirty="0"/>
              <a:t>))</a:t>
            </a:r>
          </a:p>
          <a:p>
            <a:pPr algn="just">
              <a:spcBef>
                <a:spcPts val="600"/>
              </a:spcBef>
            </a:pPr>
            <a:r>
              <a:rPr lang="en-US" sz="2800" i="1" dirty="0"/>
              <a:t>	Subject to: p</a:t>
            </a:r>
            <a:r>
              <a:rPr lang="en-US" sz="2800" baseline="-25000" dirty="0"/>
              <a:t>1</a:t>
            </a:r>
            <a:r>
              <a:rPr lang="en-US" sz="2800" i="1" dirty="0"/>
              <a:t>x</a:t>
            </a:r>
            <a:r>
              <a:rPr lang="en-US" sz="2800" baseline="-25000" dirty="0"/>
              <a:t>1</a:t>
            </a:r>
            <a:r>
              <a:rPr lang="en-US" sz="2800" dirty="0"/>
              <a:t> + </a:t>
            </a:r>
            <a:r>
              <a:rPr lang="en-US" sz="2800" i="1" dirty="0"/>
              <a:t>c</a:t>
            </a:r>
            <a:r>
              <a:rPr lang="en-US" sz="2800" baseline="-25000" dirty="0"/>
              <a:t>2</a:t>
            </a:r>
            <a:r>
              <a:rPr lang="en-US" sz="2800" i="1" dirty="0"/>
              <a:t>x</a:t>
            </a:r>
            <a:r>
              <a:rPr lang="en-US" sz="2800" baseline="-25000" dirty="0"/>
              <a:t>2</a:t>
            </a:r>
            <a:r>
              <a:rPr lang="en-US" sz="2800" dirty="0"/>
              <a:t> = </a:t>
            </a:r>
            <a:r>
              <a:rPr lang="en-US" sz="2800" i="1" dirty="0"/>
              <a:t>R               </a:t>
            </a:r>
            <a:r>
              <a:rPr lang="en-US" sz="2800" dirty="0"/>
              <a:t>(2)</a:t>
            </a:r>
          </a:p>
          <a:p>
            <a:pPr algn="just">
              <a:spcBef>
                <a:spcPts val="600"/>
              </a:spcBef>
            </a:pPr>
            <a:r>
              <a:rPr lang="en-US" sz="2800" dirty="0"/>
              <a:t>Under these conditions, the utility maximizing </a:t>
            </a:r>
            <a:r>
              <a:rPr lang="en-US" sz="2800" dirty="0" err="1"/>
              <a:t>behaviour</a:t>
            </a:r>
            <a:r>
              <a:rPr lang="en-US" sz="2800" dirty="0"/>
              <a:t> of the consumer depends on:</a:t>
            </a:r>
          </a:p>
          <a:p>
            <a:pPr algn="just">
              <a:spcBef>
                <a:spcPts val="600"/>
              </a:spcBef>
            </a:pPr>
            <a:r>
              <a:rPr lang="en-US" sz="2800" dirty="0"/>
              <a:t>	a) His preferences [</a:t>
            </a:r>
            <a:r>
              <a:rPr lang="en-US" sz="2800" i="1" dirty="0"/>
              <a:t>u(x</a:t>
            </a:r>
            <a:r>
              <a:rPr lang="en-US" sz="2800" i="1" baseline="-25000" dirty="0"/>
              <a:t>1</a:t>
            </a:r>
            <a:r>
              <a:rPr lang="en-US" sz="2800" i="1" dirty="0"/>
              <a:t>, x</a:t>
            </a:r>
            <a:r>
              <a:rPr lang="en-US" sz="2800" i="1" baseline="-25000" dirty="0"/>
              <a:t>2</a:t>
            </a:r>
            <a:r>
              <a:rPr lang="en-US" sz="2800" i="1" dirty="0"/>
              <a:t>)</a:t>
            </a:r>
            <a:r>
              <a:rPr lang="en-US" sz="2800" dirty="0"/>
              <a:t>],</a:t>
            </a:r>
          </a:p>
          <a:p>
            <a:pPr algn="just">
              <a:spcBef>
                <a:spcPts val="600"/>
              </a:spcBef>
            </a:pPr>
            <a:r>
              <a:rPr lang="en-US" sz="2800" dirty="0"/>
              <a:t>	b) His budget (</a:t>
            </a:r>
            <a:r>
              <a:rPr lang="en-US" sz="2800" i="1" dirty="0"/>
              <a:t>R</a:t>
            </a:r>
            <a:r>
              <a:rPr lang="en-US" sz="2800" dirty="0"/>
              <a:t>),</a:t>
            </a:r>
          </a:p>
          <a:p>
            <a:pPr algn="just">
              <a:spcBef>
                <a:spcPts val="600"/>
              </a:spcBef>
            </a:pPr>
            <a:r>
              <a:rPr lang="en-US" sz="2800" dirty="0"/>
              <a:t>	c) The prices of the private goods and services   </a:t>
            </a:r>
            <a:r>
              <a:rPr lang="en-US" sz="2800" i="1" dirty="0"/>
              <a:t>(p</a:t>
            </a:r>
            <a:r>
              <a:rPr lang="en-US" sz="2800" i="1" baseline="-25000" dirty="0"/>
              <a:t>1</a:t>
            </a:r>
            <a:r>
              <a:rPr lang="en-US" sz="2800" i="1" dirty="0"/>
              <a:t>)</a:t>
            </a:r>
            <a:r>
              <a:rPr lang="en-US" sz="2800" dirty="0"/>
              <a:t> and</a:t>
            </a:r>
          </a:p>
          <a:p>
            <a:pPr algn="just">
              <a:spcBef>
                <a:spcPts val="600"/>
              </a:spcBef>
            </a:pPr>
            <a:r>
              <a:rPr lang="en-US" sz="2800" dirty="0"/>
              <a:t>	d) The access cost to the recreational site </a:t>
            </a:r>
            <a:r>
              <a:rPr lang="en-US" sz="2800" i="1" dirty="0"/>
              <a:t>(c</a:t>
            </a:r>
            <a:r>
              <a:rPr lang="en-US" sz="2800" i="1" baseline="-25000" dirty="0"/>
              <a:t>2</a:t>
            </a:r>
            <a:r>
              <a:rPr lang="en-US" sz="2800" i="1" dirty="0"/>
              <a:t>)</a:t>
            </a:r>
            <a:r>
              <a:rPr lang="en-US" sz="2800" dirty="0"/>
              <a:t>.</a:t>
            </a:r>
          </a:p>
        </p:txBody>
      </p:sp>
    </p:spTree>
  </p:cSld>
  <p:clrMapOvr>
    <a:masterClrMapping/>
  </p:clrMapOvr>
  <p:transition>
    <p:split orient="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01DB88F6-75DD-4F24-8383-FA3DF26BA4F5}" type="slidenum">
              <a:rPr lang="en-US" smtClean="0"/>
              <a:pPr/>
              <a:t>13</a:t>
            </a:fld>
            <a:endParaRPr lang="en-US"/>
          </a:p>
        </p:txBody>
      </p:sp>
      <p:sp>
        <p:nvSpPr>
          <p:cNvPr id="5" name="Title 1"/>
          <p:cNvSpPr txBox="1">
            <a:spLocks/>
          </p:cNvSpPr>
          <p:nvPr/>
        </p:nvSpPr>
        <p:spPr bwMode="auto">
          <a:xfrm>
            <a:off x="13648" y="498351"/>
            <a:ext cx="8686800" cy="533400"/>
          </a:xfrm>
          <a:prstGeom prst="rect">
            <a:avLst/>
          </a:prstGeom>
          <a:noFill/>
          <a:ln w="9525">
            <a:noFill/>
            <a:miter lim="800000"/>
            <a:headEnd/>
            <a:tailEnd/>
          </a:ln>
          <a:effectLst/>
        </p:spPr>
        <p:txBody>
          <a:bodyPr anchor="ctr"/>
          <a:lstStyle/>
          <a:p>
            <a:pPr>
              <a:defRPr/>
            </a:pPr>
            <a:r>
              <a:rPr lang="en-US" sz="2800" b="1" kern="0" dirty="0">
                <a:ln w="1905"/>
                <a:solidFill>
                  <a:srgbClr val="993366"/>
                </a:solidFill>
                <a:effectLst>
                  <a:innerShdw blurRad="69850" dist="43180" dir="5400000">
                    <a:srgbClr val="000000">
                      <a:alpha val="65000"/>
                    </a:srgbClr>
                  </a:innerShdw>
                </a:effectLst>
                <a:latin typeface="Calibri" pitchFamily="34" charset="0"/>
                <a:ea typeface="+mj-ea"/>
                <a:cs typeface="+mj-cs"/>
              </a:rPr>
              <a:t>TRAVEL COST METHOD</a:t>
            </a:r>
          </a:p>
        </p:txBody>
      </p:sp>
      <p:sp>
        <p:nvSpPr>
          <p:cNvPr id="65540" name="Rectangle 3"/>
          <p:cNvSpPr>
            <a:spLocks noChangeArrowheads="1"/>
          </p:cNvSpPr>
          <p:nvPr/>
        </p:nvSpPr>
        <p:spPr bwMode="auto">
          <a:xfrm>
            <a:off x="152400" y="998538"/>
            <a:ext cx="8763000" cy="5494337"/>
          </a:xfrm>
          <a:prstGeom prst="rect">
            <a:avLst/>
          </a:prstGeom>
          <a:noFill/>
          <a:ln w="9525">
            <a:noFill/>
            <a:miter lim="800000"/>
            <a:headEnd/>
            <a:tailEnd/>
          </a:ln>
        </p:spPr>
        <p:txBody>
          <a:bodyPr>
            <a:spAutoFit/>
          </a:bodyPr>
          <a:lstStyle/>
          <a:p>
            <a:pPr algn="just">
              <a:spcBef>
                <a:spcPts val="600"/>
              </a:spcBef>
            </a:pPr>
            <a:r>
              <a:rPr lang="en-US" sz="2400" dirty="0"/>
              <a:t>The TCM is based on the assumption that changes in the costs of access to the recreational site (</a:t>
            </a:r>
            <a:r>
              <a:rPr lang="en-US" sz="2400" i="1" dirty="0"/>
              <a:t>c</a:t>
            </a:r>
            <a:r>
              <a:rPr lang="en-US" sz="2400" i="1" baseline="-25000" dirty="0"/>
              <a:t>2</a:t>
            </a:r>
            <a:r>
              <a:rPr lang="en-US" sz="2400" dirty="0"/>
              <a:t>) have the same effect as a change in price: the number of visits to a site decreases as the cost per visit increases. </a:t>
            </a:r>
          </a:p>
          <a:p>
            <a:pPr algn="just">
              <a:spcBef>
                <a:spcPts val="600"/>
              </a:spcBef>
            </a:pPr>
            <a:r>
              <a:rPr lang="en-US" sz="2400" dirty="0"/>
              <a:t>Under this assumption, the demand function for visits to the recreational site is </a:t>
            </a:r>
            <a:r>
              <a:rPr lang="en-US" sz="2400" i="1" dirty="0"/>
              <a:t>x</a:t>
            </a:r>
            <a:r>
              <a:rPr lang="en-US" sz="2400" i="1" baseline="-25000" dirty="0"/>
              <a:t>2</a:t>
            </a:r>
            <a:r>
              <a:rPr lang="en-US" sz="2400" i="1" dirty="0"/>
              <a:t>=f(c</a:t>
            </a:r>
            <a:r>
              <a:rPr lang="en-US" sz="2400" i="1" baseline="-25000" dirty="0"/>
              <a:t>2</a:t>
            </a:r>
            <a:r>
              <a:rPr lang="en-US" sz="2400" i="1" dirty="0"/>
              <a:t>)</a:t>
            </a:r>
            <a:r>
              <a:rPr lang="en-US" sz="2400" dirty="0"/>
              <a:t> and can be estimated using the number of annual visits as long as it is possible to observe different costs per visit and up to the cost at which visits become equal to zero. </a:t>
            </a:r>
          </a:p>
          <a:p>
            <a:pPr algn="just">
              <a:spcBef>
                <a:spcPts val="600"/>
              </a:spcBef>
            </a:pPr>
            <a:r>
              <a:rPr lang="en-US" sz="2400" dirty="0"/>
              <a:t>This simple model can be extended to include the effect of other substitute sites. </a:t>
            </a:r>
          </a:p>
          <a:p>
            <a:pPr algn="just">
              <a:spcBef>
                <a:spcPts val="600"/>
              </a:spcBef>
            </a:pPr>
            <a:r>
              <a:rPr lang="en-US" sz="2400" dirty="0"/>
              <a:t>Alternatively, same model can be used to estimate visits per time by an individual to site with c and p becoming specific to the individual only.</a:t>
            </a:r>
          </a:p>
        </p:txBody>
      </p:sp>
    </p:spTree>
  </p:cSld>
  <p:clrMapOvr>
    <a:masterClrMapping/>
  </p:clrMapOvr>
  <p:transition>
    <p:split orient="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D0230D11-05F4-440E-8DC5-6EC037C5D69B}" type="slidenum">
              <a:rPr lang="en-US" smtClean="0"/>
              <a:pPr/>
              <a:t>14</a:t>
            </a:fld>
            <a:endParaRPr lang="en-US"/>
          </a:p>
        </p:txBody>
      </p:sp>
      <p:sp>
        <p:nvSpPr>
          <p:cNvPr id="5" name="Title 1"/>
          <p:cNvSpPr txBox="1">
            <a:spLocks/>
          </p:cNvSpPr>
          <p:nvPr/>
        </p:nvSpPr>
        <p:spPr bwMode="auto">
          <a:xfrm>
            <a:off x="0" y="685800"/>
            <a:ext cx="8686800" cy="533400"/>
          </a:xfrm>
          <a:prstGeom prst="rect">
            <a:avLst/>
          </a:prstGeom>
          <a:noFill/>
          <a:ln w="9525">
            <a:noFill/>
            <a:miter lim="800000"/>
            <a:headEnd/>
            <a:tailEnd/>
          </a:ln>
          <a:effectLst/>
        </p:spPr>
        <p:txBody>
          <a:bodyPr anchor="ctr"/>
          <a:lstStyle/>
          <a:p>
            <a:pPr>
              <a:defRPr/>
            </a:pPr>
            <a:r>
              <a:rPr lang="en-US" sz="2800" b="1" kern="0" dirty="0">
                <a:ln w="1905"/>
                <a:solidFill>
                  <a:srgbClr val="993366"/>
                </a:solidFill>
                <a:effectLst>
                  <a:innerShdw blurRad="69850" dist="43180" dir="5400000">
                    <a:srgbClr val="000000">
                      <a:alpha val="65000"/>
                    </a:srgbClr>
                  </a:innerShdw>
                </a:effectLst>
                <a:latin typeface="Calibri" pitchFamily="34" charset="0"/>
                <a:ea typeface="+mj-ea"/>
                <a:cs typeface="+mj-cs"/>
              </a:rPr>
              <a:t>TRAVEL COST METHOD</a:t>
            </a:r>
          </a:p>
        </p:txBody>
      </p:sp>
      <p:sp>
        <p:nvSpPr>
          <p:cNvPr id="66564" name="Rectangle 3"/>
          <p:cNvSpPr>
            <a:spLocks noChangeArrowheads="1"/>
          </p:cNvSpPr>
          <p:nvPr/>
        </p:nvSpPr>
        <p:spPr bwMode="auto">
          <a:xfrm>
            <a:off x="152400" y="1371600"/>
            <a:ext cx="8763000" cy="2692400"/>
          </a:xfrm>
          <a:prstGeom prst="rect">
            <a:avLst/>
          </a:prstGeom>
          <a:noFill/>
          <a:ln w="9525">
            <a:noFill/>
            <a:miter lim="800000"/>
            <a:headEnd/>
            <a:tailEnd/>
          </a:ln>
        </p:spPr>
        <p:txBody>
          <a:bodyPr>
            <a:spAutoFit/>
          </a:bodyPr>
          <a:lstStyle/>
          <a:p>
            <a:pPr algn="just">
              <a:spcBef>
                <a:spcPts val="600"/>
              </a:spcBef>
            </a:pPr>
            <a:r>
              <a:rPr lang="en-US" sz="2800" dirty="0"/>
              <a:t>The basic TCM model is completed by the weak complementarity assumption, which states that trips are a non-decreasing function of the quality of the site, and that the individual forgoes trips to the recreational site when the quality is the lowest possible</a:t>
            </a:r>
          </a:p>
          <a:p>
            <a:pPr algn="just">
              <a:spcBef>
                <a:spcPts val="600"/>
              </a:spcBef>
            </a:pPr>
            <a:endParaRPr lang="en-US" sz="2400" dirty="0"/>
          </a:p>
        </p:txBody>
      </p:sp>
    </p:spTree>
  </p:cSld>
  <p:clrMapOvr>
    <a:masterClrMapping/>
  </p:clrMapOvr>
  <p:transition>
    <p:split orient="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A96BA17E-0F40-4F68-BB64-96041B908824}" type="slidenum">
              <a:rPr lang="en-US" smtClean="0"/>
              <a:pPr/>
              <a:t>15</a:t>
            </a:fld>
            <a:endParaRPr lang="en-US"/>
          </a:p>
        </p:txBody>
      </p:sp>
      <p:sp>
        <p:nvSpPr>
          <p:cNvPr id="5" name="Title 1"/>
          <p:cNvSpPr txBox="1">
            <a:spLocks/>
          </p:cNvSpPr>
          <p:nvPr/>
        </p:nvSpPr>
        <p:spPr bwMode="auto">
          <a:xfrm>
            <a:off x="0" y="762000"/>
            <a:ext cx="8686800" cy="533400"/>
          </a:xfrm>
          <a:prstGeom prst="rect">
            <a:avLst/>
          </a:prstGeom>
          <a:noFill/>
          <a:ln w="9525">
            <a:noFill/>
            <a:miter lim="800000"/>
            <a:headEnd/>
            <a:tailEnd/>
          </a:ln>
          <a:effectLst/>
        </p:spPr>
        <p:txBody>
          <a:bodyPr anchor="ctr"/>
          <a:lstStyle/>
          <a:p>
            <a:pPr>
              <a:defRPr/>
            </a:pPr>
            <a:r>
              <a:rPr lang="en-US" sz="2800" b="1" kern="0" dirty="0">
                <a:ln w="1905"/>
                <a:solidFill>
                  <a:srgbClr val="993366"/>
                </a:solidFill>
                <a:effectLst>
                  <a:innerShdw blurRad="69850" dist="43180" dir="5400000">
                    <a:srgbClr val="000000">
                      <a:alpha val="65000"/>
                    </a:srgbClr>
                  </a:innerShdw>
                </a:effectLst>
                <a:latin typeface="Calibri" pitchFamily="34" charset="0"/>
                <a:ea typeface="+mj-ea"/>
                <a:cs typeface="+mj-cs"/>
              </a:rPr>
              <a:t>TRAVEL COST METHOD</a:t>
            </a:r>
          </a:p>
        </p:txBody>
      </p:sp>
      <p:cxnSp>
        <p:nvCxnSpPr>
          <p:cNvPr id="10" name="Straight Arrow Connector 9"/>
          <p:cNvCxnSpPr/>
          <p:nvPr/>
        </p:nvCxnSpPr>
        <p:spPr>
          <a:xfrm rot="5400000" flipH="1" flipV="1">
            <a:off x="115888" y="4076700"/>
            <a:ext cx="3427412"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1814513" y="5761038"/>
            <a:ext cx="4572000" cy="158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7" name="Freeform 16"/>
          <p:cNvSpPr/>
          <p:nvPr/>
        </p:nvSpPr>
        <p:spPr>
          <a:xfrm>
            <a:off x="1843088" y="2979738"/>
            <a:ext cx="2652712" cy="2811462"/>
          </a:xfrm>
          <a:custGeom>
            <a:avLst/>
            <a:gdLst>
              <a:gd name="connsiteX0" fmla="*/ 0 w 2772697"/>
              <a:gd name="connsiteY0" fmla="*/ 0 h 2816942"/>
              <a:gd name="connsiteX1" fmla="*/ 663678 w 2772697"/>
              <a:gd name="connsiteY1" fmla="*/ 1843549 h 2816942"/>
              <a:gd name="connsiteX2" fmla="*/ 2728452 w 2772697"/>
              <a:gd name="connsiteY2" fmla="*/ 2802194 h 2816942"/>
              <a:gd name="connsiteX3" fmla="*/ 2728452 w 2772697"/>
              <a:gd name="connsiteY3" fmla="*/ 2802194 h 2816942"/>
              <a:gd name="connsiteX4" fmla="*/ 2772697 w 2772697"/>
              <a:gd name="connsiteY4" fmla="*/ 2816942 h 2816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2697" h="2816942">
                <a:moveTo>
                  <a:pt x="0" y="0"/>
                </a:moveTo>
                <a:cubicBezTo>
                  <a:pt x="104468" y="688258"/>
                  <a:pt x="208936" y="1376517"/>
                  <a:pt x="663678" y="1843549"/>
                </a:cubicBezTo>
                <a:cubicBezTo>
                  <a:pt x="1118420" y="2310581"/>
                  <a:pt x="2728452" y="2802194"/>
                  <a:pt x="2728452" y="2802194"/>
                </a:cubicBezTo>
                <a:lnTo>
                  <a:pt x="2728452" y="2802194"/>
                </a:lnTo>
                <a:lnTo>
                  <a:pt x="2772697" y="2816942"/>
                </a:lnTo>
              </a:path>
            </a:pathLst>
          </a:custGeom>
          <a:ln w="25400">
            <a:solidFill>
              <a:srgbClr val="0066FF"/>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cxnSp>
        <p:nvCxnSpPr>
          <p:cNvPr id="19" name="Straight Connector 18"/>
          <p:cNvCxnSpPr/>
          <p:nvPr/>
        </p:nvCxnSpPr>
        <p:spPr>
          <a:xfrm>
            <a:off x="1828800" y="4114800"/>
            <a:ext cx="228600" cy="1588"/>
          </a:xfrm>
          <a:prstGeom prst="line">
            <a:avLst/>
          </a:prstGeom>
          <a:ln w="22225">
            <a:prstDash val="sys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1220788" y="4953000"/>
            <a:ext cx="1674812" cy="1588"/>
          </a:xfrm>
          <a:prstGeom prst="line">
            <a:avLst/>
          </a:prstGeom>
          <a:ln w="22225">
            <a:prstDash val="sys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828800" y="5181600"/>
            <a:ext cx="1143000" cy="1588"/>
          </a:xfrm>
          <a:prstGeom prst="line">
            <a:avLst/>
          </a:prstGeom>
          <a:ln w="22225">
            <a:prstDash val="sysDash"/>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a:off x="2667794" y="5485606"/>
            <a:ext cx="609600" cy="1588"/>
          </a:xfrm>
          <a:prstGeom prst="line">
            <a:avLst/>
          </a:prstGeom>
          <a:ln w="22225">
            <a:prstDash val="sysDash"/>
          </a:ln>
        </p:spPr>
        <p:style>
          <a:lnRef idx="1">
            <a:schemeClr val="accent1"/>
          </a:lnRef>
          <a:fillRef idx="0">
            <a:schemeClr val="accent1"/>
          </a:fillRef>
          <a:effectRef idx="0">
            <a:schemeClr val="accent1"/>
          </a:effectRef>
          <a:fontRef idx="minor">
            <a:schemeClr val="tx1"/>
          </a:fontRef>
        </p:style>
      </p:cxnSp>
      <p:sp>
        <p:nvSpPr>
          <p:cNvPr id="67595" name="TextBox 31"/>
          <p:cNvSpPr txBox="1">
            <a:spLocks noChangeArrowheads="1"/>
          </p:cNvSpPr>
          <p:nvPr/>
        </p:nvSpPr>
        <p:spPr bwMode="auto">
          <a:xfrm>
            <a:off x="6400800" y="5943600"/>
            <a:ext cx="533400" cy="369888"/>
          </a:xfrm>
          <a:prstGeom prst="rect">
            <a:avLst/>
          </a:prstGeom>
          <a:noFill/>
          <a:ln w="9525">
            <a:noFill/>
            <a:miter lim="800000"/>
            <a:headEnd/>
            <a:tailEnd/>
          </a:ln>
        </p:spPr>
        <p:txBody>
          <a:bodyPr>
            <a:spAutoFit/>
          </a:bodyPr>
          <a:lstStyle/>
          <a:p>
            <a:r>
              <a:rPr lang="en-US"/>
              <a:t>x</a:t>
            </a:r>
            <a:r>
              <a:rPr lang="en-US" baseline="-25000"/>
              <a:t>2</a:t>
            </a:r>
          </a:p>
        </p:txBody>
      </p:sp>
      <p:sp>
        <p:nvSpPr>
          <p:cNvPr id="67596" name="TextBox 32"/>
          <p:cNvSpPr txBox="1">
            <a:spLocks noChangeArrowheads="1"/>
          </p:cNvSpPr>
          <p:nvPr/>
        </p:nvSpPr>
        <p:spPr bwMode="auto">
          <a:xfrm>
            <a:off x="1143000" y="2286000"/>
            <a:ext cx="533400" cy="369888"/>
          </a:xfrm>
          <a:prstGeom prst="rect">
            <a:avLst/>
          </a:prstGeom>
          <a:noFill/>
          <a:ln w="9525">
            <a:noFill/>
            <a:miter lim="800000"/>
            <a:headEnd/>
            <a:tailEnd/>
          </a:ln>
        </p:spPr>
        <p:txBody>
          <a:bodyPr>
            <a:spAutoFit/>
          </a:bodyPr>
          <a:lstStyle/>
          <a:p>
            <a:pPr algn="r"/>
            <a:r>
              <a:rPr lang="en-US"/>
              <a:t>c</a:t>
            </a:r>
            <a:r>
              <a:rPr lang="en-US" baseline="-25000"/>
              <a:t>2</a:t>
            </a:r>
          </a:p>
        </p:txBody>
      </p:sp>
      <p:sp>
        <p:nvSpPr>
          <p:cNvPr id="67597" name="TextBox 33"/>
          <p:cNvSpPr txBox="1">
            <a:spLocks noChangeArrowheads="1"/>
          </p:cNvSpPr>
          <p:nvPr/>
        </p:nvSpPr>
        <p:spPr bwMode="auto">
          <a:xfrm>
            <a:off x="1219200" y="2667000"/>
            <a:ext cx="533400" cy="369888"/>
          </a:xfrm>
          <a:prstGeom prst="rect">
            <a:avLst/>
          </a:prstGeom>
          <a:noFill/>
          <a:ln w="9525">
            <a:noFill/>
            <a:miter lim="800000"/>
            <a:headEnd/>
            <a:tailEnd/>
          </a:ln>
        </p:spPr>
        <p:txBody>
          <a:bodyPr>
            <a:spAutoFit/>
          </a:bodyPr>
          <a:lstStyle/>
          <a:p>
            <a:pPr algn="r"/>
            <a:r>
              <a:rPr lang="en-US" i="1"/>
              <a:t>cp</a:t>
            </a:r>
            <a:endParaRPr lang="en-US" baseline="-25000"/>
          </a:p>
        </p:txBody>
      </p:sp>
      <p:sp>
        <p:nvSpPr>
          <p:cNvPr id="67598" name="TextBox 34"/>
          <p:cNvSpPr txBox="1">
            <a:spLocks noChangeArrowheads="1"/>
          </p:cNvSpPr>
          <p:nvPr/>
        </p:nvSpPr>
        <p:spPr bwMode="auto">
          <a:xfrm>
            <a:off x="1219200" y="3886200"/>
            <a:ext cx="533400" cy="369888"/>
          </a:xfrm>
          <a:prstGeom prst="rect">
            <a:avLst/>
          </a:prstGeom>
          <a:noFill/>
          <a:ln w="9525">
            <a:noFill/>
            <a:miter lim="800000"/>
            <a:headEnd/>
            <a:tailEnd/>
          </a:ln>
        </p:spPr>
        <p:txBody>
          <a:bodyPr>
            <a:spAutoFit/>
          </a:bodyPr>
          <a:lstStyle/>
          <a:p>
            <a:pPr algn="r"/>
            <a:r>
              <a:rPr lang="en-US" i="1"/>
              <a:t>c</a:t>
            </a:r>
            <a:r>
              <a:rPr lang="en-US" i="1" baseline="-25000"/>
              <a:t>2</a:t>
            </a:r>
            <a:r>
              <a:rPr lang="en-US" i="1" baseline="30000"/>
              <a:t>p</a:t>
            </a:r>
            <a:endParaRPr lang="en-US" baseline="30000"/>
          </a:p>
        </p:txBody>
      </p:sp>
      <p:sp>
        <p:nvSpPr>
          <p:cNvPr id="67599" name="TextBox 35"/>
          <p:cNvSpPr txBox="1">
            <a:spLocks noChangeArrowheads="1"/>
          </p:cNvSpPr>
          <p:nvPr/>
        </p:nvSpPr>
        <p:spPr bwMode="auto">
          <a:xfrm>
            <a:off x="1219200" y="4876800"/>
            <a:ext cx="533400" cy="369888"/>
          </a:xfrm>
          <a:prstGeom prst="rect">
            <a:avLst/>
          </a:prstGeom>
          <a:noFill/>
          <a:ln w="9525">
            <a:noFill/>
            <a:miter lim="800000"/>
            <a:headEnd/>
            <a:tailEnd/>
          </a:ln>
        </p:spPr>
        <p:txBody>
          <a:bodyPr>
            <a:spAutoFit/>
          </a:bodyPr>
          <a:lstStyle/>
          <a:p>
            <a:pPr algn="r"/>
            <a:r>
              <a:rPr lang="en-US" i="1"/>
              <a:t>c</a:t>
            </a:r>
            <a:r>
              <a:rPr lang="en-US" i="1" baseline="-25000"/>
              <a:t>2</a:t>
            </a:r>
            <a:r>
              <a:rPr lang="en-US" i="1" baseline="30000"/>
              <a:t>c</a:t>
            </a:r>
            <a:endParaRPr lang="en-US" baseline="30000"/>
          </a:p>
        </p:txBody>
      </p:sp>
      <p:sp>
        <p:nvSpPr>
          <p:cNvPr id="67600" name="TextBox 36"/>
          <p:cNvSpPr txBox="1">
            <a:spLocks noChangeArrowheads="1"/>
          </p:cNvSpPr>
          <p:nvPr/>
        </p:nvSpPr>
        <p:spPr bwMode="auto">
          <a:xfrm>
            <a:off x="2895600" y="5791200"/>
            <a:ext cx="533400" cy="369888"/>
          </a:xfrm>
          <a:prstGeom prst="rect">
            <a:avLst/>
          </a:prstGeom>
          <a:noFill/>
          <a:ln w="9525">
            <a:noFill/>
            <a:miter lim="800000"/>
            <a:headEnd/>
            <a:tailEnd/>
          </a:ln>
        </p:spPr>
        <p:txBody>
          <a:bodyPr>
            <a:spAutoFit/>
          </a:bodyPr>
          <a:lstStyle/>
          <a:p>
            <a:pPr algn="r"/>
            <a:r>
              <a:rPr lang="en-US" i="1"/>
              <a:t>x</a:t>
            </a:r>
            <a:r>
              <a:rPr lang="en-US" i="1" baseline="-25000"/>
              <a:t>2</a:t>
            </a:r>
            <a:r>
              <a:rPr lang="en-US" i="1" baseline="30000"/>
              <a:t>c</a:t>
            </a:r>
            <a:endParaRPr lang="en-US" baseline="30000"/>
          </a:p>
        </p:txBody>
      </p:sp>
      <p:sp>
        <p:nvSpPr>
          <p:cNvPr id="67601" name="TextBox 37"/>
          <p:cNvSpPr txBox="1">
            <a:spLocks noChangeArrowheads="1"/>
          </p:cNvSpPr>
          <p:nvPr/>
        </p:nvSpPr>
        <p:spPr bwMode="auto">
          <a:xfrm>
            <a:off x="1936750" y="5764213"/>
            <a:ext cx="533400" cy="369887"/>
          </a:xfrm>
          <a:prstGeom prst="rect">
            <a:avLst/>
          </a:prstGeom>
          <a:noFill/>
          <a:ln w="9525">
            <a:noFill/>
            <a:miter lim="800000"/>
            <a:headEnd/>
            <a:tailEnd/>
          </a:ln>
        </p:spPr>
        <p:txBody>
          <a:bodyPr>
            <a:spAutoFit/>
          </a:bodyPr>
          <a:lstStyle/>
          <a:p>
            <a:pPr algn="r"/>
            <a:r>
              <a:rPr lang="en-US" i="1"/>
              <a:t>x</a:t>
            </a:r>
            <a:r>
              <a:rPr lang="en-US" i="1" baseline="-25000"/>
              <a:t>2</a:t>
            </a:r>
            <a:r>
              <a:rPr lang="en-US" i="1" baseline="30000"/>
              <a:t>p</a:t>
            </a:r>
            <a:endParaRPr lang="en-US" baseline="30000"/>
          </a:p>
        </p:txBody>
      </p:sp>
      <p:sp>
        <p:nvSpPr>
          <p:cNvPr id="67602" name="TextBox 38"/>
          <p:cNvSpPr txBox="1">
            <a:spLocks noChangeArrowheads="1"/>
          </p:cNvSpPr>
          <p:nvPr/>
        </p:nvSpPr>
        <p:spPr bwMode="auto">
          <a:xfrm>
            <a:off x="1524000" y="5718175"/>
            <a:ext cx="304800" cy="381000"/>
          </a:xfrm>
          <a:prstGeom prst="rect">
            <a:avLst/>
          </a:prstGeom>
          <a:noFill/>
          <a:ln w="9525">
            <a:noFill/>
            <a:miter lim="800000"/>
            <a:headEnd/>
            <a:tailEnd/>
          </a:ln>
        </p:spPr>
        <p:txBody>
          <a:bodyPr>
            <a:spAutoFit/>
          </a:bodyPr>
          <a:lstStyle/>
          <a:p>
            <a:r>
              <a:rPr lang="en-US"/>
              <a:t>o</a:t>
            </a:r>
          </a:p>
        </p:txBody>
      </p:sp>
      <p:sp>
        <p:nvSpPr>
          <p:cNvPr id="40" name="Rectangle 39"/>
          <p:cNvSpPr/>
          <p:nvPr/>
        </p:nvSpPr>
        <p:spPr>
          <a:xfrm>
            <a:off x="6705600" y="2286000"/>
            <a:ext cx="2133600" cy="3416320"/>
          </a:xfrm>
          <a:prstGeom prst="rect">
            <a:avLst/>
          </a:prstGeom>
          <a:effectLst>
            <a:glow rad="101600">
              <a:schemeClr val="accent2">
                <a:satMod val="175000"/>
                <a:alpha val="40000"/>
              </a:schemeClr>
            </a:glow>
            <a:outerShdw blurRad="50800" dist="25400" dir="5400000" rotWithShape="0">
              <a:srgbClr val="000000">
                <a:alpha val="45000"/>
              </a:srgbClr>
            </a:outerShdw>
          </a:effectLst>
        </p:spPr>
        <p:style>
          <a:lnRef idx="1">
            <a:schemeClr val="accent3"/>
          </a:lnRef>
          <a:fillRef idx="3">
            <a:schemeClr val="accent3"/>
          </a:fillRef>
          <a:effectRef idx="2">
            <a:schemeClr val="accent3"/>
          </a:effectRef>
          <a:fontRef idx="minor">
            <a:schemeClr val="lt1"/>
          </a:fontRef>
        </p:style>
        <p:txBody>
          <a:bodyPr>
            <a:spAutoFit/>
          </a:bodyPr>
          <a:lstStyle/>
          <a:p>
            <a:pPr>
              <a:defRPr/>
            </a:pPr>
            <a:r>
              <a:rPr lang="en-US" dirty="0"/>
              <a:t>The Figure depicts the expected relationship between the number of visits and cost per visit, given other variables, showing that the number of visits decreases as the cost per visit increases. </a:t>
            </a:r>
          </a:p>
        </p:txBody>
      </p:sp>
    </p:spTree>
  </p:cSld>
  <p:clrMapOvr>
    <a:masterClrMapping/>
  </p:clrMapOvr>
  <p:transition>
    <p:split orient="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C28D41BA-1EA2-41F6-89E1-078471F1855B}" type="slidenum">
              <a:rPr lang="en-US" smtClean="0"/>
              <a:pPr/>
              <a:t>16</a:t>
            </a:fld>
            <a:endParaRPr lang="en-US"/>
          </a:p>
        </p:txBody>
      </p:sp>
      <p:sp>
        <p:nvSpPr>
          <p:cNvPr id="5" name="Title 1"/>
          <p:cNvSpPr txBox="1">
            <a:spLocks/>
          </p:cNvSpPr>
          <p:nvPr/>
        </p:nvSpPr>
        <p:spPr bwMode="auto">
          <a:xfrm>
            <a:off x="13648" y="609191"/>
            <a:ext cx="8686800" cy="533400"/>
          </a:xfrm>
          <a:prstGeom prst="rect">
            <a:avLst/>
          </a:prstGeom>
          <a:noFill/>
          <a:ln w="9525">
            <a:noFill/>
            <a:miter lim="800000"/>
            <a:headEnd/>
            <a:tailEnd/>
          </a:ln>
          <a:effectLst/>
        </p:spPr>
        <p:txBody>
          <a:bodyPr anchor="ctr"/>
          <a:lstStyle/>
          <a:p>
            <a:pPr>
              <a:defRPr/>
            </a:pPr>
            <a:r>
              <a:rPr lang="en-US" sz="2800" b="1" kern="0" dirty="0">
                <a:ln w="1905"/>
                <a:solidFill>
                  <a:srgbClr val="993366"/>
                </a:solidFill>
                <a:effectLst>
                  <a:innerShdw blurRad="69850" dist="43180" dir="5400000">
                    <a:srgbClr val="000000">
                      <a:alpha val="65000"/>
                    </a:srgbClr>
                  </a:innerShdw>
                </a:effectLst>
                <a:latin typeface="Calibri" pitchFamily="34" charset="0"/>
                <a:ea typeface="+mj-ea"/>
                <a:cs typeface="+mj-cs"/>
              </a:rPr>
              <a:t>TRAVEL COST METHOD</a:t>
            </a:r>
          </a:p>
        </p:txBody>
      </p:sp>
      <p:sp>
        <p:nvSpPr>
          <p:cNvPr id="6" name="Rectangle 5"/>
          <p:cNvSpPr/>
          <p:nvPr/>
        </p:nvSpPr>
        <p:spPr>
          <a:xfrm>
            <a:off x="228600" y="1066800"/>
            <a:ext cx="8686800" cy="6048375"/>
          </a:xfrm>
          <a:prstGeom prst="rect">
            <a:avLst/>
          </a:prstGeom>
        </p:spPr>
        <p:txBody>
          <a:bodyPr>
            <a:spAutoFit/>
          </a:bodyPr>
          <a:lstStyle/>
          <a:p>
            <a:pPr algn="just">
              <a:defRPr/>
            </a:pPr>
            <a:r>
              <a:rPr lang="en-US" sz="2800" b="1" dirty="0"/>
              <a:t>Hedonic Travel Cost Model:</a:t>
            </a:r>
          </a:p>
          <a:p>
            <a:pPr marL="280988" indent="-280988" algn="just">
              <a:spcBef>
                <a:spcPts val="600"/>
              </a:spcBef>
              <a:buFontTx/>
              <a:buBlip>
                <a:blip r:embed="rId2"/>
              </a:buBlip>
              <a:defRPr/>
            </a:pPr>
            <a:r>
              <a:rPr lang="en-US" sz="2800" dirty="0"/>
              <a:t>On many occasion, we are interested in the value of changing characteristics of a site rather than in the value of the site in whole.</a:t>
            </a:r>
          </a:p>
          <a:p>
            <a:pPr marL="280988" indent="-280988" algn="just">
              <a:spcBef>
                <a:spcPts val="600"/>
              </a:spcBef>
              <a:buFontTx/>
              <a:buBlip>
                <a:blip r:embed="rId2"/>
              </a:buBlip>
              <a:defRPr/>
            </a:pPr>
            <a:r>
              <a:rPr lang="en-US" sz="2800" dirty="0"/>
              <a:t>In this respect, hedonic travel cost model attempts to place values on the characteristics of recreational resources. </a:t>
            </a:r>
          </a:p>
          <a:p>
            <a:pPr marL="280988" indent="-280988" algn="just">
              <a:spcBef>
                <a:spcPts val="600"/>
              </a:spcBef>
              <a:buFontTx/>
              <a:buBlip>
                <a:blip r:embed="rId2"/>
              </a:buBlip>
              <a:defRPr/>
            </a:pPr>
            <a:r>
              <a:rPr lang="en-US" sz="2800" dirty="0"/>
              <a:t>Hedonic travel cost model was first proposed by Brown and Mendelsohn (1984) and was later  applied to forest characteristics by </a:t>
            </a:r>
            <a:r>
              <a:rPr lang="en-US" sz="2800" dirty="0" err="1"/>
              <a:t>Englin</a:t>
            </a:r>
            <a:r>
              <a:rPr lang="en-US" sz="2800" dirty="0"/>
              <a:t> and Mendelsohn (1991) and coastal water quality by </a:t>
            </a:r>
            <a:r>
              <a:rPr lang="en-US" sz="2800" dirty="0" err="1"/>
              <a:t>Bockstael</a:t>
            </a:r>
            <a:r>
              <a:rPr lang="en-US" sz="2800" dirty="0"/>
              <a:t> et. al. (1987)</a:t>
            </a:r>
          </a:p>
          <a:p>
            <a:pPr algn="just">
              <a:defRPr/>
            </a:pPr>
            <a:endParaRPr lang="en-US" dirty="0"/>
          </a:p>
          <a:p>
            <a:pPr algn="just">
              <a:defRPr/>
            </a:pPr>
            <a:endParaRPr lang="en-US" dirty="0"/>
          </a:p>
        </p:txBody>
      </p:sp>
    </p:spTree>
  </p:cSld>
  <p:clrMapOvr>
    <a:masterClrMapping/>
  </p:clrMapOvr>
  <p:transition>
    <p:split orient="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F4E9D5AF-9BD1-4CDC-B990-4CDBBFE4C573}" type="slidenum">
              <a:rPr lang="en-US" smtClean="0"/>
              <a:pPr/>
              <a:t>17</a:t>
            </a:fld>
            <a:endParaRPr lang="en-US"/>
          </a:p>
        </p:txBody>
      </p:sp>
      <p:sp>
        <p:nvSpPr>
          <p:cNvPr id="6" name="Rectangle 5"/>
          <p:cNvSpPr/>
          <p:nvPr/>
        </p:nvSpPr>
        <p:spPr>
          <a:xfrm>
            <a:off x="155575" y="890588"/>
            <a:ext cx="8686800" cy="5924550"/>
          </a:xfrm>
          <a:prstGeom prst="rect">
            <a:avLst/>
          </a:prstGeom>
        </p:spPr>
        <p:txBody>
          <a:bodyPr>
            <a:spAutoFit/>
          </a:bodyPr>
          <a:lstStyle/>
          <a:p>
            <a:pPr algn="just">
              <a:defRPr/>
            </a:pPr>
            <a:r>
              <a:rPr lang="en-US" sz="2800" b="1" dirty="0"/>
              <a:t>Hedonic Travel Cost Model:</a:t>
            </a:r>
            <a:endParaRPr lang="en-US" sz="2800" dirty="0"/>
          </a:p>
          <a:p>
            <a:pPr algn="just">
              <a:defRPr/>
            </a:pPr>
            <a:r>
              <a:rPr lang="en-US" sz="2800" b="1" dirty="0"/>
              <a:t>Steps:</a:t>
            </a:r>
          </a:p>
          <a:p>
            <a:pPr marL="342900" indent="-342900" algn="just">
              <a:spcBef>
                <a:spcPts val="600"/>
              </a:spcBef>
              <a:buFontTx/>
              <a:buAutoNum type="arabicPeriod"/>
              <a:defRPr/>
            </a:pPr>
            <a:r>
              <a:rPr lang="en-US" sz="2800" dirty="0"/>
              <a:t>Respondents to a number of sites (e.g. forest) are sampled to determine their zone of origin.</a:t>
            </a:r>
          </a:p>
          <a:p>
            <a:pPr marL="342900" indent="-342900" algn="just">
              <a:spcBef>
                <a:spcPts val="600"/>
              </a:spcBef>
              <a:defRPr/>
            </a:pPr>
            <a:r>
              <a:rPr lang="en-US" sz="2800" dirty="0"/>
              <a:t>	The levels of physical characteristics are recorded for each site</a:t>
            </a:r>
          </a:p>
          <a:p>
            <a:pPr marL="342900" indent="-342900" algn="just">
              <a:spcBef>
                <a:spcPts val="600"/>
              </a:spcBef>
              <a:defRPr/>
            </a:pPr>
            <a:r>
              <a:rPr lang="en-US" sz="2800" dirty="0"/>
              <a:t>	A travel cost function is estimated for each zone, as</a:t>
            </a:r>
          </a:p>
          <a:p>
            <a:pPr marL="800100" lvl="1" indent="-342900" algn="just">
              <a:defRPr/>
            </a:pPr>
            <a:endParaRPr lang="en-US" sz="2800" dirty="0"/>
          </a:p>
          <a:p>
            <a:pPr marL="800100" lvl="1" indent="-342900" algn="just">
              <a:defRPr/>
            </a:pPr>
            <a:r>
              <a:rPr lang="en-US" sz="2800" dirty="0"/>
              <a:t>C(Z) = c</a:t>
            </a:r>
            <a:r>
              <a:rPr lang="en-US" sz="2800" baseline="-25000" dirty="0"/>
              <a:t>0</a:t>
            </a:r>
            <a:r>
              <a:rPr lang="en-US" sz="2800" dirty="0"/>
              <a:t> + c</a:t>
            </a:r>
            <a:r>
              <a:rPr lang="en-US" sz="2800" baseline="-25000" dirty="0"/>
              <a:t>1</a:t>
            </a:r>
            <a:r>
              <a:rPr lang="en-US" sz="2800" dirty="0"/>
              <a:t>z</a:t>
            </a:r>
            <a:r>
              <a:rPr lang="en-US" sz="2800" baseline="-25000" dirty="0"/>
              <a:t>1</a:t>
            </a:r>
            <a:r>
              <a:rPr lang="en-US" sz="2800" dirty="0"/>
              <a:t> + c</a:t>
            </a:r>
            <a:r>
              <a:rPr lang="en-US" sz="2800" baseline="-25000" dirty="0"/>
              <a:t>2</a:t>
            </a:r>
            <a:r>
              <a:rPr lang="en-US" sz="2800" dirty="0"/>
              <a:t>z</a:t>
            </a:r>
            <a:r>
              <a:rPr lang="en-US" sz="2800" baseline="-25000" dirty="0"/>
              <a:t>2</a:t>
            </a:r>
            <a:r>
              <a:rPr lang="en-US" sz="2800" dirty="0"/>
              <a:t> + </a:t>
            </a:r>
            <a:r>
              <a:rPr lang="en-US" sz="2800" baseline="30000" dirty="0"/>
              <a:t>… </a:t>
            </a:r>
            <a:r>
              <a:rPr lang="en-US" sz="2800" dirty="0"/>
              <a:t> </a:t>
            </a:r>
            <a:r>
              <a:rPr lang="en-US" sz="2800" dirty="0" err="1"/>
              <a:t>c</a:t>
            </a:r>
            <a:r>
              <a:rPr lang="en-US" sz="2800" baseline="-25000" dirty="0" err="1"/>
              <a:t>m</a:t>
            </a:r>
            <a:r>
              <a:rPr lang="en-US" sz="2800" dirty="0" err="1"/>
              <a:t>z</a:t>
            </a:r>
            <a:r>
              <a:rPr lang="en-US" sz="2800" baseline="-25000" dirty="0" err="1"/>
              <a:t>m</a:t>
            </a:r>
            <a:r>
              <a:rPr lang="en-US" sz="2800" dirty="0"/>
              <a:t>      (1)</a:t>
            </a:r>
          </a:p>
          <a:p>
            <a:pPr marL="800100" lvl="1" indent="-342900" algn="just">
              <a:defRPr/>
            </a:pPr>
            <a:endParaRPr lang="en-US" sz="2800" dirty="0"/>
          </a:p>
          <a:p>
            <a:pPr lvl="1" algn="just">
              <a:defRPr/>
            </a:pPr>
            <a:r>
              <a:rPr lang="en-US" sz="2800" i="1" dirty="0"/>
              <a:t>Where, </a:t>
            </a:r>
            <a:r>
              <a:rPr lang="en-US" sz="2800" dirty="0"/>
              <a:t>C(Z) are </a:t>
            </a:r>
            <a:r>
              <a:rPr lang="en-US" sz="2800"/>
              <a:t>travel costs, </a:t>
            </a:r>
            <a:r>
              <a:rPr lang="en-US" sz="2800" i="1"/>
              <a:t>z</a:t>
            </a:r>
            <a:r>
              <a:rPr lang="en-US" sz="2800" i="1" baseline="-25000"/>
              <a:t>1</a:t>
            </a:r>
            <a:r>
              <a:rPr lang="en-US" sz="2800" i="1"/>
              <a:t> </a:t>
            </a:r>
            <a:r>
              <a:rPr lang="en-US" sz="2800" i="1" dirty="0"/>
              <a:t>. . . </a:t>
            </a:r>
            <a:r>
              <a:rPr lang="en-US" sz="2800" i="1" dirty="0" err="1"/>
              <a:t>z</a:t>
            </a:r>
            <a:r>
              <a:rPr lang="en-US" sz="2800" i="1" baseline="-25000" dirty="0" err="1"/>
              <a:t>m</a:t>
            </a:r>
            <a:r>
              <a:rPr lang="en-US" sz="2800" i="1" dirty="0"/>
              <a:t> are characteristics  and c</a:t>
            </a:r>
            <a:r>
              <a:rPr lang="en-US" sz="2800" i="1" baseline="-25000" dirty="0"/>
              <a:t>0</a:t>
            </a:r>
            <a:r>
              <a:rPr lang="en-US" sz="2800" i="1" dirty="0"/>
              <a:t> . .. c</a:t>
            </a:r>
            <a:r>
              <a:rPr lang="en-US" sz="2800" i="1" baseline="-25000" dirty="0"/>
              <a:t>m</a:t>
            </a:r>
            <a:r>
              <a:rPr lang="en-US" sz="2800" i="1" dirty="0"/>
              <a:t> are coefficients to be estimated. </a:t>
            </a:r>
            <a:endParaRPr lang="en-US" dirty="0"/>
          </a:p>
        </p:txBody>
      </p:sp>
    </p:spTree>
  </p:cSld>
  <p:clrMapOvr>
    <a:masterClrMapping/>
  </p:clrMapOvr>
  <p:transition>
    <p:split orient="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62212E9A-581B-481B-A9BF-ECBEAB33F160}" type="slidenum">
              <a:rPr lang="en-US" smtClean="0"/>
              <a:pPr/>
              <a:t>18</a:t>
            </a:fld>
            <a:endParaRPr lang="en-US"/>
          </a:p>
        </p:txBody>
      </p:sp>
      <p:sp>
        <p:nvSpPr>
          <p:cNvPr id="5" name="Title 1"/>
          <p:cNvSpPr txBox="1">
            <a:spLocks/>
          </p:cNvSpPr>
          <p:nvPr/>
        </p:nvSpPr>
        <p:spPr bwMode="auto">
          <a:xfrm>
            <a:off x="13648" y="567626"/>
            <a:ext cx="8686800" cy="533400"/>
          </a:xfrm>
          <a:prstGeom prst="rect">
            <a:avLst/>
          </a:prstGeom>
          <a:noFill/>
          <a:ln w="9525">
            <a:noFill/>
            <a:miter lim="800000"/>
            <a:headEnd/>
            <a:tailEnd/>
          </a:ln>
          <a:effectLst/>
        </p:spPr>
        <p:txBody>
          <a:bodyPr anchor="ctr"/>
          <a:lstStyle/>
          <a:p>
            <a:pPr>
              <a:defRPr/>
            </a:pPr>
            <a:r>
              <a:rPr lang="en-US" sz="2800" b="1" kern="0" dirty="0">
                <a:ln w="1905"/>
                <a:solidFill>
                  <a:srgbClr val="993366"/>
                </a:solidFill>
                <a:effectLst>
                  <a:innerShdw blurRad="69850" dist="43180" dir="5400000">
                    <a:srgbClr val="000000">
                      <a:alpha val="65000"/>
                    </a:srgbClr>
                  </a:innerShdw>
                </a:effectLst>
                <a:latin typeface="Calibri" pitchFamily="34" charset="0"/>
                <a:ea typeface="+mj-ea"/>
                <a:cs typeface="+mj-cs"/>
              </a:rPr>
              <a:t>TRAVEL COST METHOD</a:t>
            </a:r>
          </a:p>
        </p:txBody>
      </p:sp>
      <p:sp>
        <p:nvSpPr>
          <p:cNvPr id="6" name="Rectangle 5"/>
          <p:cNvSpPr/>
          <p:nvPr/>
        </p:nvSpPr>
        <p:spPr>
          <a:xfrm>
            <a:off x="228600" y="1066800"/>
            <a:ext cx="8686800" cy="5940425"/>
          </a:xfrm>
          <a:prstGeom prst="rect">
            <a:avLst/>
          </a:prstGeom>
        </p:spPr>
        <p:txBody>
          <a:bodyPr>
            <a:spAutoFit/>
          </a:bodyPr>
          <a:lstStyle/>
          <a:p>
            <a:pPr algn="just">
              <a:defRPr/>
            </a:pPr>
            <a:r>
              <a:rPr lang="en-US" sz="2800" b="1" dirty="0"/>
              <a:t>Hedonic Travel Cost Model:</a:t>
            </a:r>
          </a:p>
          <a:p>
            <a:pPr algn="just">
              <a:defRPr/>
            </a:pPr>
            <a:endParaRPr lang="en-US" sz="2800" dirty="0"/>
          </a:p>
          <a:p>
            <a:pPr algn="just">
              <a:defRPr/>
            </a:pPr>
            <a:r>
              <a:rPr lang="en-US" sz="2800" b="1" dirty="0"/>
              <a:t>Steps:</a:t>
            </a:r>
          </a:p>
          <a:p>
            <a:pPr algn="just">
              <a:defRPr/>
            </a:pPr>
            <a:endParaRPr lang="en-US" sz="2800" b="1" dirty="0"/>
          </a:p>
          <a:p>
            <a:pPr marL="342900" indent="-342900" algn="just">
              <a:defRPr/>
            </a:pPr>
            <a:r>
              <a:rPr lang="en-US" sz="2800" dirty="0"/>
              <a:t>	A separate regression is performed for each zone of origin such that each will have a vector of coefficients {c0</a:t>
            </a:r>
            <a:r>
              <a:rPr lang="en-US" sz="2800" baseline="30000" dirty="0"/>
              <a:t>…</a:t>
            </a:r>
            <a:r>
              <a:rPr lang="en-US" sz="2800" dirty="0"/>
              <a:t> cm}. For a given characteristics </a:t>
            </a:r>
            <a:r>
              <a:rPr lang="en-US" sz="2800" i="1" dirty="0"/>
              <a:t>m, </a:t>
            </a:r>
            <a:r>
              <a:rPr lang="en-US" sz="2800" dirty="0"/>
              <a:t>the utility </a:t>
            </a:r>
            <a:r>
              <a:rPr lang="en-US" sz="2800" dirty="0" err="1"/>
              <a:t>maximising</a:t>
            </a:r>
            <a:r>
              <a:rPr lang="en-US" sz="2800" dirty="0"/>
              <a:t> individual will choose visits such that the marginal costs of characteristics (the coefficient c</a:t>
            </a:r>
            <a:r>
              <a:rPr lang="en-US" sz="2800" baseline="-25000" dirty="0"/>
              <a:t>m</a:t>
            </a:r>
            <a:r>
              <a:rPr lang="en-US" sz="2800" dirty="0"/>
              <a:t>) is just equal to the marginal benefit to him. </a:t>
            </a:r>
          </a:p>
          <a:p>
            <a:pPr marL="342900" indent="-342900" algn="just">
              <a:defRPr/>
            </a:pPr>
            <a:endParaRPr lang="en-US" dirty="0"/>
          </a:p>
          <a:p>
            <a:pPr marL="342900" indent="-342900" algn="just">
              <a:defRPr/>
            </a:pPr>
            <a:endParaRPr lang="en-US" dirty="0"/>
          </a:p>
          <a:p>
            <a:pPr marL="342900" indent="-342900" algn="just">
              <a:defRPr/>
            </a:pPr>
            <a:r>
              <a:rPr lang="en-US" dirty="0"/>
              <a:t>	</a:t>
            </a:r>
          </a:p>
          <a:p>
            <a:pPr marL="342900" indent="-342900" algn="just">
              <a:buFontTx/>
              <a:buAutoNum type="arabicPeriod" startAt="4"/>
              <a:defRPr/>
            </a:pPr>
            <a:endParaRPr lang="en-US" dirty="0"/>
          </a:p>
        </p:txBody>
      </p:sp>
    </p:spTree>
  </p:cSld>
  <p:clrMapOvr>
    <a:masterClrMapping/>
  </p:clrMapOvr>
  <p:transition>
    <p:split orient="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CDF89768-1BE2-4CF4-8341-0E25C4363769}" type="slidenum">
              <a:rPr lang="en-US" smtClean="0"/>
              <a:pPr/>
              <a:t>19</a:t>
            </a:fld>
            <a:endParaRPr lang="en-US"/>
          </a:p>
        </p:txBody>
      </p:sp>
      <p:sp>
        <p:nvSpPr>
          <p:cNvPr id="5" name="Title 1"/>
          <p:cNvSpPr txBox="1">
            <a:spLocks/>
          </p:cNvSpPr>
          <p:nvPr/>
        </p:nvSpPr>
        <p:spPr bwMode="auto">
          <a:xfrm>
            <a:off x="13648" y="581481"/>
            <a:ext cx="8686800" cy="533400"/>
          </a:xfrm>
          <a:prstGeom prst="rect">
            <a:avLst/>
          </a:prstGeom>
          <a:noFill/>
          <a:ln w="9525">
            <a:noFill/>
            <a:miter lim="800000"/>
            <a:headEnd/>
            <a:tailEnd/>
          </a:ln>
          <a:effectLst/>
        </p:spPr>
        <p:txBody>
          <a:bodyPr anchor="ctr"/>
          <a:lstStyle/>
          <a:p>
            <a:pPr>
              <a:defRPr/>
            </a:pPr>
            <a:r>
              <a:rPr lang="en-US" sz="2800" b="1" kern="0" dirty="0">
                <a:ln w="1905"/>
                <a:solidFill>
                  <a:srgbClr val="0070C0"/>
                </a:solidFill>
                <a:effectLst>
                  <a:innerShdw blurRad="69850" dist="43180" dir="5400000">
                    <a:srgbClr val="000000">
                      <a:alpha val="65000"/>
                    </a:srgbClr>
                  </a:innerShdw>
                </a:effectLst>
                <a:latin typeface="Calibri" pitchFamily="34" charset="0"/>
                <a:ea typeface="+mj-ea"/>
                <a:cs typeface="+mj-cs"/>
              </a:rPr>
              <a:t>TRAVEL COST METHOD</a:t>
            </a:r>
          </a:p>
        </p:txBody>
      </p:sp>
      <p:sp>
        <p:nvSpPr>
          <p:cNvPr id="6" name="Rectangle 5"/>
          <p:cNvSpPr/>
          <p:nvPr/>
        </p:nvSpPr>
        <p:spPr>
          <a:xfrm>
            <a:off x="228600" y="1066800"/>
            <a:ext cx="8686800" cy="6756400"/>
          </a:xfrm>
          <a:prstGeom prst="rect">
            <a:avLst/>
          </a:prstGeom>
        </p:spPr>
        <p:txBody>
          <a:bodyPr>
            <a:spAutoFit/>
          </a:bodyPr>
          <a:lstStyle/>
          <a:p>
            <a:pPr algn="just">
              <a:defRPr/>
            </a:pPr>
            <a:r>
              <a:rPr lang="en-US" sz="2800" b="1" dirty="0"/>
              <a:t>Hedonic Travel Cost Model:</a:t>
            </a:r>
            <a:endParaRPr lang="en-US" sz="2800" dirty="0"/>
          </a:p>
          <a:p>
            <a:pPr algn="just">
              <a:defRPr/>
            </a:pPr>
            <a:r>
              <a:rPr lang="en-US" sz="2800" b="1" dirty="0"/>
              <a:t>Steps:</a:t>
            </a:r>
          </a:p>
          <a:p>
            <a:pPr marL="342900" indent="-342900" algn="just">
              <a:defRPr/>
            </a:pPr>
            <a:r>
              <a:rPr lang="en-US" sz="2800" dirty="0"/>
              <a:t>	2. Estimate a demand curve for each characteristics regressing a site characteristic levels (dependent variable) against the predicted marginal  cost of that characteristic and socioeconomic variables for each zone of origin.  </a:t>
            </a:r>
          </a:p>
          <a:p>
            <a:pPr marL="342900" indent="-342900" algn="just">
              <a:spcBef>
                <a:spcPts val="600"/>
              </a:spcBef>
              <a:defRPr/>
            </a:pPr>
            <a:r>
              <a:rPr lang="en-US" sz="2800" dirty="0"/>
              <a:t>	A separate regression is run for each characteristics.</a:t>
            </a:r>
          </a:p>
          <a:p>
            <a:pPr marL="342900" indent="-342900" algn="just">
              <a:spcBef>
                <a:spcPts val="600"/>
              </a:spcBef>
              <a:defRPr/>
            </a:pPr>
            <a:r>
              <a:rPr lang="en-US" sz="2800" dirty="0"/>
              <a:t>	The expectation is that the coefficient on the marginal cost variable will be negative implying that as the level of a characteristics rises people are unwilling to pay as much for each further increment. </a:t>
            </a:r>
          </a:p>
          <a:p>
            <a:pPr marL="342900" indent="-342900" algn="just">
              <a:spcBef>
                <a:spcPts val="600"/>
              </a:spcBef>
              <a:defRPr/>
            </a:pPr>
            <a:endParaRPr lang="en-US" dirty="0"/>
          </a:p>
          <a:p>
            <a:pPr marL="342900" indent="-342900" algn="just">
              <a:defRPr/>
            </a:pPr>
            <a:r>
              <a:rPr lang="en-US" dirty="0"/>
              <a:t>	</a:t>
            </a:r>
          </a:p>
          <a:p>
            <a:pPr marL="342900" indent="-342900" algn="just">
              <a:buFontTx/>
              <a:buAutoNum type="arabicPeriod" startAt="4"/>
              <a:defRPr/>
            </a:pPr>
            <a:endParaRPr lang="en-US" dirty="0"/>
          </a:p>
        </p:txBody>
      </p:sp>
    </p:spTree>
  </p:cSld>
  <p:clrMapOvr>
    <a:masterClrMapping/>
  </p:clrMapOvr>
  <p:transition>
    <p:split orient="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4508776E-96BB-4501-B35D-CE44F4EDB2BC}" type="slidenum">
              <a:rPr lang="en-US" smtClean="0"/>
              <a:pPr/>
              <a:t>2</a:t>
            </a:fld>
            <a:endParaRPr lang="en-US"/>
          </a:p>
        </p:txBody>
      </p:sp>
      <p:sp>
        <p:nvSpPr>
          <p:cNvPr id="5" name="Title 1"/>
          <p:cNvSpPr txBox="1">
            <a:spLocks/>
          </p:cNvSpPr>
          <p:nvPr/>
        </p:nvSpPr>
        <p:spPr bwMode="auto">
          <a:xfrm>
            <a:off x="0" y="609600"/>
            <a:ext cx="8686800" cy="381000"/>
          </a:xfrm>
          <a:prstGeom prst="rect">
            <a:avLst/>
          </a:prstGeom>
          <a:noFill/>
          <a:ln w="9525">
            <a:noFill/>
            <a:miter lim="800000"/>
            <a:headEnd/>
            <a:tailEnd/>
          </a:ln>
          <a:effectLst/>
        </p:spPr>
        <p:txBody>
          <a:bodyPr anchor="ctr"/>
          <a:lstStyle/>
          <a:p>
            <a:pPr>
              <a:defRPr/>
            </a:pPr>
            <a:r>
              <a:rPr lang="en-US" sz="2800" b="1" kern="0" dirty="0">
                <a:ln w="1905"/>
                <a:solidFill>
                  <a:srgbClr val="993366"/>
                </a:solidFill>
                <a:effectLst>
                  <a:innerShdw blurRad="69850" dist="43180" dir="5400000">
                    <a:srgbClr val="000000">
                      <a:alpha val="65000"/>
                    </a:srgbClr>
                  </a:innerShdw>
                </a:effectLst>
                <a:latin typeface="Calibri" pitchFamily="34" charset="0"/>
                <a:ea typeface="+mj-ea"/>
                <a:cs typeface="+mj-cs"/>
              </a:rPr>
              <a:t>TRAVEL COST METHOD</a:t>
            </a:r>
          </a:p>
        </p:txBody>
      </p:sp>
      <p:sp>
        <p:nvSpPr>
          <p:cNvPr id="8" name="Rectangle 7"/>
          <p:cNvSpPr/>
          <p:nvPr/>
        </p:nvSpPr>
        <p:spPr>
          <a:xfrm>
            <a:off x="0" y="1066800"/>
            <a:ext cx="8915400" cy="5570538"/>
          </a:xfrm>
          <a:prstGeom prst="rect">
            <a:avLst/>
          </a:prstGeom>
        </p:spPr>
        <p:txBody>
          <a:bodyPr>
            <a:spAutoFit/>
          </a:bodyPr>
          <a:lstStyle/>
          <a:p>
            <a:pPr>
              <a:spcBef>
                <a:spcPts val="600"/>
              </a:spcBef>
              <a:defRPr/>
            </a:pPr>
            <a:r>
              <a:rPr lang="en-US" sz="2400" dirty="0"/>
              <a:t>One of the oldest approaches to environmental valuation</a:t>
            </a:r>
          </a:p>
          <a:p>
            <a:pPr>
              <a:spcBef>
                <a:spcPts val="600"/>
              </a:spcBef>
              <a:defRPr/>
            </a:pPr>
            <a:r>
              <a:rPr lang="en-US" sz="2400" dirty="0"/>
              <a:t>Proposed in a letter from </a:t>
            </a:r>
            <a:r>
              <a:rPr lang="en-US" sz="2400" b="1" dirty="0"/>
              <a:t>Harold </a:t>
            </a:r>
            <a:r>
              <a:rPr lang="en-US" sz="2400" b="1" dirty="0" err="1"/>
              <a:t>Hotelling</a:t>
            </a:r>
            <a:r>
              <a:rPr lang="en-US" sz="2400" b="1" dirty="0"/>
              <a:t> </a:t>
            </a:r>
            <a:r>
              <a:rPr lang="en-US" sz="2400" dirty="0"/>
              <a:t>to the US Forest Service in the 1930’s, first used by </a:t>
            </a:r>
            <a:r>
              <a:rPr lang="en-US" sz="2400" b="1" dirty="0"/>
              <a:t>Wood and Trice in 1958</a:t>
            </a:r>
            <a:r>
              <a:rPr lang="en-US" sz="2400" dirty="0"/>
              <a:t>, popularized by </a:t>
            </a:r>
            <a:r>
              <a:rPr lang="en-US" sz="2400" b="1" dirty="0" err="1"/>
              <a:t>Clawsen</a:t>
            </a:r>
            <a:r>
              <a:rPr lang="en-US" sz="2400" b="1" dirty="0"/>
              <a:t> and </a:t>
            </a:r>
            <a:r>
              <a:rPr lang="en-US" sz="2400" b="1" dirty="0" err="1"/>
              <a:t>Knetsch</a:t>
            </a:r>
            <a:r>
              <a:rPr lang="en-US" sz="2400" b="1" dirty="0"/>
              <a:t> </a:t>
            </a:r>
            <a:r>
              <a:rPr lang="en-US" sz="2400" dirty="0"/>
              <a:t>(1966)</a:t>
            </a:r>
          </a:p>
          <a:p>
            <a:pPr>
              <a:spcBef>
                <a:spcPts val="600"/>
              </a:spcBef>
              <a:defRPr/>
            </a:pPr>
            <a:r>
              <a:rPr lang="en-US" sz="2400" b="1" dirty="0"/>
              <a:t>Premises</a:t>
            </a:r>
          </a:p>
          <a:p>
            <a:pPr marL="231775" indent="-231775">
              <a:spcBef>
                <a:spcPts val="600"/>
              </a:spcBef>
              <a:defRPr/>
            </a:pPr>
            <a:r>
              <a:rPr lang="en-US" sz="2400" dirty="0"/>
              <a:t>• People bear cost to visit regions or sites (national park or estate)</a:t>
            </a:r>
          </a:p>
          <a:p>
            <a:pPr marL="109538" indent="-109538" algn="just">
              <a:spcBef>
                <a:spcPts val="600"/>
              </a:spcBef>
              <a:defRPr/>
            </a:pPr>
            <a:r>
              <a:rPr lang="en-US" sz="2400" dirty="0"/>
              <a:t>• Hypothesis : These costs are at least equal to the minimum value of the benefit people get when visiting the sites and their environmental goods or services. Thus these travel costs can be used as a proxy for the price of visiting outdoor recreational sites . (In other words, the recreational benefits at a specific site can be derived from the demand functions that relate observed user’s </a:t>
            </a:r>
            <a:r>
              <a:rPr lang="en-US" sz="2400" dirty="0" err="1"/>
              <a:t>behaviour</a:t>
            </a:r>
            <a:r>
              <a:rPr lang="en-US" sz="2400" dirty="0"/>
              <a:t> to the cost of visit.)</a:t>
            </a:r>
          </a:p>
        </p:txBody>
      </p:sp>
    </p:spTree>
  </p:cSld>
  <p:clrMapOvr>
    <a:masterClrMapping/>
  </p:clrMapOvr>
  <p:transition>
    <p:split orient="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4E4E32C4-5A1D-436B-9B75-49330F176410}" type="slidenum">
              <a:rPr lang="en-US" smtClean="0"/>
              <a:pPr/>
              <a:t>20</a:t>
            </a:fld>
            <a:endParaRPr lang="en-US"/>
          </a:p>
        </p:txBody>
      </p:sp>
      <p:sp>
        <p:nvSpPr>
          <p:cNvPr id="5" name="Title 1"/>
          <p:cNvSpPr txBox="1">
            <a:spLocks/>
          </p:cNvSpPr>
          <p:nvPr/>
        </p:nvSpPr>
        <p:spPr bwMode="auto">
          <a:xfrm>
            <a:off x="0" y="793749"/>
            <a:ext cx="8686800" cy="457201"/>
          </a:xfrm>
          <a:prstGeom prst="rect">
            <a:avLst/>
          </a:prstGeom>
          <a:noFill/>
          <a:ln w="9525">
            <a:noFill/>
            <a:miter lim="800000"/>
            <a:headEnd/>
            <a:tailEnd/>
          </a:ln>
          <a:effectLst/>
        </p:spPr>
        <p:txBody>
          <a:bodyPr anchor="ctr"/>
          <a:lstStyle/>
          <a:p>
            <a:pPr>
              <a:defRPr/>
            </a:pPr>
            <a:r>
              <a:rPr lang="en-US" sz="2800" b="1" dirty="0">
                <a:solidFill>
                  <a:schemeClr val="accent6">
                    <a:lumMod val="75000"/>
                  </a:schemeClr>
                </a:solidFill>
              </a:rPr>
              <a:t>Issues and Limitations of the </a:t>
            </a:r>
            <a:r>
              <a:rPr lang="en-US" sz="2800" b="1" kern="0" dirty="0">
                <a:ln w="1905"/>
                <a:solidFill>
                  <a:srgbClr val="0070C0"/>
                </a:solidFill>
                <a:effectLst>
                  <a:innerShdw blurRad="69850" dist="43180" dir="5400000">
                    <a:srgbClr val="000000">
                      <a:alpha val="65000"/>
                    </a:srgbClr>
                  </a:innerShdw>
                </a:effectLst>
                <a:latin typeface="Calibri" pitchFamily="34" charset="0"/>
                <a:ea typeface="+mj-ea"/>
                <a:cs typeface="+mj-cs"/>
              </a:rPr>
              <a:t>TRAVEL COST METHOD</a:t>
            </a:r>
          </a:p>
        </p:txBody>
      </p:sp>
      <p:sp>
        <p:nvSpPr>
          <p:cNvPr id="72708" name="Rectangle 5"/>
          <p:cNvSpPr>
            <a:spLocks noChangeArrowheads="1"/>
          </p:cNvSpPr>
          <p:nvPr/>
        </p:nvSpPr>
        <p:spPr bwMode="auto">
          <a:xfrm>
            <a:off x="173038" y="1524000"/>
            <a:ext cx="8763000" cy="4601260"/>
          </a:xfrm>
          <a:prstGeom prst="rect">
            <a:avLst/>
          </a:prstGeom>
          <a:noFill/>
          <a:ln w="9525">
            <a:noFill/>
            <a:miter lim="800000"/>
            <a:headEnd/>
            <a:tailEnd/>
          </a:ln>
        </p:spPr>
        <p:txBody>
          <a:bodyPr>
            <a:spAutoFit/>
          </a:bodyPr>
          <a:lstStyle/>
          <a:p>
            <a:pPr marL="176213" indent="-176213" algn="just">
              <a:spcBef>
                <a:spcPts val="600"/>
              </a:spcBef>
              <a:buFontTx/>
              <a:buBlip>
                <a:blip r:embed="rId2"/>
              </a:buBlip>
            </a:pPr>
            <a:r>
              <a:rPr lang="en-US" sz="2400" dirty="0"/>
              <a:t>The travel cost method assumes that people perceive and respond to changes in travel costs the same way that they would respond to changes in admission price.</a:t>
            </a:r>
          </a:p>
          <a:p>
            <a:pPr marL="176213" indent="-176213" algn="just">
              <a:spcBef>
                <a:spcPts val="600"/>
              </a:spcBef>
              <a:buFontTx/>
              <a:buBlip>
                <a:blip r:embed="rId2"/>
              </a:buBlip>
            </a:pPr>
            <a:r>
              <a:rPr lang="en-US" sz="2400" dirty="0"/>
              <a:t>Defining and measuring the opportunity cost of time, or the value of time spent on traveling, can be problematic. Because the time spent on traveling could have been used in other ways, it has an "opportunity cost." This should be added to the travel cost, or the value of the site will be underestimated. However, there is no strong consensus on the appropriate measure: the person’s wage rate, or some fraction of the wage rate and the value chosen can have a large effect on benefit estimates.</a:t>
            </a:r>
          </a:p>
        </p:txBody>
      </p:sp>
    </p:spTree>
  </p:cSld>
  <p:clrMapOvr>
    <a:masterClrMapping/>
  </p:clrMapOvr>
  <p:transition>
    <p:split orient="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4CF944DE-EA07-4043-9069-AE4A0A133181}" type="slidenum">
              <a:rPr lang="en-US" smtClean="0"/>
              <a:pPr/>
              <a:t>21</a:t>
            </a:fld>
            <a:endParaRPr lang="en-US"/>
          </a:p>
        </p:txBody>
      </p:sp>
      <p:sp>
        <p:nvSpPr>
          <p:cNvPr id="5" name="Title 1"/>
          <p:cNvSpPr txBox="1">
            <a:spLocks/>
          </p:cNvSpPr>
          <p:nvPr/>
        </p:nvSpPr>
        <p:spPr bwMode="auto">
          <a:xfrm>
            <a:off x="198438" y="908049"/>
            <a:ext cx="8686800" cy="457201"/>
          </a:xfrm>
          <a:prstGeom prst="rect">
            <a:avLst/>
          </a:prstGeom>
          <a:noFill/>
          <a:ln w="9525">
            <a:noFill/>
            <a:miter lim="800000"/>
            <a:headEnd/>
            <a:tailEnd/>
          </a:ln>
          <a:effectLst/>
        </p:spPr>
        <p:txBody>
          <a:bodyPr anchor="ctr"/>
          <a:lstStyle/>
          <a:p>
            <a:pPr>
              <a:defRPr/>
            </a:pPr>
            <a:r>
              <a:rPr lang="en-US" sz="2800" b="1" dirty="0">
                <a:solidFill>
                  <a:schemeClr val="accent6">
                    <a:lumMod val="75000"/>
                  </a:schemeClr>
                </a:solidFill>
              </a:rPr>
              <a:t>Issues and Limitations of the </a:t>
            </a:r>
            <a:r>
              <a:rPr lang="en-US" sz="2800" b="1" kern="0" dirty="0">
                <a:ln w="1905"/>
                <a:solidFill>
                  <a:srgbClr val="0070C0"/>
                </a:solidFill>
                <a:effectLst>
                  <a:innerShdw blurRad="69850" dist="43180" dir="5400000">
                    <a:srgbClr val="000000">
                      <a:alpha val="65000"/>
                    </a:srgbClr>
                  </a:innerShdw>
                </a:effectLst>
                <a:latin typeface="Calibri" pitchFamily="34" charset="0"/>
              </a:rPr>
              <a:t>TRAVEL COST METHOD</a:t>
            </a:r>
          </a:p>
        </p:txBody>
      </p:sp>
      <p:sp>
        <p:nvSpPr>
          <p:cNvPr id="73732" name="Rectangle 5"/>
          <p:cNvSpPr>
            <a:spLocks noChangeArrowheads="1"/>
          </p:cNvSpPr>
          <p:nvPr/>
        </p:nvSpPr>
        <p:spPr bwMode="auto">
          <a:xfrm>
            <a:off x="198438" y="1905000"/>
            <a:ext cx="8763000" cy="4124206"/>
          </a:xfrm>
          <a:prstGeom prst="rect">
            <a:avLst/>
          </a:prstGeom>
          <a:noFill/>
          <a:ln w="9525">
            <a:noFill/>
            <a:miter lim="800000"/>
            <a:headEnd/>
            <a:tailEnd/>
          </a:ln>
        </p:spPr>
        <p:txBody>
          <a:bodyPr>
            <a:spAutoFit/>
          </a:bodyPr>
          <a:lstStyle/>
          <a:p>
            <a:pPr marL="176213" indent="-176213" algn="just">
              <a:spcBef>
                <a:spcPts val="600"/>
              </a:spcBef>
              <a:buFontTx/>
              <a:buBlip>
                <a:blip r:embed="rId2"/>
              </a:buBlip>
            </a:pPr>
            <a:r>
              <a:rPr lang="en-US" sz="2800" dirty="0"/>
              <a:t>If people enjoy the travel itself, then travel time becomes a benefit, not a cost, and the value of the site will be overestimated. The availability of substitute sites will affect values.</a:t>
            </a:r>
          </a:p>
          <a:p>
            <a:pPr marL="176213" indent="-176213" algn="just">
              <a:spcBef>
                <a:spcPts val="600"/>
              </a:spcBef>
              <a:buBlip>
                <a:blip r:embed="rId2"/>
              </a:buBlip>
            </a:pPr>
            <a:r>
              <a:rPr lang="en-US" sz="2800" dirty="0"/>
              <a:t>The most simple models assume that individuals take a trip for a single purpose: to visit a specific recreational site.</a:t>
            </a:r>
          </a:p>
          <a:p>
            <a:pPr marL="176213" indent="-176213" algn="just">
              <a:spcBef>
                <a:spcPts val="600"/>
              </a:spcBef>
              <a:buFontTx/>
              <a:buBlip>
                <a:blip r:embed="rId2"/>
              </a:buBlip>
            </a:pPr>
            <a:r>
              <a:rPr lang="en-US" sz="2800" dirty="0"/>
              <a:t>Interviewing visitors on site can introduce sampling biases to the analysis. </a:t>
            </a:r>
          </a:p>
        </p:txBody>
      </p:sp>
    </p:spTree>
  </p:cSld>
  <p:clrMapOvr>
    <a:masterClrMapping/>
  </p:clrMapOvr>
  <p:transition>
    <p:split orient="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83B47E07-768D-44EF-9208-D38E07E0A836}" type="slidenum">
              <a:rPr lang="en-US" smtClean="0"/>
              <a:pPr/>
              <a:t>22</a:t>
            </a:fld>
            <a:endParaRPr lang="en-US"/>
          </a:p>
        </p:txBody>
      </p:sp>
      <p:sp>
        <p:nvSpPr>
          <p:cNvPr id="74755" name="Rectangle 5"/>
          <p:cNvSpPr>
            <a:spLocks noChangeArrowheads="1"/>
          </p:cNvSpPr>
          <p:nvPr/>
        </p:nvSpPr>
        <p:spPr bwMode="auto">
          <a:xfrm>
            <a:off x="304800" y="1143000"/>
            <a:ext cx="8534400" cy="5448300"/>
          </a:xfrm>
          <a:prstGeom prst="rect">
            <a:avLst/>
          </a:prstGeom>
          <a:noFill/>
          <a:ln w="9525">
            <a:noFill/>
            <a:miter lim="800000"/>
            <a:headEnd/>
            <a:tailEnd/>
          </a:ln>
        </p:spPr>
        <p:txBody>
          <a:bodyPr>
            <a:spAutoFit/>
          </a:bodyPr>
          <a:lstStyle/>
          <a:p>
            <a:pPr marL="339725" indent="-339725" algn="just">
              <a:spcBef>
                <a:spcPts val="600"/>
              </a:spcBef>
              <a:buFontTx/>
              <a:buBlip>
                <a:blip r:embed="rId2"/>
              </a:buBlip>
            </a:pPr>
            <a:r>
              <a:rPr lang="en-US" sz="2600" dirty="0"/>
              <a:t>Measuring recreational quality, and relating recreational quality to environmental quality can be difficult. </a:t>
            </a:r>
          </a:p>
          <a:p>
            <a:pPr marL="339725" indent="-339725" algn="just">
              <a:spcBef>
                <a:spcPts val="600"/>
              </a:spcBef>
              <a:buFontTx/>
              <a:buBlip>
                <a:blip r:embed="rId2"/>
              </a:buBlip>
            </a:pPr>
            <a:r>
              <a:rPr lang="en-US" sz="2600" dirty="0"/>
              <a:t>Standard travel cost approaches provide information about current conditions, but not about gains or losses from anticipated changes in resource conditions.</a:t>
            </a:r>
          </a:p>
          <a:p>
            <a:pPr marL="339725" indent="-339725" algn="just">
              <a:spcBef>
                <a:spcPts val="600"/>
              </a:spcBef>
              <a:buFontTx/>
              <a:buBlip>
                <a:blip r:embed="rId2"/>
              </a:buBlip>
            </a:pPr>
            <a:r>
              <a:rPr lang="en-US" sz="2600" dirty="0"/>
              <a:t>In order to estimate the demand function, there needs to be enough difference between distances travelled to affect travel costs and for differences in travel costs to affect the number of trips made. Thus, it is not well suited for sites near major population centers where many visitations may be from "origin zones" that are quite close to one another.</a:t>
            </a:r>
          </a:p>
        </p:txBody>
      </p:sp>
      <p:sp>
        <p:nvSpPr>
          <p:cNvPr id="4" name="Title 1"/>
          <p:cNvSpPr txBox="1">
            <a:spLocks/>
          </p:cNvSpPr>
          <p:nvPr/>
        </p:nvSpPr>
        <p:spPr bwMode="auto">
          <a:xfrm>
            <a:off x="13648" y="685800"/>
            <a:ext cx="8686800" cy="381000"/>
          </a:xfrm>
          <a:prstGeom prst="rect">
            <a:avLst/>
          </a:prstGeom>
          <a:noFill/>
          <a:ln w="9525">
            <a:noFill/>
            <a:miter lim="800000"/>
            <a:headEnd/>
            <a:tailEnd/>
          </a:ln>
          <a:effectLst/>
        </p:spPr>
        <p:txBody>
          <a:bodyPr anchor="ctr"/>
          <a:lstStyle/>
          <a:p>
            <a:pPr>
              <a:defRPr/>
            </a:pPr>
            <a:r>
              <a:rPr lang="en-US" sz="2800" b="1" dirty="0">
                <a:solidFill>
                  <a:schemeClr val="accent6">
                    <a:lumMod val="75000"/>
                  </a:schemeClr>
                </a:solidFill>
              </a:rPr>
              <a:t>Issues and Limitations of the </a:t>
            </a:r>
            <a:r>
              <a:rPr lang="en-US" sz="2800" b="1" kern="0" dirty="0">
                <a:ln w="1905"/>
                <a:solidFill>
                  <a:srgbClr val="0070C0"/>
                </a:solidFill>
                <a:effectLst>
                  <a:innerShdw blurRad="69850" dist="43180" dir="5400000">
                    <a:srgbClr val="000000">
                      <a:alpha val="65000"/>
                    </a:srgbClr>
                  </a:innerShdw>
                </a:effectLst>
                <a:latin typeface="Calibri" pitchFamily="34" charset="0"/>
              </a:rPr>
              <a:t>TRAVEL COST METHOD</a:t>
            </a:r>
          </a:p>
        </p:txBody>
      </p:sp>
    </p:spTree>
  </p:cSld>
  <p:clrMapOvr>
    <a:masterClrMapping/>
  </p:clrMapOvr>
  <p:transition>
    <p:split orient="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C6CB2554-17A5-4A49-81D4-BFAA4EDD9D85}" type="slidenum">
              <a:rPr lang="en-US" smtClean="0"/>
              <a:pPr/>
              <a:t>23</a:t>
            </a:fld>
            <a:endParaRPr lang="en-US"/>
          </a:p>
        </p:txBody>
      </p:sp>
      <p:sp>
        <p:nvSpPr>
          <p:cNvPr id="75779" name="Rectangle 5"/>
          <p:cNvSpPr>
            <a:spLocks noChangeArrowheads="1"/>
          </p:cNvSpPr>
          <p:nvPr/>
        </p:nvSpPr>
        <p:spPr bwMode="auto">
          <a:xfrm>
            <a:off x="304800" y="1143000"/>
            <a:ext cx="8534400" cy="5448300"/>
          </a:xfrm>
          <a:prstGeom prst="rect">
            <a:avLst/>
          </a:prstGeom>
          <a:noFill/>
          <a:ln w="9525">
            <a:noFill/>
            <a:miter lim="800000"/>
            <a:headEnd/>
            <a:tailEnd/>
          </a:ln>
        </p:spPr>
        <p:txBody>
          <a:bodyPr>
            <a:spAutoFit/>
          </a:bodyPr>
          <a:lstStyle/>
          <a:p>
            <a:pPr marL="339725" indent="-339725" algn="just">
              <a:spcBef>
                <a:spcPts val="600"/>
              </a:spcBef>
              <a:buFontTx/>
              <a:buBlip>
                <a:blip r:embed="rId2"/>
              </a:buBlip>
            </a:pPr>
            <a:r>
              <a:rPr lang="en-US" sz="2600" dirty="0"/>
              <a:t>The travel cost method is limited in its scope of application because it requires user participation. It cannot be used to assign values to on-site environmental features and functions that users of the site do not find valuable.</a:t>
            </a:r>
          </a:p>
          <a:p>
            <a:pPr marL="339725" indent="-339725" algn="just">
              <a:spcBef>
                <a:spcPts val="600"/>
              </a:spcBef>
              <a:buFontTx/>
              <a:buBlip>
                <a:blip r:embed="rId2"/>
              </a:buBlip>
            </a:pPr>
            <a:r>
              <a:rPr lang="en-US" sz="2600" dirty="0"/>
              <a:t>Most importantly, it cannot be used to measure non-use values. Thus, sites that  have unique qualities that are valued by non-users will be undervalued.</a:t>
            </a:r>
          </a:p>
          <a:p>
            <a:pPr marL="339725" indent="-339725" algn="just">
              <a:spcBef>
                <a:spcPts val="600"/>
              </a:spcBef>
              <a:buFontTx/>
              <a:buBlip>
                <a:blip r:embed="rId2"/>
              </a:buBlip>
            </a:pPr>
            <a:r>
              <a:rPr lang="en-US" sz="2600" dirty="0"/>
              <a:t>As in all statistical methods, certain statistical problems can affect the results. These include choice of the functional form used to estimate the demand curve, choice of the estimating method, and choice of variables included in the model.</a:t>
            </a:r>
          </a:p>
        </p:txBody>
      </p:sp>
      <p:sp>
        <p:nvSpPr>
          <p:cNvPr id="4" name="Title 1"/>
          <p:cNvSpPr txBox="1">
            <a:spLocks/>
          </p:cNvSpPr>
          <p:nvPr/>
        </p:nvSpPr>
        <p:spPr bwMode="auto">
          <a:xfrm>
            <a:off x="13648" y="685800"/>
            <a:ext cx="8686800" cy="381000"/>
          </a:xfrm>
          <a:prstGeom prst="rect">
            <a:avLst/>
          </a:prstGeom>
          <a:noFill/>
          <a:ln w="9525">
            <a:noFill/>
            <a:miter lim="800000"/>
            <a:headEnd/>
            <a:tailEnd/>
          </a:ln>
          <a:effectLst/>
        </p:spPr>
        <p:txBody>
          <a:bodyPr anchor="ctr"/>
          <a:lstStyle/>
          <a:p>
            <a:pPr>
              <a:defRPr/>
            </a:pPr>
            <a:r>
              <a:rPr lang="en-US" sz="2800" b="1" kern="0" dirty="0">
                <a:ln w="1905"/>
                <a:solidFill>
                  <a:srgbClr val="0070C0"/>
                </a:solidFill>
                <a:effectLst>
                  <a:innerShdw blurRad="69850" dist="43180" dir="5400000">
                    <a:srgbClr val="000000">
                      <a:alpha val="65000"/>
                    </a:srgbClr>
                  </a:innerShdw>
                </a:effectLst>
                <a:latin typeface="Calibri" pitchFamily="34" charset="0"/>
                <a:ea typeface="+mj-ea"/>
                <a:cs typeface="+mj-cs"/>
              </a:rPr>
              <a:t>TRAVEL COST METHOD</a:t>
            </a:r>
          </a:p>
        </p:txBody>
      </p:sp>
    </p:spTree>
  </p:cSld>
  <p:clrMapOvr>
    <a:masterClrMapping/>
  </p:clrMapOvr>
  <p:transition>
    <p:split orient="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9EFB0E91-B499-4FAF-8DB1-70E8646E02C2}" type="slidenum">
              <a:rPr lang="en-US" smtClean="0"/>
              <a:pPr/>
              <a:t>24</a:t>
            </a:fld>
            <a:endParaRPr lang="en-US"/>
          </a:p>
        </p:txBody>
      </p:sp>
      <p:sp>
        <p:nvSpPr>
          <p:cNvPr id="76803" name="Rectangle 5"/>
          <p:cNvSpPr>
            <a:spLocks noChangeArrowheads="1"/>
          </p:cNvSpPr>
          <p:nvPr/>
        </p:nvSpPr>
        <p:spPr bwMode="auto">
          <a:xfrm>
            <a:off x="228600" y="1371600"/>
            <a:ext cx="8534400" cy="5770563"/>
          </a:xfrm>
          <a:prstGeom prst="rect">
            <a:avLst/>
          </a:prstGeom>
          <a:noFill/>
          <a:ln w="9525">
            <a:noFill/>
            <a:miter lim="800000"/>
            <a:headEnd/>
            <a:tailEnd/>
          </a:ln>
        </p:spPr>
        <p:txBody>
          <a:bodyPr>
            <a:spAutoFit/>
          </a:bodyPr>
          <a:lstStyle/>
          <a:p>
            <a:pPr marL="339725" indent="-339725" algn="just">
              <a:spcBef>
                <a:spcPts val="600"/>
              </a:spcBef>
              <a:buFontTx/>
              <a:buBlip>
                <a:blip r:embed="rId2"/>
              </a:buBlip>
            </a:pPr>
            <a:r>
              <a:rPr lang="en-US" sz="2800" dirty="0"/>
              <a:t>Contingent Valuation Method (CVM) was first used by Davis (1963) in a study of hunters in Maine and it was widely developed with Bohm (1972), Randal et.al. (1974), Brookshire et. al., (1976) etc.</a:t>
            </a:r>
          </a:p>
          <a:p>
            <a:pPr marL="339725" indent="-339725" algn="just">
              <a:spcBef>
                <a:spcPts val="600"/>
              </a:spcBef>
              <a:buFontTx/>
              <a:buBlip>
                <a:blip r:embed="rId2"/>
              </a:buBlip>
            </a:pPr>
            <a:r>
              <a:rPr lang="en-US" sz="2800" dirty="0"/>
              <a:t>The essence of CVM  method involves asking individual to imagine some situation that is typically outside the individual’s experience and speculate on how he or she would act in such a situation. </a:t>
            </a:r>
          </a:p>
          <a:p>
            <a:pPr marL="339725" indent="-339725" algn="just">
              <a:spcBef>
                <a:spcPts val="600"/>
              </a:spcBef>
              <a:buFontTx/>
              <a:buBlip>
                <a:blip r:embed="rId2"/>
              </a:buBlip>
            </a:pPr>
            <a:r>
              <a:rPr lang="en-GB" sz="2800" dirty="0">
                <a:cs typeface="Times New Roman" pitchFamily="18" charset="0"/>
              </a:rPr>
              <a:t>It is called 'contingent valuation' because the valuation is contingent on the hypothetical scenario put to respondents. </a:t>
            </a:r>
          </a:p>
          <a:p>
            <a:pPr marL="339725" indent="-339725" algn="just">
              <a:spcBef>
                <a:spcPts val="600"/>
              </a:spcBef>
              <a:buFontTx/>
              <a:buBlip>
                <a:blip r:embed="rId2"/>
              </a:buBlip>
            </a:pPr>
            <a:endParaRPr lang="en-US" dirty="0"/>
          </a:p>
        </p:txBody>
      </p:sp>
      <p:sp>
        <p:nvSpPr>
          <p:cNvPr id="4" name="Title 1"/>
          <p:cNvSpPr txBox="1">
            <a:spLocks/>
          </p:cNvSpPr>
          <p:nvPr/>
        </p:nvSpPr>
        <p:spPr bwMode="auto">
          <a:xfrm>
            <a:off x="0" y="824345"/>
            <a:ext cx="8686800" cy="381000"/>
          </a:xfrm>
          <a:prstGeom prst="rect">
            <a:avLst/>
          </a:prstGeom>
          <a:noFill/>
          <a:ln w="9525">
            <a:noFill/>
            <a:miter lim="800000"/>
            <a:headEnd/>
            <a:tailEnd/>
          </a:ln>
          <a:effectLst/>
        </p:spPr>
        <p:txBody>
          <a:bodyPr anchor="ctr"/>
          <a:lstStyle/>
          <a:p>
            <a:pPr>
              <a:defRPr/>
            </a:pPr>
            <a:r>
              <a:rPr lang="en-US" sz="2800" b="1" kern="0" dirty="0">
                <a:ln w="1905"/>
                <a:solidFill>
                  <a:srgbClr val="7030A0"/>
                </a:solidFill>
                <a:effectLst>
                  <a:innerShdw blurRad="69850" dist="43180" dir="5400000">
                    <a:srgbClr val="000000">
                      <a:alpha val="65000"/>
                    </a:srgbClr>
                  </a:innerShdw>
                </a:effectLst>
                <a:latin typeface="Calibri" pitchFamily="34" charset="0"/>
                <a:ea typeface="+mj-ea"/>
                <a:cs typeface="+mj-cs"/>
              </a:rPr>
              <a:t>CONTINGENT VALUATION METHOD</a:t>
            </a:r>
          </a:p>
        </p:txBody>
      </p:sp>
    </p:spTree>
  </p:cSld>
  <p:clrMapOvr>
    <a:masterClrMapping/>
  </p:clrMapOvr>
  <p:transition>
    <p:split orient="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C737816C-4330-46C2-B901-7BDDB649A9FB}" type="slidenum">
              <a:rPr lang="en-US" smtClean="0"/>
              <a:pPr/>
              <a:t>25</a:t>
            </a:fld>
            <a:endParaRPr lang="en-US"/>
          </a:p>
        </p:txBody>
      </p:sp>
      <p:sp>
        <p:nvSpPr>
          <p:cNvPr id="77827" name="Rectangle 5"/>
          <p:cNvSpPr>
            <a:spLocks noChangeArrowheads="1"/>
          </p:cNvSpPr>
          <p:nvPr/>
        </p:nvSpPr>
        <p:spPr bwMode="auto">
          <a:xfrm>
            <a:off x="228600" y="1371600"/>
            <a:ext cx="8534400" cy="4308475"/>
          </a:xfrm>
          <a:prstGeom prst="rect">
            <a:avLst/>
          </a:prstGeom>
          <a:noFill/>
          <a:ln w="9525">
            <a:noFill/>
            <a:miter lim="800000"/>
            <a:headEnd/>
            <a:tailEnd/>
          </a:ln>
        </p:spPr>
        <p:txBody>
          <a:bodyPr>
            <a:spAutoFit/>
          </a:bodyPr>
          <a:lstStyle/>
          <a:p>
            <a:pPr marL="339725" indent="-339725" algn="just">
              <a:spcBef>
                <a:spcPts val="600"/>
              </a:spcBef>
            </a:pPr>
            <a:endParaRPr lang="en-US"/>
          </a:p>
          <a:p>
            <a:pPr marL="339725" indent="-339725" algn="just">
              <a:spcBef>
                <a:spcPts val="600"/>
              </a:spcBef>
              <a:buFontTx/>
              <a:buBlip>
                <a:blip r:embed="rId2"/>
              </a:buBlip>
            </a:pPr>
            <a:r>
              <a:rPr lang="en-US" sz="2800"/>
              <a:t>CVM exercise can be split in to five stages:</a:t>
            </a:r>
          </a:p>
          <a:p>
            <a:pPr marL="796925" lvl="1" indent="-339725" algn="just">
              <a:spcBef>
                <a:spcPts val="1200"/>
              </a:spcBef>
              <a:buFontTx/>
              <a:buBlip>
                <a:blip r:embed="rId2"/>
              </a:buBlip>
            </a:pPr>
            <a:r>
              <a:rPr lang="en-US" sz="2800"/>
              <a:t>Setting up the hypothetical market</a:t>
            </a:r>
          </a:p>
          <a:p>
            <a:pPr marL="796925" lvl="1" indent="-339725" algn="just">
              <a:spcBef>
                <a:spcPts val="1200"/>
              </a:spcBef>
              <a:buFontTx/>
              <a:buBlip>
                <a:blip r:embed="rId2"/>
              </a:buBlip>
            </a:pPr>
            <a:r>
              <a:rPr lang="en-US" sz="2800"/>
              <a:t>Obtaining bids</a:t>
            </a:r>
          </a:p>
          <a:p>
            <a:pPr marL="796925" lvl="1" indent="-339725" algn="just">
              <a:spcBef>
                <a:spcPts val="1200"/>
              </a:spcBef>
              <a:buFontTx/>
              <a:buBlip>
                <a:blip r:embed="rId2"/>
              </a:buBlip>
            </a:pPr>
            <a:r>
              <a:rPr lang="en-US" sz="2800"/>
              <a:t>Estimating mean WTP and or WTAC</a:t>
            </a:r>
          </a:p>
          <a:p>
            <a:pPr marL="796925" lvl="1" indent="-339725" algn="just">
              <a:spcBef>
                <a:spcPts val="1200"/>
              </a:spcBef>
              <a:buFontTx/>
              <a:buBlip>
                <a:blip r:embed="rId2"/>
              </a:buBlip>
            </a:pPr>
            <a:r>
              <a:rPr lang="en-US" sz="2800"/>
              <a:t>Estimating bid curves</a:t>
            </a:r>
          </a:p>
          <a:p>
            <a:pPr marL="796925" lvl="1" indent="-339725" algn="just">
              <a:spcBef>
                <a:spcPts val="1200"/>
              </a:spcBef>
              <a:buFontTx/>
              <a:buBlip>
                <a:blip r:embed="rId2"/>
              </a:buBlip>
            </a:pPr>
            <a:r>
              <a:rPr lang="en-US" sz="2800"/>
              <a:t>Aggregating the data</a:t>
            </a:r>
          </a:p>
          <a:p>
            <a:pPr marL="796925" lvl="1" indent="-339725" algn="just">
              <a:spcBef>
                <a:spcPts val="600"/>
              </a:spcBef>
            </a:pPr>
            <a:r>
              <a:rPr lang="en-US" sz="2800"/>
              <a:t> </a:t>
            </a:r>
            <a:endParaRPr lang="en-US"/>
          </a:p>
        </p:txBody>
      </p:sp>
      <p:sp>
        <p:nvSpPr>
          <p:cNvPr id="4" name="Title 1"/>
          <p:cNvSpPr txBox="1">
            <a:spLocks/>
          </p:cNvSpPr>
          <p:nvPr/>
        </p:nvSpPr>
        <p:spPr bwMode="auto">
          <a:xfrm>
            <a:off x="0" y="838200"/>
            <a:ext cx="8686800" cy="381000"/>
          </a:xfrm>
          <a:prstGeom prst="rect">
            <a:avLst/>
          </a:prstGeom>
          <a:noFill/>
          <a:ln w="9525">
            <a:noFill/>
            <a:miter lim="800000"/>
            <a:headEnd/>
            <a:tailEnd/>
          </a:ln>
          <a:effectLst/>
        </p:spPr>
        <p:txBody>
          <a:bodyPr anchor="ctr"/>
          <a:lstStyle/>
          <a:p>
            <a:pPr>
              <a:defRPr/>
            </a:pPr>
            <a:r>
              <a:rPr lang="en-US" sz="2800" b="1" kern="0" dirty="0">
                <a:ln w="1905"/>
                <a:solidFill>
                  <a:srgbClr val="7030A0"/>
                </a:solidFill>
                <a:effectLst>
                  <a:innerShdw blurRad="69850" dist="43180" dir="5400000">
                    <a:srgbClr val="000000">
                      <a:alpha val="65000"/>
                    </a:srgbClr>
                  </a:innerShdw>
                </a:effectLst>
                <a:latin typeface="Calibri" pitchFamily="34" charset="0"/>
                <a:ea typeface="+mj-ea"/>
                <a:cs typeface="+mj-cs"/>
              </a:rPr>
              <a:t>CONTINGENT VALUATION METHOD</a:t>
            </a:r>
          </a:p>
        </p:txBody>
      </p:sp>
    </p:spTree>
  </p:cSld>
  <p:clrMapOvr>
    <a:masterClrMapping/>
  </p:clrMapOvr>
  <p:transition>
    <p:split orient="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926808B1-65E4-4370-B974-C5596E981ECD}" type="slidenum">
              <a:rPr lang="en-US" smtClean="0"/>
              <a:pPr/>
              <a:t>26</a:t>
            </a:fld>
            <a:endParaRPr lang="en-US"/>
          </a:p>
        </p:txBody>
      </p:sp>
      <p:sp>
        <p:nvSpPr>
          <p:cNvPr id="41987" name="Rectangle 5"/>
          <p:cNvSpPr>
            <a:spLocks noChangeArrowheads="1"/>
          </p:cNvSpPr>
          <p:nvPr/>
        </p:nvSpPr>
        <p:spPr bwMode="auto">
          <a:xfrm>
            <a:off x="228600" y="1371600"/>
            <a:ext cx="8686800" cy="6032500"/>
          </a:xfrm>
          <a:prstGeom prst="rect">
            <a:avLst/>
          </a:prstGeom>
          <a:noFill/>
          <a:ln w="9525">
            <a:noFill/>
            <a:miter lim="800000"/>
            <a:headEnd/>
            <a:tailEnd/>
          </a:ln>
        </p:spPr>
        <p:txBody>
          <a:bodyPr>
            <a:spAutoFit/>
          </a:bodyPr>
          <a:lstStyle/>
          <a:p>
            <a:pPr marL="339725" indent="-339725" algn="just">
              <a:spcBef>
                <a:spcPts val="600"/>
              </a:spcBef>
              <a:defRPr/>
            </a:pPr>
            <a:r>
              <a:rPr lang="en-US" sz="2800" dirty="0"/>
              <a:t>As Carson (1991) noted, there are six main component of a successful CV study:</a:t>
            </a:r>
          </a:p>
          <a:p>
            <a:pPr marL="339725" indent="-339725" algn="just">
              <a:spcBef>
                <a:spcPts val="600"/>
              </a:spcBef>
              <a:defRPr/>
            </a:pPr>
            <a:endParaRPr lang="en-US" sz="2800" dirty="0"/>
          </a:p>
          <a:p>
            <a:pPr marL="342900" indent="-342900" algn="just">
              <a:spcBef>
                <a:spcPts val="1200"/>
              </a:spcBef>
              <a:buFontTx/>
              <a:buAutoNum type="arabicPeriod"/>
              <a:defRPr/>
            </a:pPr>
            <a:r>
              <a:rPr lang="en-US" sz="2800" dirty="0"/>
              <a:t>Define Market Scenario</a:t>
            </a:r>
          </a:p>
          <a:p>
            <a:pPr marL="342900" indent="-342900" algn="just">
              <a:spcBef>
                <a:spcPts val="1200"/>
              </a:spcBef>
              <a:buFontTx/>
              <a:buAutoNum type="arabicPeriod"/>
              <a:defRPr/>
            </a:pPr>
            <a:r>
              <a:rPr lang="en-US" sz="2800" dirty="0"/>
              <a:t>Choose elicitation method</a:t>
            </a:r>
          </a:p>
          <a:p>
            <a:pPr marL="342900" indent="-342900" algn="just">
              <a:spcBef>
                <a:spcPts val="1200"/>
              </a:spcBef>
              <a:buFontTx/>
              <a:buAutoNum type="arabicPeriod"/>
              <a:defRPr/>
            </a:pPr>
            <a:r>
              <a:rPr lang="en-US" sz="2800" dirty="0"/>
              <a:t>Design market administration</a:t>
            </a:r>
          </a:p>
          <a:p>
            <a:pPr marL="342900" indent="-342900" algn="just">
              <a:spcBef>
                <a:spcPts val="1200"/>
              </a:spcBef>
              <a:buFontTx/>
              <a:buAutoNum type="arabicPeriod"/>
              <a:defRPr/>
            </a:pPr>
            <a:r>
              <a:rPr lang="en-US" sz="2800" dirty="0"/>
              <a:t>Design sampling </a:t>
            </a:r>
          </a:p>
          <a:p>
            <a:pPr marL="342900" indent="-342900" algn="just">
              <a:spcBef>
                <a:spcPts val="1200"/>
              </a:spcBef>
              <a:buFontTx/>
              <a:buAutoNum type="arabicPeriod"/>
              <a:defRPr/>
            </a:pPr>
            <a:r>
              <a:rPr lang="en-US" sz="2800" dirty="0"/>
              <a:t>Design of experiment</a:t>
            </a:r>
          </a:p>
          <a:p>
            <a:pPr marL="342900" indent="-342900" algn="just">
              <a:spcBef>
                <a:spcPts val="1200"/>
              </a:spcBef>
              <a:buFontTx/>
              <a:buAutoNum type="arabicPeriod"/>
              <a:defRPr/>
            </a:pPr>
            <a:r>
              <a:rPr lang="en-US" sz="2800" dirty="0"/>
              <a:t>Estimate willingness-to-pay function</a:t>
            </a:r>
          </a:p>
          <a:p>
            <a:pPr marL="339725" indent="-339725" algn="just">
              <a:spcBef>
                <a:spcPts val="600"/>
              </a:spcBef>
              <a:defRPr/>
            </a:pPr>
            <a:endParaRPr lang="en-US" dirty="0"/>
          </a:p>
          <a:p>
            <a:pPr marL="339725" indent="-339725" algn="just">
              <a:spcBef>
                <a:spcPts val="600"/>
              </a:spcBef>
              <a:defRPr/>
            </a:pPr>
            <a:endParaRPr lang="en-US" dirty="0"/>
          </a:p>
          <a:p>
            <a:pPr marL="796925" lvl="1" indent="-339725" algn="just">
              <a:spcBef>
                <a:spcPts val="600"/>
              </a:spcBef>
              <a:defRPr/>
            </a:pPr>
            <a:r>
              <a:rPr lang="en-US" dirty="0"/>
              <a:t> </a:t>
            </a:r>
          </a:p>
        </p:txBody>
      </p:sp>
      <p:sp>
        <p:nvSpPr>
          <p:cNvPr id="4" name="Title 1"/>
          <p:cNvSpPr txBox="1">
            <a:spLocks/>
          </p:cNvSpPr>
          <p:nvPr/>
        </p:nvSpPr>
        <p:spPr bwMode="auto">
          <a:xfrm>
            <a:off x="0" y="768925"/>
            <a:ext cx="8686800" cy="457201"/>
          </a:xfrm>
          <a:prstGeom prst="rect">
            <a:avLst/>
          </a:prstGeom>
          <a:noFill/>
          <a:ln w="9525">
            <a:noFill/>
            <a:miter lim="800000"/>
            <a:headEnd/>
            <a:tailEnd/>
          </a:ln>
          <a:effectLst/>
        </p:spPr>
        <p:txBody>
          <a:bodyPr anchor="ctr"/>
          <a:lstStyle/>
          <a:p>
            <a:pPr>
              <a:defRPr/>
            </a:pPr>
            <a:r>
              <a:rPr lang="en-US" sz="2800" b="1" kern="0" dirty="0">
                <a:ln w="1905"/>
                <a:solidFill>
                  <a:srgbClr val="7030A0"/>
                </a:solidFill>
                <a:effectLst>
                  <a:innerShdw blurRad="69850" dist="43180" dir="5400000">
                    <a:srgbClr val="000000">
                      <a:alpha val="65000"/>
                    </a:srgbClr>
                  </a:innerShdw>
                </a:effectLst>
                <a:latin typeface="Calibri" pitchFamily="34" charset="0"/>
                <a:ea typeface="+mj-ea"/>
                <a:cs typeface="+mj-cs"/>
              </a:rPr>
              <a:t>CONTINGENT VALUATION METHOD</a:t>
            </a:r>
          </a:p>
        </p:txBody>
      </p:sp>
    </p:spTree>
  </p:cSld>
  <p:clrMapOvr>
    <a:masterClrMapping/>
  </p:clrMapOvr>
  <p:transition>
    <p:split orient="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D8B6790A-57C3-4883-9EFB-8BD9B0823E01}" type="slidenum">
              <a:rPr lang="en-US" smtClean="0"/>
              <a:pPr/>
              <a:t>27</a:t>
            </a:fld>
            <a:endParaRPr lang="en-US"/>
          </a:p>
        </p:txBody>
      </p:sp>
      <p:sp>
        <p:nvSpPr>
          <p:cNvPr id="79875" name="Rectangle 5"/>
          <p:cNvSpPr>
            <a:spLocks noChangeArrowheads="1"/>
          </p:cNvSpPr>
          <p:nvPr/>
        </p:nvSpPr>
        <p:spPr bwMode="auto">
          <a:xfrm>
            <a:off x="228600" y="1295400"/>
            <a:ext cx="8686800" cy="4986338"/>
          </a:xfrm>
          <a:prstGeom prst="rect">
            <a:avLst/>
          </a:prstGeom>
          <a:noFill/>
          <a:ln w="9525">
            <a:noFill/>
            <a:miter lim="800000"/>
            <a:headEnd/>
            <a:tailEnd/>
          </a:ln>
        </p:spPr>
        <p:txBody>
          <a:bodyPr>
            <a:spAutoFit/>
          </a:bodyPr>
          <a:lstStyle/>
          <a:p>
            <a:pPr marL="342900" indent="-342900" algn="just">
              <a:spcBef>
                <a:spcPts val="1200"/>
              </a:spcBef>
              <a:buFontTx/>
              <a:buAutoNum type="arabicPeriod"/>
            </a:pPr>
            <a:r>
              <a:rPr lang="en-US" sz="2800" b="1"/>
              <a:t>Define Market Scenario:</a:t>
            </a:r>
          </a:p>
          <a:p>
            <a:pPr marL="342900" indent="-342900" algn="just">
              <a:spcBef>
                <a:spcPts val="1200"/>
              </a:spcBef>
            </a:pPr>
            <a:r>
              <a:rPr lang="en-US" sz="2800"/>
              <a:t>Is the information to be conveyed to a respondent? (i.e. one who will be asked about willingness to pay)</a:t>
            </a:r>
          </a:p>
          <a:p>
            <a:pPr marL="342900" indent="-342900" algn="just">
              <a:spcBef>
                <a:spcPts val="1200"/>
              </a:spcBef>
            </a:pPr>
            <a:r>
              <a:rPr lang="en-US" sz="2800"/>
              <a:t>To place the respondent in the right time frame of mind to give meaning response to questions</a:t>
            </a:r>
          </a:p>
          <a:p>
            <a:pPr marL="342900" indent="-342900" algn="just">
              <a:spcBef>
                <a:spcPts val="1200"/>
              </a:spcBef>
            </a:pPr>
            <a:r>
              <a:rPr lang="en-US" sz="2800"/>
              <a:t>Description of the market should be realistic to the respondent and </a:t>
            </a:r>
          </a:p>
          <a:p>
            <a:pPr marL="342900" indent="-342900" algn="just">
              <a:spcBef>
                <a:spcPts val="1200"/>
              </a:spcBef>
            </a:pPr>
            <a:r>
              <a:rPr lang="en-US" sz="2800"/>
              <a:t>Defining appropriate payment mechanism </a:t>
            </a:r>
          </a:p>
          <a:p>
            <a:pPr marL="342900" indent="-342900" algn="just">
              <a:spcBef>
                <a:spcPts val="1200"/>
              </a:spcBef>
            </a:pPr>
            <a:endParaRPr lang="en-US" sz="1600"/>
          </a:p>
        </p:txBody>
      </p:sp>
      <p:sp>
        <p:nvSpPr>
          <p:cNvPr id="4" name="Title 1"/>
          <p:cNvSpPr txBox="1">
            <a:spLocks/>
          </p:cNvSpPr>
          <p:nvPr/>
        </p:nvSpPr>
        <p:spPr bwMode="auto">
          <a:xfrm>
            <a:off x="13648" y="720439"/>
            <a:ext cx="8686800" cy="457201"/>
          </a:xfrm>
          <a:prstGeom prst="rect">
            <a:avLst/>
          </a:prstGeom>
          <a:noFill/>
          <a:ln w="9525">
            <a:noFill/>
            <a:miter lim="800000"/>
            <a:headEnd/>
            <a:tailEnd/>
          </a:ln>
          <a:effectLst/>
        </p:spPr>
        <p:txBody>
          <a:bodyPr anchor="ctr"/>
          <a:lstStyle/>
          <a:p>
            <a:pPr>
              <a:defRPr/>
            </a:pPr>
            <a:r>
              <a:rPr lang="en-US" sz="2800" b="1" kern="0" dirty="0">
                <a:ln w="1905"/>
                <a:solidFill>
                  <a:srgbClr val="7030A0"/>
                </a:solidFill>
                <a:effectLst>
                  <a:innerShdw blurRad="69850" dist="43180" dir="5400000">
                    <a:srgbClr val="000000">
                      <a:alpha val="65000"/>
                    </a:srgbClr>
                  </a:innerShdw>
                </a:effectLst>
                <a:latin typeface="Calibri" pitchFamily="34" charset="0"/>
                <a:ea typeface="+mj-ea"/>
                <a:cs typeface="+mj-cs"/>
              </a:rPr>
              <a:t>CONTINGENT VALUATION METHOD</a:t>
            </a:r>
          </a:p>
        </p:txBody>
      </p:sp>
    </p:spTree>
  </p:cSld>
  <p:clrMapOvr>
    <a:masterClrMapping/>
  </p:clrMapOvr>
  <p:transition>
    <p:split orient="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B194A5DA-F412-48CB-A2F0-8BBB08A0FA80}" type="slidenum">
              <a:rPr lang="en-US" smtClean="0"/>
              <a:pPr/>
              <a:t>28</a:t>
            </a:fld>
            <a:endParaRPr lang="en-US"/>
          </a:p>
        </p:txBody>
      </p:sp>
      <p:sp>
        <p:nvSpPr>
          <p:cNvPr id="80899" name="Rectangle 5"/>
          <p:cNvSpPr>
            <a:spLocks noChangeArrowheads="1"/>
          </p:cNvSpPr>
          <p:nvPr/>
        </p:nvSpPr>
        <p:spPr bwMode="auto">
          <a:xfrm>
            <a:off x="228600" y="1143000"/>
            <a:ext cx="8686800" cy="5678488"/>
          </a:xfrm>
          <a:prstGeom prst="rect">
            <a:avLst/>
          </a:prstGeom>
          <a:noFill/>
          <a:ln w="9525">
            <a:noFill/>
            <a:miter lim="800000"/>
            <a:headEnd/>
            <a:tailEnd/>
          </a:ln>
        </p:spPr>
        <p:txBody>
          <a:bodyPr>
            <a:spAutoFit/>
          </a:bodyPr>
          <a:lstStyle/>
          <a:p>
            <a:pPr marL="342900" indent="-342900" algn="just">
              <a:spcBef>
                <a:spcPts val="1200"/>
              </a:spcBef>
            </a:pPr>
            <a:r>
              <a:rPr lang="en-US" sz="2400" b="1"/>
              <a:t>2.</a:t>
            </a:r>
            <a:r>
              <a:rPr lang="en-US" sz="1600" b="1"/>
              <a:t> </a:t>
            </a:r>
            <a:r>
              <a:rPr lang="en-US" sz="2400" b="1"/>
              <a:t>Choosing Elicitation Method:</a:t>
            </a:r>
          </a:p>
          <a:p>
            <a:pPr marL="342900" indent="-342900" algn="just">
              <a:spcBef>
                <a:spcPts val="1200"/>
              </a:spcBef>
            </a:pPr>
            <a:r>
              <a:rPr lang="en-US" sz="2400"/>
              <a:t>Having properly defined the market scenario, the next step is to decide how best to obtain the valuation process. </a:t>
            </a:r>
          </a:p>
          <a:p>
            <a:pPr marL="342900" indent="-342900" algn="just">
              <a:spcBef>
                <a:spcPts val="1200"/>
              </a:spcBef>
            </a:pPr>
            <a:r>
              <a:rPr lang="en-US" sz="2400"/>
              <a:t>There are four ways of eliciting value: direct question, bidding game, payment card and referendum choice.</a:t>
            </a:r>
          </a:p>
          <a:p>
            <a:pPr marL="342900" indent="-342900" algn="just">
              <a:spcBef>
                <a:spcPts val="1200"/>
              </a:spcBef>
            </a:pPr>
            <a:r>
              <a:rPr lang="en-US" sz="2400"/>
              <a:t>	2.1 Under direct questioning the main task is to ask the respondents about their willingness to pay for the good. However, this suffers from a great demerit in the sense that there are few real markets in which we ask the respondent to generate data and in most occasion people may not spend much effort in determining their willingness to pay which may result in extreme response (either zeroes and very large numbers)</a:t>
            </a:r>
          </a:p>
          <a:p>
            <a:pPr marL="796925" lvl="1" indent="-339725" algn="just">
              <a:spcBef>
                <a:spcPts val="600"/>
              </a:spcBef>
            </a:pPr>
            <a:endParaRPr lang="en-US" sz="1600"/>
          </a:p>
        </p:txBody>
      </p:sp>
      <p:sp>
        <p:nvSpPr>
          <p:cNvPr id="4" name="Title 1"/>
          <p:cNvSpPr txBox="1">
            <a:spLocks/>
          </p:cNvSpPr>
          <p:nvPr/>
        </p:nvSpPr>
        <p:spPr bwMode="auto">
          <a:xfrm>
            <a:off x="13648" y="665019"/>
            <a:ext cx="8686800" cy="457201"/>
          </a:xfrm>
          <a:prstGeom prst="rect">
            <a:avLst/>
          </a:prstGeom>
          <a:noFill/>
          <a:ln w="9525">
            <a:noFill/>
            <a:miter lim="800000"/>
            <a:headEnd/>
            <a:tailEnd/>
          </a:ln>
          <a:effectLst/>
        </p:spPr>
        <p:txBody>
          <a:bodyPr anchor="ctr"/>
          <a:lstStyle/>
          <a:p>
            <a:pPr>
              <a:defRPr/>
            </a:pPr>
            <a:r>
              <a:rPr lang="en-US" sz="2800" b="1" kern="0" dirty="0">
                <a:ln w="1905"/>
                <a:solidFill>
                  <a:srgbClr val="7030A0"/>
                </a:solidFill>
                <a:effectLst>
                  <a:innerShdw blurRad="69850" dist="43180" dir="5400000">
                    <a:srgbClr val="000000">
                      <a:alpha val="65000"/>
                    </a:srgbClr>
                  </a:innerShdw>
                </a:effectLst>
                <a:latin typeface="Calibri" pitchFamily="34" charset="0"/>
                <a:ea typeface="+mj-ea"/>
                <a:cs typeface="+mj-cs"/>
              </a:rPr>
              <a:t>CONTINGENT VALUATION METHOD</a:t>
            </a:r>
          </a:p>
        </p:txBody>
      </p:sp>
    </p:spTree>
  </p:cSld>
  <p:clrMapOvr>
    <a:masterClrMapping/>
  </p:clrMapOvr>
  <p:transition>
    <p:split orient="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C1AE7DB5-837F-46DD-91E2-C0C35127251F}" type="slidenum">
              <a:rPr lang="en-US" smtClean="0"/>
              <a:pPr/>
              <a:t>29</a:t>
            </a:fld>
            <a:endParaRPr lang="en-US"/>
          </a:p>
        </p:txBody>
      </p:sp>
      <p:sp>
        <p:nvSpPr>
          <p:cNvPr id="81923" name="TextBox 5"/>
          <p:cNvSpPr txBox="1">
            <a:spLocks noChangeArrowheads="1"/>
          </p:cNvSpPr>
          <p:nvPr/>
        </p:nvSpPr>
        <p:spPr bwMode="auto">
          <a:xfrm>
            <a:off x="228600" y="1322388"/>
            <a:ext cx="8686800" cy="4908550"/>
          </a:xfrm>
          <a:prstGeom prst="rect">
            <a:avLst/>
          </a:prstGeom>
          <a:noFill/>
          <a:ln w="9525">
            <a:noFill/>
            <a:miter lim="800000"/>
            <a:headEnd/>
            <a:tailEnd/>
          </a:ln>
        </p:spPr>
        <p:txBody>
          <a:bodyPr>
            <a:spAutoFit/>
          </a:bodyPr>
          <a:lstStyle/>
          <a:p>
            <a:pPr algn="just"/>
            <a:r>
              <a:rPr lang="en-US" sz="2800"/>
              <a:t>2.2 Bidding Game:</a:t>
            </a:r>
          </a:p>
          <a:p>
            <a:pPr algn="just">
              <a:spcBef>
                <a:spcPts val="600"/>
              </a:spcBef>
            </a:pPr>
            <a:r>
              <a:rPr lang="en-US" sz="2800"/>
              <a:t>Bidding game approach was first used by Randal et.al (1974). </a:t>
            </a:r>
          </a:p>
          <a:p>
            <a:pPr algn="just">
              <a:spcBef>
                <a:spcPts val="600"/>
              </a:spcBef>
            </a:pPr>
            <a:r>
              <a:rPr lang="en-US" sz="2800"/>
              <a:t>This approach involves a WTP number and seeks a yes-no response.</a:t>
            </a:r>
          </a:p>
          <a:p>
            <a:pPr algn="just">
              <a:spcBef>
                <a:spcPts val="600"/>
              </a:spcBef>
            </a:pPr>
            <a:r>
              <a:rPr lang="en-US" sz="2800"/>
              <a:t>If the respondent replies yes, the amount is gradually increased until a no response is received. Similarly, if the respondent replies no, the amount is gradually decreased until a yes is received. The main problem with this approach is the starting-point bias.</a:t>
            </a:r>
          </a:p>
          <a:p>
            <a:pPr algn="just"/>
            <a:endParaRPr lang="en-US"/>
          </a:p>
        </p:txBody>
      </p:sp>
      <p:sp>
        <p:nvSpPr>
          <p:cNvPr id="4" name="Title 1"/>
          <p:cNvSpPr txBox="1">
            <a:spLocks/>
          </p:cNvSpPr>
          <p:nvPr/>
        </p:nvSpPr>
        <p:spPr bwMode="auto">
          <a:xfrm>
            <a:off x="13648" y="734294"/>
            <a:ext cx="8686800" cy="457201"/>
          </a:xfrm>
          <a:prstGeom prst="rect">
            <a:avLst/>
          </a:prstGeom>
          <a:noFill/>
          <a:ln w="9525">
            <a:noFill/>
            <a:miter lim="800000"/>
            <a:headEnd/>
            <a:tailEnd/>
          </a:ln>
          <a:effectLst/>
        </p:spPr>
        <p:txBody>
          <a:bodyPr anchor="ctr"/>
          <a:lstStyle/>
          <a:p>
            <a:pPr>
              <a:defRPr/>
            </a:pPr>
            <a:r>
              <a:rPr lang="en-US" sz="2800" b="1" kern="0" dirty="0">
                <a:ln w="1905"/>
                <a:solidFill>
                  <a:srgbClr val="7030A0"/>
                </a:solidFill>
                <a:effectLst>
                  <a:innerShdw blurRad="69850" dist="43180" dir="5400000">
                    <a:srgbClr val="000000">
                      <a:alpha val="65000"/>
                    </a:srgbClr>
                  </a:innerShdw>
                </a:effectLst>
                <a:latin typeface="Calibri" pitchFamily="34" charset="0"/>
                <a:ea typeface="+mj-ea"/>
                <a:cs typeface="+mj-cs"/>
              </a:rPr>
              <a:t>CONTINGENT VALUATION METHOD</a:t>
            </a:r>
          </a:p>
        </p:txBody>
      </p:sp>
    </p:spTree>
  </p:cSld>
  <p:clrMapOvr>
    <a:masterClrMapping/>
  </p:clrMapOvr>
  <p:transition>
    <p:split orient="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13E8DA0E-8AB8-470F-A984-864622000593}" type="slidenum">
              <a:rPr lang="en-US" smtClean="0"/>
              <a:pPr/>
              <a:t>3</a:t>
            </a:fld>
            <a:endParaRPr lang="en-US"/>
          </a:p>
        </p:txBody>
      </p:sp>
      <p:sp>
        <p:nvSpPr>
          <p:cNvPr id="5" name="Title 1"/>
          <p:cNvSpPr txBox="1">
            <a:spLocks/>
          </p:cNvSpPr>
          <p:nvPr/>
        </p:nvSpPr>
        <p:spPr bwMode="auto">
          <a:xfrm>
            <a:off x="0" y="762000"/>
            <a:ext cx="8686800" cy="381000"/>
          </a:xfrm>
          <a:prstGeom prst="rect">
            <a:avLst/>
          </a:prstGeom>
          <a:noFill/>
          <a:ln w="9525">
            <a:noFill/>
            <a:miter lim="800000"/>
            <a:headEnd/>
            <a:tailEnd/>
          </a:ln>
          <a:effectLst/>
        </p:spPr>
        <p:txBody>
          <a:bodyPr anchor="ctr"/>
          <a:lstStyle/>
          <a:p>
            <a:pPr>
              <a:defRPr/>
            </a:pPr>
            <a:r>
              <a:rPr lang="en-US" sz="2800" b="1" kern="0" dirty="0">
                <a:ln w="1905"/>
                <a:solidFill>
                  <a:srgbClr val="993366"/>
                </a:solidFill>
                <a:effectLst>
                  <a:innerShdw blurRad="69850" dist="43180" dir="5400000">
                    <a:srgbClr val="000000">
                      <a:alpha val="65000"/>
                    </a:srgbClr>
                  </a:innerShdw>
                </a:effectLst>
                <a:latin typeface="Calibri" pitchFamily="34" charset="0"/>
                <a:ea typeface="+mj-ea"/>
                <a:cs typeface="+mj-cs"/>
              </a:rPr>
              <a:t>TRAVEL COST METHOD</a:t>
            </a:r>
          </a:p>
        </p:txBody>
      </p:sp>
      <p:sp>
        <p:nvSpPr>
          <p:cNvPr id="8" name="Rectangle 7"/>
          <p:cNvSpPr/>
          <p:nvPr/>
        </p:nvSpPr>
        <p:spPr>
          <a:xfrm>
            <a:off x="228600" y="1219200"/>
            <a:ext cx="8686800" cy="4786313"/>
          </a:xfrm>
          <a:prstGeom prst="rect">
            <a:avLst/>
          </a:prstGeom>
        </p:spPr>
        <p:txBody>
          <a:bodyPr>
            <a:spAutoFit/>
          </a:bodyPr>
          <a:lstStyle/>
          <a:p>
            <a:pPr>
              <a:spcBef>
                <a:spcPts val="600"/>
              </a:spcBef>
              <a:defRPr/>
            </a:pPr>
            <a:r>
              <a:rPr lang="en-US" sz="2800" b="1" dirty="0"/>
              <a:t>Steps of analysis</a:t>
            </a:r>
          </a:p>
          <a:p>
            <a:pPr>
              <a:spcBef>
                <a:spcPts val="600"/>
              </a:spcBef>
              <a:defRPr/>
            </a:pPr>
            <a:r>
              <a:rPr lang="en-US" sz="2800" dirty="0"/>
              <a:t>• Estimate the cost of travel and visit for each regions of origin</a:t>
            </a:r>
          </a:p>
          <a:p>
            <a:pPr>
              <a:spcBef>
                <a:spcPts val="600"/>
              </a:spcBef>
              <a:defRPr/>
            </a:pPr>
            <a:endParaRPr lang="en-US" sz="2800" dirty="0"/>
          </a:p>
          <a:p>
            <a:pPr>
              <a:spcBef>
                <a:spcPts val="600"/>
              </a:spcBef>
              <a:defRPr/>
            </a:pPr>
            <a:r>
              <a:rPr lang="en-US" sz="2800" dirty="0"/>
              <a:t>• Questionnaire : visitors trip, expenses and characteristics</a:t>
            </a:r>
          </a:p>
          <a:p>
            <a:pPr>
              <a:spcBef>
                <a:spcPts val="600"/>
              </a:spcBef>
              <a:defRPr/>
            </a:pPr>
            <a:endParaRPr lang="en-US" sz="2800" dirty="0"/>
          </a:p>
          <a:p>
            <a:pPr marL="109538" indent="-109538" algn="just">
              <a:spcBef>
                <a:spcPts val="600"/>
              </a:spcBef>
              <a:defRPr/>
            </a:pPr>
            <a:r>
              <a:rPr lang="en-US" sz="2800" dirty="0"/>
              <a:t>•Estimate of the demand for the site (and environmental goods and services)  depending on the cost of travel and visit and other characteristics</a:t>
            </a:r>
          </a:p>
        </p:txBody>
      </p:sp>
    </p:spTree>
  </p:cSld>
  <p:clrMapOvr>
    <a:masterClrMapping/>
  </p:clrMapOvr>
  <p:transition>
    <p:split orient="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5E34B0D1-C826-402B-BA78-3067B5CEDC63}" type="slidenum">
              <a:rPr lang="en-US" smtClean="0"/>
              <a:pPr/>
              <a:t>30</a:t>
            </a:fld>
            <a:endParaRPr lang="en-US"/>
          </a:p>
        </p:txBody>
      </p:sp>
      <p:sp>
        <p:nvSpPr>
          <p:cNvPr id="82947" name="TextBox 5"/>
          <p:cNvSpPr txBox="1">
            <a:spLocks noChangeArrowheads="1"/>
          </p:cNvSpPr>
          <p:nvPr/>
        </p:nvSpPr>
        <p:spPr bwMode="auto">
          <a:xfrm>
            <a:off x="82550" y="1003300"/>
            <a:ext cx="8915400" cy="5784850"/>
          </a:xfrm>
          <a:prstGeom prst="rect">
            <a:avLst/>
          </a:prstGeom>
          <a:noFill/>
          <a:ln w="9525">
            <a:noFill/>
            <a:miter lim="800000"/>
            <a:headEnd/>
            <a:tailEnd/>
          </a:ln>
        </p:spPr>
        <p:txBody>
          <a:bodyPr>
            <a:spAutoFit/>
          </a:bodyPr>
          <a:lstStyle/>
          <a:p>
            <a:pPr algn="just"/>
            <a:r>
              <a:rPr lang="en-US" sz="2400" b="1"/>
              <a:t>2.3 Payment Card: </a:t>
            </a:r>
            <a:r>
              <a:rPr lang="en-US" sz="2400"/>
              <a:t>A card with a number of figures, spanning the range of responses that might be expected. Each card has payment amounts along with several reference expenditure amount. </a:t>
            </a:r>
          </a:p>
          <a:p>
            <a:pPr algn="just"/>
            <a:r>
              <a:rPr lang="en-US" sz="2400"/>
              <a:t>The basic problem with the payment card is that they can not be used for telephone surveys. </a:t>
            </a:r>
          </a:p>
          <a:p>
            <a:pPr algn="just"/>
            <a:r>
              <a:rPr lang="en-US" sz="2400" b="1"/>
              <a:t>2.4 Referendum or discrete choice: </a:t>
            </a:r>
          </a:p>
          <a:p>
            <a:pPr algn="just">
              <a:spcBef>
                <a:spcPts val="600"/>
              </a:spcBef>
            </a:pPr>
            <a:r>
              <a:rPr lang="en-US" sz="2400"/>
              <a:t>Under this approach a willingness to  pay figure is offered to the respondent who is asked if he or she would be willing to pay that amount, ‘yes’ or ‘no’.</a:t>
            </a:r>
          </a:p>
          <a:p>
            <a:pPr algn="just">
              <a:spcBef>
                <a:spcPts val="600"/>
              </a:spcBef>
            </a:pPr>
            <a:r>
              <a:rPr lang="en-US" sz="2400"/>
              <a:t>This approach although has the merit of minimizing possible bias and is also familiar to the people in that people often vote yes/no on public referenda. One problem with referenda is that more data are needed to obtain statistically significant results which raised cost of the survey. </a:t>
            </a:r>
          </a:p>
        </p:txBody>
      </p:sp>
      <p:sp>
        <p:nvSpPr>
          <p:cNvPr id="4" name="Title 1"/>
          <p:cNvSpPr txBox="1">
            <a:spLocks/>
          </p:cNvSpPr>
          <p:nvPr/>
        </p:nvSpPr>
        <p:spPr bwMode="auto">
          <a:xfrm>
            <a:off x="13648" y="665019"/>
            <a:ext cx="8686800" cy="457201"/>
          </a:xfrm>
          <a:prstGeom prst="rect">
            <a:avLst/>
          </a:prstGeom>
          <a:noFill/>
          <a:ln w="9525">
            <a:noFill/>
            <a:miter lim="800000"/>
            <a:headEnd/>
            <a:tailEnd/>
          </a:ln>
          <a:effectLst/>
        </p:spPr>
        <p:txBody>
          <a:bodyPr anchor="ctr"/>
          <a:lstStyle/>
          <a:p>
            <a:pPr>
              <a:defRPr/>
            </a:pPr>
            <a:r>
              <a:rPr lang="en-US" sz="2800" b="1" kern="0" dirty="0">
                <a:ln w="1905"/>
                <a:solidFill>
                  <a:srgbClr val="7030A0"/>
                </a:solidFill>
                <a:effectLst>
                  <a:innerShdw blurRad="69850" dist="43180" dir="5400000">
                    <a:srgbClr val="000000">
                      <a:alpha val="65000"/>
                    </a:srgbClr>
                  </a:innerShdw>
                </a:effectLst>
                <a:latin typeface="Calibri" pitchFamily="34" charset="0"/>
                <a:ea typeface="+mj-ea"/>
                <a:cs typeface="+mj-cs"/>
              </a:rPr>
              <a:t>CONTINGENT VALUATION METHOD</a:t>
            </a:r>
          </a:p>
        </p:txBody>
      </p:sp>
    </p:spTree>
  </p:cSld>
  <p:clrMapOvr>
    <a:masterClrMapping/>
  </p:clrMapOvr>
  <p:transition>
    <p:split orient="ver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8742EE0B-8B5D-4697-8E62-D6C27A1C0483}" type="slidenum">
              <a:rPr lang="en-US" smtClean="0"/>
              <a:pPr/>
              <a:t>31</a:t>
            </a:fld>
            <a:endParaRPr lang="en-US"/>
          </a:p>
        </p:txBody>
      </p:sp>
      <p:sp>
        <p:nvSpPr>
          <p:cNvPr id="83971" name="TextBox 5"/>
          <p:cNvSpPr txBox="1">
            <a:spLocks noChangeArrowheads="1"/>
          </p:cNvSpPr>
          <p:nvPr/>
        </p:nvSpPr>
        <p:spPr bwMode="auto">
          <a:xfrm>
            <a:off x="228600" y="1371600"/>
            <a:ext cx="8610600" cy="5140325"/>
          </a:xfrm>
          <a:prstGeom prst="rect">
            <a:avLst/>
          </a:prstGeom>
          <a:noFill/>
          <a:ln w="9525">
            <a:noFill/>
            <a:miter lim="800000"/>
            <a:headEnd/>
            <a:tailEnd/>
          </a:ln>
        </p:spPr>
        <p:txBody>
          <a:bodyPr>
            <a:spAutoFit/>
          </a:bodyPr>
          <a:lstStyle/>
          <a:p>
            <a:pPr algn="just"/>
            <a:r>
              <a:rPr lang="en-US" sz="2800" b="1"/>
              <a:t>3. Design Market  Administration:</a:t>
            </a:r>
          </a:p>
          <a:p>
            <a:pPr algn="just">
              <a:spcBef>
                <a:spcPts val="600"/>
              </a:spcBef>
            </a:pPr>
            <a:r>
              <a:rPr lang="en-US" sz="2800"/>
              <a:t>Three approaches to survey administration: mail, telephone and in-person</a:t>
            </a:r>
          </a:p>
          <a:p>
            <a:pPr algn="just">
              <a:spcBef>
                <a:spcPts val="600"/>
              </a:spcBef>
            </a:pPr>
            <a:r>
              <a:rPr lang="en-US" sz="2800" i="1"/>
              <a:t>Mail Survey</a:t>
            </a:r>
            <a:r>
              <a:rPr lang="en-US" sz="2800"/>
              <a:t>:  cheaper to administer but suffers from the problem of acute non-response</a:t>
            </a:r>
          </a:p>
          <a:p>
            <a:pPr algn="just">
              <a:spcBef>
                <a:spcPts val="600"/>
              </a:spcBef>
            </a:pPr>
            <a:r>
              <a:rPr lang="en-US" sz="2800" i="1"/>
              <a:t>Telephone Survey</a:t>
            </a:r>
            <a:r>
              <a:rPr lang="en-US" sz="2800"/>
              <a:t>: relatively inexpensive to administer but limited by the availability of telephone within the population being surveyed. </a:t>
            </a:r>
          </a:p>
          <a:p>
            <a:pPr algn="just">
              <a:spcBef>
                <a:spcPts val="600"/>
              </a:spcBef>
            </a:pPr>
            <a:r>
              <a:rPr lang="en-US" sz="2800" i="1"/>
              <a:t>In-person Survey</a:t>
            </a:r>
            <a:r>
              <a:rPr lang="en-US" sz="2800"/>
              <a:t>: Most expensive to administer but can be more reliable. However it suffers from the problem of interviewer bias. </a:t>
            </a:r>
            <a:endParaRPr lang="en-US"/>
          </a:p>
        </p:txBody>
      </p:sp>
      <p:sp>
        <p:nvSpPr>
          <p:cNvPr id="4" name="Title 1"/>
          <p:cNvSpPr txBox="1">
            <a:spLocks/>
          </p:cNvSpPr>
          <p:nvPr/>
        </p:nvSpPr>
        <p:spPr bwMode="auto">
          <a:xfrm>
            <a:off x="13648" y="734294"/>
            <a:ext cx="8686800" cy="457201"/>
          </a:xfrm>
          <a:prstGeom prst="rect">
            <a:avLst/>
          </a:prstGeom>
          <a:noFill/>
          <a:ln w="9525">
            <a:noFill/>
            <a:miter lim="800000"/>
            <a:headEnd/>
            <a:tailEnd/>
          </a:ln>
          <a:effectLst/>
        </p:spPr>
        <p:txBody>
          <a:bodyPr anchor="ctr"/>
          <a:lstStyle/>
          <a:p>
            <a:pPr>
              <a:defRPr/>
            </a:pPr>
            <a:r>
              <a:rPr lang="en-US" sz="2800" b="1" kern="0" dirty="0">
                <a:ln w="1905"/>
                <a:solidFill>
                  <a:srgbClr val="7030A0"/>
                </a:solidFill>
                <a:effectLst>
                  <a:innerShdw blurRad="69850" dist="43180" dir="5400000">
                    <a:srgbClr val="000000">
                      <a:alpha val="65000"/>
                    </a:srgbClr>
                  </a:innerShdw>
                </a:effectLst>
                <a:latin typeface="Calibri" pitchFamily="34" charset="0"/>
                <a:ea typeface="+mj-ea"/>
                <a:cs typeface="+mj-cs"/>
              </a:rPr>
              <a:t>CONTINGENT VALUATION METHOD</a:t>
            </a:r>
          </a:p>
        </p:txBody>
      </p:sp>
    </p:spTree>
  </p:cSld>
  <p:clrMapOvr>
    <a:masterClrMapping/>
  </p:clrMapOvr>
  <p:transition>
    <p:split orient="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F91382D6-8BB0-483D-A6A9-568673C8A2B8}" type="slidenum">
              <a:rPr lang="en-US" smtClean="0"/>
              <a:pPr/>
              <a:t>32</a:t>
            </a:fld>
            <a:endParaRPr lang="en-US"/>
          </a:p>
        </p:txBody>
      </p:sp>
      <p:sp>
        <p:nvSpPr>
          <p:cNvPr id="84995" name="TextBox 5"/>
          <p:cNvSpPr txBox="1">
            <a:spLocks noChangeArrowheads="1"/>
          </p:cNvSpPr>
          <p:nvPr/>
        </p:nvSpPr>
        <p:spPr bwMode="auto">
          <a:xfrm>
            <a:off x="228600" y="1143000"/>
            <a:ext cx="8610600" cy="4832350"/>
          </a:xfrm>
          <a:prstGeom prst="rect">
            <a:avLst/>
          </a:prstGeom>
          <a:noFill/>
          <a:ln w="9525">
            <a:noFill/>
            <a:miter lim="800000"/>
            <a:headEnd/>
            <a:tailEnd/>
          </a:ln>
        </p:spPr>
        <p:txBody>
          <a:bodyPr>
            <a:spAutoFit/>
          </a:bodyPr>
          <a:lstStyle/>
          <a:p>
            <a:pPr algn="just"/>
            <a:r>
              <a:rPr lang="en-US" sz="2800" b="1"/>
              <a:t>4. Sample Design:</a:t>
            </a:r>
          </a:p>
          <a:p>
            <a:pPr algn="just"/>
            <a:endParaRPr lang="en-US" sz="2800"/>
          </a:p>
          <a:p>
            <a:pPr algn="just"/>
            <a:r>
              <a:rPr lang="en-US" sz="2800"/>
              <a:t>It involves two steps: First, select the group (relevant for the study) from which to draw the sample.</a:t>
            </a:r>
          </a:p>
          <a:p>
            <a:pPr algn="just"/>
            <a:r>
              <a:rPr lang="en-US" sz="2800"/>
              <a:t>Second, draw the random sample.</a:t>
            </a:r>
          </a:p>
          <a:p>
            <a:pPr algn="just"/>
            <a:endParaRPr lang="en-US" sz="2800"/>
          </a:p>
          <a:p>
            <a:pPr algn="just"/>
            <a:r>
              <a:rPr lang="en-US" sz="2800" b="1"/>
              <a:t>5. Experimental Design: </a:t>
            </a:r>
          </a:p>
          <a:p>
            <a:pPr algn="just"/>
            <a:endParaRPr lang="en-US" sz="2800"/>
          </a:p>
          <a:p>
            <a:pPr algn="just"/>
            <a:r>
              <a:rPr lang="en-US" sz="2800"/>
              <a:t>Experimental design requires careful design of survey instrument, its administration and its ultimate statistical analysis. </a:t>
            </a:r>
          </a:p>
        </p:txBody>
      </p:sp>
      <p:sp>
        <p:nvSpPr>
          <p:cNvPr id="4" name="Title 1"/>
          <p:cNvSpPr txBox="1">
            <a:spLocks/>
          </p:cNvSpPr>
          <p:nvPr/>
        </p:nvSpPr>
        <p:spPr bwMode="auto">
          <a:xfrm>
            <a:off x="13648" y="665019"/>
            <a:ext cx="8686800" cy="457201"/>
          </a:xfrm>
          <a:prstGeom prst="rect">
            <a:avLst/>
          </a:prstGeom>
          <a:noFill/>
          <a:ln w="9525">
            <a:noFill/>
            <a:miter lim="800000"/>
            <a:headEnd/>
            <a:tailEnd/>
          </a:ln>
          <a:effectLst/>
        </p:spPr>
        <p:txBody>
          <a:bodyPr anchor="ctr"/>
          <a:lstStyle/>
          <a:p>
            <a:pPr>
              <a:defRPr/>
            </a:pPr>
            <a:r>
              <a:rPr lang="en-US" sz="2800" b="1" kern="0" dirty="0">
                <a:ln w="1905"/>
                <a:solidFill>
                  <a:srgbClr val="7030A0"/>
                </a:solidFill>
                <a:effectLst>
                  <a:innerShdw blurRad="69850" dist="43180" dir="5400000">
                    <a:srgbClr val="000000">
                      <a:alpha val="65000"/>
                    </a:srgbClr>
                  </a:innerShdw>
                </a:effectLst>
                <a:latin typeface="Calibri" pitchFamily="34" charset="0"/>
                <a:ea typeface="+mj-ea"/>
                <a:cs typeface="+mj-cs"/>
              </a:rPr>
              <a:t>CONTINGENT VALUATION METHOD</a:t>
            </a:r>
          </a:p>
        </p:txBody>
      </p:sp>
    </p:spTree>
  </p:cSld>
  <p:clrMapOvr>
    <a:masterClrMapping/>
  </p:clrMapOvr>
  <p:transition>
    <p:split orient="ver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B735256F-971C-486B-BA4D-63BFD37D6740}" type="slidenum">
              <a:rPr lang="en-US" smtClean="0"/>
              <a:pPr/>
              <a:t>33</a:t>
            </a:fld>
            <a:endParaRPr lang="en-US"/>
          </a:p>
        </p:txBody>
      </p:sp>
      <p:sp>
        <p:nvSpPr>
          <p:cNvPr id="86019" name="TextBox 5"/>
          <p:cNvSpPr txBox="1">
            <a:spLocks noChangeArrowheads="1"/>
          </p:cNvSpPr>
          <p:nvPr/>
        </p:nvSpPr>
        <p:spPr bwMode="auto">
          <a:xfrm>
            <a:off x="228600" y="1363663"/>
            <a:ext cx="8610600" cy="5140325"/>
          </a:xfrm>
          <a:prstGeom prst="rect">
            <a:avLst/>
          </a:prstGeom>
          <a:noFill/>
          <a:ln w="9525">
            <a:noFill/>
            <a:miter lim="800000"/>
            <a:headEnd/>
            <a:tailEnd/>
          </a:ln>
        </p:spPr>
        <p:txBody>
          <a:bodyPr>
            <a:spAutoFit/>
          </a:bodyPr>
          <a:lstStyle/>
          <a:p>
            <a:pPr algn="just"/>
            <a:r>
              <a:rPr lang="en-US" sz="2800" b="1" dirty="0"/>
              <a:t>6. Estimation of Willingness to Pay Function:</a:t>
            </a:r>
          </a:p>
          <a:p>
            <a:pPr algn="just">
              <a:spcBef>
                <a:spcPts val="600"/>
              </a:spcBef>
            </a:pPr>
            <a:r>
              <a:rPr lang="en-US" sz="2800" dirty="0"/>
              <a:t>The last step of the Contingent Valuation Method is to take the survey results and correctly estimate the WTP functions. </a:t>
            </a:r>
          </a:p>
          <a:p>
            <a:pPr algn="just">
              <a:spcBef>
                <a:spcPts val="600"/>
              </a:spcBef>
            </a:pPr>
            <a:endParaRPr lang="en-US" sz="2800" dirty="0"/>
          </a:p>
          <a:p>
            <a:pPr algn="just">
              <a:spcBef>
                <a:spcPts val="600"/>
              </a:spcBef>
            </a:pPr>
            <a:r>
              <a:rPr lang="en-US" sz="2800" b="1" dirty="0"/>
              <a:t>Problems with the Contingent Valuation Methods:</a:t>
            </a:r>
          </a:p>
          <a:p>
            <a:pPr algn="just">
              <a:spcBef>
                <a:spcPts val="600"/>
              </a:spcBef>
            </a:pPr>
            <a:r>
              <a:rPr lang="en-US" sz="2800" dirty="0"/>
              <a:t>Despite  significant application of CV technique in drawing out(eliciting) values of environmental goods, the method has been scrutinized (examined) and found to suffer from a large number of limitations. Following are the important limitations of this method:</a:t>
            </a:r>
            <a:endParaRPr lang="en-US" dirty="0"/>
          </a:p>
        </p:txBody>
      </p:sp>
      <p:sp>
        <p:nvSpPr>
          <p:cNvPr id="4" name="Title 1"/>
          <p:cNvSpPr txBox="1">
            <a:spLocks/>
          </p:cNvSpPr>
          <p:nvPr/>
        </p:nvSpPr>
        <p:spPr bwMode="auto">
          <a:xfrm>
            <a:off x="0" y="762000"/>
            <a:ext cx="8686800" cy="457201"/>
          </a:xfrm>
          <a:prstGeom prst="rect">
            <a:avLst/>
          </a:prstGeom>
          <a:noFill/>
          <a:ln w="9525">
            <a:noFill/>
            <a:miter lim="800000"/>
            <a:headEnd/>
            <a:tailEnd/>
          </a:ln>
          <a:effectLst/>
        </p:spPr>
        <p:txBody>
          <a:bodyPr anchor="ctr"/>
          <a:lstStyle/>
          <a:p>
            <a:pPr>
              <a:defRPr/>
            </a:pPr>
            <a:r>
              <a:rPr lang="en-US" sz="2800" b="1" kern="0" dirty="0">
                <a:ln w="1905"/>
                <a:solidFill>
                  <a:srgbClr val="7030A0"/>
                </a:solidFill>
                <a:effectLst>
                  <a:innerShdw blurRad="69850" dist="43180" dir="5400000">
                    <a:srgbClr val="000000">
                      <a:alpha val="65000"/>
                    </a:srgbClr>
                  </a:innerShdw>
                </a:effectLst>
                <a:latin typeface="Calibri" pitchFamily="34" charset="0"/>
                <a:ea typeface="+mj-ea"/>
                <a:cs typeface="+mj-cs"/>
              </a:rPr>
              <a:t>CONTINGENT VALUATION METHOD</a:t>
            </a:r>
          </a:p>
        </p:txBody>
      </p:sp>
    </p:spTree>
  </p:cSld>
  <p:clrMapOvr>
    <a:masterClrMapping/>
  </p:clrMapOvr>
  <p:transition>
    <p:split orient="ver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58D45F22-B9EC-4076-9726-7236C49413EA}" type="slidenum">
              <a:rPr lang="en-US" smtClean="0"/>
              <a:pPr/>
              <a:t>34</a:t>
            </a:fld>
            <a:endParaRPr lang="en-US"/>
          </a:p>
        </p:txBody>
      </p:sp>
      <p:sp>
        <p:nvSpPr>
          <p:cNvPr id="87043" name="TextBox 5"/>
          <p:cNvSpPr txBox="1">
            <a:spLocks noChangeArrowheads="1"/>
          </p:cNvSpPr>
          <p:nvPr/>
        </p:nvSpPr>
        <p:spPr bwMode="auto">
          <a:xfrm>
            <a:off x="228600" y="685800"/>
            <a:ext cx="8610600" cy="5754688"/>
          </a:xfrm>
          <a:prstGeom prst="rect">
            <a:avLst/>
          </a:prstGeom>
          <a:noFill/>
          <a:ln w="9525">
            <a:noFill/>
            <a:miter lim="800000"/>
            <a:headEnd/>
            <a:tailEnd/>
          </a:ln>
        </p:spPr>
        <p:txBody>
          <a:bodyPr>
            <a:spAutoFit/>
          </a:bodyPr>
          <a:lstStyle/>
          <a:p>
            <a:pPr algn="just">
              <a:spcBef>
                <a:spcPts val="600"/>
              </a:spcBef>
            </a:pPr>
            <a:r>
              <a:rPr lang="en-US" sz="2600"/>
              <a:t>The value elicited in CV surveys are not based on real resource decisions -  they are hypothetical.</a:t>
            </a:r>
          </a:p>
          <a:p>
            <a:pPr algn="just">
              <a:spcBef>
                <a:spcPts val="600"/>
              </a:spcBef>
            </a:pPr>
            <a:r>
              <a:rPr lang="en-US" sz="2600"/>
              <a:t> </a:t>
            </a:r>
          </a:p>
          <a:p>
            <a:pPr algn="just">
              <a:spcBef>
                <a:spcPts val="600"/>
              </a:spcBef>
            </a:pPr>
            <a:r>
              <a:rPr lang="en-US" sz="2600"/>
              <a:t>Presence of ambiguity in what people are valuing </a:t>
            </a:r>
          </a:p>
          <a:p>
            <a:pPr algn="just">
              <a:spcBef>
                <a:spcPts val="600"/>
              </a:spcBef>
            </a:pPr>
            <a:endParaRPr lang="en-US" sz="2600"/>
          </a:p>
          <a:p>
            <a:pPr algn="just">
              <a:spcBef>
                <a:spcPts val="600"/>
              </a:spcBef>
            </a:pPr>
            <a:r>
              <a:rPr lang="en-US" sz="2600"/>
              <a:t>Problem of embedding. This problem generally pertains to the inconsistencies that people face when they are to value an environmental good (e.g. park) versus a group of environmental goods (several parks in our case) when they are substitutes.</a:t>
            </a:r>
          </a:p>
          <a:p>
            <a:pPr algn="just">
              <a:spcBef>
                <a:spcPts val="600"/>
              </a:spcBef>
            </a:pPr>
            <a:endParaRPr lang="en-US" sz="2600"/>
          </a:p>
          <a:p>
            <a:pPr algn="just">
              <a:spcBef>
                <a:spcPts val="600"/>
              </a:spcBef>
            </a:pPr>
            <a:r>
              <a:rPr lang="en-US" sz="2600"/>
              <a:t>Another related problem is the valuation of existence value.</a:t>
            </a:r>
          </a:p>
        </p:txBody>
      </p:sp>
    </p:spTree>
  </p:cSld>
  <p:clrMapOvr>
    <a:masterClrMapping/>
  </p:clrMapOvr>
  <p:transition>
    <p:split orient="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FB1C773C-A48E-4F3A-AEDF-9AA38E29C570}" type="slidenum">
              <a:rPr lang="en-US" smtClean="0"/>
              <a:pPr/>
              <a:t>4</a:t>
            </a:fld>
            <a:endParaRPr lang="en-US"/>
          </a:p>
        </p:txBody>
      </p:sp>
      <p:sp>
        <p:nvSpPr>
          <p:cNvPr id="5" name="Title 1"/>
          <p:cNvSpPr txBox="1">
            <a:spLocks/>
          </p:cNvSpPr>
          <p:nvPr/>
        </p:nvSpPr>
        <p:spPr bwMode="auto">
          <a:xfrm>
            <a:off x="0" y="609600"/>
            <a:ext cx="8686800" cy="533400"/>
          </a:xfrm>
          <a:prstGeom prst="rect">
            <a:avLst/>
          </a:prstGeom>
          <a:noFill/>
          <a:ln w="9525">
            <a:noFill/>
            <a:miter lim="800000"/>
            <a:headEnd/>
            <a:tailEnd/>
          </a:ln>
          <a:effectLst/>
        </p:spPr>
        <p:txBody>
          <a:bodyPr anchor="ctr"/>
          <a:lstStyle/>
          <a:p>
            <a:pPr>
              <a:defRPr/>
            </a:pPr>
            <a:r>
              <a:rPr lang="en-US" sz="2800" b="1" kern="0" dirty="0">
                <a:ln w="1905"/>
                <a:solidFill>
                  <a:srgbClr val="993366"/>
                </a:solidFill>
                <a:effectLst>
                  <a:innerShdw blurRad="69850" dist="43180" dir="5400000">
                    <a:srgbClr val="000000">
                      <a:alpha val="65000"/>
                    </a:srgbClr>
                  </a:innerShdw>
                </a:effectLst>
                <a:latin typeface="Calibri" pitchFamily="34" charset="0"/>
                <a:ea typeface="+mj-ea"/>
                <a:cs typeface="+mj-cs"/>
              </a:rPr>
              <a:t>TRAVEL COST METHOD</a:t>
            </a:r>
          </a:p>
        </p:txBody>
      </p:sp>
      <p:sp>
        <p:nvSpPr>
          <p:cNvPr id="30724" name="Rectangle 3"/>
          <p:cNvSpPr>
            <a:spLocks noChangeArrowheads="1"/>
          </p:cNvSpPr>
          <p:nvPr/>
        </p:nvSpPr>
        <p:spPr bwMode="auto">
          <a:xfrm>
            <a:off x="152400" y="990600"/>
            <a:ext cx="8686800" cy="5540375"/>
          </a:xfrm>
          <a:prstGeom prst="rect">
            <a:avLst/>
          </a:prstGeom>
          <a:noFill/>
          <a:ln w="9525">
            <a:noFill/>
            <a:miter lim="800000"/>
            <a:headEnd/>
            <a:tailEnd/>
          </a:ln>
        </p:spPr>
        <p:txBody>
          <a:bodyPr>
            <a:spAutoFit/>
          </a:bodyPr>
          <a:lstStyle/>
          <a:p>
            <a:pPr algn="just">
              <a:defRPr/>
            </a:pPr>
            <a:r>
              <a:rPr lang="en-US" sz="2400" dirty="0"/>
              <a:t>Options for Applying the Travel Cost Method</a:t>
            </a:r>
          </a:p>
          <a:p>
            <a:pPr algn="just">
              <a:defRPr/>
            </a:pPr>
            <a:endParaRPr lang="en-US" sz="2400" dirty="0"/>
          </a:p>
          <a:p>
            <a:pPr marL="342900" indent="-342900" algn="just">
              <a:buFont typeface="+mj-lt"/>
              <a:buAutoNum type="arabicPeriod"/>
              <a:defRPr/>
            </a:pPr>
            <a:r>
              <a:rPr lang="en-US" sz="2400" dirty="0"/>
              <a:t>A simple </a:t>
            </a:r>
            <a:r>
              <a:rPr lang="en-US" sz="2400" dirty="0">
                <a:solidFill>
                  <a:srgbClr val="FF0000"/>
                </a:solidFill>
              </a:rPr>
              <a:t>zonal travel cost approach</a:t>
            </a:r>
            <a:r>
              <a:rPr lang="en-US" sz="2400" dirty="0"/>
              <a:t>, using mostly secondary data, with some simple data collected from visitors. The zonal travel cost method is applied by collecting information on the number of visits to the site from different distances.</a:t>
            </a:r>
          </a:p>
          <a:p>
            <a:pPr marL="342900" indent="-342900" algn="just">
              <a:buFont typeface="+mj-lt"/>
              <a:buAutoNum type="arabicPeriod"/>
              <a:defRPr/>
            </a:pPr>
            <a:endParaRPr lang="en-US" sz="2400" dirty="0"/>
          </a:p>
          <a:p>
            <a:pPr marL="342900" indent="-342900" algn="just">
              <a:buFont typeface="+mj-lt"/>
              <a:buAutoNum type="arabicPeriod"/>
              <a:defRPr/>
            </a:pPr>
            <a:r>
              <a:rPr lang="en-US" sz="2400" dirty="0"/>
              <a:t>An </a:t>
            </a:r>
            <a:r>
              <a:rPr lang="en-US" sz="2400" dirty="0">
                <a:solidFill>
                  <a:srgbClr val="FF0000"/>
                </a:solidFill>
              </a:rPr>
              <a:t>individual travel cost</a:t>
            </a:r>
            <a:r>
              <a:rPr lang="en-US" sz="2400" dirty="0"/>
              <a:t> </a:t>
            </a:r>
            <a:r>
              <a:rPr lang="en-US" sz="2400" dirty="0">
                <a:solidFill>
                  <a:srgbClr val="FF0000"/>
                </a:solidFill>
              </a:rPr>
              <a:t>approach</a:t>
            </a:r>
            <a:r>
              <a:rPr lang="en-US" sz="2400" dirty="0"/>
              <a:t>, using a more detailed survey of visitors. The individual travel cost approach is similar to the zonal approach, but uses survey data from individual visitors in the statistical analysis, rather than data from each zone. This method thus requires more data collection and slightly more complicated analysis, but will give more precise results.</a:t>
            </a:r>
          </a:p>
          <a:p>
            <a:pPr marL="342900" indent="-342900" algn="just">
              <a:buFont typeface="+mj-lt"/>
              <a:buAutoNum type="arabicPeriod"/>
              <a:defRPr/>
            </a:pPr>
            <a:endParaRPr lang="en-US" dirty="0"/>
          </a:p>
        </p:txBody>
      </p:sp>
    </p:spTree>
  </p:cSld>
  <p:clrMapOvr>
    <a:masterClrMapping/>
  </p:clrMapOvr>
  <p:transition>
    <p:split orient="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160B09DF-6C16-45BA-A051-BA15375BC04E}" type="slidenum">
              <a:rPr lang="en-US" smtClean="0"/>
              <a:pPr/>
              <a:t>5</a:t>
            </a:fld>
            <a:endParaRPr lang="en-US"/>
          </a:p>
        </p:txBody>
      </p:sp>
      <p:sp>
        <p:nvSpPr>
          <p:cNvPr id="5" name="Title 1"/>
          <p:cNvSpPr txBox="1">
            <a:spLocks/>
          </p:cNvSpPr>
          <p:nvPr/>
        </p:nvSpPr>
        <p:spPr bwMode="auto">
          <a:xfrm>
            <a:off x="0" y="762000"/>
            <a:ext cx="8686800" cy="533400"/>
          </a:xfrm>
          <a:prstGeom prst="rect">
            <a:avLst/>
          </a:prstGeom>
          <a:noFill/>
          <a:ln w="9525">
            <a:noFill/>
            <a:miter lim="800000"/>
            <a:headEnd/>
            <a:tailEnd/>
          </a:ln>
          <a:effectLst/>
        </p:spPr>
        <p:txBody>
          <a:bodyPr anchor="ctr"/>
          <a:lstStyle/>
          <a:p>
            <a:pPr>
              <a:defRPr/>
            </a:pPr>
            <a:r>
              <a:rPr lang="en-US" sz="2800" b="1" kern="0" dirty="0">
                <a:ln w="1905"/>
                <a:solidFill>
                  <a:srgbClr val="993366"/>
                </a:solidFill>
                <a:effectLst>
                  <a:innerShdw blurRad="69850" dist="43180" dir="5400000">
                    <a:srgbClr val="000000">
                      <a:alpha val="65000"/>
                    </a:srgbClr>
                  </a:innerShdw>
                </a:effectLst>
                <a:latin typeface="Calibri" pitchFamily="34" charset="0"/>
                <a:ea typeface="+mj-ea"/>
                <a:cs typeface="+mj-cs"/>
              </a:rPr>
              <a:t>TRAVEL COST METHOD</a:t>
            </a:r>
          </a:p>
        </p:txBody>
      </p:sp>
      <p:sp>
        <p:nvSpPr>
          <p:cNvPr id="30724" name="Rectangle 3"/>
          <p:cNvSpPr>
            <a:spLocks noChangeArrowheads="1"/>
          </p:cNvSpPr>
          <p:nvPr/>
        </p:nvSpPr>
        <p:spPr bwMode="auto">
          <a:xfrm>
            <a:off x="152400" y="990600"/>
            <a:ext cx="8686800" cy="5448300"/>
          </a:xfrm>
          <a:prstGeom prst="rect">
            <a:avLst/>
          </a:prstGeom>
          <a:noFill/>
          <a:ln w="9525">
            <a:noFill/>
            <a:miter lim="800000"/>
            <a:headEnd/>
            <a:tailEnd/>
          </a:ln>
        </p:spPr>
        <p:txBody>
          <a:bodyPr>
            <a:spAutoFit/>
          </a:bodyPr>
          <a:lstStyle/>
          <a:p>
            <a:pPr algn="just">
              <a:defRPr/>
            </a:pPr>
            <a:endParaRPr lang="en-US" dirty="0"/>
          </a:p>
          <a:p>
            <a:pPr marL="342900" indent="-342900" algn="just">
              <a:buFont typeface="+mj-lt"/>
              <a:buAutoNum type="arabicPeriod"/>
              <a:defRPr/>
            </a:pPr>
            <a:endParaRPr lang="en-US" dirty="0"/>
          </a:p>
          <a:p>
            <a:pPr marL="342900" indent="-342900" algn="just">
              <a:defRPr/>
            </a:pPr>
            <a:r>
              <a:rPr lang="en-US" sz="2600" dirty="0"/>
              <a:t>3. </a:t>
            </a:r>
            <a:r>
              <a:rPr lang="en-US" sz="2600" dirty="0">
                <a:solidFill>
                  <a:srgbClr val="FF0000"/>
                </a:solidFill>
              </a:rPr>
              <a:t>Hedonic Travel Cost Model </a:t>
            </a:r>
            <a:r>
              <a:rPr lang="en-US" sz="2600" dirty="0"/>
              <a:t>which attempts to place values on the characteristics of recreational resources. </a:t>
            </a:r>
          </a:p>
          <a:p>
            <a:pPr marL="342900" indent="-342900" algn="just">
              <a:buFont typeface="+mj-lt"/>
              <a:buAutoNum type="arabicPeriod"/>
              <a:defRPr/>
            </a:pPr>
            <a:endParaRPr lang="en-US" sz="2600" dirty="0"/>
          </a:p>
          <a:p>
            <a:pPr marL="342900" indent="-342900" algn="just">
              <a:defRPr/>
            </a:pPr>
            <a:r>
              <a:rPr lang="en-US" sz="2600" dirty="0"/>
              <a:t>4. A </a:t>
            </a:r>
            <a:r>
              <a:rPr lang="en-US" sz="2600" dirty="0">
                <a:solidFill>
                  <a:srgbClr val="FF0000"/>
                </a:solidFill>
              </a:rPr>
              <a:t>random utility approach</a:t>
            </a:r>
            <a:r>
              <a:rPr lang="en-US" sz="2600" dirty="0"/>
              <a:t> using survey and other data, and more complicated statistical techniques. The random utility approach assumes that individuals will pick the site that they prefer, out of all possible sites. Individuals make tradeoffs between site quality and the price of travel to the site. Hence, this model requires information on all possible sites that a visitor might select, their quality characteristics, and the travel costs to each site.</a:t>
            </a:r>
          </a:p>
        </p:txBody>
      </p:sp>
    </p:spTree>
  </p:cSld>
  <p:clrMapOvr>
    <a:masterClrMapping/>
  </p:clrMapOvr>
  <p:transition>
    <p:split orient="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FFEA3F87-3A07-4E47-BFC2-30317D77073D}" type="slidenum">
              <a:rPr lang="en-US" smtClean="0"/>
              <a:pPr/>
              <a:t>6</a:t>
            </a:fld>
            <a:endParaRPr lang="en-US"/>
          </a:p>
        </p:txBody>
      </p:sp>
      <p:sp>
        <p:nvSpPr>
          <p:cNvPr id="5" name="Title 1"/>
          <p:cNvSpPr txBox="1">
            <a:spLocks/>
          </p:cNvSpPr>
          <p:nvPr/>
        </p:nvSpPr>
        <p:spPr bwMode="auto">
          <a:xfrm>
            <a:off x="13648" y="609601"/>
            <a:ext cx="8686800" cy="457200"/>
          </a:xfrm>
          <a:prstGeom prst="rect">
            <a:avLst/>
          </a:prstGeom>
          <a:noFill/>
          <a:ln w="9525">
            <a:noFill/>
            <a:miter lim="800000"/>
            <a:headEnd/>
            <a:tailEnd/>
          </a:ln>
          <a:effectLst/>
        </p:spPr>
        <p:txBody>
          <a:bodyPr anchor="ctr"/>
          <a:lstStyle/>
          <a:p>
            <a:pPr>
              <a:defRPr/>
            </a:pPr>
            <a:r>
              <a:rPr lang="en-US" sz="2800" b="1" kern="0" dirty="0">
                <a:ln w="1905"/>
                <a:solidFill>
                  <a:srgbClr val="993366"/>
                </a:solidFill>
                <a:effectLst>
                  <a:innerShdw blurRad="69850" dist="43180" dir="5400000">
                    <a:srgbClr val="000000">
                      <a:alpha val="65000"/>
                    </a:srgbClr>
                  </a:innerShdw>
                </a:effectLst>
                <a:latin typeface="Calibri" pitchFamily="34" charset="0"/>
                <a:ea typeface="+mj-ea"/>
                <a:cs typeface="+mj-cs"/>
              </a:rPr>
              <a:t>TRAVEL COST METHOD</a:t>
            </a:r>
          </a:p>
        </p:txBody>
      </p:sp>
      <p:sp>
        <p:nvSpPr>
          <p:cNvPr id="58372" name="Rectangle 3"/>
          <p:cNvSpPr>
            <a:spLocks noChangeArrowheads="1"/>
          </p:cNvSpPr>
          <p:nvPr/>
        </p:nvSpPr>
        <p:spPr bwMode="auto">
          <a:xfrm>
            <a:off x="117475" y="990600"/>
            <a:ext cx="8915400" cy="5970588"/>
          </a:xfrm>
          <a:prstGeom prst="rect">
            <a:avLst/>
          </a:prstGeom>
          <a:noFill/>
          <a:ln w="9525">
            <a:noFill/>
            <a:miter lim="800000"/>
            <a:headEnd/>
            <a:tailEnd/>
          </a:ln>
        </p:spPr>
        <p:txBody>
          <a:bodyPr>
            <a:spAutoFit/>
          </a:bodyPr>
          <a:lstStyle/>
          <a:p>
            <a:pPr algn="just"/>
            <a:r>
              <a:rPr lang="en-US" sz="2800" dirty="0"/>
              <a:t>The travel cost method is applied by collecting information on the number of visits to the site from different distances. Because the travel and time costs will increase with distance, this information allows the researcher to calculate the number of visits purchased at different prices: the demand function and the consumer surplus or economic benefits, for the recreational services of the site.</a:t>
            </a:r>
          </a:p>
          <a:p>
            <a:pPr algn="just"/>
            <a:endParaRPr lang="en-US" dirty="0"/>
          </a:p>
          <a:p>
            <a:pPr algn="just"/>
            <a:r>
              <a:rPr lang="en-US" sz="2800" dirty="0">
                <a:solidFill>
                  <a:srgbClr val="FF0000"/>
                </a:solidFill>
              </a:rPr>
              <a:t>Step 1:</a:t>
            </a:r>
            <a:r>
              <a:rPr lang="en-US" sz="2800" dirty="0"/>
              <a:t> The first step is to define a set of zones surrounding the site. These may be defined by concentric circles around the site, or by geographic divisions that make sense, such as metropolitan areas or counties surrounding the site at different distances.</a:t>
            </a:r>
            <a:endParaRPr lang="en-US" dirty="0"/>
          </a:p>
        </p:txBody>
      </p:sp>
    </p:spTree>
  </p:cSld>
  <p:clrMapOvr>
    <a:masterClrMapping/>
  </p:clrMapOvr>
  <p:transition>
    <p:split orient="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D42F6884-C20A-47EF-AFA4-BD5D26585E70}" type="slidenum">
              <a:rPr lang="en-US" smtClean="0"/>
              <a:pPr/>
              <a:t>7</a:t>
            </a:fld>
            <a:endParaRPr lang="en-US"/>
          </a:p>
        </p:txBody>
      </p:sp>
      <p:sp>
        <p:nvSpPr>
          <p:cNvPr id="5" name="Title 1"/>
          <p:cNvSpPr txBox="1">
            <a:spLocks/>
          </p:cNvSpPr>
          <p:nvPr/>
        </p:nvSpPr>
        <p:spPr bwMode="auto">
          <a:xfrm>
            <a:off x="6784" y="533400"/>
            <a:ext cx="8686800" cy="457200"/>
          </a:xfrm>
          <a:prstGeom prst="rect">
            <a:avLst/>
          </a:prstGeom>
          <a:noFill/>
          <a:ln w="9525">
            <a:noFill/>
            <a:miter lim="800000"/>
            <a:headEnd/>
            <a:tailEnd/>
          </a:ln>
          <a:effectLst/>
        </p:spPr>
        <p:txBody>
          <a:bodyPr anchor="ctr"/>
          <a:lstStyle/>
          <a:p>
            <a:pPr>
              <a:defRPr/>
            </a:pPr>
            <a:r>
              <a:rPr lang="en-US" sz="2800" b="1" kern="0" dirty="0">
                <a:ln w="1905"/>
                <a:solidFill>
                  <a:srgbClr val="993366"/>
                </a:solidFill>
                <a:effectLst>
                  <a:innerShdw blurRad="69850" dist="43180" dir="5400000">
                    <a:srgbClr val="000000">
                      <a:alpha val="65000"/>
                    </a:srgbClr>
                  </a:innerShdw>
                </a:effectLst>
                <a:latin typeface="Calibri" pitchFamily="34" charset="0"/>
                <a:ea typeface="+mj-ea"/>
                <a:cs typeface="+mj-cs"/>
              </a:rPr>
              <a:t>TRAVEL COST METHOD</a:t>
            </a:r>
          </a:p>
        </p:txBody>
      </p:sp>
      <p:sp>
        <p:nvSpPr>
          <p:cNvPr id="59396" name="Rectangle 3"/>
          <p:cNvSpPr>
            <a:spLocks noChangeArrowheads="1"/>
          </p:cNvSpPr>
          <p:nvPr/>
        </p:nvSpPr>
        <p:spPr bwMode="auto">
          <a:xfrm>
            <a:off x="20638" y="914400"/>
            <a:ext cx="8915400" cy="6124754"/>
          </a:xfrm>
          <a:prstGeom prst="rect">
            <a:avLst/>
          </a:prstGeom>
          <a:noFill/>
          <a:ln w="9525">
            <a:noFill/>
            <a:miter lim="800000"/>
            <a:headEnd/>
            <a:tailEnd/>
          </a:ln>
        </p:spPr>
        <p:txBody>
          <a:bodyPr>
            <a:spAutoFit/>
          </a:bodyPr>
          <a:lstStyle/>
          <a:p>
            <a:pPr algn="just"/>
            <a:r>
              <a:rPr lang="en-US" sz="2800" dirty="0">
                <a:solidFill>
                  <a:srgbClr val="FF0000"/>
                </a:solidFill>
              </a:rPr>
              <a:t>Step 2: </a:t>
            </a:r>
            <a:r>
              <a:rPr lang="en-US" sz="2800" dirty="0"/>
              <a:t>The second step is to collect information on the number of visitors from each zone, and the number of visits made in the last year. </a:t>
            </a:r>
          </a:p>
          <a:p>
            <a:pPr algn="just"/>
            <a:endParaRPr lang="en-US" sz="2800" dirty="0"/>
          </a:p>
          <a:p>
            <a:pPr algn="just"/>
            <a:r>
              <a:rPr lang="en-US" sz="2800" dirty="0">
                <a:solidFill>
                  <a:srgbClr val="FF0000"/>
                </a:solidFill>
              </a:rPr>
              <a:t>Step 3:</a:t>
            </a:r>
            <a:r>
              <a:rPr lang="en-US" sz="2800" dirty="0"/>
              <a:t> The third step is to calculate the visitation rates per 1000 population in each zone. This is simply the total visits per year from the zone, divided by the zone’s population in thousands.</a:t>
            </a:r>
          </a:p>
          <a:p>
            <a:pPr algn="just"/>
            <a:endParaRPr lang="en-US" sz="2800" dirty="0"/>
          </a:p>
          <a:p>
            <a:pPr algn="just"/>
            <a:r>
              <a:rPr lang="en-US" sz="2800" dirty="0">
                <a:solidFill>
                  <a:srgbClr val="FF0000"/>
                </a:solidFill>
              </a:rPr>
              <a:t>Step 4: </a:t>
            </a:r>
            <a:r>
              <a:rPr lang="en-US" sz="2800" dirty="0"/>
              <a:t>The fourth step is to calculate the average round-trip travel distance and travel time to the site for each zone, using average cost per mile (km) and per hour of travel time. What is the opportunity cost of time?</a:t>
            </a:r>
          </a:p>
        </p:txBody>
      </p:sp>
    </p:spTree>
  </p:cSld>
  <p:clrMapOvr>
    <a:masterClrMapping/>
  </p:clrMapOvr>
  <p:transition>
    <p:split orient="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95D98DA1-9D42-4A79-8C11-0F1690AFCBC0}" type="slidenum">
              <a:rPr lang="en-US" smtClean="0"/>
              <a:pPr/>
              <a:t>8</a:t>
            </a:fld>
            <a:endParaRPr lang="en-US"/>
          </a:p>
        </p:txBody>
      </p:sp>
      <p:sp>
        <p:nvSpPr>
          <p:cNvPr id="5" name="Title 1"/>
          <p:cNvSpPr txBox="1">
            <a:spLocks/>
          </p:cNvSpPr>
          <p:nvPr/>
        </p:nvSpPr>
        <p:spPr bwMode="auto">
          <a:xfrm>
            <a:off x="216911" y="843972"/>
            <a:ext cx="8686800" cy="533400"/>
          </a:xfrm>
          <a:prstGeom prst="rect">
            <a:avLst/>
          </a:prstGeom>
          <a:noFill/>
          <a:ln w="9525">
            <a:noFill/>
            <a:miter lim="800000"/>
            <a:headEnd/>
            <a:tailEnd/>
          </a:ln>
          <a:effectLst/>
        </p:spPr>
        <p:txBody>
          <a:bodyPr anchor="ctr"/>
          <a:lstStyle/>
          <a:p>
            <a:pPr>
              <a:defRPr/>
            </a:pPr>
            <a:r>
              <a:rPr lang="en-US" sz="2800" b="1" kern="0" dirty="0">
                <a:ln w="1905"/>
                <a:solidFill>
                  <a:srgbClr val="993366"/>
                </a:solidFill>
                <a:effectLst>
                  <a:innerShdw blurRad="69850" dist="43180" dir="5400000">
                    <a:srgbClr val="000000">
                      <a:alpha val="65000"/>
                    </a:srgbClr>
                  </a:innerShdw>
                </a:effectLst>
                <a:latin typeface="Calibri" pitchFamily="34" charset="0"/>
                <a:ea typeface="+mj-ea"/>
                <a:cs typeface="+mj-cs"/>
              </a:rPr>
              <a:t>TRAVEL COST METHOD</a:t>
            </a:r>
          </a:p>
        </p:txBody>
      </p:sp>
      <p:sp>
        <p:nvSpPr>
          <p:cNvPr id="60420" name="Rectangle 3"/>
          <p:cNvSpPr>
            <a:spLocks noChangeArrowheads="1"/>
          </p:cNvSpPr>
          <p:nvPr/>
        </p:nvSpPr>
        <p:spPr bwMode="auto">
          <a:xfrm>
            <a:off x="191511" y="1853045"/>
            <a:ext cx="8763000" cy="4524315"/>
          </a:xfrm>
          <a:prstGeom prst="rect">
            <a:avLst/>
          </a:prstGeom>
          <a:noFill/>
          <a:ln w="9525">
            <a:noFill/>
            <a:miter lim="800000"/>
            <a:headEnd/>
            <a:tailEnd/>
          </a:ln>
        </p:spPr>
        <p:txBody>
          <a:bodyPr>
            <a:spAutoFit/>
          </a:bodyPr>
          <a:lstStyle/>
          <a:p>
            <a:pPr algn="just">
              <a:spcBef>
                <a:spcPts val="600"/>
              </a:spcBef>
            </a:pPr>
            <a:r>
              <a:rPr lang="en-US" sz="2800" dirty="0">
                <a:solidFill>
                  <a:srgbClr val="FF0000"/>
                </a:solidFill>
              </a:rPr>
              <a:t>Step 5: </a:t>
            </a:r>
            <a:r>
              <a:rPr lang="en-US" sz="2800" dirty="0"/>
              <a:t>The fifth step is to estimate, using regression analysis, the equation that  relates visits per capita to travel costs and other important variables. </a:t>
            </a:r>
          </a:p>
          <a:p>
            <a:pPr algn="just">
              <a:spcBef>
                <a:spcPts val="600"/>
              </a:spcBef>
            </a:pPr>
            <a:endParaRPr lang="en-US" sz="2800" dirty="0"/>
          </a:p>
          <a:p>
            <a:pPr algn="just">
              <a:spcBef>
                <a:spcPts val="600"/>
              </a:spcBef>
            </a:pPr>
            <a:r>
              <a:rPr lang="en-US" sz="2800" dirty="0"/>
              <a:t>From this, the researcher can estimate the demand function for the average visitor. In this simple model, the analysis might include demographic variables, such as age, income, gender, and education levels, using the average values for each zone</a:t>
            </a:r>
          </a:p>
          <a:p>
            <a:pPr algn="just"/>
            <a:endParaRPr lang="en-US" sz="2600" dirty="0"/>
          </a:p>
        </p:txBody>
      </p:sp>
    </p:spTree>
  </p:cSld>
  <p:clrMapOvr>
    <a:masterClrMapping/>
  </p:clrMapOvr>
  <p:transition>
    <p:split orient="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863C69E8-1A94-4EFA-973A-D2A6D1D2A5C0}" type="slidenum">
              <a:rPr lang="en-US" smtClean="0"/>
              <a:pPr/>
              <a:t>9</a:t>
            </a:fld>
            <a:endParaRPr lang="en-US"/>
          </a:p>
        </p:txBody>
      </p:sp>
      <p:sp>
        <p:nvSpPr>
          <p:cNvPr id="5" name="Title 1"/>
          <p:cNvSpPr txBox="1">
            <a:spLocks/>
          </p:cNvSpPr>
          <p:nvPr/>
        </p:nvSpPr>
        <p:spPr bwMode="auto">
          <a:xfrm>
            <a:off x="0" y="762000"/>
            <a:ext cx="8686800" cy="533400"/>
          </a:xfrm>
          <a:prstGeom prst="rect">
            <a:avLst/>
          </a:prstGeom>
          <a:noFill/>
          <a:ln w="9525">
            <a:noFill/>
            <a:miter lim="800000"/>
            <a:headEnd/>
            <a:tailEnd/>
          </a:ln>
          <a:effectLst/>
        </p:spPr>
        <p:txBody>
          <a:bodyPr anchor="ctr"/>
          <a:lstStyle/>
          <a:p>
            <a:pPr>
              <a:defRPr/>
            </a:pPr>
            <a:r>
              <a:rPr lang="en-US" sz="2800" b="1" kern="0" dirty="0">
                <a:ln w="1905"/>
                <a:solidFill>
                  <a:srgbClr val="993366"/>
                </a:solidFill>
                <a:effectLst>
                  <a:innerShdw blurRad="69850" dist="43180" dir="5400000">
                    <a:srgbClr val="000000">
                      <a:alpha val="65000"/>
                    </a:srgbClr>
                  </a:innerShdw>
                </a:effectLst>
                <a:latin typeface="Calibri" pitchFamily="34" charset="0"/>
                <a:ea typeface="+mj-ea"/>
                <a:cs typeface="+mj-cs"/>
              </a:rPr>
              <a:t>TRAVEL COST METHOD</a:t>
            </a:r>
          </a:p>
        </p:txBody>
      </p:sp>
      <p:sp>
        <p:nvSpPr>
          <p:cNvPr id="61444" name="Rectangle 3"/>
          <p:cNvSpPr>
            <a:spLocks noChangeArrowheads="1"/>
          </p:cNvSpPr>
          <p:nvPr/>
        </p:nvSpPr>
        <p:spPr bwMode="auto">
          <a:xfrm>
            <a:off x="228600" y="1295400"/>
            <a:ext cx="8763000" cy="4401205"/>
          </a:xfrm>
          <a:prstGeom prst="rect">
            <a:avLst/>
          </a:prstGeom>
          <a:noFill/>
          <a:ln w="9525">
            <a:noFill/>
            <a:miter lim="800000"/>
            <a:headEnd/>
            <a:tailEnd/>
          </a:ln>
        </p:spPr>
        <p:txBody>
          <a:bodyPr>
            <a:spAutoFit/>
          </a:bodyPr>
          <a:lstStyle/>
          <a:p>
            <a:pPr algn="just"/>
            <a:r>
              <a:rPr lang="en-US" sz="2800" dirty="0">
                <a:solidFill>
                  <a:srgbClr val="FF0000"/>
                </a:solidFill>
              </a:rPr>
              <a:t>Step 6:</a:t>
            </a:r>
            <a:r>
              <a:rPr lang="en-US" sz="2800" dirty="0"/>
              <a:t> The sixth step is to construct the demand function for visits to the site, using the results of the regression analysis. The first point on the demand curve is the total visitors to the site at current access costs (assuming there is no entry fee for the site)</a:t>
            </a:r>
          </a:p>
          <a:p>
            <a:pPr algn="just"/>
            <a:endParaRPr lang="en-US" sz="2800" dirty="0"/>
          </a:p>
          <a:p>
            <a:pPr algn="just"/>
            <a:r>
              <a:rPr lang="en-US" sz="2800" dirty="0">
                <a:solidFill>
                  <a:srgbClr val="FF0000"/>
                </a:solidFill>
              </a:rPr>
              <a:t>Step 7:</a:t>
            </a:r>
            <a:r>
              <a:rPr lang="en-US" sz="2800" dirty="0"/>
              <a:t> The final step is to estimate the total economic benefit of the site to visitors by calculating the consumer surplus, or the area under the demand curve.</a:t>
            </a:r>
          </a:p>
        </p:txBody>
      </p:sp>
    </p:spTree>
  </p:cSld>
  <p:clrMapOvr>
    <a:masterClrMapping/>
  </p:clrMapOvr>
  <p:transition>
    <p:split orient="ver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4898</TotalTime>
  <Words>3150</Words>
  <Application>Microsoft Office PowerPoint</Application>
  <PresentationFormat>On-screen Show (4:3)</PresentationFormat>
  <Paragraphs>254</Paragraphs>
  <Slides>34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Arial Black</vt:lpstr>
      <vt:lpstr>Calibri</vt:lpstr>
      <vt:lpstr>Georgia</vt:lpstr>
      <vt:lpstr>Times New Roman</vt:lpstr>
      <vt:lpstr>Trebuchet MS</vt:lpstr>
      <vt:lpstr>Wingdings 2</vt:lpstr>
      <vt:lpstr>Urban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IITG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 WTO INTEGRATION OF MARKETS OF FARM PRODUCTS: IMPACT ON AND RESPONSE OF ARECANUT GROWERS OF ASSAM</dc:title>
  <dc:creator>CC</dc:creator>
  <cp:lastModifiedBy>AKSHAT JAIN</cp:lastModifiedBy>
  <cp:revision>469</cp:revision>
  <cp:lastPrinted>2009-03-13T10:56:27Z</cp:lastPrinted>
  <dcterms:created xsi:type="dcterms:W3CDTF">2004-08-10T04:21:03Z</dcterms:created>
  <dcterms:modified xsi:type="dcterms:W3CDTF">2023-11-23T06:10:45Z</dcterms:modified>
</cp:coreProperties>
</file>