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0" r:id="rId1"/>
  </p:sldMasterIdLst>
  <p:notesMasterIdLst>
    <p:notesMasterId r:id="rId38"/>
  </p:notesMasterIdLst>
  <p:sldIdLst>
    <p:sldId id="290" r:id="rId2"/>
    <p:sldId id="292" r:id="rId3"/>
    <p:sldId id="291" r:id="rId4"/>
    <p:sldId id="293" r:id="rId5"/>
    <p:sldId id="294" r:id="rId6"/>
    <p:sldId id="295" r:id="rId7"/>
    <p:sldId id="296" r:id="rId8"/>
    <p:sldId id="297" r:id="rId9"/>
    <p:sldId id="298" r:id="rId10"/>
    <p:sldId id="299" r:id="rId11"/>
    <p:sldId id="300" r:id="rId12"/>
    <p:sldId id="301" r:id="rId13"/>
    <p:sldId id="329" r:id="rId14"/>
    <p:sldId id="303" r:id="rId15"/>
    <p:sldId id="304" r:id="rId16"/>
    <p:sldId id="305" r:id="rId17"/>
    <p:sldId id="306" r:id="rId18"/>
    <p:sldId id="330" r:id="rId19"/>
    <p:sldId id="332" r:id="rId20"/>
    <p:sldId id="333" r:id="rId21"/>
    <p:sldId id="307" r:id="rId22"/>
    <p:sldId id="308" r:id="rId23"/>
    <p:sldId id="309" r:id="rId24"/>
    <p:sldId id="310" r:id="rId25"/>
    <p:sldId id="312" r:id="rId26"/>
    <p:sldId id="313" r:id="rId27"/>
    <p:sldId id="342" r:id="rId28"/>
    <p:sldId id="334" r:id="rId29"/>
    <p:sldId id="335" r:id="rId30"/>
    <p:sldId id="336" r:id="rId31"/>
    <p:sldId id="314" r:id="rId32"/>
    <p:sldId id="337" r:id="rId33"/>
    <p:sldId id="338" r:id="rId34"/>
    <p:sldId id="339" r:id="rId35"/>
    <p:sldId id="340" r:id="rId36"/>
    <p:sldId id="341" r:id="rId3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JAIN" initials="A2" lastIdx="1" clrIdx="0">
    <p:extLst>
      <p:ext uri="{19B8F6BF-5375-455C-9EA6-DF929625EA0E}">
        <p15:presenceInfo xmlns:p15="http://schemas.microsoft.com/office/powerpoint/2012/main" userId="S::akshat.j@iitg.ac.in::203125ce-6b15-4f1a-8131-0ce9251a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66FF"/>
    <a:srgbClr val="99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60"/>
  </p:normalViewPr>
  <p:slideViewPr>
    <p:cSldViewPr>
      <p:cViewPr varScale="1">
        <p:scale>
          <a:sx n="81" d="100"/>
          <a:sy n="81" d="100"/>
        </p:scale>
        <p:origin x="142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94"/>
    </p:cViewPr>
  </p:sorterViewPr>
  <p:notesViewPr>
    <p:cSldViewPr>
      <p:cViewPr varScale="1">
        <p:scale>
          <a:sx n="41" d="100"/>
          <a:sy n="41" d="100"/>
        </p:scale>
        <p:origin x="-147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4T07:19:48.216" idx="1">
    <p:pos x="2809" y="1989"/>
    <p:text>Gift</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317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lvl1pPr algn="r">
              <a:defRPr sz="1300">
                <a:latin typeface="Times New Roman" pitchFamily="18"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none" lIns="96661" tIns="48331" rIns="96661" bIns="4833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317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317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61" tIns="48331" rIns="96661" bIns="48331" numCol="1" anchor="b" anchorCtr="0" compatLnSpc="1">
            <a:prstTxWarp prst="textNoShape">
              <a:avLst/>
            </a:prstTxWarp>
          </a:bodyPr>
          <a:lstStyle>
            <a:lvl1pPr algn="r">
              <a:defRPr sz="1300">
                <a:latin typeface="Times New Roman" pitchFamily="18" charset="0"/>
              </a:defRPr>
            </a:lvl1pPr>
          </a:lstStyle>
          <a:p>
            <a:pPr>
              <a:defRPr/>
            </a:pPr>
            <a:fld id="{1B6B7140-575A-4507-9558-5CD7B693B789}" type="slidenum">
              <a:rPr lang="en-US"/>
              <a:pPr>
                <a:defRPr/>
              </a:pPr>
              <a:t>‹#›</a:t>
            </a:fld>
            <a:endParaRPr lang="en-US"/>
          </a:p>
        </p:txBody>
      </p:sp>
    </p:spTree>
    <p:extLst>
      <p:ext uri="{BB962C8B-B14F-4D97-AF65-F5344CB8AC3E}">
        <p14:creationId xmlns:p14="http://schemas.microsoft.com/office/powerpoint/2010/main" val="695895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1" name="Rounded Rectangle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12" name="Rounded Rectangle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6" name="Rectangle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7" name="Date Placeholder 27"/>
          <p:cNvSpPr>
            <a:spLocks noGrp="1"/>
          </p:cNvSpPr>
          <p:nvPr>
            <p:ph type="dt" sz="half" idx="10"/>
          </p:nvPr>
        </p:nvSpPr>
        <p:spPr>
          <a:xfrm>
            <a:off x="6705600" y="4206875"/>
            <a:ext cx="960438" cy="457200"/>
          </a:xfrm>
        </p:spPr>
        <p:txBody>
          <a:bodyPr/>
          <a:lstStyle>
            <a:lvl1pPr>
              <a:defRPr/>
            </a:lvl1pPr>
          </a:lstStyle>
          <a:p>
            <a:pPr>
              <a:defRPr/>
            </a:pPr>
            <a:fld id="{74A7BC7F-D14D-4134-B760-11C0CAABDCF4}" type="datetime1">
              <a:rPr lang="en-US"/>
              <a:pPr>
                <a:defRPr/>
              </a:pPr>
              <a:t>11/24/2023</a:t>
            </a:fld>
            <a:endParaRPr lang="en-US"/>
          </a:p>
        </p:txBody>
      </p:sp>
      <p:sp>
        <p:nvSpPr>
          <p:cNvPr id="18" name="Footer Placeholder 16"/>
          <p:cNvSpPr>
            <a:spLocks noGrp="1"/>
          </p:cNvSpPr>
          <p:nvPr>
            <p:ph type="ftr" sz="quarter" idx="11"/>
          </p:nvPr>
        </p:nvSpPr>
        <p:spPr>
          <a:xfrm>
            <a:off x="5410200" y="4205288"/>
            <a:ext cx="1295400" cy="457200"/>
          </a:xfrm>
        </p:spPr>
        <p:txBody>
          <a:bodyPr/>
          <a:lstStyle>
            <a:lvl1pPr>
              <a:defRPr/>
            </a:lvl1pPr>
          </a:lstStyle>
          <a:p>
            <a:pPr>
              <a:defRPr/>
            </a:pPr>
            <a:endParaRPr lang="en-US"/>
          </a:p>
        </p:txBody>
      </p:sp>
      <p:sp>
        <p:nvSpPr>
          <p:cNvPr id="19" name="Slide Number Placeholder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r>
              <a:rPr lang="en-US"/>
              <a:t>1</a:t>
            </a: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5635280-5565-440F-ADD7-30DBDA02102A}" type="datetime1">
              <a:rPr lang="en-US"/>
              <a:pPr>
                <a:defRPr/>
              </a:pPr>
              <a:t>11/24/2023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8A2B579-E501-4C7E-9F2D-100E96E64BD1}" type="slidenum">
              <a:rPr lang="en-US"/>
              <a:pPr>
                <a:defRPr/>
              </a:pPr>
              <a:t>‹#›</a:t>
            </a:fld>
            <a:endParaRPr lang="en-US" dirty="0"/>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42C63886-444A-4940-8572-87349C7573CB}" type="datetime1">
              <a:rPr lang="en-US"/>
              <a:pPr>
                <a:defRPr/>
              </a:pPr>
              <a:t>11/24/2023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FDCC0A2-D1B2-4FD8-82C6-55285D9C2840}" type="slidenum">
              <a:rPr lang="en-US"/>
              <a:pPr>
                <a:defRPr/>
              </a:pPr>
              <a:t>‹#›</a:t>
            </a:fld>
            <a:endParaRPr lang="en-US" dirty="0"/>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22"/>
          <p:cNvSpPr>
            <a:spLocks noGrp="1"/>
          </p:cNvSpPr>
          <p:nvPr>
            <p:ph type="sldNum" sz="quarter" idx="10"/>
          </p:nvPr>
        </p:nvSpPr>
        <p:spPr/>
        <p:txBody>
          <a:bodyPr/>
          <a:lstStyle>
            <a:lvl1pPr algn="r" eaLnBrk="1" latinLnBrk="0" hangingPunct="1">
              <a:defRPr kumimoji="0" sz="1800">
                <a:solidFill>
                  <a:srgbClr val="FFFFFF"/>
                </a:solidFill>
              </a:defRPr>
            </a:lvl1pPr>
          </a:lstStyle>
          <a:p>
            <a:pPr>
              <a:defRPr/>
            </a:pPr>
            <a:fld id="{E336BB82-E354-487E-915E-6B70B83B6AD4}" type="slidenum">
              <a:rPr lang="en-US"/>
              <a:pPr>
                <a:defRPr/>
              </a:pPr>
              <a:t>‹#›</a:t>
            </a:fld>
            <a:endParaRPr lang="en-US" dirty="0"/>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13"/>
          <p:cNvSpPr>
            <a:spLocks noGrp="1"/>
          </p:cNvSpPr>
          <p:nvPr>
            <p:ph type="dt" sz="half" idx="10"/>
          </p:nvPr>
        </p:nvSpPr>
        <p:spPr/>
        <p:txBody>
          <a:bodyPr/>
          <a:lstStyle>
            <a:lvl1pPr>
              <a:defRPr/>
            </a:lvl1pPr>
          </a:lstStyle>
          <a:p>
            <a:pPr>
              <a:defRPr/>
            </a:pPr>
            <a:fld id="{7C01FFC7-86C3-48A1-88B6-9694CCA30A20}" type="datetime1">
              <a:rPr lang="en-US"/>
              <a:pPr>
                <a:defRPr/>
              </a:pPr>
              <a:t>11/24/2023</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C5AD2918-CC5E-4014-BA71-586552BEF328}" type="slidenum">
              <a:rPr lang="en-US"/>
              <a:pPr>
                <a:defRPr/>
              </a:pPr>
              <a:t>‹#›</a:t>
            </a:fld>
            <a:endParaRPr lang="en-US" dirty="0"/>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37C91E0-A9F3-4203-93A1-53756356264F}" type="datetime1">
              <a:rPr lang="en-US"/>
              <a:pPr>
                <a:defRPr/>
              </a:pPr>
              <a:t>11/24/2023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3EC7D7B7-1A1A-4EF7-B1D8-784029AB755B}" type="slidenum">
              <a:rPr lang="en-US"/>
              <a:pPr>
                <a:defRPr/>
              </a:pPr>
              <a:t>‹#›</a:t>
            </a:fld>
            <a:endParaRPr lang="en-US" dirty="0"/>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lstStyle>
            <a:lvl1pPr>
              <a:defRPr sz="4000" b="0" i="0" cap="none" baseline="0"/>
            </a:lvl1pPr>
          </a:lstStyle>
          <a:p>
            <a:r>
              <a:rPr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25"/>
          <p:cNvSpPr>
            <a:spLocks noGrp="1"/>
          </p:cNvSpPr>
          <p:nvPr>
            <p:ph type="dt" sz="half" idx="10"/>
          </p:nvPr>
        </p:nvSpPr>
        <p:spPr/>
        <p:txBody>
          <a:bodyPr rtlCol="0"/>
          <a:lstStyle>
            <a:lvl1pPr>
              <a:defRPr/>
            </a:lvl1pPr>
          </a:lstStyle>
          <a:p>
            <a:pPr>
              <a:defRPr/>
            </a:pPr>
            <a:fld id="{2871DB24-95F1-4F99-B30C-B68060D2E428}" type="datetime1">
              <a:rPr lang="en-US"/>
              <a:pPr>
                <a:defRPr/>
              </a:pPr>
              <a:t>11/24/2023</a:t>
            </a:fld>
            <a:endParaRPr lang="en-US"/>
          </a:p>
        </p:txBody>
      </p:sp>
      <p:sp>
        <p:nvSpPr>
          <p:cNvPr id="8" name="Slide Number Placeholder 26"/>
          <p:cNvSpPr>
            <a:spLocks noGrp="1"/>
          </p:cNvSpPr>
          <p:nvPr>
            <p:ph type="sldNum" sz="quarter" idx="11"/>
          </p:nvPr>
        </p:nvSpPr>
        <p:spPr/>
        <p:txBody>
          <a:bodyPr rtlCol="0"/>
          <a:lstStyle>
            <a:lvl1pPr>
              <a:defRPr/>
            </a:lvl1pPr>
          </a:lstStyle>
          <a:p>
            <a:pPr>
              <a:defRPr/>
            </a:pPr>
            <a:fld id="{0FA7BA58-C388-4164-8892-2371C17A4C6C}" type="slidenum">
              <a:rPr lang="en-US"/>
              <a:pPr>
                <a:defRPr/>
              </a:pPr>
              <a:t>‹#›</a:t>
            </a:fld>
            <a:endParaRPr lang="en-US"/>
          </a:p>
        </p:txBody>
      </p:sp>
      <p:sp>
        <p:nvSpPr>
          <p:cNvPr id="9" name="Footer Placeholder 27"/>
          <p:cNvSpPr>
            <a:spLocks noGrp="1"/>
          </p:cNvSpPr>
          <p:nvPr>
            <p:ph type="ftr" sz="quarter" idx="12"/>
          </p:nvPr>
        </p:nvSpPr>
        <p:spPr/>
        <p:txBody>
          <a:bodyPr/>
          <a:lstStyle>
            <a:lvl1pPr>
              <a:defRPr/>
            </a:lvl1pPr>
          </a:lstStyle>
          <a:p>
            <a:pPr>
              <a:defRPr/>
            </a:pPr>
            <a:endParaRPr lang="en-US"/>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lstStyle>
            <a:lvl1pPr>
              <a:defRPr sz="4000">
                <a:solidFill>
                  <a:schemeClr val="tx2"/>
                </a:solidFill>
              </a:defRPr>
            </a:lvl1pPr>
          </a:lstStyle>
          <a:p>
            <a:r>
              <a:rPr lang="en-US"/>
              <a:t>Click to edit Master title style</a:t>
            </a:r>
          </a:p>
        </p:txBody>
      </p:sp>
      <p:sp>
        <p:nvSpPr>
          <p:cNvPr id="3" name="Date Placeholder 2"/>
          <p:cNvSpPr>
            <a:spLocks noGrp="1"/>
          </p:cNvSpPr>
          <p:nvPr>
            <p:ph type="dt" sz="half" idx="10"/>
          </p:nvPr>
        </p:nvSpPr>
        <p:spPr>
          <a:xfrm>
            <a:off x="6583363" y="612775"/>
            <a:ext cx="957262" cy="457200"/>
          </a:xfrm>
        </p:spPr>
        <p:txBody>
          <a:bodyPr/>
          <a:lstStyle>
            <a:lvl1pPr>
              <a:defRPr/>
            </a:lvl1pPr>
          </a:lstStyle>
          <a:p>
            <a:pPr>
              <a:defRPr/>
            </a:pPr>
            <a:fld id="{B7183CD8-00C2-4FF5-BCF0-85771DE99EC9}" type="datetime1">
              <a:rPr lang="en-US"/>
              <a:pPr>
                <a:defRPr/>
              </a:pPr>
              <a:t>11/24/2023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1E8956D2-E306-423E-9AA9-A2B07F769F96}" type="slidenum">
              <a:rPr lang="en-US"/>
              <a:pPr>
                <a:defRPr/>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5D97DE87-4B2B-4386-B535-DF2856C37C7E}" type="datetime1">
              <a:rPr lang="en-US"/>
              <a:pPr>
                <a:defRPr/>
              </a:pPr>
              <a:t>11/24/2023</a:t>
            </a:fld>
            <a:endParaRPr lang="en-US" dirty="0"/>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6C4B002D-25F9-493D-BF58-0076216EE48A}" type="slidenum">
              <a:rPr lang="en-US"/>
              <a:pPr>
                <a:defRPr/>
              </a:pPr>
              <a:t>‹#›</a:t>
            </a:fld>
            <a:endParaRPr lang="en-US" dirty="0"/>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E1F20F71-9580-4D42-BE15-5E6EFB068C7F}" type="datetime1">
              <a:rPr lang="en-US"/>
              <a:pPr>
                <a:defRPr/>
              </a:pPr>
              <a:t>11/24/2023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58BE3B42-ED2C-458D-87A1-8EA52212FD28}" type="slidenum">
              <a:rPr lang="en-US"/>
              <a:pPr>
                <a:defRPr/>
              </a:pPr>
              <a:t>‹#›</a:t>
            </a:fld>
            <a:endParaRPr lang="en-US" dirty="0"/>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13"/>
          <p:cNvSpPr>
            <a:spLocks noGrp="1"/>
          </p:cNvSpPr>
          <p:nvPr>
            <p:ph type="dt" sz="half" idx="10"/>
          </p:nvPr>
        </p:nvSpPr>
        <p:spPr/>
        <p:txBody>
          <a:bodyPr/>
          <a:lstStyle>
            <a:lvl1pPr>
              <a:defRPr/>
            </a:lvl1pPr>
          </a:lstStyle>
          <a:p>
            <a:pPr>
              <a:defRPr/>
            </a:pPr>
            <a:fld id="{BF8341AE-F2CA-4707-9F89-E922AF7151B5}" type="datetime1">
              <a:rPr lang="en-US"/>
              <a:pPr>
                <a:defRPr/>
              </a:pPr>
              <a:t>11/24/2023</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4A493AA2-915D-4F8D-B246-19B06484E895}" type="slidenum">
              <a:rPr lang="en-US"/>
              <a:pPr>
                <a:defRPr/>
              </a:pPr>
              <a:t>‹#›</a:t>
            </a:fld>
            <a:endParaRPr lang="en-US" dirty="0"/>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9" name="Rectangle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0" name="Rectangle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1" name="Rectangle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2" name="Rectangle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3" name="Rounded Rectangle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34" name="Rounded Rectangle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5" name="Rectangle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6" name="Rectangle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7" name="Rectangle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8" name="Rectangle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9" name="Rectangle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0" name="Rectangle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39" name="Title Placeholder 21"/>
          <p:cNvSpPr>
            <a:spLocks noGrp="1"/>
          </p:cNvSpPr>
          <p:nvPr>
            <p:ph type="title"/>
          </p:nvPr>
        </p:nvSpPr>
        <p:spPr bwMode="auto">
          <a:xfrm>
            <a:off x="457200" y="1143000"/>
            <a:ext cx="82296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0" name="Text Placeholder 12"/>
          <p:cNvSpPr>
            <a:spLocks noGrp="1"/>
          </p:cNvSpPr>
          <p:nvPr>
            <p:ph type="body" idx="1"/>
          </p:nvPr>
        </p:nvSpPr>
        <p:spPr bwMode="auto">
          <a:xfrm>
            <a:off x="457200" y="2249488"/>
            <a:ext cx="8229600"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586538" y="612775"/>
            <a:ext cx="957262" cy="457200"/>
          </a:xfrm>
          <a:prstGeom prst="rect">
            <a:avLst/>
          </a:prstGeom>
        </p:spPr>
        <p:txBody>
          <a:bodyPr vert="horz"/>
          <a:lstStyle>
            <a:lvl1pPr algn="l" eaLnBrk="1" latinLnBrk="0" hangingPunct="1">
              <a:defRPr kumimoji="0" sz="800">
                <a:solidFill>
                  <a:schemeClr val="accent2"/>
                </a:solidFill>
              </a:defRPr>
            </a:lvl1pPr>
          </a:lstStyle>
          <a:p>
            <a:pPr>
              <a:defRPr/>
            </a:pPr>
            <a:fld id="{53E3131B-2EED-4DCE-9D77-A22C4808E5C9}" type="datetime1">
              <a:rPr lang="en-US"/>
              <a:pPr>
                <a:defRPr/>
              </a:pPr>
              <a:t>11/24/2023</a:t>
            </a:fld>
            <a:endParaRPr lang="en-US" dirty="0"/>
          </a:p>
        </p:txBody>
      </p:sp>
      <p:sp>
        <p:nvSpPr>
          <p:cNvPr id="3" name="Footer Placeholder 2"/>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algn="r">
              <a:defRPr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038" y="1588"/>
            <a:ext cx="762000" cy="366712"/>
          </a:xfrm>
          <a:prstGeom prst="rect">
            <a:avLst/>
          </a:prstGeom>
        </p:spPr>
        <p:txBody>
          <a:bodyPr vert="horz" anchor="b"/>
          <a:lstStyle>
            <a:lvl1pPr algn="r" eaLnBrk="1" latinLnBrk="0" hangingPunct="1">
              <a:defRPr kumimoji="0" sz="1800">
                <a:solidFill>
                  <a:srgbClr val="FFFFFF"/>
                </a:solidFill>
              </a:defRPr>
            </a:lvl1pPr>
          </a:lstStyle>
          <a:p>
            <a:pPr>
              <a:defRPr/>
            </a:pPr>
            <a:fld id="{E8A9C388-790D-4820-AAC9-529F5DB4E40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0" r:id="rId3"/>
    <p:sldLayoutId id="2147484021" r:id="rId4"/>
    <p:sldLayoutId id="2147484029" r:id="rId5"/>
    <p:sldLayoutId id="2147484030" r:id="rId6"/>
    <p:sldLayoutId id="2147484022" r:id="rId7"/>
    <p:sldLayoutId id="2147484023" r:id="rId8"/>
    <p:sldLayoutId id="2147484024" r:id="rId9"/>
    <p:sldLayoutId id="2147484025" r:id="rId10"/>
    <p:sldLayoutId id="2147484026" r:id="rId11"/>
  </p:sldLayoutIdLst>
  <p:transition>
    <p:split orient="vert"/>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illoi.iitg.ernet.in/~intracc/utilities/logo/iitg_web_mid.gif" TargetMode="External"/><Relationship Id="rId2" Type="http://schemas.openxmlformats.org/officeDocument/2006/relationships/hyperlink" Target="mailto:mkdutta@iitg.ac.in"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5"/>
          <p:cNvSpPr txBox="1">
            <a:spLocks noChangeArrowheads="1"/>
          </p:cNvSpPr>
          <p:nvPr/>
        </p:nvSpPr>
        <p:spPr bwMode="auto">
          <a:xfrm>
            <a:off x="762000" y="914400"/>
            <a:ext cx="7848600" cy="5786199"/>
          </a:xfrm>
          <a:prstGeom prst="rect">
            <a:avLst/>
          </a:prstGeom>
          <a:noFill/>
          <a:ln w="9525">
            <a:noFill/>
            <a:miter lim="800000"/>
            <a:headEnd/>
            <a:tailEnd/>
          </a:ln>
        </p:spPr>
        <p:txBody>
          <a:bodyPr wrap="square">
            <a:spAutoFit/>
          </a:bodyPr>
          <a:lstStyle/>
          <a:p>
            <a:pPr algn="ctr"/>
            <a:r>
              <a:rPr lang="en-US" sz="2800" dirty="0">
                <a:latin typeface="Arial Black" pitchFamily="34" charset="0"/>
              </a:rPr>
              <a:t>ENVIRONMENTAL ECONOMICS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err="1"/>
              <a:t>Mrinal</a:t>
            </a:r>
            <a:r>
              <a:rPr lang="en-US" dirty="0"/>
              <a:t> </a:t>
            </a:r>
            <a:r>
              <a:rPr lang="en-US" dirty="0" err="1"/>
              <a:t>Kanti</a:t>
            </a:r>
            <a:r>
              <a:rPr lang="en-US" dirty="0"/>
              <a:t> Dutta</a:t>
            </a:r>
          </a:p>
          <a:p>
            <a:pPr algn="ctr"/>
            <a:r>
              <a:rPr lang="en-US" dirty="0">
                <a:hlinkClick r:id="rId2"/>
              </a:rPr>
              <a:t>mkdutta@iitg.ac.in</a:t>
            </a:r>
            <a:endParaRPr lang="en-US" dirty="0"/>
          </a:p>
          <a:p>
            <a:pPr algn="ctr"/>
            <a:endParaRPr lang="en-US" dirty="0"/>
          </a:p>
          <a:p>
            <a:pPr algn="ctr"/>
            <a:endParaRPr lang="en-US" dirty="0"/>
          </a:p>
          <a:p>
            <a:pPr algn="ctr"/>
            <a:endParaRPr lang="en-US" dirty="0"/>
          </a:p>
          <a:p>
            <a:pPr algn="ctr"/>
            <a:endParaRPr lang="en-US" dirty="0"/>
          </a:p>
          <a:p>
            <a:pPr algn="ctr"/>
            <a:r>
              <a:rPr lang="en-US" dirty="0">
                <a:latin typeface="Arial Black" pitchFamily="34" charset="0"/>
              </a:rPr>
              <a:t>Department of Humanities and Social Sciences</a:t>
            </a:r>
          </a:p>
          <a:p>
            <a:pPr algn="ctr"/>
            <a:r>
              <a:rPr lang="en-US" dirty="0">
                <a:latin typeface="Arial Black" pitchFamily="34" charset="0"/>
              </a:rPr>
              <a:t>Indian Institute of Technology Guwahati</a:t>
            </a:r>
          </a:p>
          <a:p>
            <a:pPr algn="ctr"/>
            <a:r>
              <a:rPr lang="en-US" dirty="0">
                <a:latin typeface="Arial Black" pitchFamily="34" charset="0"/>
              </a:rPr>
              <a:t>Guwahati – 781039</a:t>
            </a:r>
          </a:p>
          <a:p>
            <a:pPr algn="ctr"/>
            <a:endParaRPr lang="en-US" dirty="0"/>
          </a:p>
          <a:p>
            <a:pPr algn="ctr"/>
            <a:endParaRPr lang="en-US" dirty="0"/>
          </a:p>
        </p:txBody>
      </p:sp>
      <p:pic>
        <p:nvPicPr>
          <p:cNvPr id="6147" name="Picture 7" descr="Use for web page">
            <a:hlinkClick r:id="rId3"/>
          </p:cNvPr>
          <p:cNvPicPr>
            <a:picLocks noChangeAspect="1" noChangeArrowheads="1"/>
          </p:cNvPicPr>
          <p:nvPr/>
        </p:nvPicPr>
        <p:blipFill>
          <a:blip r:embed="rId4"/>
          <a:srcRect/>
          <a:stretch>
            <a:fillRect/>
          </a:stretch>
        </p:blipFill>
        <p:spPr bwMode="auto">
          <a:xfrm>
            <a:off x="4252912" y="2133600"/>
            <a:ext cx="866775" cy="876300"/>
          </a:xfrm>
          <a:prstGeom prst="rect">
            <a:avLst/>
          </a:prstGeom>
          <a:noFill/>
          <a:ln w="9525">
            <a:noFill/>
            <a:miter lim="800000"/>
            <a:headEnd/>
            <a:tailEnd/>
          </a:ln>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type="body" idx="4294967295"/>
          </p:nvPr>
        </p:nvSpPr>
        <p:spPr>
          <a:xfrm>
            <a:off x="93663" y="1843088"/>
            <a:ext cx="8763000" cy="4745037"/>
          </a:xfrm>
        </p:spPr>
        <p:txBody>
          <a:bodyPr/>
          <a:lstStyle/>
          <a:p>
            <a:pPr algn="just">
              <a:lnSpc>
                <a:spcPct val="80000"/>
              </a:lnSpc>
            </a:pPr>
            <a:r>
              <a:rPr lang="en-US" dirty="0">
                <a:latin typeface="Arial" charset="0"/>
              </a:rPr>
              <a:t>Even if the trade-off was valid for the past experiences its policy implication for future of developing countries may not be very useful.</a:t>
            </a:r>
          </a:p>
          <a:p>
            <a:pPr algn="just">
              <a:lnSpc>
                <a:spcPct val="80000"/>
              </a:lnSpc>
              <a:buFont typeface="Georgia" pitchFamily="18" charset="0"/>
              <a:buNone/>
            </a:pPr>
            <a:endParaRPr lang="en-US" dirty="0">
              <a:latin typeface="Arial" charset="0"/>
            </a:endParaRPr>
          </a:p>
          <a:p>
            <a:pPr algn="just">
              <a:lnSpc>
                <a:spcPct val="80000"/>
              </a:lnSpc>
            </a:pPr>
            <a:r>
              <a:rPr lang="en-US" dirty="0">
                <a:latin typeface="Arial" charset="0"/>
              </a:rPr>
              <a:t>An obvious policy suggestion which can be drawn from the trade-off is that developing countries should focus primarily on growth and economic development goals without bothering much about environmental protection in their early stages.</a:t>
            </a:r>
          </a:p>
          <a:p>
            <a:pPr algn="just">
              <a:lnSpc>
                <a:spcPct val="80000"/>
              </a:lnSpc>
              <a:buFont typeface="Georgia" pitchFamily="18" charset="0"/>
              <a:buNone/>
            </a:pPr>
            <a:r>
              <a:rPr lang="en-US" dirty="0">
                <a:latin typeface="Arial" charset="0"/>
              </a:rPr>
              <a:t> </a:t>
            </a:r>
          </a:p>
          <a:p>
            <a:pPr algn="just">
              <a:lnSpc>
                <a:spcPct val="80000"/>
              </a:lnSpc>
            </a:pPr>
            <a:r>
              <a:rPr lang="en-US" dirty="0">
                <a:latin typeface="Arial" charset="0"/>
              </a:rPr>
              <a:t>Because growth itself will take care of environmental quality at a later stage. </a:t>
            </a:r>
          </a:p>
        </p:txBody>
      </p:sp>
      <p:sp>
        <p:nvSpPr>
          <p:cNvPr id="5" name="Rectangle 2"/>
          <p:cNvSpPr>
            <a:spLocks noGrp="1" noChangeArrowheads="1"/>
          </p:cNvSpPr>
          <p:nvPr>
            <p:ph type="title"/>
          </p:nvPr>
        </p:nvSpPr>
        <p:spPr>
          <a:xfrm>
            <a:off x="0" y="350838"/>
            <a:ext cx="8763000" cy="1219200"/>
          </a:xfrm>
        </p:spPr>
        <p:txBody>
          <a:bodyPr/>
          <a:lstStyle/>
          <a:p>
            <a:pPr>
              <a:defRPr/>
            </a:pPr>
            <a:r>
              <a:rPr lang="en-US" sz="2800" b="1" spc="80" dirty="0">
                <a:solidFill>
                  <a:srgbClr val="002060"/>
                </a:solidFill>
                <a:latin typeface="Arial" charset="0"/>
              </a:rPr>
              <a:t>ENVIRONMENT DEVELOPMENT TRADE-OFF: </a:t>
            </a:r>
            <a:br>
              <a:rPr lang="en-US" sz="2800" b="1" dirty="0">
                <a:solidFill>
                  <a:srgbClr val="002060"/>
                </a:solidFill>
                <a:latin typeface="Arial" charset="0"/>
              </a:rPr>
            </a:br>
            <a:r>
              <a:rPr lang="en-US" sz="2800" b="1" dirty="0">
                <a:solidFill>
                  <a:srgbClr val="002060"/>
                </a:solidFill>
                <a:latin typeface="Arial" charset="0"/>
              </a:rPr>
              <a:t>The Environmental </a:t>
            </a:r>
            <a:r>
              <a:rPr lang="en-US" sz="2800" b="1" dirty="0" err="1">
                <a:solidFill>
                  <a:srgbClr val="002060"/>
                </a:solidFill>
                <a:latin typeface="Arial" charset="0"/>
              </a:rPr>
              <a:t>Kuznet</a:t>
            </a:r>
            <a:r>
              <a:rPr lang="en-US" sz="2800" b="1" dirty="0">
                <a:solidFill>
                  <a:srgbClr val="002060"/>
                </a:solidFill>
                <a:latin typeface="Arial" charset="0"/>
              </a:rPr>
              <a:t> Curve (EKC)</a:t>
            </a:r>
          </a:p>
        </p:txBody>
      </p:sp>
      <p:sp>
        <p:nvSpPr>
          <p:cNvPr id="1536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A50DED12-3979-413C-A9B5-EFD11CED3EE1}" type="slidenum">
              <a:rPr lang="en-US" smtClean="0"/>
              <a:pPr/>
              <a:t>10</a:t>
            </a:fld>
            <a:endParaRPr lang="en-US"/>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p:cNvSpPr>
          <p:nvPr>
            <p:ph type="body" idx="4294967295"/>
          </p:nvPr>
        </p:nvSpPr>
        <p:spPr>
          <a:xfrm>
            <a:off x="11113" y="1817688"/>
            <a:ext cx="8915400" cy="4973637"/>
          </a:xfrm>
        </p:spPr>
        <p:txBody>
          <a:bodyPr/>
          <a:lstStyle/>
          <a:p>
            <a:pPr algn="just">
              <a:lnSpc>
                <a:spcPct val="90000"/>
              </a:lnSpc>
            </a:pPr>
            <a:r>
              <a:rPr lang="en-US" dirty="0">
                <a:latin typeface="Arial" charset="0"/>
              </a:rPr>
              <a:t>However, such a strategy can be mistaken (as was the growth oriented strategy of developing countries like India in the early planning era without much effort for reduction of poverty, believing that poverty was supposed to be mitigated by trickle down effect of high growth) </a:t>
            </a:r>
          </a:p>
          <a:p>
            <a:pPr>
              <a:lnSpc>
                <a:spcPct val="90000"/>
              </a:lnSpc>
              <a:buFont typeface="Georgia" pitchFamily="18" charset="0"/>
              <a:buNone/>
            </a:pPr>
            <a:endParaRPr lang="en-US" dirty="0">
              <a:latin typeface="Arial" charset="0"/>
            </a:endParaRPr>
          </a:p>
          <a:p>
            <a:pPr algn="just">
              <a:lnSpc>
                <a:spcPct val="90000"/>
              </a:lnSpc>
            </a:pPr>
            <a:r>
              <a:rPr lang="en-US" dirty="0">
                <a:latin typeface="Arial" charset="0"/>
              </a:rPr>
              <a:t>Moreover, it is important to note that many components of environmental quality such as bio-diversity are non-reversible if degradation exceeds a threshold level. </a:t>
            </a:r>
          </a:p>
        </p:txBody>
      </p:sp>
      <p:sp>
        <p:nvSpPr>
          <p:cNvPr id="4" name="Rectangle 2"/>
          <p:cNvSpPr>
            <a:spLocks noGrp="1" noChangeArrowheads="1"/>
          </p:cNvSpPr>
          <p:nvPr>
            <p:ph type="title"/>
          </p:nvPr>
        </p:nvSpPr>
        <p:spPr>
          <a:xfrm>
            <a:off x="0" y="381000"/>
            <a:ext cx="8763000" cy="1219200"/>
          </a:xfrm>
        </p:spPr>
        <p:txBody>
          <a:bodyPr/>
          <a:lstStyle/>
          <a:p>
            <a:pPr>
              <a:defRPr/>
            </a:pPr>
            <a:r>
              <a:rPr lang="en-US" sz="2800" b="1" spc="80" dirty="0">
                <a:solidFill>
                  <a:srgbClr val="002060"/>
                </a:solidFill>
                <a:latin typeface="Arial" charset="0"/>
              </a:rPr>
              <a:t>ENVIRONMENT DEVELOPMENT TRADE-OFF: </a:t>
            </a:r>
            <a:br>
              <a:rPr lang="en-US" sz="2800" b="1" dirty="0">
                <a:solidFill>
                  <a:srgbClr val="002060"/>
                </a:solidFill>
                <a:latin typeface="Arial" charset="0"/>
              </a:rPr>
            </a:br>
            <a:r>
              <a:rPr lang="en-US" sz="2800" b="1" dirty="0">
                <a:solidFill>
                  <a:srgbClr val="002060"/>
                </a:solidFill>
                <a:latin typeface="Arial" charset="0"/>
              </a:rPr>
              <a:t>The Environmental </a:t>
            </a:r>
            <a:r>
              <a:rPr lang="en-US" sz="2800" b="1" dirty="0" err="1">
                <a:solidFill>
                  <a:srgbClr val="002060"/>
                </a:solidFill>
                <a:latin typeface="Arial" charset="0"/>
              </a:rPr>
              <a:t>Kuznet</a:t>
            </a:r>
            <a:r>
              <a:rPr lang="en-US" sz="2800" b="1" dirty="0">
                <a:solidFill>
                  <a:srgbClr val="002060"/>
                </a:solidFill>
                <a:latin typeface="Arial" charset="0"/>
              </a:rPr>
              <a:t> Curve (EKC)</a:t>
            </a:r>
          </a:p>
        </p:txBody>
      </p:sp>
      <p:sp>
        <p:nvSpPr>
          <p:cNvPr id="16388"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AF597C94-7DFF-4467-9F0A-2EF29C5F6574}" type="slidenum">
              <a:rPr lang="en-US" smtClean="0"/>
              <a:pPr/>
              <a:t>11</a:t>
            </a:fld>
            <a:endParaRPr lang="en-US"/>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ph type="body" idx="4294967295"/>
          </p:nvPr>
        </p:nvSpPr>
        <p:spPr>
          <a:xfrm>
            <a:off x="68263" y="1600200"/>
            <a:ext cx="8763000" cy="4953000"/>
          </a:xfrm>
        </p:spPr>
        <p:txBody>
          <a:bodyPr/>
          <a:lstStyle/>
          <a:p>
            <a:pPr algn="just">
              <a:lnSpc>
                <a:spcPct val="80000"/>
              </a:lnSpc>
            </a:pPr>
            <a:r>
              <a:rPr lang="en-US" dirty="0">
                <a:solidFill>
                  <a:srgbClr val="FF0000"/>
                </a:solidFill>
                <a:latin typeface="Arial" charset="0"/>
              </a:rPr>
              <a:t>In this context it seems that, despite the ambiguity associated with the concept, </a:t>
            </a:r>
            <a:r>
              <a:rPr lang="en-US" b="1" u="sng" dirty="0">
                <a:solidFill>
                  <a:srgbClr val="FF0000"/>
                </a:solidFill>
                <a:latin typeface="Arial" charset="0"/>
              </a:rPr>
              <a:t>sustainable development</a:t>
            </a:r>
            <a:r>
              <a:rPr lang="en-US" dirty="0">
                <a:solidFill>
                  <a:srgbClr val="FF0000"/>
                </a:solidFill>
                <a:latin typeface="Arial" charset="0"/>
              </a:rPr>
              <a:t> would be a better strategy</a:t>
            </a:r>
            <a:r>
              <a:rPr lang="en-US" dirty="0">
                <a:latin typeface="Arial" charset="0"/>
              </a:rPr>
              <a:t>. </a:t>
            </a:r>
          </a:p>
          <a:p>
            <a:pPr algn="just">
              <a:lnSpc>
                <a:spcPct val="80000"/>
              </a:lnSpc>
              <a:buFont typeface="Georgia" pitchFamily="18" charset="0"/>
              <a:buNone/>
            </a:pPr>
            <a:endParaRPr lang="en-US" dirty="0">
              <a:latin typeface="Arial" charset="0"/>
            </a:endParaRPr>
          </a:p>
          <a:p>
            <a:pPr algn="just">
              <a:lnSpc>
                <a:spcPct val="80000"/>
              </a:lnSpc>
            </a:pPr>
            <a:r>
              <a:rPr lang="en-US" dirty="0">
                <a:latin typeface="Arial" charset="0"/>
              </a:rPr>
              <a:t>Moreover, a developing country today need not go through the same course of development on which the rationale for the EKC hypothesis has been formulated.</a:t>
            </a:r>
          </a:p>
          <a:p>
            <a:pPr algn="just">
              <a:lnSpc>
                <a:spcPct val="80000"/>
              </a:lnSpc>
              <a:buFont typeface="Georgia" pitchFamily="18" charset="0"/>
              <a:buNone/>
            </a:pPr>
            <a:endParaRPr lang="en-US" dirty="0">
              <a:latin typeface="Arial" charset="0"/>
            </a:endParaRPr>
          </a:p>
          <a:p>
            <a:pPr algn="just">
              <a:lnSpc>
                <a:spcPct val="80000"/>
              </a:lnSpc>
            </a:pPr>
            <a:r>
              <a:rPr lang="en-US" dirty="0">
                <a:latin typeface="Arial" charset="0"/>
              </a:rPr>
              <a:t>For instance, countries like India have made the transition from a primary sector dominated economy to a service sector dominated economy without going through the phase dominated by the industrial sector. </a:t>
            </a:r>
          </a:p>
        </p:txBody>
      </p:sp>
      <p:sp>
        <p:nvSpPr>
          <p:cNvPr id="4" name="Rectangle 2"/>
          <p:cNvSpPr>
            <a:spLocks noGrp="1" noChangeArrowheads="1"/>
          </p:cNvSpPr>
          <p:nvPr>
            <p:ph type="title"/>
          </p:nvPr>
        </p:nvSpPr>
        <p:spPr>
          <a:xfrm>
            <a:off x="14288" y="366713"/>
            <a:ext cx="8763000" cy="1219200"/>
          </a:xfrm>
        </p:spPr>
        <p:txBody>
          <a:bodyPr/>
          <a:lstStyle/>
          <a:p>
            <a:pPr>
              <a:defRPr/>
            </a:pPr>
            <a:r>
              <a:rPr lang="en-US" sz="2800" b="1" spc="80" dirty="0">
                <a:solidFill>
                  <a:srgbClr val="002060"/>
                </a:solidFill>
                <a:latin typeface="Arial" charset="0"/>
              </a:rPr>
              <a:t>ENVIRONMENT DEVELOPMENT TRADE-OFF: </a:t>
            </a:r>
            <a:br>
              <a:rPr lang="en-US" sz="2800" b="1" dirty="0">
                <a:solidFill>
                  <a:srgbClr val="002060"/>
                </a:solidFill>
                <a:latin typeface="Arial" charset="0"/>
              </a:rPr>
            </a:br>
            <a:r>
              <a:rPr lang="en-US" sz="2800" b="1" dirty="0">
                <a:solidFill>
                  <a:srgbClr val="002060"/>
                </a:solidFill>
                <a:latin typeface="Arial" charset="0"/>
              </a:rPr>
              <a:t>The Environmental </a:t>
            </a:r>
            <a:r>
              <a:rPr lang="en-US" sz="2800" b="1" dirty="0" err="1">
                <a:solidFill>
                  <a:srgbClr val="002060"/>
                </a:solidFill>
                <a:latin typeface="Arial" charset="0"/>
              </a:rPr>
              <a:t>Kuznet</a:t>
            </a:r>
            <a:r>
              <a:rPr lang="en-US" sz="2800" b="1" dirty="0">
                <a:solidFill>
                  <a:srgbClr val="002060"/>
                </a:solidFill>
                <a:latin typeface="Arial" charset="0"/>
              </a:rPr>
              <a:t> Curve (EKC)</a:t>
            </a:r>
          </a:p>
        </p:txBody>
      </p:sp>
      <p:sp>
        <p:nvSpPr>
          <p:cNvPr id="17412"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2210B39-91B5-447F-8BD6-EAD0922E2B46}" type="slidenum">
              <a:rPr lang="en-US" smtClean="0"/>
              <a:pPr/>
              <a:t>12</a:t>
            </a:fld>
            <a:endParaRPr lang="en-US"/>
          </a:p>
        </p:txBody>
      </p:sp>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type="body" idx="4294967295"/>
          </p:nvPr>
        </p:nvSpPr>
        <p:spPr>
          <a:xfrm>
            <a:off x="65088" y="1600200"/>
            <a:ext cx="8839200" cy="4953000"/>
          </a:xfrm>
        </p:spPr>
        <p:txBody>
          <a:bodyPr/>
          <a:lstStyle/>
          <a:p>
            <a:pPr marL="174625" indent="-174625" algn="just">
              <a:lnSpc>
                <a:spcPct val="80000"/>
              </a:lnSpc>
            </a:pPr>
            <a:r>
              <a:rPr lang="en-US" sz="2600">
                <a:latin typeface="Arial" charset="0"/>
              </a:rPr>
              <a:t>Such a pattern obviates the need for industrialization related environmental degradation in the course of economic development. </a:t>
            </a:r>
          </a:p>
          <a:p>
            <a:pPr marL="174625" indent="-174625" algn="just">
              <a:lnSpc>
                <a:spcPct val="80000"/>
              </a:lnSpc>
              <a:buFont typeface="Georgia" pitchFamily="18" charset="0"/>
              <a:buNone/>
            </a:pPr>
            <a:endParaRPr lang="en-US" sz="2600">
              <a:latin typeface="Arial" charset="0"/>
            </a:endParaRPr>
          </a:p>
          <a:p>
            <a:pPr marL="174625" indent="-174625" algn="just">
              <a:lnSpc>
                <a:spcPct val="80000"/>
              </a:lnSpc>
            </a:pPr>
            <a:r>
              <a:rPr lang="en-US" sz="2600">
                <a:latin typeface="Arial" charset="0"/>
              </a:rPr>
              <a:t>Even if a country needs and chooses to industrialize it can leap-frog the course of technological advancement and adopt technologies, which are substantially less polluting than the technologies used by countries which industrialized in the past</a:t>
            </a:r>
          </a:p>
          <a:p>
            <a:pPr marL="174625" indent="-174625" algn="just">
              <a:lnSpc>
                <a:spcPct val="80000"/>
              </a:lnSpc>
              <a:buFont typeface="Georgia" pitchFamily="18" charset="0"/>
              <a:buNone/>
            </a:pPr>
            <a:endParaRPr lang="en-US" sz="2600">
              <a:latin typeface="Arial" charset="0"/>
            </a:endParaRPr>
          </a:p>
          <a:p>
            <a:pPr marL="174625" indent="-174625" algn="just">
              <a:lnSpc>
                <a:spcPct val="80000"/>
              </a:lnSpc>
            </a:pPr>
            <a:r>
              <a:rPr lang="en-US" sz="2600">
                <a:latin typeface="Arial" charset="0"/>
              </a:rPr>
              <a:t>The environment-development trade-off might have existed historically. But it is not inevitable for a contemporary developing countries to sacrifice environment quality for the sack of expediting the pace of development.</a:t>
            </a:r>
          </a:p>
          <a:p>
            <a:pPr marL="174625" indent="-174625" algn="just">
              <a:lnSpc>
                <a:spcPct val="80000"/>
              </a:lnSpc>
            </a:pPr>
            <a:endParaRPr lang="en-US" sz="2600">
              <a:latin typeface="Arial" charset="0"/>
            </a:endParaRPr>
          </a:p>
        </p:txBody>
      </p:sp>
      <p:sp>
        <p:nvSpPr>
          <p:cNvPr id="4" name="Rectangle 2"/>
          <p:cNvSpPr>
            <a:spLocks noGrp="1" noChangeArrowheads="1"/>
          </p:cNvSpPr>
          <p:nvPr>
            <p:ph type="title"/>
          </p:nvPr>
        </p:nvSpPr>
        <p:spPr>
          <a:xfrm>
            <a:off x="0" y="350838"/>
            <a:ext cx="8763000" cy="1219200"/>
          </a:xfrm>
        </p:spPr>
        <p:txBody>
          <a:bodyPr/>
          <a:lstStyle/>
          <a:p>
            <a:pPr>
              <a:defRPr/>
            </a:pPr>
            <a:r>
              <a:rPr lang="en-US" sz="2800" b="1" spc="80" dirty="0">
                <a:solidFill>
                  <a:srgbClr val="002060"/>
                </a:solidFill>
                <a:latin typeface="Arial" charset="0"/>
              </a:rPr>
              <a:t>ENVIRONMENT DEVELOPMENT TRADE-OFF: </a:t>
            </a:r>
            <a:br>
              <a:rPr lang="en-US" sz="2800" b="1" dirty="0">
                <a:solidFill>
                  <a:srgbClr val="002060"/>
                </a:solidFill>
                <a:latin typeface="Arial" charset="0"/>
              </a:rPr>
            </a:br>
            <a:r>
              <a:rPr lang="en-US" sz="2800" b="1" dirty="0">
                <a:solidFill>
                  <a:srgbClr val="002060"/>
                </a:solidFill>
                <a:latin typeface="Arial" charset="0"/>
              </a:rPr>
              <a:t>The Environmental </a:t>
            </a:r>
            <a:r>
              <a:rPr lang="en-US" sz="2800" b="1" dirty="0" err="1">
                <a:solidFill>
                  <a:srgbClr val="002060"/>
                </a:solidFill>
                <a:latin typeface="Arial" charset="0"/>
              </a:rPr>
              <a:t>Kuznet</a:t>
            </a:r>
            <a:r>
              <a:rPr lang="en-US" sz="2800" b="1" dirty="0">
                <a:solidFill>
                  <a:srgbClr val="002060"/>
                </a:solidFill>
                <a:latin typeface="Arial" charset="0"/>
              </a:rPr>
              <a:t> Curve (EKC)</a:t>
            </a:r>
          </a:p>
        </p:txBody>
      </p:sp>
      <p:sp>
        <p:nvSpPr>
          <p:cNvPr id="18436"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34E5F18-01F2-4451-8AFF-72439B35322C}" type="slidenum">
              <a:rPr lang="en-US" smtClean="0"/>
              <a:pPr/>
              <a:t>13</a:t>
            </a:fld>
            <a:endParaRPr lang="en-US"/>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219200" y="2895600"/>
            <a:ext cx="7391400" cy="579438"/>
          </a:xfrm>
          <a:prstGeom prst="rect">
            <a:avLst/>
          </a:prstGeom>
          <a:noFill/>
          <a:ln w="9525">
            <a:noFill/>
            <a:miter lim="800000"/>
            <a:headEnd/>
            <a:tailEnd/>
          </a:ln>
          <a:effectLst/>
        </p:spPr>
        <p:txBody>
          <a:bodyPr>
            <a:prstTxWarp prst="textPlai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SUSTAINABLE DEVELOPMENT</a:t>
            </a:r>
          </a:p>
        </p:txBody>
      </p:sp>
      <p:sp>
        <p:nvSpPr>
          <p:cNvPr id="19459"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1EA5F7C-6C48-4905-9ABD-08B903C04A19}" type="slidenum">
              <a:rPr lang="en-US" smtClean="0"/>
              <a:pPr/>
              <a:t>14</a:t>
            </a:fld>
            <a:endParaRPr lang="en-US"/>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0" y="381000"/>
            <a:ext cx="8991600" cy="762000"/>
          </a:xfrm>
        </p:spPr>
        <p:txBody>
          <a:bodyPr/>
          <a:lstStyle/>
          <a:p>
            <a:r>
              <a:rPr lang="en-GB" sz="2800" b="1">
                <a:solidFill>
                  <a:srgbClr val="000000"/>
                </a:solidFill>
                <a:latin typeface="Arial" charset="0"/>
              </a:rPr>
              <a:t>SUSTAINABLE DEVELOPMENT: BACKGROUND</a:t>
            </a:r>
            <a:endParaRPr lang="en-US" sz="2800">
              <a:solidFill>
                <a:srgbClr val="000000"/>
              </a:solidFill>
              <a:latin typeface="Arial" charset="0"/>
            </a:endParaRPr>
          </a:p>
        </p:txBody>
      </p:sp>
      <p:sp>
        <p:nvSpPr>
          <p:cNvPr id="20483" name="Rectangle 3"/>
          <p:cNvSpPr>
            <a:spLocks noGrp="1"/>
          </p:cNvSpPr>
          <p:nvPr>
            <p:ph type="body" idx="4294967295"/>
          </p:nvPr>
        </p:nvSpPr>
        <p:spPr>
          <a:xfrm>
            <a:off x="228600" y="1524000"/>
            <a:ext cx="8610600" cy="4648200"/>
          </a:xfrm>
        </p:spPr>
        <p:txBody>
          <a:bodyPr/>
          <a:lstStyle/>
          <a:p>
            <a:pPr marL="347663" indent="-347663" algn="just">
              <a:spcBef>
                <a:spcPts val="600"/>
              </a:spcBef>
              <a:spcAft>
                <a:spcPts val="600"/>
              </a:spcAft>
              <a:buClr>
                <a:srgbClr val="00B0F0"/>
              </a:buClr>
              <a:buFont typeface="Wingdings" pitchFamily="2" charset="2"/>
              <a:buChar char="§"/>
            </a:pPr>
            <a:r>
              <a:rPr lang="en-US">
                <a:solidFill>
                  <a:srgbClr val="000000"/>
                </a:solidFill>
                <a:latin typeface="Arial" charset="0"/>
              </a:rPr>
              <a:t>The ‘Limits to Growth’ Report</a:t>
            </a:r>
          </a:p>
          <a:p>
            <a:pPr marL="347663" indent="-347663" algn="just">
              <a:spcBef>
                <a:spcPts val="600"/>
              </a:spcBef>
              <a:spcAft>
                <a:spcPts val="600"/>
              </a:spcAft>
              <a:buClr>
                <a:srgbClr val="00B0F0"/>
              </a:buClr>
              <a:buFont typeface="Wingdings" pitchFamily="2" charset="2"/>
              <a:buChar char="§"/>
            </a:pPr>
            <a:r>
              <a:rPr lang="en-US">
                <a:solidFill>
                  <a:srgbClr val="000000"/>
                </a:solidFill>
                <a:latin typeface="Arial" charset="0"/>
              </a:rPr>
              <a:t>Energy crisis of 1970s precipitated by oil price jumps</a:t>
            </a:r>
          </a:p>
          <a:p>
            <a:pPr marL="347663" indent="-347663" algn="just">
              <a:spcBef>
                <a:spcPts val="600"/>
              </a:spcBef>
              <a:spcAft>
                <a:spcPts val="600"/>
              </a:spcAft>
              <a:buClr>
                <a:srgbClr val="00B0F0"/>
              </a:buClr>
              <a:buFont typeface="Wingdings" pitchFamily="2" charset="2"/>
              <a:buChar char="§"/>
            </a:pPr>
            <a:r>
              <a:rPr lang="en-US">
                <a:solidFill>
                  <a:srgbClr val="000000"/>
                </a:solidFill>
                <a:latin typeface="Arial" charset="0"/>
              </a:rPr>
              <a:t>Market failure in allocation of environmental resources</a:t>
            </a:r>
          </a:p>
          <a:p>
            <a:pPr marL="347663" indent="-347663" algn="just">
              <a:spcBef>
                <a:spcPts val="600"/>
              </a:spcBef>
              <a:spcAft>
                <a:spcPts val="600"/>
              </a:spcAft>
              <a:buClr>
                <a:srgbClr val="00B0F0"/>
              </a:buClr>
              <a:buFont typeface="Wingdings" pitchFamily="2" charset="2"/>
              <a:buChar char="§"/>
            </a:pPr>
            <a:r>
              <a:rPr lang="en-US">
                <a:solidFill>
                  <a:srgbClr val="000000"/>
                </a:solidFill>
                <a:latin typeface="Arial" charset="0"/>
              </a:rPr>
              <a:t>World Commission on Environment and Development instituted in 1983</a:t>
            </a:r>
          </a:p>
          <a:p>
            <a:pPr marL="347663" indent="-347663" algn="just">
              <a:spcBef>
                <a:spcPts val="600"/>
              </a:spcBef>
              <a:spcAft>
                <a:spcPts val="600"/>
              </a:spcAft>
              <a:buClr>
                <a:srgbClr val="00B0F0"/>
              </a:buClr>
              <a:buFont typeface="Wingdings" pitchFamily="2" charset="2"/>
              <a:buChar char="§"/>
            </a:pPr>
            <a:r>
              <a:rPr lang="en-US">
                <a:solidFill>
                  <a:srgbClr val="000000"/>
                </a:solidFill>
                <a:latin typeface="Arial" charset="0"/>
              </a:rPr>
              <a:t>The report ‘Our Common Future’ articulated the concept</a:t>
            </a:r>
            <a:endParaRPr lang="en-US">
              <a:latin typeface="Arial" charset="0"/>
            </a:endParaRPr>
          </a:p>
        </p:txBody>
      </p:sp>
      <p:sp>
        <p:nvSpPr>
          <p:cNvPr id="20484" name="Text Box 4"/>
          <p:cNvSpPr txBox="1">
            <a:spLocks noChangeArrowheads="1"/>
          </p:cNvSpPr>
          <p:nvPr/>
        </p:nvSpPr>
        <p:spPr bwMode="auto">
          <a:xfrm>
            <a:off x="3200400" y="6096000"/>
            <a:ext cx="41148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5" name="Text Box 5"/>
          <p:cNvSpPr txBox="1">
            <a:spLocks noChangeArrowheads="1"/>
          </p:cNvSpPr>
          <p:nvPr/>
        </p:nvSpPr>
        <p:spPr bwMode="auto">
          <a:xfrm>
            <a:off x="3505200" y="6096000"/>
            <a:ext cx="3733800" cy="457200"/>
          </a:xfrm>
          <a:prstGeom prst="rect">
            <a:avLst/>
          </a:prstGeom>
          <a:noFill/>
          <a:ln w="9525">
            <a:noFill/>
            <a:miter lim="800000"/>
            <a:headEnd/>
            <a:tailEnd/>
          </a:ln>
        </p:spPr>
        <p:txBody>
          <a:bodyPr>
            <a:spAutoFit/>
          </a:bodyPr>
          <a:lstStyle/>
          <a:p>
            <a:pPr>
              <a:spcBef>
                <a:spcPct val="50000"/>
              </a:spcBef>
            </a:pPr>
            <a:endParaRPr lang="en-US" sz="2400">
              <a:latin typeface="Times New Roman" pitchFamily="18" charset="0"/>
            </a:endParaRPr>
          </a:p>
        </p:txBody>
      </p:sp>
      <p:sp>
        <p:nvSpPr>
          <p:cNvPr id="20486"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ADD4E254-DB92-4692-88EA-865F333A662A}" type="slidenum">
              <a:rPr lang="en-US" smtClean="0"/>
              <a:pPr/>
              <a:t>15</a:t>
            </a:fld>
            <a:endParaRPr lang="en-US"/>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4294967295"/>
          </p:nvPr>
        </p:nvSpPr>
        <p:spPr>
          <a:xfrm>
            <a:off x="228600" y="1219200"/>
            <a:ext cx="8686800" cy="5334000"/>
          </a:xfrm>
        </p:spPr>
        <p:txBody>
          <a:bodyPr/>
          <a:lstStyle/>
          <a:p>
            <a:pPr indent="-365125" algn="just">
              <a:lnSpc>
                <a:spcPct val="90000"/>
              </a:lnSpc>
              <a:buClr>
                <a:srgbClr val="C00000"/>
              </a:buClr>
              <a:buFont typeface="Wingdings" pitchFamily="2" charset="2"/>
              <a:buChar char="§"/>
            </a:pPr>
            <a:r>
              <a:rPr lang="en-GB">
                <a:solidFill>
                  <a:srgbClr val="000000"/>
                </a:solidFill>
                <a:latin typeface="Arial" charset="0"/>
              </a:rPr>
              <a:t>Development that meets the needs of the present without compromising the ability of the future generations to meet their own needs </a:t>
            </a:r>
          </a:p>
          <a:p>
            <a:pPr indent="-365125" algn="just">
              <a:lnSpc>
                <a:spcPct val="90000"/>
              </a:lnSpc>
              <a:buClr>
                <a:srgbClr val="C00000"/>
              </a:buClr>
              <a:buFont typeface="Wingdings" pitchFamily="2" charset="2"/>
              <a:buChar char="§"/>
            </a:pPr>
            <a:endParaRPr lang="en-GB">
              <a:solidFill>
                <a:srgbClr val="000000"/>
              </a:solidFill>
              <a:latin typeface="Arial" charset="0"/>
            </a:endParaRPr>
          </a:p>
          <a:p>
            <a:pPr indent="-365125" algn="just">
              <a:lnSpc>
                <a:spcPct val="90000"/>
              </a:lnSpc>
              <a:buClr>
                <a:srgbClr val="C00000"/>
              </a:buClr>
              <a:buFont typeface="Wingdings" pitchFamily="2" charset="2"/>
              <a:buChar char="§"/>
            </a:pPr>
            <a:r>
              <a:rPr lang="en-GB">
                <a:solidFill>
                  <a:srgbClr val="000000"/>
                </a:solidFill>
                <a:latin typeface="Arial" charset="0"/>
              </a:rPr>
              <a:t>Appealing but ambiguous. Some called it delightfully vague</a:t>
            </a:r>
          </a:p>
          <a:p>
            <a:pPr indent="-365125" algn="just">
              <a:lnSpc>
                <a:spcPct val="90000"/>
              </a:lnSpc>
              <a:buClr>
                <a:srgbClr val="C00000"/>
              </a:buClr>
              <a:buFont typeface="Wingdings" pitchFamily="2" charset="2"/>
              <a:buChar char="§"/>
            </a:pPr>
            <a:endParaRPr lang="en-GB">
              <a:solidFill>
                <a:srgbClr val="000000"/>
              </a:solidFill>
              <a:latin typeface="Arial" charset="0"/>
            </a:endParaRPr>
          </a:p>
          <a:p>
            <a:pPr marL="630238" lvl="2" indent="-365125" algn="just">
              <a:lnSpc>
                <a:spcPct val="90000"/>
              </a:lnSpc>
              <a:buClrTx/>
              <a:buFont typeface="Wingdings" pitchFamily="2" charset="2"/>
              <a:buChar char="§"/>
            </a:pPr>
            <a:r>
              <a:rPr lang="en-GB">
                <a:solidFill>
                  <a:srgbClr val="002060"/>
                </a:solidFill>
                <a:latin typeface="Arial" charset="0"/>
              </a:rPr>
              <a:t>Present needs?</a:t>
            </a:r>
          </a:p>
          <a:p>
            <a:pPr marL="630238" lvl="2" indent="-365125" algn="just">
              <a:lnSpc>
                <a:spcPct val="90000"/>
              </a:lnSpc>
              <a:buClrTx/>
              <a:buFont typeface="Wingdings" pitchFamily="2" charset="2"/>
              <a:buChar char="§"/>
            </a:pPr>
            <a:r>
              <a:rPr lang="en-GB">
                <a:solidFill>
                  <a:srgbClr val="002060"/>
                </a:solidFill>
                <a:latin typeface="Arial" charset="0"/>
              </a:rPr>
              <a:t>Needs of the future generations?</a:t>
            </a:r>
          </a:p>
          <a:p>
            <a:pPr marL="630238" lvl="2" indent="-365125" algn="just">
              <a:lnSpc>
                <a:spcPct val="90000"/>
              </a:lnSpc>
              <a:buClrTx/>
              <a:buFont typeface="Wingdings" pitchFamily="2" charset="2"/>
              <a:buChar char="§"/>
            </a:pPr>
            <a:r>
              <a:rPr lang="en-GB">
                <a:solidFill>
                  <a:srgbClr val="002060"/>
                </a:solidFill>
                <a:latin typeface="Arial" charset="0"/>
              </a:rPr>
              <a:t>Requirements to meet the future needs?</a:t>
            </a:r>
          </a:p>
          <a:p>
            <a:pPr marL="365125" lvl="1" indent="-365125" algn="just">
              <a:lnSpc>
                <a:spcPct val="90000"/>
              </a:lnSpc>
              <a:buClr>
                <a:srgbClr val="C00000"/>
              </a:buClr>
              <a:buFont typeface="Wingdings" pitchFamily="2" charset="2"/>
              <a:buChar char="§"/>
            </a:pPr>
            <a:endParaRPr lang="en-GB" sz="2800">
              <a:solidFill>
                <a:srgbClr val="FF99CC"/>
              </a:solidFill>
              <a:latin typeface="Arial" charset="0"/>
            </a:endParaRPr>
          </a:p>
          <a:p>
            <a:pPr indent="-365125" algn="just">
              <a:lnSpc>
                <a:spcPct val="90000"/>
              </a:lnSpc>
              <a:buClr>
                <a:srgbClr val="C00000"/>
              </a:buClr>
              <a:buFont typeface="Wingdings" pitchFamily="2" charset="2"/>
              <a:buChar char="§"/>
            </a:pPr>
            <a:r>
              <a:rPr lang="en-GB">
                <a:solidFill>
                  <a:srgbClr val="000000"/>
                </a:solidFill>
                <a:latin typeface="Arial" charset="0"/>
              </a:rPr>
              <a:t>Difficult to operationalise.</a:t>
            </a:r>
          </a:p>
        </p:txBody>
      </p:sp>
      <p:sp>
        <p:nvSpPr>
          <p:cNvPr id="21507" name="Rectangle 2"/>
          <p:cNvSpPr>
            <a:spLocks noGrp="1"/>
          </p:cNvSpPr>
          <p:nvPr>
            <p:ph type="title" idx="4294967295"/>
          </p:nvPr>
        </p:nvSpPr>
        <p:spPr>
          <a:xfrm>
            <a:off x="0" y="381000"/>
            <a:ext cx="8991600" cy="762000"/>
          </a:xfrm>
        </p:spPr>
        <p:txBody>
          <a:bodyPr/>
          <a:lstStyle/>
          <a:p>
            <a:r>
              <a:rPr lang="en-GB" sz="2800" b="1">
                <a:solidFill>
                  <a:srgbClr val="000000"/>
                </a:solidFill>
                <a:latin typeface="Arial" charset="0"/>
              </a:rPr>
              <a:t>SUSTAINABLE DEVELOPMENT: DEFINITION</a:t>
            </a:r>
            <a:endParaRPr lang="en-US" sz="2800">
              <a:solidFill>
                <a:srgbClr val="000000"/>
              </a:solidFill>
              <a:latin typeface="Arial" charset="0"/>
            </a:endParaRPr>
          </a:p>
        </p:txBody>
      </p:sp>
      <p:sp>
        <p:nvSpPr>
          <p:cNvPr id="21508"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ABCF2C9B-773F-4ACD-8E58-4A405E5DA202}" type="slidenum">
              <a:rPr lang="en-US" smtClean="0"/>
              <a:pPr/>
              <a:t>16</a:t>
            </a:fld>
            <a:endParaRPr lang="en-US"/>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58738" y="1338263"/>
            <a:ext cx="8991600" cy="5257800"/>
          </a:xfrm>
        </p:spPr>
        <p:txBody>
          <a:bodyPr/>
          <a:lstStyle/>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Resonates with Economists’ conceptualization of INCOME, i.e., maximum consumption one can have in a period while remaining as well off in the end as in the beginning of the period (Solow)</a:t>
            </a: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In that light sustainability has been interpreted as an obligation to conduct ourselves so that we leave to the future the option or capacity to be as well off as we are</a:t>
            </a: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Hence sustainability requires that the stock of capital- manufactured, human and natural, is left undiminished</a:t>
            </a: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This, in turn, needs restricting consumption to save resources for asset creation and conservation and protection of the environment</a:t>
            </a:r>
            <a:endParaRPr lang="en-GB" dirty="0">
              <a:solidFill>
                <a:srgbClr val="000000"/>
              </a:solidFill>
              <a:latin typeface="Arial" charset="0"/>
            </a:endParaRPr>
          </a:p>
          <a:p>
            <a:pPr algn="just">
              <a:defRPr/>
            </a:pPr>
            <a:endParaRPr lang="en-US" dirty="0">
              <a:solidFill>
                <a:srgbClr val="000000"/>
              </a:solidFill>
              <a:latin typeface="Arial" charset="0"/>
            </a:endParaRPr>
          </a:p>
        </p:txBody>
      </p:sp>
      <p:sp>
        <p:nvSpPr>
          <p:cNvPr id="22531" name="Rectangle 2"/>
          <p:cNvSpPr>
            <a:spLocks noGrp="1"/>
          </p:cNvSpPr>
          <p:nvPr>
            <p:ph type="title" idx="4294967295"/>
          </p:nvPr>
        </p:nvSpPr>
        <p:spPr>
          <a:xfrm>
            <a:off x="0" y="457200"/>
            <a:ext cx="9144000" cy="762000"/>
          </a:xfrm>
        </p:spPr>
        <p:txBody>
          <a:bodyPr/>
          <a:lstStyle/>
          <a:p>
            <a:r>
              <a:rPr lang="en-GB" sz="2800" b="1">
                <a:solidFill>
                  <a:srgbClr val="000000"/>
                </a:solidFill>
                <a:latin typeface="Arial" charset="0"/>
              </a:rPr>
              <a:t>SUSTAINABLE DEVELOPMENT: ECONOMIST’S PERCEPTION</a:t>
            </a:r>
            <a:endParaRPr lang="en-US" sz="2800">
              <a:solidFill>
                <a:srgbClr val="000000"/>
              </a:solidFill>
              <a:latin typeface="Arial" charset="0"/>
            </a:endParaRPr>
          </a:p>
        </p:txBody>
      </p:sp>
      <p:sp>
        <p:nvSpPr>
          <p:cNvPr id="22532"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09D47F4-A67B-465A-B032-5BA5CA3275F9}" type="slidenum">
              <a:rPr lang="en-US" smtClean="0"/>
              <a:pPr/>
              <a:t>17</a:t>
            </a:fld>
            <a:endParaRPr lang="en-US"/>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228600" y="1066800"/>
            <a:ext cx="8610600" cy="5257800"/>
          </a:xfrm>
        </p:spPr>
        <p:txBody>
          <a:bodyPr/>
          <a:lstStyle/>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A requirement to our generation to manage the resource base such that the average quality of life we ensure ourselves can potentially be shared by all future generations” -</a:t>
            </a:r>
            <a:r>
              <a:rPr lang="en-US" dirty="0" err="1">
                <a:solidFill>
                  <a:srgbClr val="000000"/>
                </a:solidFill>
                <a:latin typeface="Arial" charset="0"/>
              </a:rPr>
              <a:t>Asheim</a:t>
            </a:r>
            <a:r>
              <a:rPr lang="en-US" dirty="0">
                <a:solidFill>
                  <a:srgbClr val="000000"/>
                </a:solidFill>
                <a:latin typeface="Arial" charset="0"/>
              </a:rPr>
              <a:t> (1994)</a:t>
            </a:r>
          </a:p>
          <a:p>
            <a:pPr marL="0" indent="0" algn="just">
              <a:lnSpc>
                <a:spcPct val="80000"/>
              </a:lnSpc>
              <a:spcBef>
                <a:spcPts val="600"/>
              </a:spcBef>
              <a:buClr>
                <a:srgbClr val="00B0F0"/>
              </a:buClr>
              <a:buSzPct val="90000"/>
              <a:buNone/>
              <a:defRPr/>
            </a:pPr>
            <a:endParaRPr lang="en-US" dirty="0">
              <a:solidFill>
                <a:srgbClr val="000000"/>
              </a:solidFill>
              <a:latin typeface="Arial" charset="0"/>
            </a:endParaRP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SD serving multiple goals- economic development, a better environment and a particular concern for poor</a:t>
            </a:r>
          </a:p>
          <a:p>
            <a:pPr marL="0" indent="0" algn="just">
              <a:lnSpc>
                <a:spcPct val="80000"/>
              </a:lnSpc>
              <a:spcBef>
                <a:spcPts val="600"/>
              </a:spcBef>
              <a:buClr>
                <a:srgbClr val="00B0F0"/>
              </a:buClr>
              <a:buSzPct val="90000"/>
              <a:buNone/>
              <a:defRPr/>
            </a:pPr>
            <a:endParaRPr lang="en-US" dirty="0">
              <a:solidFill>
                <a:srgbClr val="000000"/>
              </a:solidFill>
              <a:latin typeface="Arial" charset="0"/>
            </a:endParaRP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Two common features of many definitions of SD:</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Equity across generations</a:t>
            </a:r>
          </a:p>
          <a:p>
            <a:pPr marL="639763" lvl="1" indent="-347663" algn="just">
              <a:lnSpc>
                <a:spcPct val="80000"/>
              </a:lnSpc>
              <a:spcBef>
                <a:spcPts val="600"/>
              </a:spcBef>
              <a:buClr>
                <a:srgbClr val="00B0F0"/>
              </a:buClr>
              <a:buSzPct val="90000"/>
              <a:buBlip>
                <a:blip r:embed="rId2"/>
              </a:buBlip>
              <a:defRPr/>
            </a:pPr>
            <a:r>
              <a:rPr lang="en-US" dirty="0">
                <a:solidFill>
                  <a:srgbClr val="000000"/>
                </a:solidFill>
                <a:latin typeface="Arial" charset="0"/>
              </a:rPr>
              <a:t>Equity within generations</a:t>
            </a:r>
          </a:p>
          <a:p>
            <a:pPr marL="292100" lvl="1" indent="0" algn="just">
              <a:lnSpc>
                <a:spcPct val="80000"/>
              </a:lnSpc>
              <a:spcBef>
                <a:spcPts val="600"/>
              </a:spcBef>
              <a:buClr>
                <a:srgbClr val="00B0F0"/>
              </a:buClr>
              <a:buSzPct val="90000"/>
              <a:buNone/>
              <a:defRPr/>
            </a:pPr>
            <a:endParaRPr lang="en-US" dirty="0">
              <a:solidFill>
                <a:srgbClr val="000000"/>
              </a:solidFill>
              <a:latin typeface="Arial" charset="0"/>
            </a:endParaRP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Equity vs. efficiency issue</a:t>
            </a: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Sustainability and sustainable development</a:t>
            </a:r>
          </a:p>
          <a:p>
            <a:pPr algn="just">
              <a:defRPr/>
            </a:pPr>
            <a:endParaRPr lang="en-US" dirty="0">
              <a:solidFill>
                <a:srgbClr val="000000"/>
              </a:solidFill>
              <a:latin typeface="Arial" charset="0"/>
            </a:endParaRPr>
          </a:p>
        </p:txBody>
      </p:sp>
      <p:sp>
        <p:nvSpPr>
          <p:cNvPr id="22531" name="Rectangle 2"/>
          <p:cNvSpPr>
            <a:spLocks noGrp="1"/>
          </p:cNvSpPr>
          <p:nvPr>
            <p:ph type="title" idx="4294967295"/>
          </p:nvPr>
        </p:nvSpPr>
        <p:spPr>
          <a:xfrm>
            <a:off x="152400" y="381000"/>
            <a:ext cx="8839200" cy="609600"/>
          </a:xfrm>
        </p:spPr>
        <p:txBody>
          <a:bodyPr/>
          <a:lstStyle/>
          <a:p>
            <a:r>
              <a:rPr lang="en-GB" sz="2800" b="1" dirty="0">
                <a:solidFill>
                  <a:srgbClr val="000000"/>
                </a:solidFill>
                <a:latin typeface="Arial" charset="0"/>
              </a:rPr>
              <a:t>SUSTAINABLE DEVELOPMENT : Definitions</a:t>
            </a:r>
            <a:endParaRPr lang="en-US" sz="2800" dirty="0">
              <a:solidFill>
                <a:srgbClr val="000000"/>
              </a:solidFill>
              <a:latin typeface="Arial" charset="0"/>
            </a:endParaRPr>
          </a:p>
        </p:txBody>
      </p:sp>
      <p:sp>
        <p:nvSpPr>
          <p:cNvPr id="22532"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09D47F4-A67B-465A-B032-5BA5CA3275F9}" type="slidenum">
              <a:rPr lang="en-US" smtClean="0"/>
              <a:pPr/>
              <a:t>18</a:t>
            </a:fld>
            <a:endParaRPr lang="en-US"/>
          </a:p>
        </p:txBody>
      </p:sp>
    </p:spTree>
    <p:extLst>
      <p:ext uri="{BB962C8B-B14F-4D97-AF65-F5344CB8AC3E}">
        <p14:creationId xmlns:p14="http://schemas.microsoft.com/office/powerpoint/2010/main" val="3100698602"/>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228600" y="1066800"/>
            <a:ext cx="8610600" cy="5257800"/>
          </a:xfrm>
        </p:spPr>
        <p:txBody>
          <a:bodyPr/>
          <a:lstStyle/>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FF0000"/>
                </a:solidFill>
                <a:latin typeface="Arial" charset="0"/>
              </a:rPr>
              <a:t>Two approaches-</a:t>
            </a:r>
          </a:p>
          <a:p>
            <a:pPr marL="904876" lvl="2" indent="-347663" algn="just">
              <a:lnSpc>
                <a:spcPct val="80000"/>
              </a:lnSpc>
              <a:spcBef>
                <a:spcPts val="600"/>
              </a:spcBef>
              <a:buClr>
                <a:srgbClr val="00B0F0"/>
              </a:buClr>
              <a:buSzPct val="90000"/>
              <a:buFont typeface="Georgia" pitchFamily="18" charset="0"/>
              <a:buBlip>
                <a:blip r:embed="rId2"/>
              </a:buBlip>
              <a:defRPr/>
            </a:pPr>
            <a:r>
              <a:rPr lang="en-US" sz="2600" dirty="0">
                <a:solidFill>
                  <a:srgbClr val="FF0000"/>
                </a:solidFill>
                <a:latin typeface="Arial" charset="0"/>
              </a:rPr>
              <a:t>Outcome approach</a:t>
            </a:r>
          </a:p>
          <a:p>
            <a:pPr marL="904876" lvl="2" indent="-347663" algn="just">
              <a:lnSpc>
                <a:spcPct val="80000"/>
              </a:lnSpc>
              <a:spcBef>
                <a:spcPts val="600"/>
              </a:spcBef>
              <a:buClr>
                <a:srgbClr val="00B0F0"/>
              </a:buClr>
              <a:buSzPct val="90000"/>
              <a:buFont typeface="Georgia" pitchFamily="18" charset="0"/>
              <a:buBlip>
                <a:blip r:embed="rId2"/>
              </a:buBlip>
              <a:defRPr/>
            </a:pPr>
            <a:r>
              <a:rPr lang="en-US" sz="2600" dirty="0">
                <a:solidFill>
                  <a:srgbClr val="FF0000"/>
                </a:solidFill>
                <a:latin typeface="Arial" charset="0"/>
              </a:rPr>
              <a:t>Maintaining the means to generate well-being or consumption</a:t>
            </a: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Outcome approach: </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How the economic process directly affects human well being</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Well being is synonymous with utility or welfare of an individual </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Sustainability is the utility of a representative agent in any period t, U(t) to be non-declining for the rest of the time from time t* onwards</a:t>
            </a:r>
          </a:p>
          <a:p>
            <a:pPr marL="639763" lvl="1" indent="-347663" algn="just">
              <a:lnSpc>
                <a:spcPct val="80000"/>
              </a:lnSpc>
              <a:spcBef>
                <a:spcPts val="600"/>
              </a:spcBef>
              <a:buClr>
                <a:srgbClr val="00B0F0"/>
              </a:buClr>
              <a:buSzPct val="90000"/>
              <a:buBlip>
                <a:blip r:embed="rId2"/>
              </a:buBlip>
              <a:defRPr/>
            </a:pPr>
            <a:r>
              <a:rPr lang="en-US" dirty="0">
                <a:solidFill>
                  <a:srgbClr val="000000"/>
                </a:solidFill>
                <a:latin typeface="Arial" charset="0"/>
              </a:rPr>
              <a:t>Defining SD in terms of observable determinants of utility</a:t>
            </a:r>
          </a:p>
          <a:p>
            <a:pPr marL="292100" lvl="1" indent="0" algn="just">
              <a:lnSpc>
                <a:spcPct val="80000"/>
              </a:lnSpc>
              <a:spcBef>
                <a:spcPts val="600"/>
              </a:spcBef>
              <a:buClr>
                <a:srgbClr val="00B0F0"/>
              </a:buClr>
              <a:buSzPct val="90000"/>
              <a:buNone/>
              <a:defRPr/>
            </a:pPr>
            <a:endParaRPr lang="en-US" dirty="0">
              <a:solidFill>
                <a:srgbClr val="000000"/>
              </a:solidFill>
              <a:latin typeface="Arial" charset="0"/>
            </a:endParaRPr>
          </a:p>
          <a:p>
            <a:pPr marL="109537" indent="0" algn="just">
              <a:buNone/>
              <a:defRPr/>
            </a:pPr>
            <a:endParaRPr lang="en-US" dirty="0">
              <a:solidFill>
                <a:srgbClr val="000000"/>
              </a:solidFill>
              <a:latin typeface="Arial" charset="0"/>
            </a:endParaRPr>
          </a:p>
        </p:txBody>
      </p:sp>
      <p:sp>
        <p:nvSpPr>
          <p:cNvPr id="22531" name="Rectangle 2"/>
          <p:cNvSpPr>
            <a:spLocks noGrp="1"/>
          </p:cNvSpPr>
          <p:nvPr>
            <p:ph type="title" idx="4294967295"/>
          </p:nvPr>
        </p:nvSpPr>
        <p:spPr>
          <a:xfrm>
            <a:off x="152400" y="381000"/>
            <a:ext cx="8839200" cy="609600"/>
          </a:xfrm>
        </p:spPr>
        <p:txBody>
          <a:bodyPr/>
          <a:lstStyle/>
          <a:p>
            <a:r>
              <a:rPr lang="en-GB" sz="2800" b="1" dirty="0">
                <a:solidFill>
                  <a:srgbClr val="000000"/>
                </a:solidFill>
                <a:latin typeface="Arial" charset="0"/>
              </a:rPr>
              <a:t>SUSTAINABLE DEVELOPMENT : Approaches</a:t>
            </a:r>
            <a:endParaRPr lang="en-US" sz="2800" dirty="0">
              <a:solidFill>
                <a:srgbClr val="000000"/>
              </a:solidFill>
              <a:latin typeface="Arial" charset="0"/>
            </a:endParaRPr>
          </a:p>
        </p:txBody>
      </p:sp>
      <p:sp>
        <p:nvSpPr>
          <p:cNvPr id="22532"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09D47F4-A67B-465A-B032-5BA5CA3275F9}" type="slidenum">
              <a:rPr lang="en-US" smtClean="0"/>
              <a:pPr/>
              <a:t>19</a:t>
            </a:fld>
            <a:endParaRPr lang="en-US"/>
          </a:p>
        </p:txBody>
      </p:sp>
    </p:spTree>
    <p:extLst>
      <p:ext uri="{BB962C8B-B14F-4D97-AF65-F5344CB8AC3E}">
        <p14:creationId xmlns:p14="http://schemas.microsoft.com/office/powerpoint/2010/main" val="2828973058"/>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62AE0D8-7395-4EB0-B8A3-1DB7C463F34A}" type="slidenum">
              <a:rPr lang="en-US" smtClean="0"/>
              <a:pPr/>
              <a:t>2</a:t>
            </a:fld>
            <a:endParaRPr lang="en-US"/>
          </a:p>
        </p:txBody>
      </p:sp>
      <p:sp>
        <p:nvSpPr>
          <p:cNvPr id="4" name="Rectangle 2"/>
          <p:cNvSpPr>
            <a:spLocks noChangeArrowheads="1"/>
          </p:cNvSpPr>
          <p:nvPr/>
        </p:nvSpPr>
        <p:spPr bwMode="auto">
          <a:xfrm>
            <a:off x="188688" y="2962038"/>
            <a:ext cx="8839200" cy="579438"/>
          </a:xfrm>
          <a:prstGeom prst="rect">
            <a:avLst/>
          </a:prstGeom>
          <a:noFill/>
          <a:ln w="9525">
            <a:noFill/>
            <a:miter lim="800000"/>
            <a:headEnd/>
            <a:tailEnd/>
          </a:ln>
          <a:effectLst/>
        </p:spPr>
        <p:txBody>
          <a:bodyPr>
            <a:prstTxWarp prst="textPlai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Environment and  DEVELOPMENT</a:t>
            </a: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p:cNvSpPr>
          <p:nvPr>
            <p:ph type="body" idx="4294967295"/>
          </p:nvPr>
        </p:nvSpPr>
        <p:spPr>
          <a:xfrm>
            <a:off x="228600" y="1295400"/>
            <a:ext cx="8610600" cy="5029200"/>
          </a:xfrm>
        </p:spPr>
        <p:txBody>
          <a:bodyPr/>
          <a:lstStyle/>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Maintaining the resources available to society to generate well-being or consumption</a:t>
            </a:r>
          </a:p>
          <a:p>
            <a:pPr marL="0" indent="0" algn="just">
              <a:lnSpc>
                <a:spcPct val="80000"/>
              </a:lnSpc>
              <a:spcBef>
                <a:spcPts val="600"/>
              </a:spcBef>
              <a:buClr>
                <a:srgbClr val="00B0F0"/>
              </a:buClr>
              <a:buSzPct val="90000"/>
              <a:buNone/>
              <a:defRPr/>
            </a:pPr>
            <a:endParaRPr lang="en-US" dirty="0">
              <a:solidFill>
                <a:srgbClr val="000000"/>
              </a:solidFill>
              <a:latin typeface="Arial" charset="0"/>
            </a:endParaRP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Resources consist of physical stocks and the technology</a:t>
            </a:r>
          </a:p>
          <a:p>
            <a:pPr marL="0" indent="0" algn="just">
              <a:lnSpc>
                <a:spcPct val="80000"/>
              </a:lnSpc>
              <a:spcBef>
                <a:spcPts val="600"/>
              </a:spcBef>
              <a:buClr>
                <a:srgbClr val="00B0F0"/>
              </a:buClr>
              <a:buSzPct val="90000"/>
              <a:buNone/>
              <a:defRPr/>
            </a:pPr>
            <a:endParaRPr lang="en-US" dirty="0">
              <a:solidFill>
                <a:srgbClr val="000000"/>
              </a:solidFill>
              <a:latin typeface="Arial" charset="0"/>
            </a:endParaRPr>
          </a:p>
          <a:p>
            <a:pPr marL="347663"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Four forms of capital:</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Man-made or produced capital, Km</a:t>
            </a: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Human capital, </a:t>
            </a:r>
            <a:r>
              <a:rPr lang="en-US" dirty="0" err="1">
                <a:solidFill>
                  <a:srgbClr val="000000"/>
                </a:solidFill>
                <a:latin typeface="Arial" charset="0"/>
              </a:rPr>
              <a:t>Kh</a:t>
            </a:r>
            <a:endParaRPr lang="en-US" dirty="0">
              <a:solidFill>
                <a:srgbClr val="000000"/>
              </a:solidFill>
              <a:latin typeface="Arial" charset="0"/>
            </a:endParaRP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Natural capital, </a:t>
            </a:r>
            <a:r>
              <a:rPr lang="en-US" dirty="0" err="1">
                <a:solidFill>
                  <a:srgbClr val="000000"/>
                </a:solidFill>
                <a:latin typeface="Arial" charset="0"/>
              </a:rPr>
              <a:t>Kn</a:t>
            </a:r>
            <a:endParaRPr lang="en-US" dirty="0">
              <a:solidFill>
                <a:srgbClr val="000000"/>
              </a:solidFill>
              <a:latin typeface="Arial" charset="0"/>
            </a:endParaRPr>
          </a:p>
          <a:p>
            <a:pPr marL="639763" lvl="1" indent="-347663" algn="just">
              <a:lnSpc>
                <a:spcPct val="80000"/>
              </a:lnSpc>
              <a:spcBef>
                <a:spcPts val="600"/>
              </a:spcBef>
              <a:buClr>
                <a:srgbClr val="00B0F0"/>
              </a:buClr>
              <a:buSzPct val="90000"/>
              <a:buFont typeface="Georgia" pitchFamily="18" charset="0"/>
              <a:buBlip>
                <a:blip r:embed="rId2"/>
              </a:buBlip>
              <a:defRPr/>
            </a:pPr>
            <a:r>
              <a:rPr lang="en-US" dirty="0">
                <a:solidFill>
                  <a:srgbClr val="000000"/>
                </a:solidFill>
                <a:latin typeface="Arial" charset="0"/>
              </a:rPr>
              <a:t>Social Capital, Ks</a:t>
            </a:r>
          </a:p>
          <a:p>
            <a:pPr marL="0" indent="0" algn="just">
              <a:lnSpc>
                <a:spcPct val="80000"/>
              </a:lnSpc>
              <a:spcBef>
                <a:spcPts val="600"/>
              </a:spcBef>
              <a:buClr>
                <a:srgbClr val="00B0F0"/>
              </a:buClr>
              <a:buSzPct val="90000"/>
              <a:buNone/>
              <a:defRPr/>
            </a:pPr>
            <a:endParaRPr lang="en-US" dirty="0">
              <a:solidFill>
                <a:srgbClr val="000000"/>
              </a:solidFill>
              <a:latin typeface="Arial" charset="0"/>
            </a:endParaRPr>
          </a:p>
          <a:p>
            <a:pPr algn="just">
              <a:defRPr/>
            </a:pPr>
            <a:endParaRPr lang="en-US" dirty="0">
              <a:solidFill>
                <a:srgbClr val="000000"/>
              </a:solidFill>
              <a:latin typeface="Arial" charset="0"/>
            </a:endParaRPr>
          </a:p>
        </p:txBody>
      </p:sp>
      <p:sp>
        <p:nvSpPr>
          <p:cNvPr id="22531" name="Rectangle 2"/>
          <p:cNvSpPr>
            <a:spLocks noGrp="1"/>
          </p:cNvSpPr>
          <p:nvPr>
            <p:ph type="title" idx="4294967295"/>
          </p:nvPr>
        </p:nvSpPr>
        <p:spPr>
          <a:xfrm>
            <a:off x="152400" y="381000"/>
            <a:ext cx="8839200" cy="609600"/>
          </a:xfrm>
        </p:spPr>
        <p:txBody>
          <a:bodyPr/>
          <a:lstStyle/>
          <a:p>
            <a:r>
              <a:rPr lang="en-GB" sz="2800" b="1" dirty="0">
                <a:solidFill>
                  <a:srgbClr val="000000"/>
                </a:solidFill>
                <a:latin typeface="Arial" charset="0"/>
              </a:rPr>
              <a:t>SUSTAINABLE DEVELOPMENT : Approaches</a:t>
            </a:r>
            <a:endParaRPr lang="en-US" sz="2800" dirty="0">
              <a:solidFill>
                <a:srgbClr val="000000"/>
              </a:solidFill>
              <a:latin typeface="Arial" charset="0"/>
            </a:endParaRPr>
          </a:p>
        </p:txBody>
      </p:sp>
      <p:sp>
        <p:nvSpPr>
          <p:cNvPr id="22532"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09D47F4-A67B-465A-B032-5BA5CA3275F9}" type="slidenum">
              <a:rPr lang="en-US" smtClean="0"/>
              <a:pPr/>
              <a:t>20</a:t>
            </a:fld>
            <a:endParaRPr lang="en-US"/>
          </a:p>
        </p:txBody>
      </p:sp>
    </p:spTree>
    <p:extLst>
      <p:ext uri="{BB962C8B-B14F-4D97-AF65-F5344CB8AC3E}">
        <p14:creationId xmlns:p14="http://schemas.microsoft.com/office/powerpoint/2010/main" val="724568337"/>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0" y="-5499"/>
            <a:ext cx="9144000" cy="381000"/>
          </a:xfrm>
        </p:spPr>
        <p:txBody>
          <a:bodyPr/>
          <a:lstStyle/>
          <a:p>
            <a:r>
              <a:rPr lang="en-GB" sz="2800" b="1">
                <a:solidFill>
                  <a:srgbClr val="000000"/>
                </a:solidFill>
                <a:latin typeface="Arial" charset="0"/>
              </a:rPr>
              <a:t>SUSTAINABLE DEVELOPMENT</a:t>
            </a:r>
            <a:endParaRPr lang="en-US" sz="2800">
              <a:solidFill>
                <a:srgbClr val="000000"/>
              </a:solidFill>
              <a:latin typeface="Arial" charset="0"/>
            </a:endParaRPr>
          </a:p>
        </p:txBody>
      </p:sp>
      <p:sp>
        <p:nvSpPr>
          <p:cNvPr id="23555" name="Rectangle 2"/>
          <p:cNvSpPr>
            <a:spLocks noGrp="1"/>
          </p:cNvSpPr>
          <p:nvPr>
            <p:ph type="title" idx="4294967295"/>
          </p:nvPr>
        </p:nvSpPr>
        <p:spPr>
          <a:xfrm>
            <a:off x="0" y="604101"/>
            <a:ext cx="9144000" cy="381000"/>
          </a:xfrm>
        </p:spPr>
        <p:txBody>
          <a:bodyPr/>
          <a:lstStyle/>
          <a:p>
            <a:pPr algn="ctr"/>
            <a:r>
              <a:rPr lang="en-GB" sz="2800" b="1">
                <a:solidFill>
                  <a:srgbClr val="002060"/>
                </a:solidFill>
                <a:latin typeface="Arial" charset="0"/>
              </a:rPr>
              <a:t>SUSTAINABILITY: Weak and Strong</a:t>
            </a:r>
            <a:endParaRPr lang="en-US" sz="2800">
              <a:solidFill>
                <a:srgbClr val="002060"/>
              </a:solidFill>
              <a:latin typeface="Arial" charset="0"/>
            </a:endParaRPr>
          </a:p>
        </p:txBody>
      </p:sp>
      <p:sp>
        <p:nvSpPr>
          <p:cNvPr id="6" name="TextBox 5"/>
          <p:cNvSpPr txBox="1"/>
          <p:nvPr/>
        </p:nvSpPr>
        <p:spPr>
          <a:xfrm>
            <a:off x="0" y="1137501"/>
            <a:ext cx="4267200" cy="55707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algn="just">
              <a:defRPr/>
            </a:pPr>
            <a:r>
              <a:rPr lang="en-US" sz="2800" dirty="0">
                <a:solidFill>
                  <a:srgbClr val="FFFF00"/>
                </a:solidFill>
              </a:rPr>
              <a:t>Weak Sustainability views manufactured and natural capital to be substitutable</a:t>
            </a:r>
          </a:p>
          <a:p>
            <a:pPr algn="just">
              <a:defRPr/>
            </a:pPr>
            <a:endParaRPr lang="en-US" sz="2800" dirty="0">
              <a:solidFill>
                <a:srgbClr val="FFFF00"/>
              </a:solidFill>
            </a:endParaRPr>
          </a:p>
          <a:p>
            <a:pPr algn="just">
              <a:defRPr/>
            </a:pPr>
            <a:r>
              <a:rPr lang="en-US" sz="2800" dirty="0">
                <a:solidFill>
                  <a:srgbClr val="FFFF00"/>
                </a:solidFill>
              </a:rPr>
              <a:t>Therefore what matters is the total stock of these assets</a:t>
            </a:r>
          </a:p>
          <a:p>
            <a:pPr algn="just">
              <a:defRPr/>
            </a:pPr>
            <a:endParaRPr lang="en-US" sz="2800" dirty="0">
              <a:solidFill>
                <a:srgbClr val="FFFF00"/>
              </a:solidFill>
            </a:endParaRPr>
          </a:p>
          <a:p>
            <a:pPr algn="just">
              <a:defRPr/>
            </a:pPr>
            <a:r>
              <a:rPr lang="en-US" sz="2800" dirty="0">
                <a:solidFill>
                  <a:srgbClr val="FFFF00"/>
                </a:solidFill>
              </a:rPr>
              <a:t>Monetary valuation of stocks possible</a:t>
            </a:r>
          </a:p>
          <a:p>
            <a:pPr algn="just">
              <a:defRPr/>
            </a:pPr>
            <a:endParaRPr lang="en-US" sz="2800" dirty="0">
              <a:solidFill>
                <a:srgbClr val="FFFF00"/>
              </a:solidFill>
            </a:endParaRPr>
          </a:p>
          <a:p>
            <a:pPr>
              <a:defRPr/>
            </a:pPr>
            <a:endParaRPr lang="en-US" sz="2000" dirty="0">
              <a:solidFill>
                <a:srgbClr val="FFFF00"/>
              </a:solidFill>
            </a:endParaRPr>
          </a:p>
        </p:txBody>
      </p:sp>
      <p:sp>
        <p:nvSpPr>
          <p:cNvPr id="7" name="TextBox 6"/>
          <p:cNvSpPr txBox="1"/>
          <p:nvPr/>
        </p:nvSpPr>
        <p:spPr>
          <a:xfrm>
            <a:off x="4295775" y="1145439"/>
            <a:ext cx="4848225" cy="56927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spAutoFit/>
          </a:bodyPr>
          <a:lstStyle/>
          <a:p>
            <a:pPr algn="just">
              <a:defRPr/>
            </a:pPr>
            <a:r>
              <a:rPr lang="en-US" sz="2800" dirty="0">
                <a:solidFill>
                  <a:schemeClr val="tx1"/>
                </a:solidFill>
              </a:rPr>
              <a:t>Strong Sustainability treats natural and man made capital to be complementary</a:t>
            </a:r>
          </a:p>
          <a:p>
            <a:pPr algn="just">
              <a:defRPr/>
            </a:pPr>
            <a:endParaRPr lang="en-US" sz="2800" dirty="0">
              <a:solidFill>
                <a:schemeClr val="tx1"/>
              </a:solidFill>
            </a:endParaRPr>
          </a:p>
          <a:p>
            <a:pPr algn="just">
              <a:defRPr/>
            </a:pPr>
            <a:r>
              <a:rPr lang="en-US" sz="2800" dirty="0">
                <a:solidFill>
                  <a:schemeClr val="tx1"/>
                </a:solidFill>
              </a:rPr>
              <a:t>So renewable resources to be used only at rates at which they regenerate. Use of non-renewable should be minimized.</a:t>
            </a:r>
          </a:p>
          <a:p>
            <a:pPr algn="just">
              <a:defRPr/>
            </a:pPr>
            <a:endParaRPr lang="en-US" sz="2800" dirty="0">
              <a:solidFill>
                <a:schemeClr val="tx1"/>
              </a:solidFill>
            </a:endParaRPr>
          </a:p>
          <a:p>
            <a:pPr algn="just">
              <a:defRPr/>
            </a:pPr>
            <a:r>
              <a:rPr lang="en-US" sz="2800" dirty="0">
                <a:solidFill>
                  <a:schemeClr val="tx1"/>
                </a:solidFill>
              </a:rPr>
              <a:t>Resource stock have to be measured in physical units</a:t>
            </a:r>
          </a:p>
          <a:p>
            <a:pPr algn="just">
              <a:defRPr/>
            </a:pPr>
            <a:endParaRPr lang="en-US" sz="2800" dirty="0"/>
          </a:p>
        </p:txBody>
      </p:sp>
      <p:sp>
        <p:nvSpPr>
          <p:cNvPr id="23558" name="Slide Number Placeholder 22"/>
          <p:cNvSpPr>
            <a:spLocks noGrp="1"/>
          </p:cNvSpPr>
          <p:nvPr>
            <p:ph type="sldNum" sz="quarter" idx="10"/>
          </p:nvPr>
        </p:nvSpPr>
        <p:spPr bwMode="auto">
          <a:xfrm>
            <a:off x="8174038" y="-3911"/>
            <a:ext cx="762000" cy="366712"/>
          </a:xfrm>
          <a:noFill/>
          <a:ln>
            <a:miter lim="800000"/>
            <a:headEnd/>
            <a:tailEnd/>
          </a:ln>
        </p:spPr>
        <p:txBody>
          <a:bodyPr wrap="square" lIns="91440" tIns="45720" rIns="91440" bIns="45720" numCol="1" anchorCtr="0" compatLnSpc="1">
            <a:prstTxWarp prst="textNoShape">
              <a:avLst/>
            </a:prstTxWarp>
          </a:bodyPr>
          <a:lstStyle/>
          <a:p>
            <a:fld id="{6D3554BD-C24F-4214-8361-5BE8A796C06D}" type="slidenum">
              <a:rPr lang="en-US" smtClean="0"/>
              <a:pPr/>
              <a:t>21</a:t>
            </a:fld>
            <a:endParaRPr lang="en-US"/>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0" y="457200"/>
            <a:ext cx="8915400" cy="1066800"/>
          </a:xfrm>
        </p:spPr>
        <p:txBody>
          <a:bodyPr/>
          <a:lstStyle/>
          <a:p>
            <a:r>
              <a:rPr lang="en-GB" sz="2800" b="1">
                <a:solidFill>
                  <a:srgbClr val="000000"/>
                </a:solidFill>
                <a:latin typeface="Arial" charset="0"/>
              </a:rPr>
              <a:t>EFFORTS AND INDICATORS FOR MONITORING</a:t>
            </a:r>
            <a:r>
              <a:rPr lang="en-GB" sz="2800" b="1">
                <a:latin typeface="Arial" charset="0"/>
              </a:rPr>
              <a:t> </a:t>
            </a:r>
            <a:r>
              <a:rPr lang="en-GB" sz="2800" b="1">
                <a:solidFill>
                  <a:srgbClr val="000000"/>
                </a:solidFill>
                <a:latin typeface="Arial" charset="0"/>
              </a:rPr>
              <a:t>SUSTAINABILITY</a:t>
            </a:r>
            <a:endParaRPr lang="en-US" sz="2800">
              <a:solidFill>
                <a:srgbClr val="000000"/>
              </a:solidFill>
              <a:latin typeface="Arial" charset="0"/>
            </a:endParaRPr>
          </a:p>
        </p:txBody>
      </p:sp>
      <p:sp>
        <p:nvSpPr>
          <p:cNvPr id="36867" name="Rectangle 3"/>
          <p:cNvSpPr>
            <a:spLocks noGrp="1"/>
          </p:cNvSpPr>
          <p:nvPr>
            <p:ph type="body" idx="4294967295"/>
          </p:nvPr>
        </p:nvSpPr>
        <p:spPr>
          <a:xfrm>
            <a:off x="228600" y="1828800"/>
            <a:ext cx="8534400" cy="3657600"/>
          </a:xfrm>
        </p:spPr>
        <p:txBody>
          <a:bodyPr/>
          <a:lstStyle/>
          <a:p>
            <a:pPr marL="682625" lvl="2" indent="-450850" algn="just">
              <a:buClr>
                <a:schemeClr val="accent2"/>
              </a:buClr>
              <a:buFont typeface="Wingdings 2" pitchFamily="18" charset="2"/>
              <a:buBlip>
                <a:blip r:embed="rId2"/>
              </a:buBlip>
              <a:defRPr/>
            </a:pPr>
            <a:r>
              <a:rPr lang="en-US" sz="2800" spc="20" dirty="0">
                <a:solidFill>
                  <a:schemeClr val="tx1"/>
                </a:solidFill>
                <a:latin typeface="Arial" charset="0"/>
              </a:rPr>
              <a:t>Environmentally Adjusted National Income or </a:t>
            </a:r>
            <a:r>
              <a:rPr lang="en-US" sz="2800" spc="20">
                <a:solidFill>
                  <a:schemeClr val="tx1"/>
                </a:solidFill>
                <a:latin typeface="Arial" charset="0"/>
              </a:rPr>
              <a:t>Green NNP (=NNP-Depletion </a:t>
            </a:r>
            <a:r>
              <a:rPr lang="en-US" sz="2800" spc="20" dirty="0">
                <a:solidFill>
                  <a:schemeClr val="tx1"/>
                </a:solidFill>
                <a:latin typeface="Arial" charset="0"/>
              </a:rPr>
              <a:t>of Natural Capital-Environmental </a:t>
            </a:r>
            <a:r>
              <a:rPr lang="en-US" sz="2800" dirty="0">
                <a:solidFill>
                  <a:schemeClr val="tx1"/>
                </a:solidFill>
                <a:latin typeface="Arial" charset="0"/>
              </a:rPr>
              <a:t>Damage)</a:t>
            </a:r>
          </a:p>
          <a:p>
            <a:pPr marL="682625" lvl="2" indent="-450850" algn="just">
              <a:buClr>
                <a:schemeClr val="accent2"/>
              </a:buClr>
              <a:buFont typeface="Wingdings 2" pitchFamily="18" charset="2"/>
              <a:buBlip>
                <a:blip r:embed="rId2"/>
              </a:buBlip>
              <a:defRPr/>
            </a:pPr>
            <a:endParaRPr lang="en-US" sz="2800" dirty="0">
              <a:solidFill>
                <a:schemeClr val="tx1"/>
              </a:solidFill>
              <a:latin typeface="Arial" charset="0"/>
            </a:endParaRPr>
          </a:p>
          <a:p>
            <a:pPr marL="682625" lvl="2" indent="-450850" algn="just">
              <a:buClr>
                <a:schemeClr val="accent2"/>
              </a:buClr>
              <a:buFont typeface="Wingdings 2" pitchFamily="18" charset="2"/>
              <a:buBlip>
                <a:blip r:embed="rId2"/>
              </a:buBlip>
              <a:defRPr/>
            </a:pPr>
            <a:r>
              <a:rPr lang="en-US" sz="2800" dirty="0">
                <a:solidFill>
                  <a:schemeClr val="tx1"/>
                </a:solidFill>
                <a:latin typeface="Arial" charset="0"/>
              </a:rPr>
              <a:t>Genuine Savings</a:t>
            </a:r>
          </a:p>
          <a:p>
            <a:pPr marL="682625" lvl="2" indent="-450850" algn="just">
              <a:buClr>
                <a:schemeClr val="accent2"/>
              </a:buClr>
              <a:buFont typeface="Wingdings 2" pitchFamily="18" charset="2"/>
              <a:buBlip>
                <a:blip r:embed="rId2"/>
              </a:buBlip>
              <a:defRPr/>
            </a:pPr>
            <a:endParaRPr lang="en-US" sz="2800" dirty="0">
              <a:solidFill>
                <a:schemeClr val="tx1"/>
              </a:solidFill>
              <a:latin typeface="Arial" charset="0"/>
            </a:endParaRPr>
          </a:p>
          <a:p>
            <a:pPr marL="682625" lvl="2" indent="-450850" algn="just">
              <a:buClr>
                <a:schemeClr val="accent2"/>
              </a:buClr>
              <a:buFont typeface="Wingdings 2" pitchFamily="18" charset="2"/>
              <a:buBlip>
                <a:blip r:embed="rId2"/>
              </a:buBlip>
              <a:defRPr/>
            </a:pPr>
            <a:r>
              <a:rPr lang="en-US" sz="2800" dirty="0">
                <a:solidFill>
                  <a:schemeClr val="tx1"/>
                </a:solidFill>
                <a:latin typeface="Arial" charset="0"/>
              </a:rPr>
              <a:t>Integrated Environmental Economic Accounting</a:t>
            </a:r>
          </a:p>
          <a:p>
            <a:pPr algn="just">
              <a:defRPr/>
            </a:pPr>
            <a:endParaRPr lang="en-US" dirty="0">
              <a:solidFill>
                <a:srgbClr val="000000"/>
              </a:solidFill>
              <a:latin typeface="Arial" charset="0"/>
            </a:endParaRPr>
          </a:p>
        </p:txBody>
      </p:sp>
      <p:sp>
        <p:nvSpPr>
          <p:cNvPr id="24580"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EB5A512-54F3-4FEE-9DF6-8FB36C7F2F35}" type="slidenum">
              <a:rPr lang="en-US" smtClean="0"/>
              <a:pPr/>
              <a:t>22</a:t>
            </a:fld>
            <a:endParaRPr lang="en-US"/>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4294967295"/>
          </p:nvPr>
        </p:nvSpPr>
        <p:spPr>
          <a:xfrm>
            <a:off x="228600" y="2286000"/>
            <a:ext cx="8686800" cy="3048000"/>
          </a:xfrm>
        </p:spPr>
        <p:txBody>
          <a:bodyPr/>
          <a:lstStyle/>
          <a:p>
            <a:pPr algn="just">
              <a:buFont typeface="Wingdings" pitchFamily="2" charset="2"/>
              <a:buChar char="§"/>
            </a:pPr>
            <a:r>
              <a:rPr lang="en-US">
                <a:solidFill>
                  <a:srgbClr val="000000"/>
                </a:solidFill>
                <a:latin typeface="Arial" charset="0"/>
              </a:rPr>
              <a:t>Degradation of environmental capital is like depreciation of man-made capital</a:t>
            </a:r>
          </a:p>
          <a:p>
            <a:pPr algn="just">
              <a:buFont typeface="Wingdings" pitchFamily="2" charset="2"/>
              <a:buChar char="§"/>
            </a:pPr>
            <a:endParaRPr lang="en-US">
              <a:solidFill>
                <a:srgbClr val="000000"/>
              </a:solidFill>
              <a:latin typeface="Arial" charset="0"/>
            </a:endParaRPr>
          </a:p>
          <a:p>
            <a:pPr algn="just">
              <a:buFont typeface="Wingdings" pitchFamily="2" charset="2"/>
              <a:buChar char="§"/>
            </a:pPr>
            <a:r>
              <a:rPr lang="en-US">
                <a:solidFill>
                  <a:srgbClr val="000000"/>
                </a:solidFill>
                <a:latin typeface="Arial" charset="0"/>
              </a:rPr>
              <a:t>Subtract from gross income to get net income</a:t>
            </a:r>
          </a:p>
          <a:p>
            <a:pPr algn="just">
              <a:buFont typeface="Wingdings" pitchFamily="2" charset="2"/>
              <a:buChar char="§"/>
            </a:pPr>
            <a:endParaRPr lang="en-US">
              <a:solidFill>
                <a:srgbClr val="000000"/>
              </a:solidFill>
              <a:latin typeface="Arial" charset="0"/>
            </a:endParaRPr>
          </a:p>
          <a:p>
            <a:pPr algn="just">
              <a:buFont typeface="Wingdings" pitchFamily="2" charset="2"/>
              <a:buChar char="§"/>
            </a:pPr>
            <a:r>
              <a:rPr lang="en-US">
                <a:solidFill>
                  <a:srgbClr val="000000"/>
                </a:solidFill>
                <a:latin typeface="Arial" charset="0"/>
              </a:rPr>
              <a:t>Not doing it is steering with a faulty compass</a:t>
            </a:r>
            <a:r>
              <a:rPr lang="en-US">
                <a:latin typeface="Arial" charset="0"/>
              </a:rPr>
              <a:t>  </a:t>
            </a:r>
          </a:p>
          <a:p>
            <a:pPr algn="just"/>
            <a:endParaRPr lang="en-US">
              <a:latin typeface="Arial" charset="0"/>
            </a:endParaRPr>
          </a:p>
        </p:txBody>
      </p:sp>
      <p:sp>
        <p:nvSpPr>
          <p:cNvPr id="25603" name="Rectangle 2"/>
          <p:cNvSpPr>
            <a:spLocks noGrp="1"/>
          </p:cNvSpPr>
          <p:nvPr>
            <p:ph type="title" idx="4294967295"/>
          </p:nvPr>
        </p:nvSpPr>
        <p:spPr>
          <a:xfrm>
            <a:off x="0" y="457200"/>
            <a:ext cx="8915400" cy="762000"/>
          </a:xfrm>
        </p:spPr>
        <p:txBody>
          <a:bodyPr/>
          <a:lstStyle/>
          <a:p>
            <a:r>
              <a:rPr lang="en-GB" sz="3200" b="1">
                <a:solidFill>
                  <a:srgbClr val="33CC33"/>
                </a:solidFill>
                <a:latin typeface="Arial" charset="0"/>
              </a:rPr>
              <a:t>GREEN</a:t>
            </a:r>
            <a:r>
              <a:rPr lang="en-GB" sz="3200" b="1">
                <a:solidFill>
                  <a:srgbClr val="000000"/>
                </a:solidFill>
                <a:latin typeface="Arial" charset="0"/>
              </a:rPr>
              <a:t> NATIONAL ACCOUNTS</a:t>
            </a:r>
            <a:endParaRPr lang="en-US" sz="3200">
              <a:solidFill>
                <a:srgbClr val="000000"/>
              </a:solidFill>
              <a:latin typeface="Arial" charset="0"/>
            </a:endParaRPr>
          </a:p>
        </p:txBody>
      </p:sp>
      <p:sp>
        <p:nvSpPr>
          <p:cNvPr id="2560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218BE58C-28D2-4DE5-BDA6-AEB4FC2D18B3}" type="slidenum">
              <a:rPr lang="en-US" smtClean="0"/>
              <a:pPr/>
              <a:t>23</a:t>
            </a:fld>
            <a:endParaRPr lang="en-US"/>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p:cNvSpPr>
          <p:nvPr>
            <p:ph type="body" idx="4294967295"/>
          </p:nvPr>
        </p:nvSpPr>
        <p:spPr>
          <a:xfrm>
            <a:off x="228600" y="1524000"/>
            <a:ext cx="8610600" cy="4114800"/>
          </a:xfrm>
        </p:spPr>
        <p:txBody>
          <a:bodyPr/>
          <a:lstStyle/>
          <a:p>
            <a:pPr marL="508000" indent="-508000" algn="just">
              <a:lnSpc>
                <a:spcPct val="90000"/>
              </a:lnSpc>
              <a:buSzPct val="91000"/>
              <a:buFont typeface="Georgia" pitchFamily="18" charset="0"/>
              <a:buBlip>
                <a:blip r:embed="rId2"/>
              </a:buBlip>
              <a:defRPr/>
            </a:pPr>
            <a:r>
              <a:rPr lang="en-US" b="1" dirty="0">
                <a:solidFill>
                  <a:srgbClr val="000000"/>
                </a:solidFill>
                <a:latin typeface="Arial" charset="0"/>
              </a:rPr>
              <a:t>System of National Accounting (SNA) </a:t>
            </a:r>
            <a:r>
              <a:rPr lang="en-US" dirty="0">
                <a:solidFill>
                  <a:srgbClr val="000000"/>
                </a:solidFill>
                <a:latin typeface="Arial" charset="0"/>
              </a:rPr>
              <a:t>as a measure of SD</a:t>
            </a:r>
          </a:p>
          <a:p>
            <a:pPr marL="508000" indent="-508000" algn="just">
              <a:lnSpc>
                <a:spcPct val="90000"/>
              </a:lnSpc>
              <a:buSzPct val="91000"/>
              <a:buFont typeface="Georgia" pitchFamily="18" charset="0"/>
              <a:buBlip>
                <a:blip r:embed="rId2"/>
              </a:buBlip>
              <a:defRPr/>
            </a:pPr>
            <a:endParaRPr lang="en-US" dirty="0">
              <a:solidFill>
                <a:srgbClr val="000000"/>
              </a:solidFill>
              <a:latin typeface="Arial" charset="0"/>
            </a:endParaRPr>
          </a:p>
          <a:p>
            <a:pPr marL="508000" indent="-508000" algn="just">
              <a:lnSpc>
                <a:spcPct val="150000"/>
              </a:lnSpc>
              <a:buSzPct val="91000"/>
              <a:buFont typeface="Georgia" pitchFamily="18" charset="0"/>
              <a:buBlip>
                <a:blip r:embed="rId2"/>
              </a:buBlip>
              <a:defRPr/>
            </a:pPr>
            <a:r>
              <a:rPr lang="en-US" dirty="0">
                <a:solidFill>
                  <a:srgbClr val="000000"/>
                </a:solidFill>
                <a:latin typeface="Arial" charset="0"/>
              </a:rPr>
              <a:t>Income as given by Hicks- that portion of the value of output which could be consumed in any year without reducing one’s wealth. </a:t>
            </a:r>
          </a:p>
          <a:p>
            <a:pPr marL="508000" indent="-508000" algn="just">
              <a:lnSpc>
                <a:spcPct val="90000"/>
              </a:lnSpc>
              <a:buSzPct val="91000"/>
              <a:buFont typeface="Georgia" pitchFamily="18" charset="0"/>
              <a:buBlip>
                <a:blip r:embed="rId2"/>
              </a:buBlip>
              <a:defRPr/>
            </a:pPr>
            <a:endParaRPr lang="en-US" dirty="0">
              <a:solidFill>
                <a:srgbClr val="000000"/>
              </a:solidFill>
              <a:latin typeface="Arial" charset="0"/>
            </a:endParaRPr>
          </a:p>
          <a:p>
            <a:pPr marL="508000" indent="-508000" algn="just">
              <a:lnSpc>
                <a:spcPct val="90000"/>
              </a:lnSpc>
              <a:buSzPct val="91000"/>
              <a:buFont typeface="Georgia" pitchFamily="18" charset="0"/>
              <a:buBlip>
                <a:blip r:embed="rId2"/>
              </a:buBlip>
              <a:defRPr/>
            </a:pPr>
            <a:r>
              <a:rPr lang="en-US" dirty="0">
                <a:solidFill>
                  <a:srgbClr val="000000"/>
                </a:solidFill>
                <a:latin typeface="Arial" charset="0"/>
              </a:rPr>
              <a:t>Need for adjustment in conventional accounts</a:t>
            </a:r>
          </a:p>
          <a:p>
            <a:pPr algn="just">
              <a:lnSpc>
                <a:spcPct val="90000"/>
              </a:lnSpc>
              <a:buSzPct val="91000"/>
              <a:buFont typeface="Georgia" pitchFamily="18" charset="0"/>
              <a:buBlip>
                <a:blip r:embed="rId2"/>
              </a:buBlip>
              <a:defRPr/>
            </a:pPr>
            <a:endParaRPr lang="en-US" dirty="0">
              <a:solidFill>
                <a:srgbClr val="000000"/>
              </a:solidFill>
              <a:latin typeface="Arial" charset="0"/>
            </a:endParaRPr>
          </a:p>
        </p:txBody>
      </p:sp>
      <p:sp>
        <p:nvSpPr>
          <p:cNvPr id="26627" name="Rectangle 2"/>
          <p:cNvSpPr>
            <a:spLocks noGrp="1"/>
          </p:cNvSpPr>
          <p:nvPr>
            <p:ph type="title" idx="4294967295"/>
          </p:nvPr>
        </p:nvSpPr>
        <p:spPr>
          <a:xfrm>
            <a:off x="0" y="457200"/>
            <a:ext cx="8915400" cy="762000"/>
          </a:xfrm>
        </p:spPr>
        <p:txBody>
          <a:bodyPr/>
          <a:lstStyle/>
          <a:p>
            <a:r>
              <a:rPr lang="en-GB" sz="3200" b="1">
                <a:solidFill>
                  <a:srgbClr val="33CC33"/>
                </a:solidFill>
                <a:latin typeface="Arial" charset="0"/>
              </a:rPr>
              <a:t>GREEN</a:t>
            </a:r>
            <a:r>
              <a:rPr lang="en-GB" sz="3200" b="1">
                <a:solidFill>
                  <a:srgbClr val="000000"/>
                </a:solidFill>
                <a:latin typeface="Arial" charset="0"/>
              </a:rPr>
              <a:t> NATIONAL ACCOUNTS</a:t>
            </a:r>
            <a:endParaRPr lang="en-US" sz="3200">
              <a:solidFill>
                <a:srgbClr val="000000"/>
              </a:solidFill>
              <a:latin typeface="Arial" charset="0"/>
            </a:endParaRPr>
          </a:p>
        </p:txBody>
      </p:sp>
      <p:sp>
        <p:nvSpPr>
          <p:cNvPr id="26628"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517BF87F-D5D0-4C25-B218-E7684BF1E365}" type="slidenum">
              <a:rPr lang="en-US" smtClean="0"/>
              <a:pPr/>
              <a:t>24</a:t>
            </a:fld>
            <a:endParaRPr lang="en-US"/>
          </a:p>
        </p:txBody>
      </p:sp>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4294967295"/>
          </p:nvPr>
        </p:nvSpPr>
        <p:spPr>
          <a:xfrm>
            <a:off x="152400" y="1447800"/>
            <a:ext cx="8839200" cy="4953000"/>
          </a:xfrm>
        </p:spPr>
        <p:txBody>
          <a:bodyPr/>
          <a:lstStyle/>
          <a:p>
            <a:pPr marL="465138" indent="-355600" algn="just">
              <a:spcBef>
                <a:spcPts val="600"/>
              </a:spcBef>
              <a:spcAft>
                <a:spcPts val="600"/>
              </a:spcAft>
              <a:buFont typeface="Georgia" pitchFamily="18" charset="0"/>
              <a:buBlip>
                <a:blip r:embed="rId2"/>
              </a:buBlip>
              <a:defRPr/>
            </a:pPr>
            <a:r>
              <a:rPr lang="en-US" sz="2600" dirty="0">
                <a:solidFill>
                  <a:srgbClr val="000000"/>
                </a:solidFill>
                <a:latin typeface="Arial" charset="0"/>
              </a:rPr>
              <a:t>For NR resources, deduct from NNP an amount equal to the value of annual production (less discoveries) multiplied by the difference b/w P and MC</a:t>
            </a:r>
          </a:p>
          <a:p>
            <a:pPr marL="465138" indent="-355600" algn="just">
              <a:spcBef>
                <a:spcPts val="600"/>
              </a:spcBef>
              <a:spcAft>
                <a:spcPts val="600"/>
              </a:spcAft>
              <a:buFont typeface="Georgia" pitchFamily="18" charset="0"/>
              <a:buBlip>
                <a:blip r:embed="rId2"/>
              </a:buBlip>
              <a:defRPr/>
            </a:pPr>
            <a:r>
              <a:rPr lang="en-US" sz="2600" dirty="0">
                <a:solidFill>
                  <a:srgbClr val="000000"/>
                </a:solidFill>
                <a:latin typeface="Arial" charset="0"/>
              </a:rPr>
              <a:t>For RR, annual production is deducted from annual growth and then valued using P and MC term</a:t>
            </a:r>
          </a:p>
          <a:p>
            <a:pPr marL="465138" indent="-355600" algn="just">
              <a:spcBef>
                <a:spcPts val="600"/>
              </a:spcBef>
              <a:spcAft>
                <a:spcPts val="600"/>
              </a:spcAft>
              <a:buFont typeface="Georgia" pitchFamily="18" charset="0"/>
              <a:buBlip>
                <a:blip r:embed="rId2"/>
              </a:buBlip>
              <a:defRPr/>
            </a:pPr>
            <a:r>
              <a:rPr lang="en-US" sz="2600" dirty="0">
                <a:solidFill>
                  <a:srgbClr val="000000"/>
                </a:solidFill>
                <a:latin typeface="Arial" charset="0"/>
              </a:rPr>
              <a:t>For pollution, amount equivalent to change in stock of each pollutant multiplied by its marginal abatement cost</a:t>
            </a:r>
          </a:p>
          <a:p>
            <a:pPr marL="465138" indent="-355600" algn="just">
              <a:spcBef>
                <a:spcPts val="600"/>
              </a:spcBef>
              <a:spcAft>
                <a:spcPts val="600"/>
              </a:spcAft>
              <a:buFont typeface="Georgia" pitchFamily="18" charset="0"/>
              <a:buBlip>
                <a:blip r:embed="rId2"/>
              </a:buBlip>
              <a:defRPr/>
            </a:pPr>
            <a:r>
              <a:rPr lang="en-US" sz="2600" b="1" dirty="0">
                <a:solidFill>
                  <a:srgbClr val="FF0000"/>
                </a:solidFill>
                <a:latin typeface="Arial" charset="0"/>
              </a:rPr>
              <a:t>Green NNP = NNP- (p</a:t>
            </a:r>
            <a:r>
              <a:rPr lang="en-US" sz="2600" b="1" baseline="-25000" dirty="0">
                <a:solidFill>
                  <a:srgbClr val="FF0000"/>
                </a:solidFill>
                <a:latin typeface="Arial" charset="0"/>
              </a:rPr>
              <a:t>1</a:t>
            </a:r>
            <a:r>
              <a:rPr lang="en-US" sz="2600" b="1" dirty="0">
                <a:solidFill>
                  <a:srgbClr val="FF0000"/>
                </a:solidFill>
                <a:latin typeface="Arial" charset="0"/>
              </a:rPr>
              <a:t>-mc</a:t>
            </a:r>
            <a:r>
              <a:rPr lang="en-US" sz="2600" b="1" baseline="-25000" dirty="0">
                <a:solidFill>
                  <a:srgbClr val="FF0000"/>
                </a:solidFill>
                <a:latin typeface="Arial" charset="0"/>
              </a:rPr>
              <a:t>1</a:t>
            </a:r>
            <a:r>
              <a:rPr lang="en-US" sz="2600" b="1" dirty="0">
                <a:solidFill>
                  <a:srgbClr val="FF0000"/>
                </a:solidFill>
                <a:latin typeface="Arial" charset="0"/>
              </a:rPr>
              <a:t>)NR-(p</a:t>
            </a:r>
            <a:r>
              <a:rPr lang="en-US" sz="2600" b="1" baseline="-25000" dirty="0">
                <a:solidFill>
                  <a:srgbClr val="FF0000"/>
                </a:solidFill>
                <a:latin typeface="Arial" charset="0"/>
              </a:rPr>
              <a:t>2</a:t>
            </a:r>
            <a:r>
              <a:rPr lang="en-US" sz="2600" b="1" dirty="0">
                <a:solidFill>
                  <a:srgbClr val="FF0000"/>
                </a:solidFill>
                <a:latin typeface="Arial" charset="0"/>
              </a:rPr>
              <a:t>-mc</a:t>
            </a:r>
            <a:r>
              <a:rPr lang="en-US" sz="2600" b="1" baseline="-25000" dirty="0">
                <a:solidFill>
                  <a:srgbClr val="FF0000"/>
                </a:solidFill>
                <a:latin typeface="Arial" charset="0"/>
              </a:rPr>
              <a:t>2</a:t>
            </a:r>
            <a:r>
              <a:rPr lang="en-US" sz="2600" b="1" dirty="0">
                <a:solidFill>
                  <a:srgbClr val="FF0000"/>
                </a:solidFill>
                <a:latin typeface="Arial" charset="0"/>
              </a:rPr>
              <a:t>) R-v(S)</a:t>
            </a:r>
          </a:p>
          <a:p>
            <a:pPr lvl="3" algn="just">
              <a:spcBef>
                <a:spcPts val="600"/>
              </a:spcBef>
              <a:spcAft>
                <a:spcPts val="600"/>
              </a:spcAft>
              <a:defRPr/>
            </a:pPr>
            <a:r>
              <a:rPr lang="en-US" sz="2600" b="1" dirty="0">
                <a:solidFill>
                  <a:srgbClr val="FF0000"/>
                </a:solidFill>
                <a:latin typeface="Arial" charset="0"/>
              </a:rPr>
              <a:t>v= marginal cost of abatement for pollution stock S</a:t>
            </a:r>
          </a:p>
          <a:p>
            <a:pPr algn="just">
              <a:defRPr/>
            </a:pPr>
            <a:endParaRPr lang="en-US" sz="2600" dirty="0">
              <a:solidFill>
                <a:srgbClr val="000000"/>
              </a:solidFill>
              <a:latin typeface="Arial" charset="0"/>
            </a:endParaRPr>
          </a:p>
        </p:txBody>
      </p:sp>
      <p:sp>
        <p:nvSpPr>
          <p:cNvPr id="28675" name="Rectangle 2"/>
          <p:cNvSpPr>
            <a:spLocks noGrp="1"/>
          </p:cNvSpPr>
          <p:nvPr>
            <p:ph type="title" idx="4294967295"/>
          </p:nvPr>
        </p:nvSpPr>
        <p:spPr>
          <a:xfrm>
            <a:off x="0" y="457200"/>
            <a:ext cx="8915400" cy="762000"/>
          </a:xfrm>
        </p:spPr>
        <p:txBody>
          <a:bodyPr/>
          <a:lstStyle/>
          <a:p>
            <a:r>
              <a:rPr lang="en-GB" sz="3200" b="1">
                <a:solidFill>
                  <a:schemeClr val="tx1"/>
                </a:solidFill>
                <a:latin typeface="Arial" charset="0"/>
              </a:rPr>
              <a:t>ADJUSTMENTS IN NATIONAL ACCOUNTS</a:t>
            </a:r>
            <a:endParaRPr lang="en-US" sz="3200">
              <a:solidFill>
                <a:schemeClr val="tx1"/>
              </a:solidFill>
              <a:latin typeface="Arial" charset="0"/>
            </a:endParaRPr>
          </a:p>
        </p:txBody>
      </p:sp>
      <p:sp>
        <p:nvSpPr>
          <p:cNvPr id="28676"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4C341A95-DFDF-4545-888A-D6D0AB046DDF}" type="slidenum">
              <a:rPr lang="en-US" smtClean="0"/>
              <a:pPr/>
              <a:t>25</a:t>
            </a:fld>
            <a:endParaRPr lang="en-US"/>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type="body" idx="4294967295"/>
          </p:nvPr>
        </p:nvSpPr>
        <p:spPr>
          <a:xfrm>
            <a:off x="228600" y="1371600"/>
            <a:ext cx="8610600" cy="4572000"/>
          </a:xfrm>
        </p:spPr>
        <p:txBody>
          <a:bodyPr/>
          <a:lstStyle/>
          <a:p>
            <a:pPr algn="just"/>
            <a:r>
              <a:rPr lang="en-US" dirty="0">
                <a:solidFill>
                  <a:srgbClr val="000000"/>
                </a:solidFill>
                <a:latin typeface="Arial" charset="0"/>
              </a:rPr>
              <a:t>Pearce and Atkinson, 1993</a:t>
            </a:r>
          </a:p>
          <a:p>
            <a:pPr algn="just">
              <a:buFont typeface="Georgia" pitchFamily="18" charset="0"/>
              <a:buNone/>
            </a:pPr>
            <a:endParaRPr lang="en-US" dirty="0">
              <a:solidFill>
                <a:srgbClr val="000000"/>
              </a:solidFill>
              <a:latin typeface="Arial" charset="0"/>
            </a:endParaRPr>
          </a:p>
          <a:p>
            <a:pPr algn="just"/>
            <a:r>
              <a:rPr lang="en-US" dirty="0">
                <a:solidFill>
                  <a:srgbClr val="000000"/>
                </a:solidFill>
                <a:latin typeface="Arial" charset="0"/>
              </a:rPr>
              <a:t>Compares reinvestment in an economy with depreciation of both natural and man made capital</a:t>
            </a:r>
          </a:p>
          <a:p>
            <a:pPr algn="just">
              <a:buFont typeface="Georgia" pitchFamily="18" charset="0"/>
              <a:buNone/>
            </a:pPr>
            <a:r>
              <a:rPr lang="en-US" dirty="0">
                <a:solidFill>
                  <a:srgbClr val="000000"/>
                </a:solidFill>
                <a:latin typeface="Arial" charset="0"/>
              </a:rPr>
              <a:t>   GS = S - </a:t>
            </a:r>
            <a:r>
              <a:rPr lang="en-US" dirty="0" err="1">
                <a:solidFill>
                  <a:srgbClr val="000000"/>
                </a:solidFill>
                <a:latin typeface="Arial" charset="0"/>
              </a:rPr>
              <a:t>θm</a:t>
            </a:r>
            <a:r>
              <a:rPr lang="en-US" dirty="0">
                <a:solidFill>
                  <a:srgbClr val="000000"/>
                </a:solidFill>
                <a:latin typeface="Arial" charset="0"/>
              </a:rPr>
              <a:t>- </a:t>
            </a:r>
            <a:r>
              <a:rPr lang="en-US" dirty="0" err="1">
                <a:solidFill>
                  <a:srgbClr val="000000"/>
                </a:solidFill>
                <a:latin typeface="Arial" charset="0"/>
              </a:rPr>
              <a:t>θn</a:t>
            </a:r>
            <a:r>
              <a:rPr lang="en-US" dirty="0">
                <a:solidFill>
                  <a:srgbClr val="000000"/>
                </a:solidFill>
                <a:latin typeface="Arial" charset="0"/>
              </a:rPr>
              <a:t>, S = savings, GS = Man made savings</a:t>
            </a:r>
          </a:p>
          <a:p>
            <a:pPr algn="just">
              <a:buFont typeface="Georgia" pitchFamily="18" charset="0"/>
              <a:buNone/>
            </a:pPr>
            <a:endParaRPr lang="en-US" dirty="0">
              <a:solidFill>
                <a:srgbClr val="000000"/>
              </a:solidFill>
              <a:latin typeface="Arial" charset="0"/>
            </a:endParaRPr>
          </a:p>
          <a:p>
            <a:pPr algn="just"/>
            <a:r>
              <a:rPr lang="en-US" i="1" dirty="0">
                <a:solidFill>
                  <a:srgbClr val="FF0000"/>
                </a:solidFill>
                <a:latin typeface="Arial" charset="0"/>
              </a:rPr>
              <a:t>Positive genuine saving means that the </a:t>
            </a:r>
            <a:r>
              <a:rPr lang="en-US" b="1" i="1" dirty="0">
                <a:solidFill>
                  <a:srgbClr val="FF0000"/>
                </a:solidFill>
                <a:latin typeface="Arial" charset="0"/>
              </a:rPr>
              <a:t>weak sustainability norm </a:t>
            </a:r>
            <a:r>
              <a:rPr lang="en-US" i="1" dirty="0">
                <a:solidFill>
                  <a:srgbClr val="FF0000"/>
                </a:solidFill>
                <a:latin typeface="Arial" charset="0"/>
              </a:rPr>
              <a:t>is fulfilled. (natural and man made capital are perfect substitutes)</a:t>
            </a:r>
            <a:endParaRPr lang="en-US" i="1" dirty="0">
              <a:solidFill>
                <a:srgbClr val="FF0000"/>
              </a:solidFill>
            </a:endParaRPr>
          </a:p>
        </p:txBody>
      </p:sp>
      <p:sp>
        <p:nvSpPr>
          <p:cNvPr id="29699" name="Rectangle 2"/>
          <p:cNvSpPr>
            <a:spLocks noGrp="1"/>
          </p:cNvSpPr>
          <p:nvPr>
            <p:ph type="title" idx="4294967295"/>
          </p:nvPr>
        </p:nvSpPr>
        <p:spPr>
          <a:xfrm>
            <a:off x="0" y="457200"/>
            <a:ext cx="8915400" cy="762000"/>
          </a:xfrm>
        </p:spPr>
        <p:txBody>
          <a:bodyPr/>
          <a:lstStyle/>
          <a:p>
            <a:r>
              <a:rPr lang="en-GB" sz="3200" b="1">
                <a:solidFill>
                  <a:schemeClr val="tx1"/>
                </a:solidFill>
                <a:latin typeface="Arial" charset="0"/>
              </a:rPr>
              <a:t>GENUINE SAVINGS</a:t>
            </a:r>
            <a:endParaRPr lang="en-US" sz="3200" dirty="0">
              <a:solidFill>
                <a:schemeClr val="tx1"/>
              </a:solidFill>
              <a:latin typeface="Arial" charset="0"/>
            </a:endParaRPr>
          </a:p>
        </p:txBody>
      </p:sp>
      <p:sp>
        <p:nvSpPr>
          <p:cNvPr id="29700"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47FA2DE-38A6-4BD7-9720-EFF28F29A5DB}" type="slidenum">
              <a:rPr lang="en-US" smtClean="0"/>
              <a:pPr/>
              <a:t>26</a:t>
            </a:fld>
            <a:endParaRPr lang="en-US"/>
          </a:p>
        </p:txBody>
      </p:sp>
    </p:spTree>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4294967295"/>
          </p:nvPr>
        </p:nvSpPr>
        <p:spPr>
          <a:xfrm>
            <a:off x="228600" y="1676400"/>
            <a:ext cx="8610600" cy="4191000"/>
          </a:xfrm>
        </p:spPr>
        <p:txBody>
          <a:bodyPr/>
          <a:lstStyle/>
          <a:p>
            <a:pPr algn="just">
              <a:lnSpc>
                <a:spcPct val="90000"/>
              </a:lnSpc>
            </a:pPr>
            <a:r>
              <a:rPr lang="en-US" dirty="0">
                <a:solidFill>
                  <a:srgbClr val="000000"/>
                </a:solidFill>
                <a:latin typeface="Arial" charset="0"/>
              </a:rPr>
              <a:t>Economic growth is needed and desirable.</a:t>
            </a:r>
          </a:p>
          <a:p>
            <a:pPr algn="just">
              <a:lnSpc>
                <a:spcPct val="90000"/>
              </a:lnSpc>
              <a:buFont typeface="Georgia" pitchFamily="18" charset="0"/>
              <a:buNone/>
            </a:pPr>
            <a:endParaRPr lang="en-US" dirty="0">
              <a:solidFill>
                <a:srgbClr val="000000"/>
              </a:solidFill>
              <a:latin typeface="Arial" charset="0"/>
            </a:endParaRPr>
          </a:p>
          <a:p>
            <a:pPr algn="just">
              <a:lnSpc>
                <a:spcPct val="90000"/>
              </a:lnSpc>
            </a:pPr>
            <a:r>
              <a:rPr lang="en-US" dirty="0">
                <a:solidFill>
                  <a:srgbClr val="000000"/>
                </a:solidFill>
                <a:latin typeface="Arial" charset="0"/>
              </a:rPr>
              <a:t>Can needed growth be attained?</a:t>
            </a:r>
          </a:p>
          <a:p>
            <a:pPr algn="just">
              <a:lnSpc>
                <a:spcPct val="90000"/>
              </a:lnSpc>
            </a:pPr>
            <a:endParaRPr lang="en-US" dirty="0">
              <a:solidFill>
                <a:srgbClr val="000000"/>
              </a:solidFill>
              <a:latin typeface="Arial" charset="0"/>
            </a:endParaRPr>
          </a:p>
          <a:p>
            <a:pPr algn="just">
              <a:lnSpc>
                <a:spcPct val="90000"/>
              </a:lnSpc>
            </a:pPr>
            <a:r>
              <a:rPr lang="en-US" dirty="0">
                <a:solidFill>
                  <a:srgbClr val="000000"/>
                </a:solidFill>
                <a:latin typeface="Arial" charset="0"/>
              </a:rPr>
              <a:t>What stress on environment would it put?</a:t>
            </a:r>
          </a:p>
          <a:p>
            <a:pPr algn="just">
              <a:lnSpc>
                <a:spcPct val="90000"/>
              </a:lnSpc>
            </a:pPr>
            <a:endParaRPr lang="en-US" dirty="0">
              <a:solidFill>
                <a:srgbClr val="000000"/>
              </a:solidFill>
              <a:latin typeface="Arial" charset="0"/>
            </a:endParaRPr>
          </a:p>
          <a:p>
            <a:pPr algn="just">
              <a:lnSpc>
                <a:spcPct val="90000"/>
              </a:lnSpc>
            </a:pPr>
            <a:r>
              <a:rPr lang="en-US" dirty="0">
                <a:solidFill>
                  <a:srgbClr val="000000"/>
                </a:solidFill>
                <a:latin typeface="Arial" charset="0"/>
              </a:rPr>
              <a:t>How to make it green growth?</a:t>
            </a:r>
          </a:p>
          <a:p>
            <a:pPr algn="just">
              <a:lnSpc>
                <a:spcPct val="90000"/>
              </a:lnSpc>
            </a:pPr>
            <a:endParaRPr lang="en-US" dirty="0">
              <a:solidFill>
                <a:srgbClr val="000000"/>
              </a:solidFill>
              <a:latin typeface="Arial" charset="0"/>
            </a:endParaRPr>
          </a:p>
          <a:p>
            <a:pPr algn="just">
              <a:lnSpc>
                <a:spcPct val="90000"/>
              </a:lnSpc>
            </a:pPr>
            <a:r>
              <a:rPr lang="en-US" dirty="0">
                <a:solidFill>
                  <a:srgbClr val="000000"/>
                </a:solidFill>
                <a:latin typeface="Arial" charset="0"/>
              </a:rPr>
              <a:t>How to ensure sustainable development? </a:t>
            </a:r>
          </a:p>
          <a:p>
            <a:pPr algn="just">
              <a:lnSpc>
                <a:spcPct val="90000"/>
              </a:lnSpc>
              <a:buFont typeface="Georgia" pitchFamily="18" charset="0"/>
              <a:buNone/>
            </a:pPr>
            <a:endParaRPr lang="en-US" dirty="0">
              <a:solidFill>
                <a:srgbClr val="000000"/>
              </a:solidFill>
              <a:latin typeface="Arial" charset="0"/>
            </a:endParaRPr>
          </a:p>
        </p:txBody>
      </p:sp>
      <p:sp>
        <p:nvSpPr>
          <p:cNvPr id="31747" name="Rectangle 2"/>
          <p:cNvSpPr>
            <a:spLocks noGrp="1"/>
          </p:cNvSpPr>
          <p:nvPr>
            <p:ph type="title" idx="4294967295"/>
          </p:nvPr>
        </p:nvSpPr>
        <p:spPr>
          <a:xfrm>
            <a:off x="-76200" y="457200"/>
            <a:ext cx="8915400" cy="762000"/>
          </a:xfrm>
        </p:spPr>
        <p:txBody>
          <a:bodyPr/>
          <a:lstStyle/>
          <a:p>
            <a:r>
              <a:rPr lang="en-GB" sz="3200" b="1">
                <a:solidFill>
                  <a:schemeClr val="tx1"/>
                </a:solidFill>
                <a:latin typeface="Arial" charset="0"/>
              </a:rPr>
              <a:t>ISSUES FOR SUSTAINABLE DEVELOPMENT</a:t>
            </a:r>
            <a:endParaRPr lang="en-US" sz="3200">
              <a:solidFill>
                <a:schemeClr val="tx1"/>
              </a:solidFill>
              <a:latin typeface="Arial" charset="0"/>
            </a:endParaRPr>
          </a:p>
        </p:txBody>
      </p:sp>
      <p:sp>
        <p:nvSpPr>
          <p:cNvPr id="31748"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7B7091CA-3BB8-4FC4-845E-4CC463B89A20}" type="slidenum">
              <a:rPr lang="en-US" smtClean="0"/>
              <a:pPr/>
              <a:t>27</a:t>
            </a:fld>
            <a:endParaRPr lang="en-US"/>
          </a:p>
        </p:txBody>
      </p:sp>
    </p:spTree>
    <p:extLst>
      <p:ext uri="{BB962C8B-B14F-4D97-AF65-F5344CB8AC3E}">
        <p14:creationId xmlns:p14="http://schemas.microsoft.com/office/powerpoint/2010/main" val="104905928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304800" y="1524000"/>
            <a:ext cx="8305800" cy="4495800"/>
          </a:xfrm>
        </p:spPr>
        <p:txBody>
          <a:bodyPr/>
          <a:lstStyle/>
          <a:p>
            <a:pPr algn="just">
              <a:buFont typeface="Wingdings" panose="05000000000000000000" pitchFamily="2" charset="2"/>
              <a:buChar char="§"/>
            </a:pPr>
            <a:r>
              <a:rPr lang="en-US" dirty="0">
                <a:solidFill>
                  <a:srgbClr val="000000"/>
                </a:solidFill>
                <a:latin typeface="Arial" charset="0"/>
              </a:rPr>
              <a:t>Poor people, almost always, bear the burnt of environmental degradation</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Poverty and environmental degradation are often caught in a mutually reinforcing downward spiral</a:t>
            </a:r>
          </a:p>
          <a:p>
            <a:pPr algn="just">
              <a:buFont typeface="Wingdings" panose="05000000000000000000" pitchFamily="2" charset="2"/>
              <a:buChar char="§"/>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If the spiral is to be arrested, addressing poverty </a:t>
            </a:r>
            <a:r>
              <a:rPr lang="en-US" dirty="0" err="1">
                <a:solidFill>
                  <a:srgbClr val="000000"/>
                </a:solidFill>
                <a:latin typeface="Arial" charset="0"/>
              </a:rPr>
              <a:t>alongwith</a:t>
            </a:r>
            <a:r>
              <a:rPr lang="en-US" dirty="0">
                <a:solidFill>
                  <a:srgbClr val="000000"/>
                </a:solidFill>
                <a:latin typeface="Arial" charset="0"/>
              </a:rPr>
              <a:t> environment oriented policy will be useful</a:t>
            </a:r>
          </a:p>
          <a:p>
            <a:pPr algn="just">
              <a:buFont typeface="Georgia" pitchFamily="18" charset="0"/>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33400" y="609600"/>
            <a:ext cx="8001000" cy="609600"/>
          </a:xfrm>
        </p:spPr>
        <p:txBody>
          <a:bodyPr/>
          <a:lstStyle/>
          <a:p>
            <a:r>
              <a:rPr lang="en-GB" sz="2800" b="1" dirty="0">
                <a:solidFill>
                  <a:schemeClr val="tx1"/>
                </a:solidFill>
                <a:latin typeface="Arial" charset="0"/>
              </a:rPr>
              <a:t>POVERTY and Environmental Degradation</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28</a:t>
            </a:fld>
            <a:endParaRPr lang="en-US"/>
          </a:p>
        </p:txBody>
      </p:sp>
    </p:spTree>
    <p:extLst>
      <p:ext uri="{BB962C8B-B14F-4D97-AF65-F5344CB8AC3E}">
        <p14:creationId xmlns:p14="http://schemas.microsoft.com/office/powerpoint/2010/main" val="222176125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304800" y="1308100"/>
            <a:ext cx="8382000" cy="5168900"/>
          </a:xfrm>
        </p:spPr>
        <p:txBody>
          <a:bodyPr/>
          <a:lstStyle/>
          <a:p>
            <a:pPr algn="just">
              <a:buFont typeface="Wingdings" panose="05000000000000000000" pitchFamily="2" charset="2"/>
              <a:buChar char="§"/>
            </a:pPr>
            <a:r>
              <a:rPr lang="en-US" dirty="0">
                <a:solidFill>
                  <a:srgbClr val="000000"/>
                </a:solidFill>
                <a:latin typeface="Arial" charset="0"/>
              </a:rPr>
              <a:t>For appropriate policy formulation, examining the causality between poverty and environmental degradation is important</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Poor usually don’t possess means and power to damage the environment to the point that will unleash the spiral</a:t>
            </a:r>
          </a:p>
          <a:p>
            <a:pPr algn="just">
              <a:buFont typeface="Wingdings" panose="05000000000000000000" pitchFamily="2" charset="2"/>
              <a:buChar char="§"/>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Greed and rent-seeking by the rich and powerful section are responsible for such degradation of environment</a:t>
            </a:r>
          </a:p>
          <a:p>
            <a:pPr algn="just">
              <a:buFont typeface="Georgia" pitchFamily="18" charset="0"/>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457200" y="533400"/>
            <a:ext cx="8001000" cy="609600"/>
          </a:xfrm>
        </p:spPr>
        <p:txBody>
          <a:bodyPr/>
          <a:lstStyle/>
          <a:p>
            <a:r>
              <a:rPr lang="en-GB" sz="2800" b="1" dirty="0">
                <a:solidFill>
                  <a:schemeClr val="tx1"/>
                </a:solidFill>
                <a:latin typeface="Arial" charset="0"/>
              </a:rPr>
              <a:t>POVERTY and Environmental Degradation</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29</a:t>
            </a:fld>
            <a:endParaRPr lang="en-US"/>
          </a:p>
        </p:txBody>
      </p:sp>
    </p:spTree>
    <p:extLst>
      <p:ext uri="{BB962C8B-B14F-4D97-AF65-F5344CB8AC3E}">
        <p14:creationId xmlns:p14="http://schemas.microsoft.com/office/powerpoint/2010/main" val="414128235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7A2890A0-91BE-4127-8821-8FD7A3620E47}" type="slidenum">
              <a:rPr lang="en-US" smtClean="0"/>
              <a:pPr/>
              <a:t>3</a:t>
            </a:fld>
            <a:endParaRPr lang="en-US"/>
          </a:p>
        </p:txBody>
      </p:sp>
      <p:sp>
        <p:nvSpPr>
          <p:cNvPr id="8195" name="Rectangle 3"/>
          <p:cNvSpPr txBox="1">
            <a:spLocks noChangeArrowheads="1"/>
          </p:cNvSpPr>
          <p:nvPr/>
        </p:nvSpPr>
        <p:spPr bwMode="auto">
          <a:xfrm>
            <a:off x="80963" y="1905000"/>
            <a:ext cx="8834437" cy="4267200"/>
          </a:xfrm>
          <a:prstGeom prst="rect">
            <a:avLst/>
          </a:prstGeom>
          <a:noFill/>
          <a:ln w="9525">
            <a:noFill/>
            <a:miter lim="800000"/>
            <a:headEnd/>
            <a:tailEnd/>
          </a:ln>
        </p:spPr>
        <p:txBody>
          <a:bodyPr/>
          <a:lstStyle/>
          <a:p>
            <a:pPr marL="365125" indent="-255588" algn="just" eaLnBrk="0" hangingPunct="0">
              <a:lnSpc>
                <a:spcPct val="90000"/>
              </a:lnSpc>
              <a:spcBef>
                <a:spcPts val="300"/>
              </a:spcBef>
              <a:buClr>
                <a:srgbClr val="A04DA3"/>
              </a:buClr>
              <a:buFont typeface="Georgia" pitchFamily="18" charset="0"/>
              <a:buChar char="•"/>
            </a:pPr>
            <a:r>
              <a:rPr lang="en-US" sz="2800"/>
              <a:t>In the late 1980’s and early 1990’s some economists (Krueger and others) took up some studies to explore the relationships between level of economic development and environmental quality across countries. </a:t>
            </a:r>
          </a:p>
          <a:p>
            <a:pPr marL="365125" indent="-255588" eaLnBrk="0" hangingPunct="0">
              <a:lnSpc>
                <a:spcPct val="90000"/>
              </a:lnSpc>
              <a:spcBef>
                <a:spcPts val="300"/>
              </a:spcBef>
              <a:buClr>
                <a:srgbClr val="A04DA3"/>
              </a:buClr>
            </a:pPr>
            <a:endParaRPr lang="en-US" sz="2800"/>
          </a:p>
          <a:p>
            <a:pPr marL="365125" indent="-255588" algn="just" eaLnBrk="0" hangingPunct="0">
              <a:lnSpc>
                <a:spcPct val="90000"/>
              </a:lnSpc>
              <a:spcBef>
                <a:spcPts val="300"/>
              </a:spcBef>
              <a:buClr>
                <a:srgbClr val="A04DA3"/>
              </a:buClr>
              <a:buFont typeface="Georgia" pitchFamily="18" charset="0"/>
              <a:buChar char="•"/>
            </a:pPr>
            <a:r>
              <a:rPr lang="en-US" sz="2800"/>
              <a:t>Plotting the concentration of certain key pollutants against per capita income of levels of countries some studies came up with a pattern of scatter shown in figure-1. </a:t>
            </a:r>
          </a:p>
        </p:txBody>
      </p:sp>
      <p:sp>
        <p:nvSpPr>
          <p:cNvPr id="6" name="Rectangle 2"/>
          <p:cNvSpPr txBox="1">
            <a:spLocks noChangeArrowheads="1"/>
          </p:cNvSpPr>
          <p:nvPr/>
        </p:nvSpPr>
        <p:spPr bwMode="auto">
          <a:xfrm>
            <a:off x="0" y="395288"/>
            <a:ext cx="8763000" cy="1219200"/>
          </a:xfrm>
          <a:prstGeom prst="rect">
            <a:avLst/>
          </a:prstGeom>
          <a:noFill/>
          <a:ln w="9525">
            <a:noFill/>
            <a:miter lim="800000"/>
            <a:headEnd/>
            <a:tailEnd/>
          </a:ln>
        </p:spPr>
        <p:txBody>
          <a:bodyPr anchor="ctr"/>
          <a:lstStyle/>
          <a:p>
            <a:pPr eaLnBrk="0" hangingPunct="0">
              <a:defRPr/>
            </a:pPr>
            <a:r>
              <a:rPr lang="en-US" sz="2800" b="1" spc="80" dirty="0">
                <a:solidFill>
                  <a:srgbClr val="002060"/>
                </a:solidFill>
                <a:ea typeface="+mj-ea"/>
                <a:cs typeface="+mj-cs"/>
              </a:rPr>
              <a:t>ENVIRONMENT DEVELOPMENT TRADE-OFF: </a:t>
            </a:r>
            <a:br>
              <a:rPr lang="en-US" sz="2800" b="1" dirty="0">
                <a:solidFill>
                  <a:srgbClr val="002060"/>
                </a:solidFill>
                <a:ea typeface="+mj-ea"/>
                <a:cs typeface="+mj-cs"/>
              </a:rPr>
            </a:br>
            <a:r>
              <a:rPr lang="en-US" sz="2800" b="1" dirty="0">
                <a:solidFill>
                  <a:srgbClr val="002060"/>
                </a:solidFill>
                <a:ea typeface="+mj-ea"/>
                <a:cs typeface="+mj-cs"/>
              </a:rPr>
              <a:t>The Environmental </a:t>
            </a:r>
            <a:r>
              <a:rPr lang="en-US" sz="2800" b="1" dirty="0" err="1">
                <a:solidFill>
                  <a:srgbClr val="002060"/>
                </a:solidFill>
                <a:ea typeface="+mj-ea"/>
                <a:cs typeface="+mj-cs"/>
              </a:rPr>
              <a:t>Kuznet</a:t>
            </a:r>
            <a:r>
              <a:rPr lang="en-US" sz="2800" b="1" dirty="0">
                <a:solidFill>
                  <a:srgbClr val="002060"/>
                </a:solidFill>
                <a:ea typeface="+mj-ea"/>
                <a:cs typeface="+mj-cs"/>
              </a:rPr>
              <a:t> Curve (EKC)</a:t>
            </a: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990600" y="2743200"/>
            <a:ext cx="7391400" cy="1828800"/>
          </a:xfrm>
          <a:prstGeom prst="rect">
            <a:avLst/>
          </a:prstGeom>
          <a:noFill/>
          <a:ln w="9525">
            <a:noFill/>
            <a:miter lim="800000"/>
            <a:headEnd/>
            <a:tailEnd/>
          </a:ln>
          <a:effectLst/>
        </p:spPr>
        <p:txBody>
          <a:bodyPr>
            <a:prstTxWarp prst="textPlain">
              <a:avLst/>
            </a:prstTxWarp>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3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Economic aspects of global environmental issues</a:t>
            </a:r>
          </a:p>
        </p:txBody>
      </p:sp>
      <p:sp>
        <p:nvSpPr>
          <p:cNvPr id="19459"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1EA5F7C-6C48-4905-9ABD-08B903C04A19}" type="slidenum">
              <a:rPr lang="en-US" smtClean="0"/>
              <a:pPr/>
              <a:t>30</a:t>
            </a:fld>
            <a:endParaRPr lang="en-US"/>
          </a:p>
        </p:txBody>
      </p:sp>
    </p:spTree>
    <p:extLst>
      <p:ext uri="{BB962C8B-B14F-4D97-AF65-F5344CB8AC3E}">
        <p14:creationId xmlns:p14="http://schemas.microsoft.com/office/powerpoint/2010/main" val="1847235419"/>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533400" y="1568450"/>
            <a:ext cx="8077200" cy="4451350"/>
          </a:xfrm>
        </p:spPr>
        <p:txBody>
          <a:bodyPr/>
          <a:lstStyle/>
          <a:p>
            <a:pPr algn="just">
              <a:buFont typeface="Wingdings" panose="05000000000000000000" pitchFamily="2" charset="2"/>
              <a:buChar char="§"/>
            </a:pPr>
            <a:r>
              <a:rPr lang="en-US" dirty="0">
                <a:solidFill>
                  <a:srgbClr val="000000"/>
                </a:solidFill>
                <a:latin typeface="Arial" charset="0"/>
              </a:rPr>
              <a:t>Two broad categories of issues-</a:t>
            </a:r>
          </a:p>
          <a:p>
            <a:pPr marL="109537" indent="0" algn="just">
              <a:buNone/>
            </a:pPr>
            <a:endParaRPr lang="en-US" dirty="0">
              <a:solidFill>
                <a:srgbClr val="000000"/>
              </a:solidFill>
              <a:latin typeface="Arial" charset="0"/>
            </a:endParaRPr>
          </a:p>
          <a:p>
            <a:pPr lvl="1" algn="just">
              <a:buFont typeface="Wingdings" panose="05000000000000000000" pitchFamily="2" charset="2"/>
              <a:buChar char="§"/>
            </a:pPr>
            <a:r>
              <a:rPr lang="en-US" dirty="0">
                <a:solidFill>
                  <a:srgbClr val="000000"/>
                </a:solidFill>
                <a:latin typeface="Arial" charset="0"/>
              </a:rPr>
              <a:t>Those arising from the consequences of differences in environmental regulations across countries</a:t>
            </a:r>
          </a:p>
          <a:p>
            <a:pPr marL="411162" lvl="1" indent="0" algn="just">
              <a:buNone/>
            </a:pPr>
            <a:endParaRPr lang="en-US" dirty="0">
              <a:solidFill>
                <a:srgbClr val="000000"/>
              </a:solidFill>
              <a:latin typeface="Arial" charset="0"/>
            </a:endParaRPr>
          </a:p>
          <a:p>
            <a:pPr lvl="1" algn="just">
              <a:buFont typeface="Wingdings" panose="05000000000000000000" pitchFamily="2" charset="2"/>
              <a:buChar char="§"/>
            </a:pPr>
            <a:r>
              <a:rPr lang="en-US" dirty="0">
                <a:solidFill>
                  <a:srgbClr val="000000"/>
                </a:solidFill>
                <a:latin typeface="Arial" charset="0"/>
              </a:rPr>
              <a:t>Others concerned with management of global public bad</a:t>
            </a: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33400" y="565150"/>
            <a:ext cx="7772400" cy="806450"/>
          </a:xfrm>
        </p:spPr>
        <p:txBody>
          <a:bodyPr/>
          <a:lstStyle/>
          <a:p>
            <a:r>
              <a:rPr lang="en-GB" sz="2800" b="1" dirty="0">
                <a:solidFill>
                  <a:schemeClr val="tx1"/>
                </a:solidFill>
                <a:latin typeface="Arial" charset="0"/>
              </a:rPr>
              <a:t>TRADE and ENVIRONMENT</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31</a:t>
            </a:fld>
            <a:endParaRPr 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2">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533400" y="1371600"/>
            <a:ext cx="8077200" cy="5029200"/>
          </a:xfrm>
        </p:spPr>
        <p:txBody>
          <a:bodyPr/>
          <a:lstStyle/>
          <a:p>
            <a:pPr algn="just">
              <a:buFont typeface="Wingdings" panose="05000000000000000000" pitchFamily="2" charset="2"/>
              <a:buChar char="§"/>
            </a:pPr>
            <a:r>
              <a:rPr lang="en-US" dirty="0">
                <a:solidFill>
                  <a:srgbClr val="000000"/>
                </a:solidFill>
                <a:latin typeface="Arial" charset="0"/>
              </a:rPr>
              <a:t>International trade helps a country to specialize in production of specific commodities (comparative cost advantage)</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Relative endowment of different types of natural resources plays an important role in determining the pattern and volume of trade</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Pattern and volume of trade affects the environment nationally and globally</a:t>
            </a:r>
          </a:p>
          <a:p>
            <a:pPr algn="just">
              <a:buFont typeface="Wingdings" panose="05000000000000000000" pitchFamily="2" charset="2"/>
              <a:buChar char="§"/>
            </a:pPr>
            <a:endParaRPr lang="en-US" dirty="0">
              <a:solidFill>
                <a:srgbClr val="000000"/>
              </a:solidFill>
              <a:latin typeface="Arial" charset="0"/>
            </a:endParaRPr>
          </a:p>
          <a:p>
            <a:pPr algn="just">
              <a:buFont typeface="Wingdings" panose="05000000000000000000" pitchFamily="2" charset="2"/>
              <a:buChar char="§"/>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33400" y="535132"/>
            <a:ext cx="7772400" cy="531668"/>
          </a:xfrm>
        </p:spPr>
        <p:txBody>
          <a:bodyPr/>
          <a:lstStyle/>
          <a:p>
            <a:r>
              <a:rPr lang="en-GB" sz="2800" b="1" dirty="0">
                <a:solidFill>
                  <a:schemeClr val="tx1"/>
                </a:solidFill>
                <a:latin typeface="Arial" charset="0"/>
              </a:rPr>
              <a:t>TRADE and ENVIRONMENT</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32</a:t>
            </a:fld>
            <a:endParaRPr lang="en-US"/>
          </a:p>
        </p:txBody>
      </p:sp>
    </p:spTree>
    <p:extLst>
      <p:ext uri="{BB962C8B-B14F-4D97-AF65-F5344CB8AC3E}">
        <p14:creationId xmlns:p14="http://schemas.microsoft.com/office/powerpoint/2010/main" val="226826640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533400" y="1371600"/>
            <a:ext cx="8077200" cy="5029200"/>
          </a:xfrm>
        </p:spPr>
        <p:txBody>
          <a:bodyPr/>
          <a:lstStyle/>
          <a:p>
            <a:pPr algn="just">
              <a:buFont typeface="Wingdings" panose="05000000000000000000" pitchFamily="2" charset="2"/>
              <a:buChar char="§"/>
            </a:pPr>
            <a:r>
              <a:rPr lang="en-US" dirty="0">
                <a:solidFill>
                  <a:srgbClr val="000000"/>
                </a:solidFill>
                <a:latin typeface="Arial" charset="0"/>
              </a:rPr>
              <a:t>Sources of international trade determining comparative cost advantage of countries are-</a:t>
            </a:r>
          </a:p>
          <a:p>
            <a:pPr lvl="1" algn="just">
              <a:buFont typeface="Wingdings" panose="05000000000000000000" pitchFamily="2" charset="2"/>
              <a:buChar char="§"/>
            </a:pPr>
            <a:r>
              <a:rPr lang="en-US" dirty="0">
                <a:solidFill>
                  <a:srgbClr val="000000"/>
                </a:solidFill>
                <a:latin typeface="Arial" charset="0"/>
              </a:rPr>
              <a:t>Differences in </a:t>
            </a:r>
            <a:r>
              <a:rPr lang="en-US" dirty="0" err="1">
                <a:solidFill>
                  <a:srgbClr val="000000"/>
                </a:solidFill>
                <a:latin typeface="Arial" charset="0"/>
              </a:rPr>
              <a:t>labour</a:t>
            </a:r>
            <a:r>
              <a:rPr lang="en-US" dirty="0">
                <a:solidFill>
                  <a:srgbClr val="000000"/>
                </a:solidFill>
                <a:latin typeface="Arial" charset="0"/>
              </a:rPr>
              <a:t> productivity</a:t>
            </a:r>
          </a:p>
          <a:p>
            <a:pPr lvl="1" algn="just">
              <a:buFont typeface="Wingdings" panose="05000000000000000000" pitchFamily="2" charset="2"/>
              <a:buChar char="§"/>
            </a:pPr>
            <a:r>
              <a:rPr lang="en-US" dirty="0">
                <a:solidFill>
                  <a:srgbClr val="000000"/>
                </a:solidFill>
                <a:latin typeface="Arial" charset="0"/>
              </a:rPr>
              <a:t>Relative availability of factors of production including natural resources</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r>
              <a:rPr lang="en-US" dirty="0">
                <a:solidFill>
                  <a:srgbClr val="000000"/>
                </a:solidFill>
                <a:latin typeface="Arial" charset="0"/>
              </a:rPr>
              <a:t>Differential environmental standards or regulations across countries may also affect pattern and spatial distribution of trade, and thereby environment</a:t>
            </a:r>
          </a:p>
          <a:p>
            <a:pPr marL="109537" indent="0" algn="just">
              <a:buNone/>
            </a:pPr>
            <a:endParaRPr lang="en-US" dirty="0">
              <a:solidFill>
                <a:srgbClr val="000000"/>
              </a:solidFill>
              <a:latin typeface="Arial" charset="0"/>
            </a:endParaRPr>
          </a:p>
          <a:p>
            <a:pPr algn="just">
              <a:buFont typeface="Wingdings" panose="05000000000000000000" pitchFamily="2" charset="2"/>
              <a:buChar char="§"/>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33400" y="535132"/>
            <a:ext cx="7772400" cy="531668"/>
          </a:xfrm>
        </p:spPr>
        <p:txBody>
          <a:bodyPr/>
          <a:lstStyle/>
          <a:p>
            <a:r>
              <a:rPr lang="en-GB" sz="2800" b="1" dirty="0">
                <a:solidFill>
                  <a:schemeClr val="tx1"/>
                </a:solidFill>
                <a:latin typeface="Arial" charset="0"/>
              </a:rPr>
              <a:t>TRADE and ENVIRONMENT</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33</a:t>
            </a:fld>
            <a:endParaRPr lang="en-US"/>
          </a:p>
        </p:txBody>
      </p:sp>
    </p:spTree>
    <p:extLst>
      <p:ext uri="{BB962C8B-B14F-4D97-AF65-F5344CB8AC3E}">
        <p14:creationId xmlns:p14="http://schemas.microsoft.com/office/powerpoint/2010/main" val="215082871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609600" y="1600200"/>
            <a:ext cx="8077200" cy="5029200"/>
          </a:xfrm>
        </p:spPr>
        <p:txBody>
          <a:bodyPr/>
          <a:lstStyle/>
          <a:p>
            <a:pPr algn="just">
              <a:buFont typeface="Wingdings" panose="05000000000000000000" pitchFamily="2" charset="2"/>
              <a:buChar char="§"/>
            </a:pPr>
            <a:r>
              <a:rPr lang="en-US" dirty="0">
                <a:solidFill>
                  <a:srgbClr val="000000"/>
                </a:solidFill>
                <a:latin typeface="Arial" charset="0"/>
              </a:rPr>
              <a:t>International trade → Greater production and consumption → environmental problems (social cost)</a:t>
            </a:r>
          </a:p>
          <a:p>
            <a:pPr algn="just">
              <a:buFont typeface="Wingdings" panose="05000000000000000000" pitchFamily="2" charset="2"/>
              <a:buChar char="§"/>
            </a:pPr>
            <a:r>
              <a:rPr lang="en-US" dirty="0">
                <a:solidFill>
                  <a:srgbClr val="000000"/>
                </a:solidFill>
                <a:latin typeface="Arial" charset="0"/>
              </a:rPr>
              <a:t> Market failure (external costs are not captured in price)</a:t>
            </a:r>
          </a:p>
          <a:p>
            <a:pPr algn="just">
              <a:buFont typeface="Wingdings" panose="05000000000000000000" pitchFamily="2" charset="2"/>
              <a:buChar char="§"/>
            </a:pPr>
            <a:r>
              <a:rPr lang="en-US" dirty="0">
                <a:solidFill>
                  <a:srgbClr val="000000"/>
                </a:solidFill>
                <a:latin typeface="Arial" charset="0"/>
              </a:rPr>
              <a:t>Lower price → higher demand and production (more than socially optimal level)</a:t>
            </a:r>
          </a:p>
          <a:p>
            <a:pPr algn="just">
              <a:buFont typeface="Wingdings" panose="05000000000000000000" pitchFamily="2" charset="2"/>
              <a:buChar char="§"/>
            </a:pPr>
            <a:r>
              <a:rPr lang="en-US" dirty="0">
                <a:solidFill>
                  <a:srgbClr val="000000"/>
                </a:solidFill>
                <a:latin typeface="Arial" charset="0"/>
              </a:rPr>
              <a:t>Appropriate regulation is required to curtail output</a:t>
            </a:r>
          </a:p>
          <a:p>
            <a:pPr marL="109537" indent="0" algn="just">
              <a:buNone/>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algn="just">
              <a:buFont typeface="Wingdings" panose="05000000000000000000" pitchFamily="2" charset="2"/>
              <a:buChar char="§"/>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21855" y="599209"/>
            <a:ext cx="7772400" cy="531668"/>
          </a:xfrm>
        </p:spPr>
        <p:txBody>
          <a:bodyPr/>
          <a:lstStyle/>
          <a:p>
            <a:r>
              <a:rPr lang="en-GB" sz="2800" b="1" dirty="0">
                <a:solidFill>
                  <a:schemeClr val="tx1"/>
                </a:solidFill>
                <a:latin typeface="Arial" charset="0"/>
              </a:rPr>
              <a:t>TRADE and ENVIRONMENT</a:t>
            </a: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34</a:t>
            </a:fld>
            <a:endParaRPr lang="en-US"/>
          </a:p>
        </p:txBody>
      </p:sp>
    </p:spTree>
    <p:extLst>
      <p:ext uri="{BB962C8B-B14F-4D97-AF65-F5344CB8AC3E}">
        <p14:creationId xmlns:p14="http://schemas.microsoft.com/office/powerpoint/2010/main" val="137806251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609600" y="1600200"/>
            <a:ext cx="8077200" cy="5029200"/>
          </a:xfrm>
        </p:spPr>
        <p:txBody>
          <a:bodyPr/>
          <a:lstStyle/>
          <a:p>
            <a:pPr algn="just">
              <a:buFont typeface="Wingdings" panose="05000000000000000000" pitchFamily="2" charset="2"/>
              <a:buChar char="§"/>
            </a:pPr>
            <a:r>
              <a:rPr lang="en-US" sz="3200" dirty="0">
                <a:solidFill>
                  <a:srgbClr val="000000"/>
                </a:solidFill>
                <a:latin typeface="Arial" charset="0"/>
              </a:rPr>
              <a:t>Environmental regulation and specialization in production</a:t>
            </a:r>
          </a:p>
          <a:p>
            <a:pPr marL="109537" indent="0" algn="just">
              <a:buNone/>
            </a:pPr>
            <a:endParaRPr lang="en-US" sz="3200" dirty="0">
              <a:solidFill>
                <a:srgbClr val="000000"/>
              </a:solidFill>
              <a:latin typeface="Arial" charset="0"/>
            </a:endParaRPr>
          </a:p>
          <a:p>
            <a:pPr algn="just">
              <a:buFont typeface="Wingdings" panose="05000000000000000000" pitchFamily="2" charset="2"/>
              <a:buChar char="§"/>
            </a:pPr>
            <a:r>
              <a:rPr lang="en-US" sz="3200" dirty="0">
                <a:solidFill>
                  <a:srgbClr val="000000"/>
                </a:solidFill>
                <a:latin typeface="Arial" charset="0"/>
              </a:rPr>
              <a:t>Case of developed and developing countries</a:t>
            </a:r>
          </a:p>
          <a:p>
            <a:pPr marL="109537" indent="0" algn="just">
              <a:buNone/>
            </a:pPr>
            <a:endParaRPr lang="en-US" sz="3200" dirty="0">
              <a:solidFill>
                <a:srgbClr val="000000"/>
              </a:solidFill>
              <a:latin typeface="Arial" charset="0"/>
            </a:endParaRPr>
          </a:p>
          <a:p>
            <a:pPr algn="just">
              <a:buFont typeface="Wingdings" panose="05000000000000000000" pitchFamily="2" charset="2"/>
              <a:buChar char="§"/>
            </a:pPr>
            <a:r>
              <a:rPr lang="en-US" sz="3200" dirty="0">
                <a:solidFill>
                  <a:srgbClr val="000000"/>
                </a:solidFill>
                <a:latin typeface="Arial" charset="0"/>
              </a:rPr>
              <a:t>Pollution haven hypothesis</a:t>
            </a:r>
          </a:p>
          <a:p>
            <a:pPr marL="109537" indent="0" algn="just">
              <a:buNone/>
            </a:pPr>
            <a:endParaRPr lang="en-US" sz="3200" dirty="0">
              <a:solidFill>
                <a:srgbClr val="000000"/>
              </a:solidFill>
              <a:latin typeface="Arial" charset="0"/>
            </a:endParaRPr>
          </a:p>
          <a:p>
            <a:pPr marL="109537" indent="0" algn="just">
              <a:buNone/>
            </a:pPr>
            <a:endParaRPr lang="en-US" dirty="0">
              <a:solidFill>
                <a:srgbClr val="000000"/>
              </a:solidFill>
              <a:latin typeface="Arial" charset="0"/>
            </a:endParaRPr>
          </a:p>
          <a:p>
            <a:pPr algn="just">
              <a:buFont typeface="Wingdings" panose="05000000000000000000" pitchFamily="2" charset="2"/>
              <a:buChar char="§"/>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21855" y="599209"/>
            <a:ext cx="7772400" cy="531668"/>
          </a:xfrm>
        </p:spPr>
        <p:txBody>
          <a:bodyPr/>
          <a:lstStyle/>
          <a:p>
            <a:r>
              <a:rPr lang="en-GB" b="1" dirty="0">
                <a:solidFill>
                  <a:schemeClr val="tx1"/>
                </a:solidFill>
                <a:latin typeface="Arial" charset="0"/>
              </a:rPr>
              <a:t>TRADE and ENVIRONMENT</a:t>
            </a:r>
            <a:endParaRPr lang="en-US"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35</a:t>
            </a:fld>
            <a:endParaRPr lang="en-US"/>
          </a:p>
        </p:txBody>
      </p:sp>
    </p:spTree>
    <p:extLst>
      <p:ext uri="{BB962C8B-B14F-4D97-AF65-F5344CB8AC3E}">
        <p14:creationId xmlns:p14="http://schemas.microsoft.com/office/powerpoint/2010/main" val="1199468874"/>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4294967295"/>
          </p:nvPr>
        </p:nvSpPr>
        <p:spPr>
          <a:xfrm>
            <a:off x="521854" y="1364094"/>
            <a:ext cx="8088745" cy="5265305"/>
          </a:xfrm>
        </p:spPr>
        <p:txBody>
          <a:bodyPr/>
          <a:lstStyle/>
          <a:p>
            <a:pPr algn="just">
              <a:buFont typeface="Wingdings" panose="05000000000000000000" pitchFamily="2" charset="2"/>
              <a:buChar char="§"/>
            </a:pPr>
            <a:r>
              <a:rPr lang="en-US" sz="3200" dirty="0">
                <a:solidFill>
                  <a:srgbClr val="000000"/>
                </a:solidFill>
                <a:latin typeface="Arial" charset="0"/>
              </a:rPr>
              <a:t>Public </a:t>
            </a:r>
            <a:r>
              <a:rPr lang="en-US" sz="3200" dirty="0" err="1">
                <a:solidFill>
                  <a:srgbClr val="000000"/>
                </a:solidFill>
                <a:latin typeface="Arial" charset="0"/>
              </a:rPr>
              <a:t>bads</a:t>
            </a:r>
            <a:r>
              <a:rPr lang="en-US" sz="3200" dirty="0">
                <a:solidFill>
                  <a:srgbClr val="000000"/>
                </a:solidFill>
                <a:latin typeface="Arial" charset="0"/>
              </a:rPr>
              <a:t> affect all people in a locality adversely and no one can be excluded</a:t>
            </a:r>
          </a:p>
          <a:p>
            <a:pPr algn="just">
              <a:buFont typeface="Wingdings" panose="05000000000000000000" pitchFamily="2" charset="2"/>
              <a:buChar char="§"/>
            </a:pPr>
            <a:r>
              <a:rPr lang="en-US" sz="3200" dirty="0">
                <a:solidFill>
                  <a:srgbClr val="000000"/>
                </a:solidFill>
                <a:latin typeface="Arial" charset="0"/>
              </a:rPr>
              <a:t>Local and global public goods and </a:t>
            </a:r>
            <a:r>
              <a:rPr lang="en-US" sz="3200" dirty="0" err="1">
                <a:solidFill>
                  <a:srgbClr val="000000"/>
                </a:solidFill>
                <a:latin typeface="Arial" charset="0"/>
              </a:rPr>
              <a:t>bads</a:t>
            </a:r>
            <a:endParaRPr lang="en-US" sz="3200" dirty="0">
              <a:solidFill>
                <a:srgbClr val="000000"/>
              </a:solidFill>
              <a:latin typeface="Arial" charset="0"/>
            </a:endParaRPr>
          </a:p>
          <a:p>
            <a:pPr algn="just">
              <a:buFont typeface="Wingdings" panose="05000000000000000000" pitchFamily="2" charset="2"/>
              <a:buChar char="§"/>
            </a:pPr>
            <a:r>
              <a:rPr lang="en-US" sz="3200" dirty="0">
                <a:solidFill>
                  <a:srgbClr val="000000"/>
                </a:solidFill>
                <a:latin typeface="Arial" charset="0"/>
              </a:rPr>
              <a:t>Individual countries may not have enough incentives to conserve the goods and limit use of </a:t>
            </a:r>
            <a:r>
              <a:rPr lang="en-US" sz="3200" dirty="0" err="1">
                <a:solidFill>
                  <a:srgbClr val="000000"/>
                </a:solidFill>
                <a:latin typeface="Arial" charset="0"/>
              </a:rPr>
              <a:t>bads</a:t>
            </a:r>
            <a:endParaRPr lang="en-US" sz="3200" dirty="0">
              <a:solidFill>
                <a:srgbClr val="000000"/>
              </a:solidFill>
              <a:latin typeface="Arial" charset="0"/>
            </a:endParaRPr>
          </a:p>
          <a:p>
            <a:pPr algn="just">
              <a:buFont typeface="Wingdings" panose="05000000000000000000" pitchFamily="2" charset="2"/>
              <a:buChar char="§"/>
            </a:pPr>
            <a:r>
              <a:rPr lang="en-US" sz="3200" dirty="0">
                <a:solidFill>
                  <a:srgbClr val="000000"/>
                </a:solidFill>
                <a:latin typeface="Arial" charset="0"/>
              </a:rPr>
              <a:t>Tendency to ‘free ride.’</a:t>
            </a:r>
          </a:p>
          <a:p>
            <a:pPr algn="just">
              <a:buFont typeface="Wingdings" panose="05000000000000000000" pitchFamily="2" charset="2"/>
              <a:buChar char="§"/>
            </a:pPr>
            <a:r>
              <a:rPr lang="en-US" sz="3200" dirty="0">
                <a:solidFill>
                  <a:srgbClr val="000000"/>
                </a:solidFill>
                <a:latin typeface="Arial" charset="0"/>
              </a:rPr>
              <a:t>Not enough actions and ‘tragedy of commons’</a:t>
            </a:r>
          </a:p>
          <a:p>
            <a:pPr algn="just">
              <a:buFont typeface="Wingdings" panose="05000000000000000000" pitchFamily="2" charset="2"/>
              <a:buChar char="§"/>
            </a:pPr>
            <a:r>
              <a:rPr lang="en-US" sz="3200" dirty="0">
                <a:solidFill>
                  <a:srgbClr val="000000"/>
                </a:solidFill>
                <a:latin typeface="Arial" charset="0"/>
              </a:rPr>
              <a:t>Kyoto, Montreal protocol, etc.</a:t>
            </a:r>
          </a:p>
          <a:p>
            <a:pPr marL="109537" indent="0" algn="just">
              <a:buNone/>
            </a:pPr>
            <a:endParaRPr lang="en-US" sz="3200" dirty="0">
              <a:solidFill>
                <a:srgbClr val="000000"/>
              </a:solidFill>
              <a:latin typeface="Arial" charset="0"/>
            </a:endParaRPr>
          </a:p>
          <a:p>
            <a:pPr marL="109537" indent="0" algn="just">
              <a:buNone/>
            </a:pPr>
            <a:endParaRPr lang="en-US" sz="3200" dirty="0">
              <a:solidFill>
                <a:srgbClr val="000000"/>
              </a:solidFill>
              <a:latin typeface="Arial" charset="0"/>
            </a:endParaRPr>
          </a:p>
          <a:p>
            <a:pPr algn="just">
              <a:buFont typeface="Wingdings" panose="05000000000000000000" pitchFamily="2" charset="2"/>
              <a:buChar char="§"/>
            </a:pPr>
            <a:endParaRPr lang="en-US" dirty="0">
              <a:solidFill>
                <a:srgbClr val="000000"/>
              </a:solidFill>
              <a:latin typeface="Arial" charset="0"/>
            </a:endParaRPr>
          </a:p>
          <a:p>
            <a:pPr marL="109537" indent="0" algn="just">
              <a:buNone/>
            </a:pPr>
            <a:endParaRPr lang="en-US" dirty="0">
              <a:solidFill>
                <a:srgbClr val="000000"/>
              </a:solidFill>
              <a:latin typeface="Arial" charset="0"/>
            </a:endParaRPr>
          </a:p>
          <a:p>
            <a:pPr marL="411162" lvl="1" indent="0" algn="just">
              <a:buNone/>
            </a:pPr>
            <a:endParaRPr lang="en-US" dirty="0">
              <a:solidFill>
                <a:srgbClr val="000000"/>
              </a:solidFill>
              <a:latin typeface="Arial" charset="0"/>
            </a:endParaRPr>
          </a:p>
        </p:txBody>
      </p:sp>
      <p:sp>
        <p:nvSpPr>
          <p:cNvPr id="30723" name="Rectangle 2"/>
          <p:cNvSpPr>
            <a:spLocks noGrp="1"/>
          </p:cNvSpPr>
          <p:nvPr>
            <p:ph type="title" idx="4294967295"/>
          </p:nvPr>
        </p:nvSpPr>
        <p:spPr>
          <a:xfrm>
            <a:off x="521855" y="599209"/>
            <a:ext cx="7772400" cy="531668"/>
          </a:xfrm>
        </p:spPr>
        <p:txBody>
          <a:bodyPr/>
          <a:lstStyle/>
          <a:p>
            <a:br>
              <a:rPr lang="en-GB" sz="2800" b="1" dirty="0">
                <a:solidFill>
                  <a:schemeClr val="tx1"/>
                </a:solidFill>
                <a:latin typeface="Arial" charset="0"/>
              </a:rPr>
            </a:br>
            <a:r>
              <a:rPr lang="en-GB" b="1" dirty="0">
                <a:solidFill>
                  <a:schemeClr val="tx1"/>
                </a:solidFill>
                <a:latin typeface="Arial" charset="0"/>
              </a:rPr>
              <a:t>Global Public Goods and </a:t>
            </a:r>
            <a:r>
              <a:rPr lang="en-GB" b="1" dirty="0" err="1">
                <a:solidFill>
                  <a:schemeClr val="tx1"/>
                </a:solidFill>
                <a:latin typeface="Arial" charset="0"/>
              </a:rPr>
              <a:t>Bads</a:t>
            </a:r>
            <a:br>
              <a:rPr lang="en-GB" sz="2800" b="1" dirty="0">
                <a:solidFill>
                  <a:schemeClr val="tx1"/>
                </a:solidFill>
                <a:latin typeface="Arial" charset="0"/>
              </a:rPr>
            </a:br>
            <a:endParaRPr lang="en-US" sz="2800" dirty="0">
              <a:solidFill>
                <a:schemeClr val="tx1"/>
              </a:solidFill>
              <a:latin typeface="Arial" charset="0"/>
            </a:endParaRPr>
          </a:p>
        </p:txBody>
      </p:sp>
      <p:sp>
        <p:nvSpPr>
          <p:cNvPr id="30724"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6F711117-2FD8-4A6A-B682-47B4563E622C}" type="slidenum">
              <a:rPr lang="en-US" smtClean="0"/>
              <a:pPr/>
              <a:t>36</a:t>
            </a:fld>
            <a:endParaRPr lang="en-US"/>
          </a:p>
        </p:txBody>
      </p:sp>
    </p:spTree>
    <p:extLst>
      <p:ext uri="{BB962C8B-B14F-4D97-AF65-F5344CB8AC3E}">
        <p14:creationId xmlns:p14="http://schemas.microsoft.com/office/powerpoint/2010/main" val="847596488"/>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9048B694-6C98-4B66-941B-14A732D591AA}" type="slidenum">
              <a:rPr lang="en-US" smtClean="0"/>
              <a:pPr/>
              <a:t>4</a:t>
            </a:fld>
            <a:endParaRPr lang="en-US"/>
          </a:p>
        </p:txBody>
      </p:sp>
      <p:cxnSp>
        <p:nvCxnSpPr>
          <p:cNvPr id="6" name="Straight Arrow Connector 5"/>
          <p:cNvCxnSpPr/>
          <p:nvPr/>
        </p:nvCxnSpPr>
        <p:spPr>
          <a:xfrm rot="5400000" flipH="1" flipV="1">
            <a:off x="-760413" y="3122613"/>
            <a:ext cx="4418013"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447800" y="5326063"/>
            <a:ext cx="5410200" cy="1587"/>
          </a:xfrm>
          <a:prstGeom prst="straightConnector1">
            <a:avLst/>
          </a:prstGeom>
          <a:ln w="25400">
            <a:solidFill>
              <a:schemeClr val="tx1">
                <a:alpha val="69000"/>
              </a:schemeClr>
            </a:solidFill>
            <a:tailEnd type="arrow"/>
          </a:ln>
        </p:spPr>
        <p:style>
          <a:lnRef idx="1">
            <a:schemeClr val="accent1"/>
          </a:lnRef>
          <a:fillRef idx="0">
            <a:schemeClr val="accent1"/>
          </a:fillRef>
          <a:effectRef idx="0">
            <a:schemeClr val="accent1"/>
          </a:effectRef>
          <a:fontRef idx="minor">
            <a:schemeClr val="tx1"/>
          </a:fontRef>
        </p:style>
      </p:cxnSp>
      <p:sp>
        <p:nvSpPr>
          <p:cNvPr id="9221" name="TextBox 7"/>
          <p:cNvSpPr txBox="1">
            <a:spLocks noChangeArrowheads="1"/>
          </p:cNvSpPr>
          <p:nvPr/>
        </p:nvSpPr>
        <p:spPr bwMode="auto">
          <a:xfrm>
            <a:off x="5715000" y="5638800"/>
            <a:ext cx="2362200" cy="400050"/>
          </a:xfrm>
          <a:prstGeom prst="rect">
            <a:avLst/>
          </a:prstGeom>
          <a:noFill/>
          <a:ln w="9525">
            <a:noFill/>
            <a:miter lim="800000"/>
            <a:headEnd/>
            <a:tailEnd/>
          </a:ln>
        </p:spPr>
        <p:txBody>
          <a:bodyPr>
            <a:spAutoFit/>
          </a:bodyPr>
          <a:lstStyle/>
          <a:p>
            <a:r>
              <a:rPr lang="en-US" sz="2000"/>
              <a:t>Per Capita Income</a:t>
            </a:r>
          </a:p>
        </p:txBody>
      </p:sp>
      <p:sp>
        <p:nvSpPr>
          <p:cNvPr id="9" name="TextBox 8"/>
          <p:cNvSpPr txBox="1"/>
          <p:nvPr/>
        </p:nvSpPr>
        <p:spPr>
          <a:xfrm rot="16200000">
            <a:off x="-267045" y="2076677"/>
            <a:ext cx="2116829" cy="400110"/>
          </a:xfrm>
          <a:prstGeom prst="rect">
            <a:avLst/>
          </a:prstGeom>
          <a:noFill/>
          <a:scene3d>
            <a:camera prst="orthographicFront">
              <a:rot lat="0" lon="0" rev="0"/>
            </a:camera>
            <a:lightRig rig="threePt" dir="t"/>
          </a:scene3d>
        </p:spPr>
        <p:txBody>
          <a:bodyPr>
            <a:spAutoFit/>
          </a:bodyPr>
          <a:lstStyle/>
          <a:p>
            <a:pPr algn="r">
              <a:defRPr/>
            </a:pPr>
            <a:r>
              <a:rPr lang="en-US" sz="2000" dirty="0"/>
              <a:t>Pollution</a:t>
            </a:r>
          </a:p>
        </p:txBody>
      </p:sp>
      <p:sp>
        <p:nvSpPr>
          <p:cNvPr id="10" name="Freeform 9"/>
          <p:cNvSpPr/>
          <p:nvPr/>
        </p:nvSpPr>
        <p:spPr>
          <a:xfrm>
            <a:off x="1447800" y="4038600"/>
            <a:ext cx="4343400" cy="1270000"/>
          </a:xfrm>
          <a:custGeom>
            <a:avLst/>
            <a:gdLst>
              <a:gd name="connsiteX0" fmla="*/ 0 w 3903260"/>
              <a:gd name="connsiteY0" fmla="*/ 1437564 h 1437564"/>
              <a:gd name="connsiteX1" fmla="*/ 928048 w 3903260"/>
              <a:gd name="connsiteY1" fmla="*/ 222913 h 1437564"/>
              <a:gd name="connsiteX2" fmla="*/ 2415654 w 3903260"/>
              <a:gd name="connsiteY2" fmla="*/ 100084 h 1437564"/>
              <a:gd name="connsiteX3" fmla="*/ 3903260 w 3903260"/>
              <a:gd name="connsiteY3" fmla="*/ 645994 h 1437564"/>
            </a:gdLst>
            <a:ahLst/>
            <a:cxnLst>
              <a:cxn ang="0">
                <a:pos x="connsiteX0" y="connsiteY0"/>
              </a:cxn>
              <a:cxn ang="0">
                <a:pos x="connsiteX1" y="connsiteY1"/>
              </a:cxn>
              <a:cxn ang="0">
                <a:pos x="connsiteX2" y="connsiteY2"/>
              </a:cxn>
              <a:cxn ang="0">
                <a:pos x="connsiteX3" y="connsiteY3"/>
              </a:cxn>
            </a:cxnLst>
            <a:rect l="l" t="t" r="r" b="b"/>
            <a:pathLst>
              <a:path w="3903260" h="1437564">
                <a:moveTo>
                  <a:pt x="0" y="1437564"/>
                </a:moveTo>
                <a:cubicBezTo>
                  <a:pt x="262719" y="941695"/>
                  <a:pt x="525439" y="445826"/>
                  <a:pt x="928048" y="222913"/>
                </a:cubicBezTo>
                <a:cubicBezTo>
                  <a:pt x="1330657" y="0"/>
                  <a:pt x="1919785" y="29571"/>
                  <a:pt x="2415654" y="100084"/>
                </a:cubicBezTo>
                <a:cubicBezTo>
                  <a:pt x="2911523" y="170598"/>
                  <a:pt x="3407391" y="408296"/>
                  <a:pt x="3903260" y="645994"/>
                </a:cubicBezTo>
              </a:path>
            </a:pathLst>
          </a:custGeom>
          <a:ln w="25400">
            <a:solidFill>
              <a:srgbClr val="7030A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24" name="TextBox 10"/>
          <p:cNvSpPr txBox="1">
            <a:spLocks noChangeArrowheads="1"/>
          </p:cNvSpPr>
          <p:nvPr/>
        </p:nvSpPr>
        <p:spPr bwMode="auto">
          <a:xfrm>
            <a:off x="1752600" y="2514600"/>
            <a:ext cx="1676400" cy="923925"/>
          </a:xfrm>
          <a:prstGeom prst="rect">
            <a:avLst/>
          </a:prstGeom>
          <a:noFill/>
          <a:ln w="9525">
            <a:noFill/>
            <a:miter lim="800000"/>
            <a:headEnd/>
            <a:tailEnd/>
          </a:ln>
        </p:spPr>
        <p:txBody>
          <a:bodyPr>
            <a:spAutoFit/>
          </a:bodyPr>
          <a:lstStyle/>
          <a:p>
            <a:pPr algn="ctr"/>
            <a:r>
              <a:rPr lang="en-US" b="1"/>
              <a:t>Early Stage of Economic Development</a:t>
            </a:r>
          </a:p>
        </p:txBody>
      </p:sp>
      <p:cxnSp>
        <p:nvCxnSpPr>
          <p:cNvPr id="12" name="Straight Arrow Connector 11"/>
          <p:cNvCxnSpPr/>
          <p:nvPr/>
        </p:nvCxnSpPr>
        <p:spPr>
          <a:xfrm rot="16200000" flipH="1">
            <a:off x="2324100" y="3467100"/>
            <a:ext cx="609600" cy="38100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26" name="TextBox 12"/>
          <p:cNvSpPr txBox="1">
            <a:spLocks noChangeArrowheads="1"/>
          </p:cNvSpPr>
          <p:nvPr/>
        </p:nvSpPr>
        <p:spPr bwMode="auto">
          <a:xfrm>
            <a:off x="5334000" y="2590800"/>
            <a:ext cx="1676400" cy="923925"/>
          </a:xfrm>
          <a:prstGeom prst="rect">
            <a:avLst/>
          </a:prstGeom>
          <a:noFill/>
          <a:ln w="9525">
            <a:noFill/>
            <a:miter lim="800000"/>
            <a:headEnd/>
            <a:tailEnd/>
          </a:ln>
        </p:spPr>
        <p:txBody>
          <a:bodyPr>
            <a:spAutoFit/>
          </a:bodyPr>
          <a:lstStyle/>
          <a:p>
            <a:pPr algn="ctr"/>
            <a:r>
              <a:rPr lang="en-US" b="1"/>
              <a:t>Later Stage of Economic Development</a:t>
            </a:r>
          </a:p>
        </p:txBody>
      </p:sp>
      <p:cxnSp>
        <p:nvCxnSpPr>
          <p:cNvPr id="14" name="Straight Arrow Connector 13"/>
          <p:cNvCxnSpPr/>
          <p:nvPr/>
        </p:nvCxnSpPr>
        <p:spPr>
          <a:xfrm rot="5400000">
            <a:off x="5105400" y="3505200"/>
            <a:ext cx="533400" cy="533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28" name="Text Box 12"/>
          <p:cNvSpPr txBox="1">
            <a:spLocks noChangeArrowheads="1"/>
          </p:cNvSpPr>
          <p:nvPr/>
        </p:nvSpPr>
        <p:spPr bwMode="auto">
          <a:xfrm>
            <a:off x="2743200" y="5791200"/>
            <a:ext cx="1905000" cy="519113"/>
          </a:xfrm>
          <a:prstGeom prst="rect">
            <a:avLst/>
          </a:prstGeom>
          <a:noFill/>
          <a:ln w="9525">
            <a:noFill/>
            <a:miter lim="800000"/>
            <a:headEnd/>
            <a:tailEnd/>
          </a:ln>
        </p:spPr>
        <p:txBody>
          <a:bodyPr>
            <a:spAutoFit/>
          </a:bodyPr>
          <a:lstStyle/>
          <a:p>
            <a:pPr algn="ctr">
              <a:spcBef>
                <a:spcPct val="50000"/>
              </a:spcBef>
            </a:pPr>
            <a:r>
              <a:rPr lang="en-US" sz="2800"/>
              <a:t>Figure - 1</a:t>
            </a:r>
          </a:p>
        </p:txBody>
      </p:sp>
      <p:sp>
        <p:nvSpPr>
          <p:cNvPr id="9229" name="Text Box 9"/>
          <p:cNvSpPr txBox="1">
            <a:spLocks noChangeArrowheads="1"/>
          </p:cNvSpPr>
          <p:nvPr/>
        </p:nvSpPr>
        <p:spPr bwMode="auto">
          <a:xfrm>
            <a:off x="1524000" y="493713"/>
            <a:ext cx="6934200" cy="523875"/>
          </a:xfrm>
          <a:prstGeom prst="rect">
            <a:avLst/>
          </a:prstGeom>
          <a:noFill/>
          <a:ln w="9525">
            <a:noFill/>
            <a:miter lim="800000"/>
            <a:headEnd/>
            <a:tailEnd/>
          </a:ln>
        </p:spPr>
        <p:txBody>
          <a:bodyPr>
            <a:spAutoFit/>
          </a:bodyPr>
          <a:lstStyle/>
          <a:p>
            <a:pPr algn="ctr">
              <a:spcBef>
                <a:spcPct val="50000"/>
              </a:spcBef>
            </a:pPr>
            <a:r>
              <a:rPr lang="en-US" sz="2800" b="1"/>
              <a:t>The Environmental Kuznet Curve</a:t>
            </a:r>
            <a:r>
              <a:rPr lang="en-US" sz="2800"/>
              <a:t> </a:t>
            </a: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1CE5420C-17F3-454A-9F73-4B9217F47D69}" type="slidenum">
              <a:rPr lang="en-US" smtClean="0"/>
              <a:pPr/>
              <a:t>5</a:t>
            </a:fld>
            <a:endParaRPr lang="en-US"/>
          </a:p>
        </p:txBody>
      </p:sp>
      <p:sp>
        <p:nvSpPr>
          <p:cNvPr id="10243" name="Rectangle 3"/>
          <p:cNvSpPr txBox="1">
            <a:spLocks noChangeArrowheads="1"/>
          </p:cNvSpPr>
          <p:nvPr/>
        </p:nvSpPr>
        <p:spPr bwMode="auto">
          <a:xfrm>
            <a:off x="228600" y="1600200"/>
            <a:ext cx="8458200" cy="4525963"/>
          </a:xfrm>
          <a:prstGeom prst="rect">
            <a:avLst/>
          </a:prstGeom>
          <a:noFill/>
          <a:ln w="9525">
            <a:noFill/>
            <a:miter lim="800000"/>
            <a:headEnd/>
            <a:tailEnd/>
          </a:ln>
        </p:spPr>
        <p:txBody>
          <a:bodyPr/>
          <a:lstStyle/>
          <a:p>
            <a:pPr marL="365125" indent="-255588" algn="just" eaLnBrk="0" hangingPunct="0">
              <a:spcBef>
                <a:spcPts val="300"/>
              </a:spcBef>
              <a:buClr>
                <a:srgbClr val="A04DA3"/>
              </a:buClr>
              <a:buFont typeface="Georgia" pitchFamily="18" charset="0"/>
              <a:buChar char="•"/>
            </a:pPr>
            <a:r>
              <a:rPr lang="en-US" sz="2800"/>
              <a:t>This scatter indicated a relationship between per capita income (PCI) and pollution levels of the shape of an inverted U. </a:t>
            </a:r>
          </a:p>
          <a:p>
            <a:pPr marL="365125" indent="-255588" eaLnBrk="0" hangingPunct="0">
              <a:spcBef>
                <a:spcPts val="300"/>
              </a:spcBef>
              <a:buClr>
                <a:srgbClr val="A04DA3"/>
              </a:buClr>
              <a:buFont typeface="Georgia" pitchFamily="18" charset="0"/>
              <a:buChar char="•"/>
            </a:pPr>
            <a:endParaRPr lang="en-US" sz="2800"/>
          </a:p>
          <a:p>
            <a:pPr marL="365125" indent="-255588" algn="just" eaLnBrk="0" hangingPunct="0">
              <a:spcBef>
                <a:spcPts val="300"/>
              </a:spcBef>
              <a:buClr>
                <a:srgbClr val="A04DA3"/>
              </a:buClr>
              <a:buFont typeface="Georgia" pitchFamily="18" charset="0"/>
              <a:buChar char="•"/>
            </a:pPr>
            <a:r>
              <a:rPr lang="en-US" sz="2800"/>
              <a:t>Owing to the remarkable similarity of this pattern to Kuznet’s findings about two decades earlier between PCI and inequality across countries, this relationship came to be known as the Environmental Kuznet’s Curve (EKC). </a:t>
            </a:r>
          </a:p>
        </p:txBody>
      </p:sp>
      <p:sp>
        <p:nvSpPr>
          <p:cNvPr id="10244" name="Text Box 5"/>
          <p:cNvSpPr txBox="1">
            <a:spLocks noChangeArrowheads="1"/>
          </p:cNvSpPr>
          <p:nvPr/>
        </p:nvSpPr>
        <p:spPr bwMode="auto">
          <a:xfrm>
            <a:off x="-65088" y="584200"/>
            <a:ext cx="7924801" cy="519113"/>
          </a:xfrm>
          <a:prstGeom prst="rect">
            <a:avLst/>
          </a:prstGeom>
          <a:noFill/>
          <a:ln w="12700" cap="sq">
            <a:noFill/>
            <a:miter lim="800000"/>
            <a:headEnd type="none" w="sm" len="sm"/>
            <a:tailEnd type="none" w="sm" len="sm"/>
          </a:ln>
        </p:spPr>
        <p:txBody>
          <a:bodyPr>
            <a:spAutoFit/>
          </a:bodyPr>
          <a:lstStyle/>
          <a:p>
            <a:r>
              <a:rPr lang="en-US" sz="2800" b="1">
                <a:solidFill>
                  <a:schemeClr val="tx2"/>
                </a:solidFill>
              </a:rPr>
              <a:t>The Environmental Kuznet Curve (EKC)</a:t>
            </a: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F85B80A7-3440-4C69-86AF-4439A8EE1413}" type="slidenum">
              <a:rPr lang="en-US" smtClean="0"/>
              <a:pPr/>
              <a:t>6</a:t>
            </a:fld>
            <a:endParaRPr lang="en-US"/>
          </a:p>
        </p:txBody>
      </p:sp>
      <p:sp>
        <p:nvSpPr>
          <p:cNvPr id="11267" name="Rectangle 2"/>
          <p:cNvSpPr>
            <a:spLocks noGrp="1" noChangeArrowheads="1"/>
          </p:cNvSpPr>
          <p:nvPr>
            <p:ph type="title"/>
          </p:nvPr>
        </p:nvSpPr>
        <p:spPr>
          <a:xfrm>
            <a:off x="0" y="152400"/>
            <a:ext cx="9144000" cy="1143000"/>
          </a:xfrm>
        </p:spPr>
        <p:txBody>
          <a:bodyPr/>
          <a:lstStyle/>
          <a:p>
            <a:r>
              <a:rPr lang="en-US" sz="2800" b="1">
                <a:latin typeface="Arial" charset="0"/>
                <a:cs typeface="Arial" charset="0"/>
              </a:rPr>
              <a:t>The Environmental Kuznet Curve (EKC)</a:t>
            </a:r>
          </a:p>
        </p:txBody>
      </p:sp>
      <p:sp>
        <p:nvSpPr>
          <p:cNvPr id="7" name="Rectangle 3"/>
          <p:cNvSpPr txBox="1">
            <a:spLocks noChangeArrowheads="1"/>
          </p:cNvSpPr>
          <p:nvPr/>
        </p:nvSpPr>
        <p:spPr bwMode="auto">
          <a:xfrm>
            <a:off x="228600" y="1600200"/>
            <a:ext cx="8686800" cy="4525963"/>
          </a:xfrm>
          <a:prstGeom prst="rect">
            <a:avLst/>
          </a:prstGeom>
          <a:noFill/>
          <a:ln w="9525">
            <a:noFill/>
            <a:miter lim="800000"/>
            <a:headEnd/>
            <a:tailEnd/>
          </a:ln>
        </p:spPr>
        <p:txBody>
          <a:bodyPr/>
          <a:lstStyle/>
          <a:p>
            <a:pPr marL="365125" indent="-255588" eaLnBrk="0" hangingPunct="0">
              <a:spcBef>
                <a:spcPts val="300"/>
              </a:spcBef>
              <a:buClr>
                <a:srgbClr val="A04DA3"/>
              </a:buClr>
              <a:buFont typeface="Georgia" pitchFamily="18" charset="0"/>
              <a:buChar char="•"/>
              <a:defRPr/>
            </a:pPr>
            <a:r>
              <a:rPr lang="en-US" sz="2800" dirty="0"/>
              <a:t>The associated hypothesis with this curve has been put as thus:</a:t>
            </a:r>
          </a:p>
          <a:p>
            <a:pPr marL="365125" indent="-255588" eaLnBrk="0" hangingPunct="0">
              <a:spcBef>
                <a:spcPts val="300"/>
              </a:spcBef>
              <a:buClr>
                <a:srgbClr val="A04DA3"/>
              </a:buClr>
              <a:buFont typeface="Georgia" pitchFamily="18" charset="0"/>
              <a:buNone/>
              <a:defRPr/>
            </a:pPr>
            <a:endParaRPr lang="en-US" sz="2800" dirty="0"/>
          </a:p>
          <a:p>
            <a:pPr marL="657225" lvl="1" indent="-246063" algn="just" eaLnBrk="0" hangingPunct="0">
              <a:spcBef>
                <a:spcPts val="300"/>
              </a:spcBef>
              <a:buClr>
                <a:schemeClr val="accent2"/>
              </a:buClr>
              <a:defRPr/>
            </a:pPr>
            <a:r>
              <a:rPr lang="en-US" sz="2800" b="1" i="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“Environmental pressure tends to rise faster than income growth in early stages, then slows down and reaches a turning point after which it tends to decline with further growth. The last phase is referred to as delinking of environmental pressure from economic growth</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8A5C6EFF-5E1F-45A4-B8C5-FC5B8F9BBEBD}" type="slidenum">
              <a:rPr lang="en-US" smtClean="0"/>
              <a:pPr/>
              <a:t>7</a:t>
            </a:fld>
            <a:endParaRPr lang="en-US"/>
          </a:p>
        </p:txBody>
      </p:sp>
      <p:sp>
        <p:nvSpPr>
          <p:cNvPr id="12291" name="Rectangle 3"/>
          <p:cNvSpPr txBox="1">
            <a:spLocks noChangeArrowheads="1"/>
          </p:cNvSpPr>
          <p:nvPr/>
        </p:nvSpPr>
        <p:spPr bwMode="auto">
          <a:xfrm>
            <a:off x="304800" y="1828800"/>
            <a:ext cx="8610600" cy="4419600"/>
          </a:xfrm>
          <a:prstGeom prst="rect">
            <a:avLst/>
          </a:prstGeom>
          <a:noFill/>
          <a:ln w="9525">
            <a:noFill/>
            <a:miter lim="800000"/>
            <a:headEnd/>
            <a:tailEnd/>
          </a:ln>
        </p:spPr>
        <p:txBody>
          <a:bodyPr/>
          <a:lstStyle/>
          <a:p>
            <a:pPr marL="365125" indent="-255588" algn="just" eaLnBrk="0" hangingPunct="0">
              <a:spcBef>
                <a:spcPts val="300"/>
              </a:spcBef>
              <a:buClr>
                <a:srgbClr val="A04DA3"/>
              </a:buClr>
              <a:buFont typeface="Georgia" pitchFamily="18" charset="0"/>
              <a:buChar char="•"/>
            </a:pPr>
            <a:r>
              <a:rPr lang="en-US" sz="2800"/>
              <a:t>The EKC hypothesis points towards a trade-off between environment and development i.e. it seems to suggest that underdeveloped countries will have to forgo environmental quality for the sake of attaining a higher level of development.</a:t>
            </a:r>
          </a:p>
          <a:p>
            <a:pPr marL="365125" indent="-255588" algn="just" eaLnBrk="0" hangingPunct="0">
              <a:spcBef>
                <a:spcPts val="300"/>
              </a:spcBef>
              <a:buClr>
                <a:srgbClr val="A04DA3"/>
              </a:buClr>
              <a:buFont typeface="Georgia" pitchFamily="18" charset="0"/>
              <a:buChar char="•"/>
            </a:pPr>
            <a:endParaRPr lang="en-US" sz="2800"/>
          </a:p>
          <a:p>
            <a:pPr marL="365125" indent="-255588" algn="just" eaLnBrk="0" hangingPunct="0">
              <a:spcBef>
                <a:spcPts val="300"/>
              </a:spcBef>
              <a:buClr>
                <a:srgbClr val="A04DA3"/>
              </a:buClr>
              <a:buFont typeface="Georgia" pitchFamily="18" charset="0"/>
              <a:buChar char="•"/>
            </a:pPr>
            <a:r>
              <a:rPr lang="en-US" sz="2800"/>
              <a:t>It further suggests that environmental quality will be taken care of as developing countries attain further level of development. </a:t>
            </a:r>
          </a:p>
        </p:txBody>
      </p:sp>
      <p:sp>
        <p:nvSpPr>
          <p:cNvPr id="5" name="Rectangle 2"/>
          <p:cNvSpPr txBox="1">
            <a:spLocks noChangeArrowheads="1"/>
          </p:cNvSpPr>
          <p:nvPr/>
        </p:nvSpPr>
        <p:spPr bwMode="auto">
          <a:xfrm>
            <a:off x="14288" y="366713"/>
            <a:ext cx="8763000" cy="1219200"/>
          </a:xfrm>
          <a:prstGeom prst="rect">
            <a:avLst/>
          </a:prstGeom>
          <a:noFill/>
          <a:ln w="9525">
            <a:noFill/>
            <a:miter lim="800000"/>
            <a:headEnd/>
            <a:tailEnd/>
          </a:ln>
        </p:spPr>
        <p:txBody>
          <a:bodyPr anchor="ctr"/>
          <a:lstStyle/>
          <a:p>
            <a:pPr eaLnBrk="0" hangingPunct="0">
              <a:defRPr/>
            </a:pPr>
            <a:r>
              <a:rPr lang="en-US" sz="2800" b="1" spc="80" dirty="0">
                <a:solidFill>
                  <a:srgbClr val="002060"/>
                </a:solidFill>
                <a:ea typeface="+mj-ea"/>
                <a:cs typeface="+mj-cs"/>
              </a:rPr>
              <a:t>ENVIRONMENT DEVELOPMENT TRADE-OFF: </a:t>
            </a:r>
            <a:br>
              <a:rPr lang="en-US" sz="2800" b="1" dirty="0">
                <a:solidFill>
                  <a:srgbClr val="002060"/>
                </a:solidFill>
                <a:ea typeface="+mj-ea"/>
                <a:cs typeface="+mj-cs"/>
              </a:rPr>
            </a:br>
            <a:r>
              <a:rPr lang="en-US" sz="2800" b="1" dirty="0">
                <a:solidFill>
                  <a:srgbClr val="002060"/>
                </a:solidFill>
                <a:ea typeface="+mj-ea"/>
                <a:cs typeface="+mj-cs"/>
              </a:rPr>
              <a:t>The Environmental </a:t>
            </a:r>
            <a:r>
              <a:rPr lang="en-US" sz="2800" b="1" dirty="0" err="1">
                <a:solidFill>
                  <a:srgbClr val="002060"/>
                </a:solidFill>
                <a:ea typeface="+mj-ea"/>
                <a:cs typeface="+mj-cs"/>
              </a:rPr>
              <a:t>Kuznet</a:t>
            </a:r>
            <a:r>
              <a:rPr lang="en-US" sz="2800" b="1" dirty="0">
                <a:solidFill>
                  <a:srgbClr val="002060"/>
                </a:solidFill>
                <a:ea typeface="+mj-ea"/>
                <a:cs typeface="+mj-cs"/>
              </a:rPr>
              <a:t> Curve (EKC)</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D7D02DAB-CC18-4F3A-91BD-AA356F042D8D}" type="slidenum">
              <a:rPr lang="en-US" smtClean="0"/>
              <a:pPr/>
              <a:t>8</a:t>
            </a:fld>
            <a:endParaRPr lang="en-US"/>
          </a:p>
        </p:txBody>
      </p:sp>
      <p:sp>
        <p:nvSpPr>
          <p:cNvPr id="7" name="Rectangle 3"/>
          <p:cNvSpPr txBox="1">
            <a:spLocks noChangeArrowheads="1"/>
          </p:cNvSpPr>
          <p:nvPr/>
        </p:nvSpPr>
        <p:spPr bwMode="auto">
          <a:xfrm>
            <a:off x="0" y="2159004"/>
            <a:ext cx="9144000" cy="492759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lstStyle/>
          <a:p>
            <a:pPr indent="109538" algn="just" eaLnBrk="0" hangingPunct="0">
              <a:lnSpc>
                <a:spcPct val="80000"/>
              </a:lnSpc>
              <a:spcBef>
                <a:spcPts val="300"/>
              </a:spcBef>
              <a:buClr>
                <a:srgbClr val="A04DA3"/>
              </a:buClr>
              <a:defRPr/>
            </a:pPr>
            <a:r>
              <a:rPr lang="en-US" sz="2600" i="1" dirty="0"/>
              <a:t>“At low level of development both the quantity and intensity of environmental degradation is limited to the impacts of subsistence economic activity on the resource base and to limited quantities of biodegradable wastes. As economic development accelerates with the intensification of agriculture and other resource extraction and the take-off of industrialization, the rates of resource depletion begins to exceed the rates of resource regeneration, and waste generation increases in quantity and toxicity. At higher levels of development, structural and services, coupled with increased environmental awareness, enforcement of environmental regulations, better technology and higher environmental expenditures, result in leveling off and gradual decline of environmental degradation.” (</a:t>
            </a:r>
            <a:r>
              <a:rPr lang="en-US" sz="2600" i="1" dirty="0" err="1"/>
              <a:t>Panayotou</a:t>
            </a:r>
            <a:r>
              <a:rPr lang="en-US" sz="2600" i="1" dirty="0"/>
              <a:t> 1993)</a:t>
            </a:r>
          </a:p>
        </p:txBody>
      </p:sp>
      <p:sp>
        <p:nvSpPr>
          <p:cNvPr id="13318" name="Rectangle 4"/>
          <p:cNvSpPr>
            <a:spLocks noChangeArrowheads="1"/>
          </p:cNvSpPr>
          <p:nvPr/>
        </p:nvSpPr>
        <p:spPr bwMode="auto">
          <a:xfrm>
            <a:off x="0" y="1295400"/>
            <a:ext cx="8915400" cy="781050"/>
          </a:xfrm>
          <a:prstGeom prst="rect">
            <a:avLst/>
          </a:prstGeom>
          <a:noFill/>
          <a:ln w="9525">
            <a:noFill/>
            <a:miter lim="800000"/>
            <a:headEnd/>
            <a:tailEnd/>
          </a:ln>
        </p:spPr>
        <p:txBody>
          <a:bodyPr>
            <a:spAutoFit/>
          </a:bodyPr>
          <a:lstStyle/>
          <a:p>
            <a:pPr marL="115888" indent="-6350" algn="just" eaLnBrk="0" hangingPunct="0">
              <a:lnSpc>
                <a:spcPct val="80000"/>
              </a:lnSpc>
              <a:spcBef>
                <a:spcPts val="300"/>
              </a:spcBef>
              <a:buClr>
                <a:srgbClr val="A04DA3"/>
              </a:buClr>
            </a:pPr>
            <a:r>
              <a:rPr lang="en-US" sz="2800"/>
              <a:t>The rationale behind the EKC hypothesis can be summed up in the following quotation:</a:t>
            </a:r>
          </a:p>
        </p:txBody>
      </p:sp>
      <p:sp>
        <p:nvSpPr>
          <p:cNvPr id="8" name="Rectangle 2"/>
          <p:cNvSpPr txBox="1">
            <a:spLocks noChangeArrowheads="1"/>
          </p:cNvSpPr>
          <p:nvPr/>
        </p:nvSpPr>
        <p:spPr bwMode="auto">
          <a:xfrm>
            <a:off x="0" y="206375"/>
            <a:ext cx="8763000" cy="1219200"/>
          </a:xfrm>
          <a:prstGeom prst="rect">
            <a:avLst/>
          </a:prstGeom>
          <a:noFill/>
          <a:ln w="9525">
            <a:noFill/>
            <a:miter lim="800000"/>
            <a:headEnd/>
            <a:tailEnd/>
          </a:ln>
        </p:spPr>
        <p:txBody>
          <a:bodyPr anchor="ctr"/>
          <a:lstStyle/>
          <a:p>
            <a:pPr eaLnBrk="0" hangingPunct="0">
              <a:defRPr/>
            </a:pPr>
            <a:r>
              <a:rPr lang="en-US" sz="2800" b="1" spc="80" dirty="0">
                <a:solidFill>
                  <a:srgbClr val="002060"/>
                </a:solidFill>
                <a:ea typeface="+mj-ea"/>
                <a:cs typeface="+mj-cs"/>
              </a:rPr>
              <a:t>ENVIRONMENT DEVELOPMENT TRADE-OFF: </a:t>
            </a:r>
            <a:br>
              <a:rPr lang="en-US" sz="2800" b="1" dirty="0">
                <a:solidFill>
                  <a:srgbClr val="002060"/>
                </a:solidFill>
                <a:ea typeface="+mj-ea"/>
                <a:cs typeface="+mj-cs"/>
              </a:rPr>
            </a:br>
            <a:r>
              <a:rPr lang="en-US" sz="2800" b="1" dirty="0">
                <a:solidFill>
                  <a:srgbClr val="002060"/>
                </a:solidFill>
                <a:ea typeface="+mj-ea"/>
                <a:cs typeface="+mj-cs"/>
              </a:rPr>
              <a:t>The Environmental </a:t>
            </a:r>
            <a:r>
              <a:rPr lang="en-US" sz="2800" b="1" dirty="0" err="1">
                <a:solidFill>
                  <a:srgbClr val="002060"/>
                </a:solidFill>
                <a:ea typeface="+mj-ea"/>
                <a:cs typeface="+mj-cs"/>
              </a:rPr>
              <a:t>Kuznet</a:t>
            </a:r>
            <a:r>
              <a:rPr lang="en-US" sz="2800" b="1" dirty="0">
                <a:solidFill>
                  <a:srgbClr val="002060"/>
                </a:solidFill>
                <a:ea typeface="+mj-ea"/>
                <a:cs typeface="+mj-cs"/>
              </a:rPr>
              <a:t> Curve (EKC)</a:t>
            </a: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p:cNvSpPr>
          <p:nvPr>
            <p:ph type="body" idx="4294967295"/>
          </p:nvPr>
        </p:nvSpPr>
        <p:spPr>
          <a:xfrm>
            <a:off x="173038" y="1797050"/>
            <a:ext cx="8610600" cy="4724400"/>
          </a:xfrm>
        </p:spPr>
        <p:txBody>
          <a:bodyPr/>
          <a:lstStyle/>
          <a:p>
            <a:pPr algn="just">
              <a:lnSpc>
                <a:spcPct val="90000"/>
              </a:lnSpc>
            </a:pPr>
            <a:r>
              <a:rPr lang="en-US" dirty="0">
                <a:solidFill>
                  <a:srgbClr val="FF0000"/>
                </a:solidFill>
                <a:latin typeface="Arial" charset="0"/>
              </a:rPr>
              <a:t>Empirical evidence in support of the EKC is not yet conclusive to establish the observed trade-off or the hypothesis as a law. </a:t>
            </a:r>
          </a:p>
          <a:p>
            <a:pPr algn="just">
              <a:lnSpc>
                <a:spcPct val="90000"/>
              </a:lnSpc>
              <a:buFont typeface="Georgia" pitchFamily="18" charset="0"/>
              <a:buNone/>
            </a:pPr>
            <a:endParaRPr lang="en-US" dirty="0">
              <a:latin typeface="Arial" charset="0"/>
            </a:endParaRPr>
          </a:p>
          <a:p>
            <a:pPr algn="just">
              <a:lnSpc>
                <a:spcPct val="90000"/>
              </a:lnSpc>
            </a:pPr>
            <a:r>
              <a:rPr lang="en-US" dirty="0">
                <a:latin typeface="Arial" charset="0"/>
              </a:rPr>
              <a:t>Studies based on longitudinal data of developing countries have not come out as yet. </a:t>
            </a:r>
          </a:p>
          <a:p>
            <a:pPr algn="just">
              <a:lnSpc>
                <a:spcPct val="90000"/>
              </a:lnSpc>
              <a:buFont typeface="Georgia" pitchFamily="18" charset="0"/>
              <a:buNone/>
            </a:pPr>
            <a:endParaRPr lang="en-US" dirty="0">
              <a:latin typeface="Arial" charset="0"/>
            </a:endParaRPr>
          </a:p>
          <a:p>
            <a:pPr algn="just">
              <a:lnSpc>
                <a:spcPct val="90000"/>
              </a:lnSpc>
            </a:pPr>
            <a:r>
              <a:rPr lang="en-US" dirty="0">
                <a:latin typeface="Arial" charset="0"/>
              </a:rPr>
              <a:t>The possibility of such studies refuting the trade-off (the way the </a:t>
            </a:r>
            <a:r>
              <a:rPr lang="en-US" dirty="0" err="1">
                <a:latin typeface="Arial" charset="0"/>
              </a:rPr>
              <a:t>Kuznet’s</a:t>
            </a:r>
            <a:r>
              <a:rPr lang="en-US" dirty="0">
                <a:latin typeface="Arial" charset="0"/>
              </a:rPr>
              <a:t> inverted U hypothesis was refuted by such studies that came up in 1970’s) cannot be ruled out.</a:t>
            </a:r>
          </a:p>
        </p:txBody>
      </p:sp>
      <p:sp>
        <p:nvSpPr>
          <p:cNvPr id="6" name="Rectangle 2"/>
          <p:cNvSpPr txBox="1">
            <a:spLocks noChangeArrowheads="1"/>
          </p:cNvSpPr>
          <p:nvPr/>
        </p:nvSpPr>
        <p:spPr bwMode="auto">
          <a:xfrm>
            <a:off x="0" y="381000"/>
            <a:ext cx="8763000" cy="1219200"/>
          </a:xfrm>
          <a:prstGeom prst="rect">
            <a:avLst/>
          </a:prstGeom>
          <a:noFill/>
          <a:ln w="9525">
            <a:noFill/>
            <a:miter lim="800000"/>
            <a:headEnd/>
            <a:tailEnd/>
          </a:ln>
        </p:spPr>
        <p:txBody>
          <a:bodyPr anchor="ctr"/>
          <a:lstStyle/>
          <a:p>
            <a:pPr eaLnBrk="0" hangingPunct="0">
              <a:defRPr/>
            </a:pPr>
            <a:r>
              <a:rPr lang="en-US" sz="2800" b="1" spc="80" dirty="0">
                <a:solidFill>
                  <a:srgbClr val="002060"/>
                </a:solidFill>
                <a:ea typeface="+mj-ea"/>
                <a:cs typeface="+mj-cs"/>
              </a:rPr>
              <a:t>ENVIRONMENT DEVELOPMENT TRADE-OFF: </a:t>
            </a:r>
            <a:br>
              <a:rPr lang="en-US" sz="2800" b="1" dirty="0">
                <a:solidFill>
                  <a:srgbClr val="002060"/>
                </a:solidFill>
                <a:ea typeface="+mj-ea"/>
                <a:cs typeface="+mj-cs"/>
              </a:rPr>
            </a:br>
            <a:r>
              <a:rPr lang="en-US" sz="2800" b="1" dirty="0">
                <a:solidFill>
                  <a:srgbClr val="002060"/>
                </a:solidFill>
                <a:ea typeface="+mj-ea"/>
                <a:cs typeface="+mj-cs"/>
              </a:rPr>
              <a:t>The Environmental </a:t>
            </a:r>
            <a:r>
              <a:rPr lang="en-US" sz="2800" b="1" dirty="0" err="1">
                <a:solidFill>
                  <a:srgbClr val="002060"/>
                </a:solidFill>
                <a:ea typeface="+mj-ea"/>
                <a:cs typeface="+mj-cs"/>
              </a:rPr>
              <a:t>Kuznet</a:t>
            </a:r>
            <a:r>
              <a:rPr lang="en-US" sz="2800" b="1" dirty="0">
                <a:solidFill>
                  <a:srgbClr val="002060"/>
                </a:solidFill>
                <a:ea typeface="+mj-ea"/>
                <a:cs typeface="+mj-cs"/>
              </a:rPr>
              <a:t> Curve (EKC)</a:t>
            </a:r>
          </a:p>
        </p:txBody>
      </p:sp>
      <p:sp>
        <p:nvSpPr>
          <p:cNvPr id="14340" name="Slide Number Placeholder 22"/>
          <p:cNvSpPr>
            <a:spLocks noGrp="1"/>
          </p:cNvSpPr>
          <p:nvPr>
            <p:ph type="sldNum" sz="quarter" idx="10"/>
          </p:nvPr>
        </p:nvSpPr>
        <p:spPr bwMode="auto">
          <a:noFill/>
          <a:ln>
            <a:miter lim="800000"/>
            <a:headEnd/>
            <a:tailEnd/>
          </a:ln>
        </p:spPr>
        <p:txBody>
          <a:bodyPr wrap="square" lIns="91440" tIns="45720" rIns="91440" bIns="45720" numCol="1" anchorCtr="0" compatLnSpc="1">
            <a:prstTxWarp prst="textNoShape">
              <a:avLst/>
            </a:prstTxWarp>
          </a:bodyPr>
          <a:lstStyle/>
          <a:p>
            <a:fld id="{C8CEFECF-D49C-4418-952C-A26ACAC15490}" type="slidenum">
              <a:rPr lang="en-US" smtClean="0"/>
              <a:pPr/>
              <a:t>9</a:t>
            </a:fld>
            <a:endParaRPr lang="en-US"/>
          </a:p>
        </p:txBody>
      </p:sp>
    </p:spTree>
  </p:cSld>
  <p:clrMapOvr>
    <a:masterClrMapping/>
  </p:clrMapOvr>
  <p:transition>
    <p:split orient="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5258</TotalTime>
  <Words>2112</Words>
  <Application>Microsoft Office PowerPoint</Application>
  <PresentationFormat>On-screen Show (4:3)</PresentationFormat>
  <Paragraphs>274</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Black</vt:lpstr>
      <vt:lpstr>Georgia</vt:lpstr>
      <vt:lpstr>Times New Roman</vt:lpstr>
      <vt:lpstr>Trebuchet MS</vt:lpstr>
      <vt:lpstr>Wingdings</vt:lpstr>
      <vt:lpstr>Wingdings 2</vt:lpstr>
      <vt:lpstr>Urban</vt:lpstr>
      <vt:lpstr>PowerPoint Presentation</vt:lpstr>
      <vt:lpstr>PowerPoint Presentation</vt:lpstr>
      <vt:lpstr>PowerPoint Presentation</vt:lpstr>
      <vt:lpstr>PowerPoint Presentation</vt:lpstr>
      <vt:lpstr>PowerPoint Presentation</vt:lpstr>
      <vt:lpstr>The Environmental Kuznet Curve (EKC)</vt:lpstr>
      <vt:lpstr>PowerPoint Presentation</vt:lpstr>
      <vt:lpstr>PowerPoint Presentation</vt:lpstr>
      <vt:lpstr>PowerPoint Presentation</vt:lpstr>
      <vt:lpstr>ENVIRONMENT DEVELOPMENT TRADE-OFF:  The Environmental Kuznet Curve (EKC)</vt:lpstr>
      <vt:lpstr>ENVIRONMENT DEVELOPMENT TRADE-OFF:  The Environmental Kuznet Curve (EKC)</vt:lpstr>
      <vt:lpstr>ENVIRONMENT DEVELOPMENT TRADE-OFF:  The Environmental Kuznet Curve (EKC)</vt:lpstr>
      <vt:lpstr>ENVIRONMENT DEVELOPMENT TRADE-OFF:  The Environmental Kuznet Curve (EKC)</vt:lpstr>
      <vt:lpstr>PowerPoint Presentation</vt:lpstr>
      <vt:lpstr>SUSTAINABLE DEVELOPMENT: BACKGROUND</vt:lpstr>
      <vt:lpstr>SUSTAINABLE DEVELOPMENT: DEFINITION</vt:lpstr>
      <vt:lpstr>SUSTAINABLE DEVELOPMENT: ECONOMIST’S PERCEPTION</vt:lpstr>
      <vt:lpstr>SUSTAINABLE DEVELOPMENT : Definitions</vt:lpstr>
      <vt:lpstr>SUSTAINABLE DEVELOPMENT : Approaches</vt:lpstr>
      <vt:lpstr>SUSTAINABLE DEVELOPMENT : Approaches</vt:lpstr>
      <vt:lpstr>SUSTAINABLE DEVELOPMENT</vt:lpstr>
      <vt:lpstr>EFFORTS AND INDICATORS FOR MONITORING SUSTAINABILITY</vt:lpstr>
      <vt:lpstr>GREEN NATIONAL ACCOUNTS</vt:lpstr>
      <vt:lpstr>GREEN NATIONAL ACCOUNTS</vt:lpstr>
      <vt:lpstr>ADJUSTMENTS IN NATIONAL ACCOUNTS</vt:lpstr>
      <vt:lpstr>GENUINE SAVINGS</vt:lpstr>
      <vt:lpstr>ISSUES FOR SUSTAINABLE DEVELOPMENT</vt:lpstr>
      <vt:lpstr>POVERTY and Environmental Degradation</vt:lpstr>
      <vt:lpstr>POVERTY and Environmental Degradation</vt:lpstr>
      <vt:lpstr>PowerPoint Presentation</vt:lpstr>
      <vt:lpstr>TRADE and ENVIRONMENT</vt:lpstr>
      <vt:lpstr>TRADE and ENVIRONMENT</vt:lpstr>
      <vt:lpstr>TRADE and ENVIRONMENT</vt:lpstr>
      <vt:lpstr>TRADE and ENVIRONMENT</vt:lpstr>
      <vt:lpstr>TRADE and ENVIRONMENT</vt:lpstr>
      <vt:lpstr> Global Public Goods and Bads </vt:lpstr>
    </vt:vector>
  </TitlesOfParts>
  <Company>IITG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 WTO INTEGRATION OF MARKETS OF FARM PRODUCTS: IMPACT ON AND RESPONSE OF ARECANUT GROWERS OF ASSAM</dc:title>
  <dc:creator>CC</dc:creator>
  <cp:lastModifiedBy>AKSHAT JAIN</cp:lastModifiedBy>
  <cp:revision>442</cp:revision>
  <cp:lastPrinted>2009-03-13T10:56:27Z</cp:lastPrinted>
  <dcterms:created xsi:type="dcterms:W3CDTF">2004-08-10T04:21:03Z</dcterms:created>
  <dcterms:modified xsi:type="dcterms:W3CDTF">2023-11-24T01:52:13Z</dcterms:modified>
</cp:coreProperties>
</file>