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0" r:id="rId1"/>
  </p:sldMasterIdLst>
  <p:notesMasterIdLst>
    <p:notesMasterId r:id="rId24"/>
  </p:notesMasterIdLst>
  <p:sldIdLst>
    <p:sldId id="290" r:id="rId2"/>
    <p:sldId id="365" r:id="rId3"/>
    <p:sldId id="366" r:id="rId4"/>
    <p:sldId id="367" r:id="rId5"/>
    <p:sldId id="370" r:id="rId6"/>
    <p:sldId id="368" r:id="rId7"/>
    <p:sldId id="369" r:id="rId8"/>
    <p:sldId id="371" r:id="rId9"/>
    <p:sldId id="372" r:id="rId10"/>
    <p:sldId id="291" r:id="rId11"/>
    <p:sldId id="334" r:id="rId12"/>
    <p:sldId id="292" r:id="rId13"/>
    <p:sldId id="335" r:id="rId14"/>
    <p:sldId id="293" r:id="rId15"/>
    <p:sldId id="336" r:id="rId16"/>
    <p:sldId id="294" r:id="rId17"/>
    <p:sldId id="296" r:id="rId18"/>
    <p:sldId id="298" r:id="rId19"/>
    <p:sldId id="337" r:id="rId20"/>
    <p:sldId id="299" r:id="rId21"/>
    <p:sldId id="338" r:id="rId22"/>
    <p:sldId id="300" r:id="rId23"/>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a:srgbClr val="000000"/>
    <a:srgbClr val="33CC33"/>
    <a:srgbClr val="9933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0126" autoAdjust="0"/>
    <p:restoredTop sz="94660" autoAdjust="0"/>
  </p:normalViewPr>
  <p:slideViewPr>
    <p:cSldViewPr>
      <p:cViewPr varScale="1">
        <p:scale>
          <a:sx n="82" d="100"/>
          <a:sy n="82" d="100"/>
        </p:scale>
        <p:origin x="1728" y="77"/>
      </p:cViewPr>
      <p:guideLst>
        <p:guide orient="horz" pos="2160"/>
        <p:guide pos="2880"/>
      </p:guideLst>
    </p:cSldViewPr>
  </p:slideViewPr>
  <p:outlineViewPr>
    <p:cViewPr>
      <p:scale>
        <a:sx n="33" d="100"/>
        <a:sy n="33" d="100"/>
      </p:scale>
      <p:origin x="246" y="0"/>
    </p:cViewPr>
  </p:outlineViewPr>
  <p:notesTextViewPr>
    <p:cViewPr>
      <p:scale>
        <a:sx n="100" d="100"/>
        <a:sy n="100" d="100"/>
      </p:scale>
      <p:origin x="0" y="0"/>
    </p:cViewPr>
  </p:notesTextViewPr>
  <p:sorterViewPr>
    <p:cViewPr varScale="1">
      <p:scale>
        <a:sx n="1" d="1"/>
        <a:sy n="1" d="1"/>
      </p:scale>
      <p:origin x="0" y="0"/>
    </p:cViewPr>
  </p:sorterViewPr>
  <p:notesViewPr>
    <p:cSldViewPr>
      <p:cViewPr varScale="1">
        <p:scale>
          <a:sx n="54" d="100"/>
          <a:sy n="54" d="100"/>
        </p:scale>
        <p:origin x="-1788" y="-8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none" lIns="96661" tIns="48331" rIns="96661" bIns="48331" numCol="1" anchor="t" anchorCtr="0" compatLnSpc="1">
            <a:prstTxWarp prst="textNoShape">
              <a:avLst/>
            </a:prstTxWarp>
          </a:bodyPr>
          <a:lstStyle>
            <a:lvl1pPr>
              <a:defRPr sz="1300">
                <a:latin typeface="Times New Roman" pitchFamily="18" charset="0"/>
              </a:defRPr>
            </a:lvl1pPr>
          </a:lstStyle>
          <a:p>
            <a:pPr>
              <a:defRPr/>
            </a:pPr>
            <a:endParaRPr lang="en-US"/>
          </a:p>
        </p:txBody>
      </p:sp>
      <p:sp>
        <p:nvSpPr>
          <p:cNvPr id="31747" name="Rectangle 3"/>
          <p:cNvSpPr>
            <a:spLocks noGrp="1" noChangeArrowheads="1"/>
          </p:cNvSpPr>
          <p:nvPr>
            <p:ph type="dt" idx="1"/>
          </p:nvPr>
        </p:nvSpPr>
        <p:spPr bwMode="auto">
          <a:xfrm>
            <a:off x="4144963" y="0"/>
            <a:ext cx="3170237" cy="479425"/>
          </a:xfrm>
          <a:prstGeom prst="rect">
            <a:avLst/>
          </a:prstGeom>
          <a:noFill/>
          <a:ln w="9525">
            <a:noFill/>
            <a:miter lim="800000"/>
            <a:headEnd/>
            <a:tailEnd/>
          </a:ln>
          <a:effectLst/>
        </p:spPr>
        <p:txBody>
          <a:bodyPr vert="horz" wrap="none" lIns="96661" tIns="48331" rIns="96661" bIns="48331" numCol="1" anchor="t" anchorCtr="0" compatLnSpc="1">
            <a:prstTxWarp prst="textNoShape">
              <a:avLst/>
            </a:prstTxWarp>
          </a:bodyPr>
          <a:lstStyle>
            <a:lvl1pPr algn="r">
              <a:defRPr sz="1300">
                <a:latin typeface="Times New Roman" pitchFamily="18" charset="0"/>
              </a:defRPr>
            </a:lvl1pPr>
          </a:lstStyle>
          <a:p>
            <a:pPr>
              <a:defRPr/>
            </a:pPr>
            <a:endParaRPr lang="en-US"/>
          </a:p>
        </p:txBody>
      </p:sp>
      <p:sp>
        <p:nvSpPr>
          <p:cNvPr id="86020"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31749" name="Rectangle 5"/>
          <p:cNvSpPr>
            <a:spLocks noGrp="1" noChangeArrowheads="1"/>
          </p:cNvSpPr>
          <p:nvPr>
            <p:ph type="body" sz="quarter" idx="3"/>
          </p:nvPr>
        </p:nvSpPr>
        <p:spPr bwMode="auto">
          <a:xfrm>
            <a:off x="974725" y="4560888"/>
            <a:ext cx="5365750" cy="4319587"/>
          </a:xfrm>
          <a:prstGeom prst="rect">
            <a:avLst/>
          </a:prstGeom>
          <a:noFill/>
          <a:ln w="9525">
            <a:noFill/>
            <a:miter lim="800000"/>
            <a:headEnd/>
            <a:tailEnd/>
          </a:ln>
          <a:effectLst/>
        </p:spPr>
        <p:txBody>
          <a:bodyPr vert="horz" wrap="none" lIns="96661" tIns="48331" rIns="96661" bIns="48331" numCol="1" anchor="t" anchorCtr="0" compatLnSpc="1">
            <a:prstTxWarp prst="textNoShape">
              <a:avLst/>
            </a:prstTxWarp>
          </a:bodyPr>
          <a:lstStyle/>
          <a:p>
            <a:pPr lvl="0"/>
            <a:r>
              <a:rPr lang="en-US" noProof="0" smtClean="0"/>
              <a:t>Click to edit Master text styles</a:t>
            </a:r>
          </a:p>
          <a:p>
            <a:pPr lvl="0"/>
            <a:r>
              <a:rPr lang="en-US" noProof="0" smtClean="0"/>
              <a:t>Second level</a:t>
            </a:r>
          </a:p>
          <a:p>
            <a:pPr lvl="0"/>
            <a:r>
              <a:rPr lang="en-US" noProof="0" smtClean="0"/>
              <a:t>Third level</a:t>
            </a:r>
          </a:p>
          <a:p>
            <a:pPr lvl="0"/>
            <a:r>
              <a:rPr lang="en-US" noProof="0" smtClean="0"/>
              <a:t>Fourth level</a:t>
            </a:r>
          </a:p>
          <a:p>
            <a:pPr lvl="0"/>
            <a:r>
              <a:rPr lang="en-US" noProof="0" smtClean="0"/>
              <a:t>Fifth level</a:t>
            </a:r>
          </a:p>
        </p:txBody>
      </p:sp>
      <p:sp>
        <p:nvSpPr>
          <p:cNvPr id="31750" name="Rectangle 6"/>
          <p:cNvSpPr>
            <a:spLocks noGrp="1" noChangeArrowheads="1"/>
          </p:cNvSpPr>
          <p:nvPr>
            <p:ph type="ftr" sz="quarter" idx="4"/>
          </p:nvPr>
        </p:nvSpPr>
        <p:spPr bwMode="auto">
          <a:xfrm>
            <a:off x="0" y="9121775"/>
            <a:ext cx="3170238" cy="479425"/>
          </a:xfrm>
          <a:prstGeom prst="rect">
            <a:avLst/>
          </a:prstGeom>
          <a:noFill/>
          <a:ln w="9525">
            <a:noFill/>
            <a:miter lim="800000"/>
            <a:headEnd/>
            <a:tailEnd/>
          </a:ln>
          <a:effectLst/>
        </p:spPr>
        <p:txBody>
          <a:bodyPr vert="horz" wrap="none" lIns="96661" tIns="48331" rIns="96661" bIns="48331" numCol="1" anchor="b" anchorCtr="0" compatLnSpc="1">
            <a:prstTxWarp prst="textNoShape">
              <a:avLst/>
            </a:prstTxWarp>
          </a:bodyPr>
          <a:lstStyle>
            <a:lvl1pPr>
              <a:defRPr sz="1300">
                <a:latin typeface="Times New Roman" pitchFamily="18" charset="0"/>
              </a:defRPr>
            </a:lvl1pPr>
          </a:lstStyle>
          <a:p>
            <a:pPr>
              <a:defRPr/>
            </a:pPr>
            <a:endParaRPr lang="en-US"/>
          </a:p>
        </p:txBody>
      </p:sp>
      <p:sp>
        <p:nvSpPr>
          <p:cNvPr id="31751" name="Rectangle 7"/>
          <p:cNvSpPr>
            <a:spLocks noGrp="1" noChangeArrowheads="1"/>
          </p:cNvSpPr>
          <p:nvPr>
            <p:ph type="sldNum" sz="quarter" idx="5"/>
          </p:nvPr>
        </p:nvSpPr>
        <p:spPr bwMode="auto">
          <a:xfrm>
            <a:off x="4144963" y="9121775"/>
            <a:ext cx="3170237" cy="479425"/>
          </a:xfrm>
          <a:prstGeom prst="rect">
            <a:avLst/>
          </a:prstGeom>
          <a:noFill/>
          <a:ln w="9525">
            <a:noFill/>
            <a:miter lim="800000"/>
            <a:headEnd/>
            <a:tailEnd/>
          </a:ln>
          <a:effectLst/>
        </p:spPr>
        <p:txBody>
          <a:bodyPr vert="horz" wrap="none" lIns="96661" tIns="48331" rIns="96661" bIns="48331" numCol="1" anchor="b" anchorCtr="0" compatLnSpc="1">
            <a:prstTxWarp prst="textNoShape">
              <a:avLst/>
            </a:prstTxWarp>
          </a:bodyPr>
          <a:lstStyle>
            <a:lvl1pPr algn="r">
              <a:defRPr sz="1300">
                <a:latin typeface="Times New Roman" pitchFamily="18" charset="0"/>
              </a:defRPr>
            </a:lvl1pPr>
          </a:lstStyle>
          <a:p>
            <a:pPr>
              <a:defRPr/>
            </a:pPr>
            <a:fld id="{102DCE36-5CA3-4D40-9567-83F90F30001D}" type="slidenum">
              <a:rPr lang="en-US"/>
              <a:pPr>
                <a:defRPr/>
              </a:pPr>
              <a:t>‹#›</a:t>
            </a:fld>
            <a:endParaRPr lang="en-US" dirty="0"/>
          </a:p>
        </p:txBody>
      </p:sp>
    </p:spTree>
    <p:extLst>
      <p:ext uri="{BB962C8B-B14F-4D97-AF65-F5344CB8AC3E}">
        <p14:creationId xmlns:p14="http://schemas.microsoft.com/office/powerpoint/2010/main" val="311421317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742950" indent="-28575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1143000" indent="-228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600200" indent="-228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2057400" indent="-228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102DCE36-5CA3-4D40-9567-83F90F30001D}" type="slidenum">
              <a:rPr lang="en-US" smtClean="0"/>
              <a:pPr>
                <a:defRPr/>
              </a:pPr>
              <a:t>17</a:t>
            </a:fld>
            <a:endParaRPr lang="en-US" dirty="0"/>
          </a:p>
        </p:txBody>
      </p:sp>
    </p:spTree>
    <p:extLst>
      <p:ext uri="{BB962C8B-B14F-4D97-AF65-F5344CB8AC3E}">
        <p14:creationId xmlns:p14="http://schemas.microsoft.com/office/powerpoint/2010/main" val="22665172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p:cNvSpPr/>
          <p:nvPr/>
        </p:nvSpPr>
        <p:spPr>
          <a:xfrm flipV="1">
            <a:off x="5410200" y="3810000"/>
            <a:ext cx="3733800" cy="90488"/>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5" name="Rectangle 4"/>
          <p:cNvSpPr/>
          <p:nvPr/>
        </p:nvSpPr>
        <p:spPr>
          <a:xfrm flipV="1">
            <a:off x="5410200" y="3897313"/>
            <a:ext cx="3733800" cy="19208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6" name="Rectangle 5"/>
          <p:cNvSpPr/>
          <p:nvPr/>
        </p:nvSpPr>
        <p:spPr>
          <a:xfrm flipV="1">
            <a:off x="5410200" y="4114800"/>
            <a:ext cx="3733800" cy="9525"/>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7" name="Rectangle 6"/>
          <p:cNvSpPr/>
          <p:nvPr/>
        </p:nvSpPr>
        <p:spPr>
          <a:xfrm flipV="1">
            <a:off x="5410200" y="4164013"/>
            <a:ext cx="1965325" cy="19050"/>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0" name="Rectangle 9"/>
          <p:cNvSpPr/>
          <p:nvPr/>
        </p:nvSpPr>
        <p:spPr>
          <a:xfrm flipV="1">
            <a:off x="5410200" y="4198938"/>
            <a:ext cx="1965325" cy="9525"/>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useBgFill="1">
        <p:nvSpPr>
          <p:cNvPr id="11" name="Rounded Rectangle 10"/>
          <p:cNvSpPr/>
          <p:nvPr/>
        </p:nvSpPr>
        <p:spPr bwMode="white">
          <a:xfrm>
            <a:off x="5410200" y="3962400"/>
            <a:ext cx="3063875" cy="26988"/>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useBgFill="1">
        <p:nvSpPr>
          <p:cNvPr id="12" name="Rounded Rectangle 11"/>
          <p:cNvSpPr/>
          <p:nvPr/>
        </p:nvSpPr>
        <p:spPr bwMode="white">
          <a:xfrm>
            <a:off x="7377113" y="4060825"/>
            <a:ext cx="1600200" cy="36513"/>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3" name="Rectangle 12"/>
          <p:cNvSpPr/>
          <p:nvPr/>
        </p:nvSpPr>
        <p:spPr>
          <a:xfrm>
            <a:off x="0" y="3649663"/>
            <a:ext cx="9144000" cy="24447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4" name="Rectangle 13"/>
          <p:cNvSpPr/>
          <p:nvPr/>
        </p:nvSpPr>
        <p:spPr>
          <a:xfrm>
            <a:off x="0" y="3675063"/>
            <a:ext cx="9144000" cy="1412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5" name="Rectangle 14"/>
          <p:cNvSpPr/>
          <p:nvPr/>
        </p:nvSpPr>
        <p:spPr>
          <a:xfrm flipV="1">
            <a:off x="6413500" y="3643313"/>
            <a:ext cx="2730500" cy="247650"/>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6" name="Rectangle 15"/>
          <p:cNvSpPr/>
          <p:nvPr/>
        </p:nvSpPr>
        <p:spPr>
          <a:xfrm>
            <a:off x="0" y="0"/>
            <a:ext cx="9144000" cy="370205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lang="en-US" smtClean="0"/>
              <a:t>Click to edit Master title style</a:t>
            </a:r>
            <a:endParaRPr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17" name="Date Placeholder 27"/>
          <p:cNvSpPr>
            <a:spLocks noGrp="1"/>
          </p:cNvSpPr>
          <p:nvPr>
            <p:ph type="dt" sz="half" idx="10"/>
          </p:nvPr>
        </p:nvSpPr>
        <p:spPr>
          <a:xfrm>
            <a:off x="6705600" y="4206875"/>
            <a:ext cx="960438" cy="457200"/>
          </a:xfrm>
          <a:prstGeom prst="rect">
            <a:avLst/>
          </a:prstGeom>
        </p:spPr>
        <p:txBody>
          <a:bodyPr/>
          <a:lstStyle>
            <a:lvl1pPr>
              <a:defRPr/>
            </a:lvl1pPr>
          </a:lstStyle>
          <a:p>
            <a:pPr>
              <a:defRPr/>
            </a:pPr>
            <a:fld id="{F48A5BA0-11F9-4916-9DB9-AC83F21AB55C}" type="datetimeFigureOut">
              <a:rPr lang="en-US"/>
              <a:pPr>
                <a:defRPr/>
              </a:pPr>
              <a:t>9/17/2023</a:t>
            </a:fld>
            <a:endParaRPr lang="en-US" dirty="0"/>
          </a:p>
        </p:txBody>
      </p:sp>
      <p:sp>
        <p:nvSpPr>
          <p:cNvPr id="18" name="Footer Placeholder 16"/>
          <p:cNvSpPr>
            <a:spLocks noGrp="1"/>
          </p:cNvSpPr>
          <p:nvPr>
            <p:ph type="ftr" sz="quarter" idx="11"/>
          </p:nvPr>
        </p:nvSpPr>
        <p:spPr>
          <a:xfrm>
            <a:off x="5410200" y="4205288"/>
            <a:ext cx="1295400" cy="457200"/>
          </a:xfrm>
          <a:prstGeom prst="rect">
            <a:avLst/>
          </a:prstGeom>
        </p:spPr>
        <p:txBody>
          <a:bodyPr/>
          <a:lstStyle>
            <a:lvl1pPr>
              <a:defRPr/>
            </a:lvl1pPr>
          </a:lstStyle>
          <a:p>
            <a:pPr>
              <a:defRPr/>
            </a:pPr>
            <a:endParaRPr lang="en-US"/>
          </a:p>
        </p:txBody>
      </p:sp>
      <p:sp>
        <p:nvSpPr>
          <p:cNvPr id="19" name="Slide Number Placeholder 28"/>
          <p:cNvSpPr>
            <a:spLocks noGrp="1"/>
          </p:cNvSpPr>
          <p:nvPr>
            <p:ph type="sldNum" sz="quarter" idx="12"/>
          </p:nvPr>
        </p:nvSpPr>
        <p:spPr>
          <a:xfrm>
            <a:off x="8320088" y="1588"/>
            <a:ext cx="747712" cy="365125"/>
          </a:xfrm>
        </p:spPr>
        <p:txBody>
          <a:bodyPr/>
          <a:lstStyle>
            <a:lvl1pPr algn="r">
              <a:defRPr sz="1800">
                <a:solidFill>
                  <a:schemeClr val="bg1"/>
                </a:solidFill>
              </a:defRPr>
            </a:lvl1pPr>
          </a:lstStyle>
          <a:p>
            <a:pPr>
              <a:defRPr/>
            </a:pPr>
            <a:fld id="{0E638333-49B3-4952-8CDA-219E785A7549}" type="slidenum">
              <a:rPr lang="en-US"/>
              <a:pPr>
                <a:defRPr/>
              </a:pPr>
              <a:t>‹#›</a:t>
            </a:fld>
            <a:endParaRPr lang="en-US" dirty="0"/>
          </a:p>
        </p:txBody>
      </p:sp>
    </p:spTree>
  </p:cSld>
  <p:clrMapOvr>
    <a:masterClrMapping/>
  </p:clrMapOvr>
  <p:transition>
    <p:split orient="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a:xfrm>
            <a:off x="6586538" y="612775"/>
            <a:ext cx="957262" cy="457200"/>
          </a:xfrm>
          <a:prstGeom prst="rect">
            <a:avLst/>
          </a:prstGeom>
        </p:spPr>
        <p:txBody>
          <a:bodyPr/>
          <a:lstStyle>
            <a:lvl1pPr>
              <a:defRPr/>
            </a:lvl1pPr>
          </a:lstStyle>
          <a:p>
            <a:pPr>
              <a:defRPr/>
            </a:pPr>
            <a:fld id="{408A7F6E-B8EC-4E38-BFAA-3B3202312456}" type="datetimeFigureOut">
              <a:rPr lang="en-US"/>
              <a:pPr>
                <a:defRPr/>
              </a:pPr>
              <a:t>9/17/2023</a:t>
            </a:fld>
            <a:endParaRPr lang="en-US" dirty="0"/>
          </a:p>
        </p:txBody>
      </p:sp>
      <p:sp>
        <p:nvSpPr>
          <p:cNvPr id="5" name="Footer Placeholder 2"/>
          <p:cNvSpPr>
            <a:spLocks noGrp="1"/>
          </p:cNvSpPr>
          <p:nvPr>
            <p:ph type="ftr" sz="quarter" idx="11"/>
          </p:nvPr>
        </p:nvSpPr>
        <p:spPr>
          <a:xfrm>
            <a:off x="5257800" y="612775"/>
            <a:ext cx="1325563" cy="457200"/>
          </a:xfrm>
          <a:prstGeom prst="rect">
            <a:avLst/>
          </a:prstGeom>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FDB000EF-67FF-40A8-A663-3F498E2A7073}" type="slidenum">
              <a:rPr lang="en-US"/>
              <a:pPr>
                <a:defRPr/>
              </a:pPr>
              <a:t>‹#›</a:t>
            </a:fld>
            <a:endParaRPr lang="en-US" dirty="0"/>
          </a:p>
        </p:txBody>
      </p:sp>
    </p:spTree>
  </p:cSld>
  <p:clrMapOvr>
    <a:masterClrMapping/>
  </p:clrMapOvr>
  <p:transition>
    <p:split orient="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a:xfrm>
            <a:off x="6586538" y="612775"/>
            <a:ext cx="957262" cy="457200"/>
          </a:xfrm>
          <a:prstGeom prst="rect">
            <a:avLst/>
          </a:prstGeom>
        </p:spPr>
        <p:txBody>
          <a:bodyPr/>
          <a:lstStyle>
            <a:lvl1pPr>
              <a:defRPr/>
            </a:lvl1pPr>
          </a:lstStyle>
          <a:p>
            <a:pPr>
              <a:defRPr/>
            </a:pPr>
            <a:fld id="{14A83B7F-B198-43A0-98D6-A39D79427CD7}" type="datetimeFigureOut">
              <a:rPr lang="en-US"/>
              <a:pPr>
                <a:defRPr/>
              </a:pPr>
              <a:t>9/17/2023</a:t>
            </a:fld>
            <a:endParaRPr lang="en-US" dirty="0"/>
          </a:p>
        </p:txBody>
      </p:sp>
      <p:sp>
        <p:nvSpPr>
          <p:cNvPr id="5" name="Footer Placeholder 2"/>
          <p:cNvSpPr>
            <a:spLocks noGrp="1"/>
          </p:cNvSpPr>
          <p:nvPr>
            <p:ph type="ftr" sz="quarter" idx="11"/>
          </p:nvPr>
        </p:nvSpPr>
        <p:spPr>
          <a:xfrm>
            <a:off x="5257800" y="612775"/>
            <a:ext cx="1325563" cy="457200"/>
          </a:xfrm>
          <a:prstGeom prst="rect">
            <a:avLst/>
          </a:prstGeom>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896E8034-3E6B-4B8A-87FE-F8572611E645}" type="slidenum">
              <a:rPr lang="en-US"/>
              <a:pPr>
                <a:defRPr/>
              </a:pPr>
              <a:t>‹#›</a:t>
            </a:fld>
            <a:endParaRPr lang="en-US" dirty="0"/>
          </a:p>
        </p:txBody>
      </p:sp>
    </p:spTree>
  </p:cSld>
  <p:clrMapOvr>
    <a:masterClrMapping/>
  </p:clrMapOvr>
  <p:transition>
    <p:split orient="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a:xfrm>
            <a:off x="6586538" y="612775"/>
            <a:ext cx="957262" cy="457200"/>
          </a:xfrm>
          <a:prstGeom prst="rect">
            <a:avLst/>
          </a:prstGeom>
        </p:spPr>
        <p:txBody>
          <a:bodyPr/>
          <a:lstStyle>
            <a:lvl1pPr>
              <a:defRPr/>
            </a:lvl1pPr>
          </a:lstStyle>
          <a:p>
            <a:pPr>
              <a:defRPr/>
            </a:pPr>
            <a:fld id="{04A25272-DDD7-43E5-8A0F-A32F237288BE}" type="datetimeFigureOut">
              <a:rPr lang="en-US"/>
              <a:pPr>
                <a:defRPr/>
              </a:pPr>
              <a:t>9/17/2023</a:t>
            </a:fld>
            <a:endParaRPr lang="en-US" dirty="0"/>
          </a:p>
        </p:txBody>
      </p:sp>
      <p:sp>
        <p:nvSpPr>
          <p:cNvPr id="5" name="Footer Placeholder 2"/>
          <p:cNvSpPr>
            <a:spLocks noGrp="1"/>
          </p:cNvSpPr>
          <p:nvPr>
            <p:ph type="ftr" sz="quarter" idx="11"/>
          </p:nvPr>
        </p:nvSpPr>
        <p:spPr>
          <a:xfrm>
            <a:off x="5257800" y="612775"/>
            <a:ext cx="1325563" cy="457200"/>
          </a:xfrm>
          <a:prstGeom prst="rect">
            <a:avLst/>
          </a:prstGeom>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67517C5A-C0C7-41B4-8E5C-FF7B5A115240}" type="slidenum">
              <a:rPr lang="en-US"/>
              <a:pPr>
                <a:defRPr/>
              </a:pPr>
              <a:t>‹#›</a:t>
            </a:fld>
            <a:endParaRPr lang="en-US" dirty="0"/>
          </a:p>
        </p:txBody>
      </p:sp>
    </p:spTree>
  </p:cSld>
  <p:clrMapOvr>
    <a:masterClrMapping/>
  </p:clrMapOvr>
  <p:transition>
    <p:split orient="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lang="en-US" smtClean="0"/>
              <a:t>Click to edit Master title style</a:t>
            </a:r>
            <a:endParaRPr lang="en-US"/>
          </a:p>
        </p:txBody>
      </p:sp>
      <p:sp>
        <p:nvSpPr>
          <p:cNvPr id="3" name="Text Placeholder 2"/>
          <p:cNvSpPr>
            <a:spLocks noGrp="1"/>
          </p:cNvSpPr>
          <p:nvPr>
            <p:ph type="body" idx="1"/>
          </p:nvPr>
        </p:nvSpPr>
        <p:spPr>
          <a:xfrm>
            <a:off x="722313" y="3367088"/>
            <a:ext cx="7772400" cy="1509712"/>
          </a:xfrm>
        </p:spPr>
        <p:txBody>
          <a:bodyPr/>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4" name="Date Placeholder 13"/>
          <p:cNvSpPr>
            <a:spLocks noGrp="1"/>
          </p:cNvSpPr>
          <p:nvPr>
            <p:ph type="dt" sz="half" idx="10"/>
          </p:nvPr>
        </p:nvSpPr>
        <p:spPr>
          <a:xfrm>
            <a:off x="6586538" y="612775"/>
            <a:ext cx="957262" cy="457200"/>
          </a:xfrm>
          <a:prstGeom prst="rect">
            <a:avLst/>
          </a:prstGeom>
        </p:spPr>
        <p:txBody>
          <a:bodyPr/>
          <a:lstStyle>
            <a:lvl1pPr>
              <a:defRPr/>
            </a:lvl1pPr>
          </a:lstStyle>
          <a:p>
            <a:pPr>
              <a:defRPr/>
            </a:pPr>
            <a:fld id="{1982EB59-B1CF-426C-8353-9BCD91738EAF}" type="datetimeFigureOut">
              <a:rPr lang="en-US"/>
              <a:pPr>
                <a:defRPr/>
              </a:pPr>
              <a:t>9/17/2023</a:t>
            </a:fld>
            <a:endParaRPr lang="en-US" dirty="0"/>
          </a:p>
        </p:txBody>
      </p:sp>
      <p:sp>
        <p:nvSpPr>
          <p:cNvPr id="5" name="Footer Placeholder 2"/>
          <p:cNvSpPr>
            <a:spLocks noGrp="1"/>
          </p:cNvSpPr>
          <p:nvPr>
            <p:ph type="ftr" sz="quarter" idx="11"/>
          </p:nvPr>
        </p:nvSpPr>
        <p:spPr>
          <a:xfrm>
            <a:off x="5257800" y="612775"/>
            <a:ext cx="1325563" cy="457200"/>
          </a:xfrm>
          <a:prstGeom prst="rect">
            <a:avLst/>
          </a:prstGeom>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2814E69A-5752-4185-BB45-DE8221C747D3}" type="slidenum">
              <a:rPr lang="en-US"/>
              <a:pPr>
                <a:defRPr/>
              </a:pPr>
              <a:t>‹#›</a:t>
            </a:fld>
            <a:endParaRPr lang="en-US" dirty="0"/>
          </a:p>
        </p:txBody>
      </p:sp>
    </p:spTree>
  </p:cSld>
  <p:clrMapOvr>
    <a:masterClrMapping/>
  </p:clrMapOvr>
  <p:transition>
    <p:split orient="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3"/>
          <p:cNvSpPr>
            <a:spLocks noGrp="1"/>
          </p:cNvSpPr>
          <p:nvPr>
            <p:ph type="dt" sz="half" idx="10"/>
          </p:nvPr>
        </p:nvSpPr>
        <p:spPr>
          <a:xfrm>
            <a:off x="6586538" y="612775"/>
            <a:ext cx="957262" cy="457200"/>
          </a:xfrm>
          <a:prstGeom prst="rect">
            <a:avLst/>
          </a:prstGeom>
        </p:spPr>
        <p:txBody>
          <a:bodyPr/>
          <a:lstStyle>
            <a:lvl1pPr>
              <a:defRPr/>
            </a:lvl1pPr>
          </a:lstStyle>
          <a:p>
            <a:pPr>
              <a:defRPr/>
            </a:pPr>
            <a:fld id="{F6EE83D0-A2EE-4BE4-A11A-372563E31CBC}" type="datetimeFigureOut">
              <a:rPr lang="en-US"/>
              <a:pPr>
                <a:defRPr/>
              </a:pPr>
              <a:t>9/17/2023</a:t>
            </a:fld>
            <a:endParaRPr lang="en-US" dirty="0"/>
          </a:p>
        </p:txBody>
      </p:sp>
      <p:sp>
        <p:nvSpPr>
          <p:cNvPr id="6" name="Footer Placeholder 2"/>
          <p:cNvSpPr>
            <a:spLocks noGrp="1"/>
          </p:cNvSpPr>
          <p:nvPr>
            <p:ph type="ftr" sz="quarter" idx="11"/>
          </p:nvPr>
        </p:nvSpPr>
        <p:spPr>
          <a:xfrm>
            <a:off x="5257800" y="612775"/>
            <a:ext cx="1325563" cy="457200"/>
          </a:xfrm>
          <a:prstGeom prst="rect">
            <a:avLst/>
          </a:prstGeom>
        </p:spPr>
        <p:txBody>
          <a:bodyPr/>
          <a:lstStyle>
            <a:lvl1pPr>
              <a:defRPr/>
            </a:lvl1pPr>
          </a:lstStyle>
          <a:p>
            <a:pPr>
              <a:defRPr/>
            </a:pPr>
            <a:endParaRPr lang="en-US"/>
          </a:p>
        </p:txBody>
      </p:sp>
      <p:sp>
        <p:nvSpPr>
          <p:cNvPr id="7" name="Slide Number Placeholder 22"/>
          <p:cNvSpPr>
            <a:spLocks noGrp="1"/>
          </p:cNvSpPr>
          <p:nvPr>
            <p:ph type="sldNum" sz="quarter" idx="12"/>
          </p:nvPr>
        </p:nvSpPr>
        <p:spPr/>
        <p:txBody>
          <a:bodyPr/>
          <a:lstStyle>
            <a:lvl1pPr>
              <a:defRPr/>
            </a:lvl1pPr>
          </a:lstStyle>
          <a:p>
            <a:pPr>
              <a:defRPr/>
            </a:pPr>
            <a:fld id="{BED84AC6-AE7B-4DC3-BF6C-6033DB88679F}" type="slidenum">
              <a:rPr lang="en-US"/>
              <a:pPr>
                <a:defRPr/>
              </a:pPr>
              <a:t>‹#›</a:t>
            </a:fld>
            <a:endParaRPr lang="en-US" dirty="0"/>
          </a:p>
        </p:txBody>
      </p:sp>
    </p:spTree>
  </p:cSld>
  <p:clrMapOvr>
    <a:masterClrMapping/>
  </p:clrMapOvr>
  <p:transition>
    <p:split orient="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lstStyle>
            <a:lvl1pPr>
              <a:defRPr sz="4000" b="0" i="0" cap="none" baseline="0"/>
            </a:lvl1pPr>
          </a:lstStyle>
          <a:p>
            <a:r>
              <a:rPr lang="en-US" smtClean="0"/>
              <a:t>Click to edit Master title style</a:t>
            </a:r>
            <a:endParaRPr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25"/>
          <p:cNvSpPr>
            <a:spLocks noGrp="1"/>
          </p:cNvSpPr>
          <p:nvPr>
            <p:ph type="dt" sz="half" idx="10"/>
          </p:nvPr>
        </p:nvSpPr>
        <p:spPr>
          <a:xfrm>
            <a:off x="6586538" y="612775"/>
            <a:ext cx="957262" cy="457200"/>
          </a:xfrm>
          <a:prstGeom prst="rect">
            <a:avLst/>
          </a:prstGeom>
        </p:spPr>
        <p:txBody>
          <a:bodyPr rtlCol="0"/>
          <a:lstStyle>
            <a:lvl1pPr>
              <a:defRPr/>
            </a:lvl1pPr>
          </a:lstStyle>
          <a:p>
            <a:pPr>
              <a:defRPr/>
            </a:pPr>
            <a:fld id="{BCC1EDE2-085C-4CEB-BD06-A0F254E2DB63}" type="datetime1">
              <a:rPr lang="en-US"/>
              <a:pPr>
                <a:defRPr/>
              </a:pPr>
              <a:t>9/17/2023</a:t>
            </a:fld>
            <a:endParaRPr lang="en-US" dirty="0"/>
          </a:p>
        </p:txBody>
      </p:sp>
      <p:sp>
        <p:nvSpPr>
          <p:cNvPr id="8" name="Slide Number Placeholder 26"/>
          <p:cNvSpPr>
            <a:spLocks noGrp="1"/>
          </p:cNvSpPr>
          <p:nvPr>
            <p:ph type="sldNum" sz="quarter" idx="11"/>
          </p:nvPr>
        </p:nvSpPr>
        <p:spPr/>
        <p:txBody>
          <a:bodyPr rtlCol="0"/>
          <a:lstStyle>
            <a:lvl1pPr>
              <a:defRPr/>
            </a:lvl1pPr>
          </a:lstStyle>
          <a:p>
            <a:pPr>
              <a:defRPr/>
            </a:pPr>
            <a:fld id="{723BA1B5-3B55-406A-BDBF-1BC450FED944}" type="slidenum">
              <a:rPr lang="en-US"/>
              <a:pPr>
                <a:defRPr/>
              </a:pPr>
              <a:t>‹#›</a:t>
            </a:fld>
            <a:endParaRPr lang="en-US" dirty="0"/>
          </a:p>
        </p:txBody>
      </p:sp>
      <p:sp>
        <p:nvSpPr>
          <p:cNvPr id="9" name="Footer Placeholder 27"/>
          <p:cNvSpPr>
            <a:spLocks noGrp="1"/>
          </p:cNvSpPr>
          <p:nvPr>
            <p:ph type="ftr" sz="quarter" idx="12"/>
          </p:nvPr>
        </p:nvSpPr>
        <p:spPr>
          <a:xfrm>
            <a:off x="5257800" y="612775"/>
            <a:ext cx="1325563" cy="457200"/>
          </a:xfrm>
          <a:prstGeom prst="rect">
            <a:avLst/>
          </a:prstGeom>
        </p:spPr>
        <p:txBody>
          <a:bodyPr rtlCol="0"/>
          <a:lstStyle>
            <a:lvl1pPr>
              <a:defRPr/>
            </a:lvl1pPr>
          </a:lstStyle>
          <a:p>
            <a:pPr>
              <a:defRPr/>
            </a:pPr>
            <a:endParaRPr lang="en-US"/>
          </a:p>
        </p:txBody>
      </p:sp>
    </p:spTree>
  </p:cSld>
  <p:clrMapOvr>
    <a:masterClrMapping/>
  </p:clrMapOvr>
  <p:transition>
    <p:split orient="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lstStyle>
            <a:lvl1pPr>
              <a:defRPr sz="4000">
                <a:solidFill>
                  <a:schemeClr val="tx2"/>
                </a:solidFill>
              </a:defRPr>
            </a:lvl1pPr>
          </a:lstStyle>
          <a:p>
            <a:r>
              <a:rPr lang="en-US" smtClean="0"/>
              <a:t>Click to edit Master title style</a:t>
            </a:r>
            <a:endParaRPr lang="en-US"/>
          </a:p>
        </p:txBody>
      </p:sp>
      <p:sp>
        <p:nvSpPr>
          <p:cNvPr id="3" name="Date Placeholder 2"/>
          <p:cNvSpPr>
            <a:spLocks noGrp="1"/>
          </p:cNvSpPr>
          <p:nvPr>
            <p:ph type="dt" sz="half" idx="10"/>
          </p:nvPr>
        </p:nvSpPr>
        <p:spPr>
          <a:xfrm>
            <a:off x="6583363" y="612775"/>
            <a:ext cx="957262" cy="457200"/>
          </a:xfrm>
          <a:prstGeom prst="rect">
            <a:avLst/>
          </a:prstGeom>
        </p:spPr>
        <p:txBody>
          <a:bodyPr/>
          <a:lstStyle>
            <a:lvl1pPr>
              <a:defRPr/>
            </a:lvl1pPr>
          </a:lstStyle>
          <a:p>
            <a:pPr>
              <a:defRPr/>
            </a:pPr>
            <a:fld id="{08010B32-A6A3-43BC-9E20-820A5707A059}" type="datetime1">
              <a:rPr lang="en-US"/>
              <a:pPr>
                <a:defRPr/>
              </a:pPr>
              <a:t>9/17/2023</a:t>
            </a:fld>
            <a:endParaRPr lang="en-US" dirty="0"/>
          </a:p>
        </p:txBody>
      </p:sp>
      <p:sp>
        <p:nvSpPr>
          <p:cNvPr id="4" name="Footer Placeholder 3"/>
          <p:cNvSpPr>
            <a:spLocks noGrp="1"/>
          </p:cNvSpPr>
          <p:nvPr>
            <p:ph type="ftr" sz="quarter" idx="11"/>
          </p:nvPr>
        </p:nvSpPr>
        <p:spPr>
          <a:xfrm>
            <a:off x="5257800" y="612775"/>
            <a:ext cx="1325563" cy="457200"/>
          </a:xfrm>
          <a:prstGeom prst="rect">
            <a:avLst/>
          </a:prstGeom>
        </p:spPr>
        <p:txBody>
          <a:bodyPr/>
          <a:lstStyle>
            <a:lvl1pPr>
              <a:defRPr/>
            </a:lvl1pPr>
          </a:lstStyle>
          <a:p>
            <a:pPr>
              <a:defRPr/>
            </a:pPr>
            <a:endParaRPr lang="en-US"/>
          </a:p>
        </p:txBody>
      </p:sp>
      <p:sp>
        <p:nvSpPr>
          <p:cNvPr id="5" name="Slide Number Placeholder 4"/>
          <p:cNvSpPr>
            <a:spLocks noGrp="1"/>
          </p:cNvSpPr>
          <p:nvPr>
            <p:ph type="sldNum" sz="quarter" idx="12"/>
          </p:nvPr>
        </p:nvSpPr>
        <p:spPr/>
        <p:txBody>
          <a:bodyPr/>
          <a:lstStyle>
            <a:lvl1pPr>
              <a:defRPr/>
            </a:lvl1pPr>
          </a:lstStyle>
          <a:p>
            <a:pPr>
              <a:defRPr/>
            </a:pPr>
            <a:fld id="{6697F90C-73C3-4024-BF40-4F3DC8842415}" type="slidenum">
              <a:rPr lang="en-US"/>
              <a:pPr>
                <a:defRPr/>
              </a:pPr>
              <a:t>‹#›</a:t>
            </a:fld>
            <a:endParaRPr lang="en-US" dirty="0"/>
          </a:p>
        </p:txBody>
      </p:sp>
    </p:spTree>
  </p:cSld>
  <p:clrMapOvr>
    <a:masterClrMapping/>
  </p:clrMapOvr>
  <p:transition>
    <p:split orient="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3"/>
          <p:cNvSpPr>
            <a:spLocks noGrp="1"/>
          </p:cNvSpPr>
          <p:nvPr>
            <p:ph type="dt" sz="half" idx="10"/>
          </p:nvPr>
        </p:nvSpPr>
        <p:spPr>
          <a:xfrm>
            <a:off x="6586538" y="612775"/>
            <a:ext cx="957262" cy="457200"/>
          </a:xfrm>
          <a:prstGeom prst="rect">
            <a:avLst/>
          </a:prstGeom>
        </p:spPr>
        <p:txBody>
          <a:bodyPr/>
          <a:lstStyle>
            <a:lvl1pPr>
              <a:defRPr/>
            </a:lvl1pPr>
          </a:lstStyle>
          <a:p>
            <a:pPr>
              <a:defRPr/>
            </a:pPr>
            <a:fld id="{A2426D7E-4B56-4F19-9685-4DB09F59341E}" type="datetimeFigureOut">
              <a:rPr lang="en-US"/>
              <a:pPr>
                <a:defRPr/>
              </a:pPr>
              <a:t>9/17/2023</a:t>
            </a:fld>
            <a:endParaRPr lang="en-US" dirty="0"/>
          </a:p>
        </p:txBody>
      </p:sp>
      <p:sp>
        <p:nvSpPr>
          <p:cNvPr id="3" name="Footer Placeholder 2"/>
          <p:cNvSpPr>
            <a:spLocks noGrp="1"/>
          </p:cNvSpPr>
          <p:nvPr>
            <p:ph type="ftr" sz="quarter" idx="11"/>
          </p:nvPr>
        </p:nvSpPr>
        <p:spPr>
          <a:xfrm>
            <a:off x="5257800" y="612775"/>
            <a:ext cx="1325563" cy="457200"/>
          </a:xfrm>
          <a:prstGeom prst="rect">
            <a:avLst/>
          </a:prstGeom>
        </p:spPr>
        <p:txBody>
          <a:bodyPr/>
          <a:lstStyle>
            <a:lvl1pPr>
              <a:defRPr/>
            </a:lvl1pPr>
          </a:lstStyle>
          <a:p>
            <a:pPr>
              <a:defRPr/>
            </a:pPr>
            <a:endParaRPr lang="en-US"/>
          </a:p>
        </p:txBody>
      </p:sp>
      <p:sp>
        <p:nvSpPr>
          <p:cNvPr id="4" name="Slide Number Placeholder 22"/>
          <p:cNvSpPr>
            <a:spLocks noGrp="1"/>
          </p:cNvSpPr>
          <p:nvPr>
            <p:ph type="sldNum" sz="quarter" idx="12"/>
          </p:nvPr>
        </p:nvSpPr>
        <p:spPr/>
        <p:txBody>
          <a:bodyPr/>
          <a:lstStyle>
            <a:lvl1pPr>
              <a:defRPr/>
            </a:lvl1pPr>
          </a:lstStyle>
          <a:p>
            <a:pPr>
              <a:defRPr/>
            </a:pPr>
            <a:fld id="{60327857-1E62-4084-A59C-866F39787927}" type="slidenum">
              <a:rPr lang="en-US"/>
              <a:pPr>
                <a:defRPr/>
              </a:pPr>
              <a:t>‹#›</a:t>
            </a:fld>
            <a:endParaRPr lang="en-US" dirty="0"/>
          </a:p>
        </p:txBody>
      </p:sp>
    </p:spTree>
  </p:cSld>
  <p:clrMapOvr>
    <a:masterClrMapping/>
  </p:clrMapOvr>
  <p:transition>
    <p:split orient="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lang="en-US" smtClean="0"/>
              <a:t>Click to edit Master title style</a:t>
            </a:r>
            <a:endParaRPr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3"/>
          <p:cNvSpPr>
            <a:spLocks noGrp="1"/>
          </p:cNvSpPr>
          <p:nvPr>
            <p:ph type="dt" sz="half" idx="10"/>
          </p:nvPr>
        </p:nvSpPr>
        <p:spPr>
          <a:xfrm>
            <a:off x="6586538" y="612775"/>
            <a:ext cx="957262" cy="457200"/>
          </a:xfrm>
          <a:prstGeom prst="rect">
            <a:avLst/>
          </a:prstGeom>
        </p:spPr>
        <p:txBody>
          <a:bodyPr/>
          <a:lstStyle>
            <a:lvl1pPr>
              <a:defRPr/>
            </a:lvl1pPr>
          </a:lstStyle>
          <a:p>
            <a:pPr>
              <a:defRPr/>
            </a:pPr>
            <a:fld id="{670EC3ED-895E-42B1-9372-CA05E0C71E51}" type="datetimeFigureOut">
              <a:rPr lang="en-US"/>
              <a:pPr>
                <a:defRPr/>
              </a:pPr>
              <a:t>9/17/2023</a:t>
            </a:fld>
            <a:endParaRPr lang="en-US" dirty="0"/>
          </a:p>
        </p:txBody>
      </p:sp>
      <p:sp>
        <p:nvSpPr>
          <p:cNvPr id="6" name="Footer Placeholder 2"/>
          <p:cNvSpPr>
            <a:spLocks noGrp="1"/>
          </p:cNvSpPr>
          <p:nvPr>
            <p:ph type="ftr" sz="quarter" idx="11"/>
          </p:nvPr>
        </p:nvSpPr>
        <p:spPr>
          <a:xfrm>
            <a:off x="5257800" y="612775"/>
            <a:ext cx="1325563" cy="457200"/>
          </a:xfrm>
          <a:prstGeom prst="rect">
            <a:avLst/>
          </a:prstGeom>
        </p:spPr>
        <p:txBody>
          <a:bodyPr/>
          <a:lstStyle>
            <a:lvl1pPr>
              <a:defRPr/>
            </a:lvl1pPr>
          </a:lstStyle>
          <a:p>
            <a:pPr>
              <a:defRPr/>
            </a:pPr>
            <a:endParaRPr lang="en-US"/>
          </a:p>
        </p:txBody>
      </p:sp>
      <p:sp>
        <p:nvSpPr>
          <p:cNvPr id="7" name="Slide Number Placeholder 22"/>
          <p:cNvSpPr>
            <a:spLocks noGrp="1"/>
          </p:cNvSpPr>
          <p:nvPr>
            <p:ph type="sldNum" sz="quarter" idx="12"/>
          </p:nvPr>
        </p:nvSpPr>
        <p:spPr/>
        <p:txBody>
          <a:bodyPr/>
          <a:lstStyle>
            <a:lvl1pPr>
              <a:defRPr/>
            </a:lvl1pPr>
          </a:lstStyle>
          <a:p>
            <a:pPr>
              <a:defRPr/>
            </a:pPr>
            <a:fld id="{57A1F5E7-07DF-49DB-B8AF-4D3B116D9D10}" type="slidenum">
              <a:rPr lang="en-US"/>
              <a:pPr>
                <a:defRPr/>
              </a:pPr>
              <a:t>‹#›</a:t>
            </a:fld>
            <a:endParaRPr lang="en-US" dirty="0"/>
          </a:p>
        </p:txBody>
      </p:sp>
    </p:spTree>
  </p:cSld>
  <p:clrMapOvr>
    <a:masterClrMapping/>
  </p:clrMapOvr>
  <p:transition>
    <p:split orient="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normAutofit/>
          </a:bodyPr>
          <a:lstStyle>
            <a:lvl1pPr marL="0" indent="0">
              <a:buNone/>
              <a:defRPr sz="3200"/>
            </a:lvl1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6088443" y="3274308"/>
            <a:ext cx="2590800" cy="2516489"/>
          </a:xfrm>
        </p:spPr>
        <p:txBody>
          <a:bodyPr lIns="0" tIns="0" rIns="45720"/>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a:r>
              <a:rPr lang="en-US" smtClean="0"/>
              <a:t>Click to edit Master text styles</a:t>
            </a:r>
          </a:p>
        </p:txBody>
      </p:sp>
      <p:sp>
        <p:nvSpPr>
          <p:cNvPr id="5" name="Date Placeholder 13"/>
          <p:cNvSpPr>
            <a:spLocks noGrp="1"/>
          </p:cNvSpPr>
          <p:nvPr>
            <p:ph type="dt" sz="half" idx="10"/>
          </p:nvPr>
        </p:nvSpPr>
        <p:spPr>
          <a:xfrm>
            <a:off x="6586538" y="612775"/>
            <a:ext cx="957262" cy="457200"/>
          </a:xfrm>
          <a:prstGeom prst="rect">
            <a:avLst/>
          </a:prstGeom>
        </p:spPr>
        <p:txBody>
          <a:bodyPr/>
          <a:lstStyle>
            <a:lvl1pPr>
              <a:defRPr/>
            </a:lvl1pPr>
          </a:lstStyle>
          <a:p>
            <a:pPr>
              <a:defRPr/>
            </a:pPr>
            <a:fld id="{4DB0C68E-4B92-4157-8314-B4E463A896A0}" type="datetimeFigureOut">
              <a:rPr lang="en-US"/>
              <a:pPr>
                <a:defRPr/>
              </a:pPr>
              <a:t>9/17/2023</a:t>
            </a:fld>
            <a:endParaRPr lang="en-US" dirty="0"/>
          </a:p>
        </p:txBody>
      </p:sp>
      <p:sp>
        <p:nvSpPr>
          <p:cNvPr id="6" name="Footer Placeholder 2"/>
          <p:cNvSpPr>
            <a:spLocks noGrp="1"/>
          </p:cNvSpPr>
          <p:nvPr>
            <p:ph type="ftr" sz="quarter" idx="11"/>
          </p:nvPr>
        </p:nvSpPr>
        <p:spPr>
          <a:xfrm>
            <a:off x="5257800" y="612775"/>
            <a:ext cx="1325563" cy="457200"/>
          </a:xfrm>
          <a:prstGeom prst="rect">
            <a:avLst/>
          </a:prstGeom>
        </p:spPr>
        <p:txBody>
          <a:bodyPr/>
          <a:lstStyle>
            <a:lvl1pPr>
              <a:defRPr/>
            </a:lvl1pPr>
          </a:lstStyle>
          <a:p>
            <a:pPr>
              <a:defRPr/>
            </a:pPr>
            <a:endParaRPr lang="en-US"/>
          </a:p>
        </p:txBody>
      </p:sp>
      <p:sp>
        <p:nvSpPr>
          <p:cNvPr id="7" name="Slide Number Placeholder 22"/>
          <p:cNvSpPr>
            <a:spLocks noGrp="1"/>
          </p:cNvSpPr>
          <p:nvPr>
            <p:ph type="sldNum" sz="quarter" idx="12"/>
          </p:nvPr>
        </p:nvSpPr>
        <p:spPr/>
        <p:txBody>
          <a:bodyPr/>
          <a:lstStyle>
            <a:lvl1pPr>
              <a:defRPr/>
            </a:lvl1pPr>
          </a:lstStyle>
          <a:p>
            <a:pPr>
              <a:defRPr/>
            </a:pPr>
            <a:fld id="{F064E1F2-ADA2-46E8-9F66-FFC8F81F18CF}" type="slidenum">
              <a:rPr lang="en-US"/>
              <a:pPr>
                <a:defRPr/>
              </a:pPr>
              <a:t>‹#›</a:t>
            </a:fld>
            <a:endParaRPr lang="en-US" dirty="0"/>
          </a:p>
        </p:txBody>
      </p:sp>
    </p:spTree>
  </p:cSld>
  <p:clrMapOvr>
    <a:masterClrMapping/>
  </p:clrMapOvr>
  <p:transition>
    <p:split orient="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0" y="366713"/>
            <a:ext cx="9144000" cy="8413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29" name="Rectangle 28"/>
          <p:cNvSpPr/>
          <p:nvPr/>
        </p:nvSpPr>
        <p:spPr>
          <a:xfrm>
            <a:off x="0" y="0"/>
            <a:ext cx="9144000" cy="31115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30" name="Rectangle 29"/>
          <p:cNvSpPr/>
          <p:nvPr/>
        </p:nvSpPr>
        <p:spPr>
          <a:xfrm flipV="1">
            <a:off x="0" y="261938"/>
            <a:ext cx="9144000" cy="4603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31" name="Rectangle 30"/>
          <p:cNvSpPr/>
          <p:nvPr/>
        </p:nvSpPr>
        <p:spPr>
          <a:xfrm flipV="1">
            <a:off x="5410200" y="360363"/>
            <a:ext cx="3733800" cy="904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32" name="Rectangle 31"/>
          <p:cNvSpPr/>
          <p:nvPr userDrawn="1"/>
        </p:nvSpPr>
        <p:spPr>
          <a:xfrm flipV="1">
            <a:off x="5410200" y="439738"/>
            <a:ext cx="3733800" cy="4603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useBgFill="1">
        <p:nvSpPr>
          <p:cNvPr id="34" name="Rounded Rectangle 33"/>
          <p:cNvSpPr/>
          <p:nvPr/>
        </p:nvSpPr>
        <p:spPr bwMode="white">
          <a:xfrm>
            <a:off x="7373938" y="588963"/>
            <a:ext cx="1600200" cy="3651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35" name="Rectangle 34"/>
          <p:cNvSpPr/>
          <p:nvPr/>
        </p:nvSpPr>
        <p:spPr bwMode="invGray">
          <a:xfrm>
            <a:off x="9085263" y="-1588"/>
            <a:ext cx="57150" cy="620713"/>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36" name="Rectangle 35"/>
          <p:cNvSpPr/>
          <p:nvPr/>
        </p:nvSpPr>
        <p:spPr bwMode="invGray">
          <a:xfrm>
            <a:off x="9043988" y="-1588"/>
            <a:ext cx="28575" cy="620713"/>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37" name="Rectangle 36"/>
          <p:cNvSpPr/>
          <p:nvPr/>
        </p:nvSpPr>
        <p:spPr bwMode="invGray">
          <a:xfrm>
            <a:off x="9024938" y="-1588"/>
            <a:ext cx="9525" cy="620713"/>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38" name="Rectangle 37"/>
          <p:cNvSpPr/>
          <p:nvPr/>
        </p:nvSpPr>
        <p:spPr bwMode="invGray">
          <a:xfrm>
            <a:off x="8975725" y="-1588"/>
            <a:ext cx="26988" cy="620713"/>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39" name="Rectangle 38"/>
          <p:cNvSpPr/>
          <p:nvPr/>
        </p:nvSpPr>
        <p:spPr bwMode="invGray">
          <a:xfrm>
            <a:off x="8915400" y="0"/>
            <a:ext cx="55563" cy="585788"/>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40" name="Rectangle 39"/>
          <p:cNvSpPr/>
          <p:nvPr/>
        </p:nvSpPr>
        <p:spPr bwMode="invGray">
          <a:xfrm>
            <a:off x="8874125" y="0"/>
            <a:ext cx="7938" cy="585788"/>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038" name="Title Placeholder 21"/>
          <p:cNvSpPr>
            <a:spLocks noGrp="1"/>
          </p:cNvSpPr>
          <p:nvPr>
            <p:ph type="title"/>
          </p:nvPr>
        </p:nvSpPr>
        <p:spPr bwMode="auto">
          <a:xfrm>
            <a:off x="457200" y="1143000"/>
            <a:ext cx="8229600" cy="1066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39" name="Text Placeholder 12"/>
          <p:cNvSpPr>
            <a:spLocks noGrp="1"/>
          </p:cNvSpPr>
          <p:nvPr>
            <p:ph type="body" idx="1"/>
          </p:nvPr>
        </p:nvSpPr>
        <p:spPr bwMode="auto">
          <a:xfrm>
            <a:off x="457200" y="2249488"/>
            <a:ext cx="8229600" cy="43243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3" name="Slide Number Placeholder 22"/>
          <p:cNvSpPr>
            <a:spLocks noGrp="1"/>
          </p:cNvSpPr>
          <p:nvPr>
            <p:ph type="sldNum" sz="quarter" idx="4"/>
          </p:nvPr>
        </p:nvSpPr>
        <p:spPr>
          <a:xfrm>
            <a:off x="8174038" y="1588"/>
            <a:ext cx="762000" cy="366712"/>
          </a:xfrm>
          <a:prstGeom prst="rect">
            <a:avLst/>
          </a:prstGeom>
        </p:spPr>
        <p:txBody>
          <a:bodyPr vert="horz" anchor="b"/>
          <a:lstStyle>
            <a:lvl1pPr algn="r" eaLnBrk="1" latinLnBrk="0" hangingPunct="1">
              <a:defRPr kumimoji="0" sz="1800">
                <a:solidFill>
                  <a:srgbClr val="FFFFFF"/>
                </a:solidFill>
              </a:defRPr>
            </a:lvl1pPr>
          </a:lstStyle>
          <a:p>
            <a:pPr>
              <a:defRPr/>
            </a:pPr>
            <a:fld id="{8EC4C8E0-BC4D-48AA-B6DF-E340E32B48E4}" type="slidenum">
              <a:rPr lang="en-US"/>
              <a:pPr>
                <a:defRPr/>
              </a:pPr>
              <a:t>‹#›</a:t>
            </a:fld>
            <a:endParaRPr lang="en-US" dirty="0"/>
          </a:p>
        </p:txBody>
      </p:sp>
      <p:sp>
        <p:nvSpPr>
          <p:cNvPr id="20" name="TextBox 19"/>
          <p:cNvSpPr txBox="1"/>
          <p:nvPr userDrawn="1"/>
        </p:nvSpPr>
        <p:spPr>
          <a:xfrm>
            <a:off x="0" y="-42863"/>
            <a:ext cx="3200400" cy="368301"/>
          </a:xfrm>
          <a:prstGeom prst="rect">
            <a:avLst/>
          </a:prstGeom>
          <a:noFill/>
        </p:spPr>
        <p:txBody>
          <a:bodyPr>
            <a:spAutoFit/>
          </a:bodyPr>
          <a:lstStyle/>
          <a:p>
            <a:pPr>
              <a:defRPr/>
            </a:pPr>
            <a:r>
              <a:rPr lang="en-US" b="1" dirty="0">
                <a:solidFill>
                  <a:srgbClr val="000000"/>
                </a:solidFill>
              </a:rPr>
              <a:t>Environmental Regulation</a:t>
            </a:r>
          </a:p>
        </p:txBody>
      </p:sp>
    </p:spTree>
  </p:cSld>
  <p:clrMap bg1="lt1" tx1="dk1" bg2="lt2" tx2="dk2" accent1="accent1" accent2="accent2" accent3="accent3" accent4="accent4" accent5="accent5" accent6="accent6" hlink="hlink" folHlink="folHlink"/>
  <p:sldLayoutIdLst>
    <p:sldLayoutId id="2147484216" r:id="rId1"/>
    <p:sldLayoutId id="2147484217" r:id="rId2"/>
    <p:sldLayoutId id="2147484218" r:id="rId3"/>
    <p:sldLayoutId id="2147484219" r:id="rId4"/>
    <p:sldLayoutId id="2147484220" r:id="rId5"/>
    <p:sldLayoutId id="2147484221" r:id="rId6"/>
    <p:sldLayoutId id="2147484222" r:id="rId7"/>
    <p:sldLayoutId id="2147484223" r:id="rId8"/>
    <p:sldLayoutId id="2147484224" r:id="rId9"/>
    <p:sldLayoutId id="2147484225" r:id="rId10"/>
    <p:sldLayoutId id="2147484226" r:id="rId11"/>
  </p:sldLayoutIdLst>
  <p:transition>
    <p:split orient="vert"/>
  </p:transition>
  <p:timing>
    <p:tnLst>
      <p:par>
        <p:cTn id="1" dur="indefinite" restart="never" nodeType="tmRoot"/>
      </p:par>
    </p:tnLst>
  </p:timing>
  <p:hf hdr="0" ftr="0"/>
  <p:txStyles>
    <p:title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Trebuchet MS" pitchFamily="34" charset="0"/>
        </a:defRPr>
      </a:lvl2pPr>
      <a:lvl3pPr algn="l" rtl="0" eaLnBrk="0" fontAlgn="base" hangingPunct="0">
        <a:spcBef>
          <a:spcPct val="0"/>
        </a:spcBef>
        <a:spcAft>
          <a:spcPct val="0"/>
        </a:spcAft>
        <a:defRPr sz="4000">
          <a:solidFill>
            <a:schemeClr val="tx2"/>
          </a:solidFill>
          <a:latin typeface="Trebuchet MS" pitchFamily="34" charset="0"/>
        </a:defRPr>
      </a:lvl3pPr>
      <a:lvl4pPr algn="l" rtl="0" eaLnBrk="0" fontAlgn="base" hangingPunct="0">
        <a:spcBef>
          <a:spcPct val="0"/>
        </a:spcBef>
        <a:spcAft>
          <a:spcPct val="0"/>
        </a:spcAft>
        <a:defRPr sz="4000">
          <a:solidFill>
            <a:schemeClr val="tx2"/>
          </a:solidFill>
          <a:latin typeface="Trebuchet MS" pitchFamily="34" charset="0"/>
        </a:defRPr>
      </a:lvl4pPr>
      <a:lvl5pPr algn="l" rtl="0" eaLnBrk="0" fontAlgn="base" hangingPunct="0">
        <a:spcBef>
          <a:spcPct val="0"/>
        </a:spcBef>
        <a:spcAft>
          <a:spcPct val="0"/>
        </a:spcAft>
        <a:defRPr sz="4000">
          <a:solidFill>
            <a:schemeClr val="tx2"/>
          </a:solidFill>
          <a:latin typeface="Trebuchet MS" pitchFamily="34" charset="0"/>
        </a:defRPr>
      </a:lvl5pPr>
      <a:lvl6pPr marL="457200" algn="l" rtl="0" fontAlgn="base">
        <a:spcBef>
          <a:spcPct val="0"/>
        </a:spcBef>
        <a:spcAft>
          <a:spcPct val="0"/>
        </a:spcAft>
        <a:defRPr sz="4000">
          <a:solidFill>
            <a:schemeClr val="tx2"/>
          </a:solidFill>
          <a:latin typeface="Trebuchet MS" pitchFamily="34" charset="0"/>
        </a:defRPr>
      </a:lvl6pPr>
      <a:lvl7pPr marL="914400" algn="l" rtl="0" fontAlgn="base">
        <a:spcBef>
          <a:spcPct val="0"/>
        </a:spcBef>
        <a:spcAft>
          <a:spcPct val="0"/>
        </a:spcAft>
        <a:defRPr sz="4000">
          <a:solidFill>
            <a:schemeClr val="tx2"/>
          </a:solidFill>
          <a:latin typeface="Trebuchet MS" pitchFamily="34" charset="0"/>
        </a:defRPr>
      </a:lvl7pPr>
      <a:lvl8pPr marL="1371600" algn="l" rtl="0" fontAlgn="base">
        <a:spcBef>
          <a:spcPct val="0"/>
        </a:spcBef>
        <a:spcAft>
          <a:spcPct val="0"/>
        </a:spcAft>
        <a:defRPr sz="4000">
          <a:solidFill>
            <a:schemeClr val="tx2"/>
          </a:solidFill>
          <a:latin typeface="Trebuchet MS" pitchFamily="34" charset="0"/>
        </a:defRPr>
      </a:lvl8pPr>
      <a:lvl9pPr marL="1828800" algn="l" rtl="0" fontAlgn="base">
        <a:spcBef>
          <a:spcPct val="0"/>
        </a:spcBef>
        <a:spcAft>
          <a:spcPct val="0"/>
        </a:spcAft>
        <a:defRPr sz="4000">
          <a:solidFill>
            <a:schemeClr val="tx2"/>
          </a:solidFill>
          <a:latin typeface="Trebuchet MS" pitchFamily="34" charset="0"/>
        </a:defRPr>
      </a:lvl9pPr>
    </p:titleStyle>
    <p:bodyStyle>
      <a:lvl1pPr marL="365125" indent="-255588" algn="l" rtl="0" eaLnBrk="0" fontAlgn="base" hangingPunct="0">
        <a:spcBef>
          <a:spcPts val="300"/>
        </a:spcBef>
        <a:spcAft>
          <a:spcPct val="0"/>
        </a:spcAft>
        <a:buClr>
          <a:srgbClr val="A04DA3"/>
        </a:buClr>
        <a:buFont typeface="Georgia" pitchFamily="18" charset="0"/>
        <a:buChar char="•"/>
        <a:defRPr sz="2800" kern="1200">
          <a:solidFill>
            <a:schemeClr val="tx1"/>
          </a:solidFill>
          <a:latin typeface="+mn-lt"/>
          <a:ea typeface="+mn-ea"/>
          <a:cs typeface="+mn-cs"/>
        </a:defRPr>
      </a:lvl1pPr>
      <a:lvl2pPr marL="657225" indent="-246063" algn="l" rtl="0" eaLnBrk="0" fontAlgn="base" hangingPunct="0">
        <a:spcBef>
          <a:spcPts val="300"/>
        </a:spcBef>
        <a:spcAft>
          <a:spcPct val="0"/>
        </a:spcAft>
        <a:buClr>
          <a:schemeClr val="accent2"/>
        </a:buClr>
        <a:buFont typeface="Georgia" pitchFamily="18" charset="0"/>
        <a:buChar char="▫"/>
        <a:defRPr sz="2600" kern="1200">
          <a:solidFill>
            <a:schemeClr val="accent2"/>
          </a:solidFill>
          <a:latin typeface="+mn-lt"/>
          <a:ea typeface="+mn-ea"/>
          <a:cs typeface="+mn-cs"/>
        </a:defRPr>
      </a:lvl2pPr>
      <a:lvl3pPr marL="922338" indent="-219075" algn="l" rtl="0" eaLnBrk="0" fontAlgn="base" hangingPunct="0">
        <a:spcBef>
          <a:spcPts val="300"/>
        </a:spcBef>
        <a:spcAft>
          <a:spcPct val="0"/>
        </a:spcAft>
        <a:buClr>
          <a:schemeClr val="accent1"/>
        </a:buClr>
        <a:buFont typeface="Wingdings 2" pitchFamily="18" charset="2"/>
        <a:buChar char=""/>
        <a:defRPr sz="2400" kern="1200">
          <a:solidFill>
            <a:schemeClr val="accent1"/>
          </a:solidFill>
          <a:latin typeface="+mn-lt"/>
          <a:ea typeface="+mn-ea"/>
          <a:cs typeface="+mn-cs"/>
        </a:defRPr>
      </a:lvl3pPr>
      <a:lvl4pPr marL="1179513" indent="-200025" algn="l" rtl="0" eaLnBrk="0" fontAlgn="base" hangingPunct="0">
        <a:spcBef>
          <a:spcPts val="300"/>
        </a:spcBef>
        <a:spcAft>
          <a:spcPct val="0"/>
        </a:spcAft>
        <a:buClr>
          <a:schemeClr val="accent1"/>
        </a:buClr>
        <a:buFont typeface="Wingdings 2" pitchFamily="18" charset="2"/>
        <a:buChar char=""/>
        <a:defRPr sz="2200" kern="1200">
          <a:solidFill>
            <a:schemeClr val="accent1"/>
          </a:solidFill>
          <a:latin typeface="+mn-lt"/>
          <a:ea typeface="+mn-ea"/>
          <a:cs typeface="+mn-cs"/>
        </a:defRPr>
      </a:lvl4pPr>
      <a:lvl5pPr marL="1389063" indent="-182563" algn="l" rtl="0" eaLnBrk="0" fontAlgn="base" hangingPunct="0">
        <a:spcBef>
          <a:spcPts val="300"/>
        </a:spcBef>
        <a:spcAft>
          <a:spcPct val="0"/>
        </a:spcAft>
        <a:buClr>
          <a:srgbClr val="A04DA3"/>
        </a:buClr>
        <a:buFont typeface="Georgia" pitchFamily="18" charset="0"/>
        <a:buChar char="▫"/>
        <a:defRPr sz="2000" kern="1200">
          <a:solidFill>
            <a:srgbClr val="A04DA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hilloi.iitg.ernet.in/~intracc/utilities/logo/iitg_web_mid.gif" TargetMode="External"/><Relationship Id="rId2" Type="http://schemas.openxmlformats.org/officeDocument/2006/relationships/hyperlink" Target="mailto:mkdutta@iitg.ac.in" TargetMode="Externa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5"/>
          <p:cNvSpPr txBox="1">
            <a:spLocks noChangeArrowheads="1"/>
          </p:cNvSpPr>
          <p:nvPr/>
        </p:nvSpPr>
        <p:spPr bwMode="auto">
          <a:xfrm>
            <a:off x="762000" y="748367"/>
            <a:ext cx="7772400" cy="5970865"/>
          </a:xfrm>
          <a:prstGeom prst="rect">
            <a:avLst/>
          </a:prstGeom>
          <a:noFill/>
          <a:ln w="9525">
            <a:noFill/>
            <a:miter lim="800000"/>
            <a:headEnd/>
            <a:tailEnd/>
          </a:ln>
        </p:spPr>
        <p:txBody>
          <a:bodyPr>
            <a:spAutoFit/>
          </a:bodyPr>
          <a:lstStyle/>
          <a:p>
            <a:pPr algn="ctr"/>
            <a:r>
              <a:rPr lang="en-US" sz="2800" dirty="0">
                <a:latin typeface="Arial Black" pitchFamily="34" charset="0"/>
              </a:rPr>
              <a:t>ENVIRONMENTAL </a:t>
            </a:r>
            <a:r>
              <a:rPr lang="en-US" sz="2800" dirty="0" smtClean="0">
                <a:latin typeface="Arial Black" pitchFamily="34" charset="0"/>
              </a:rPr>
              <a:t>ECONOMICS</a:t>
            </a:r>
          </a:p>
          <a:p>
            <a:pPr algn="ctr"/>
            <a:endParaRPr lang="en-US" sz="2800" dirty="0" smtClean="0">
              <a:latin typeface="Arial Black" pitchFamily="34" charset="0"/>
            </a:endParaRPr>
          </a:p>
          <a:p>
            <a:pPr algn="ctr"/>
            <a:r>
              <a:rPr lang="en-US" sz="2800" dirty="0" smtClean="0">
                <a:latin typeface="Arial Black" pitchFamily="34" charset="0"/>
              </a:rPr>
              <a:t>Pollution Control</a:t>
            </a:r>
          </a:p>
          <a:p>
            <a:pPr algn="ctr"/>
            <a:endParaRPr lang="en-US" sz="2800" dirty="0">
              <a:latin typeface="Arial Black" pitchFamily="34" charset="0"/>
            </a:endParaRP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smtClean="0"/>
          </a:p>
          <a:p>
            <a:pPr algn="ctr"/>
            <a:r>
              <a:rPr lang="en-US" dirty="0" err="1" smtClean="0"/>
              <a:t>Mrinal</a:t>
            </a:r>
            <a:r>
              <a:rPr lang="en-US" dirty="0" smtClean="0"/>
              <a:t> </a:t>
            </a:r>
            <a:r>
              <a:rPr lang="en-US" dirty="0" err="1"/>
              <a:t>Kanti</a:t>
            </a:r>
            <a:r>
              <a:rPr lang="en-US" dirty="0"/>
              <a:t> Dutta</a:t>
            </a:r>
          </a:p>
          <a:p>
            <a:pPr algn="ctr"/>
            <a:r>
              <a:rPr lang="en-US" dirty="0" smtClean="0">
                <a:solidFill>
                  <a:schemeClr val="tx2"/>
                </a:solidFill>
                <a:hlinkClick r:id="rId2"/>
              </a:rPr>
              <a:t>mkdutta@iitg.ac.in</a:t>
            </a:r>
            <a:endParaRPr lang="en-US" dirty="0"/>
          </a:p>
          <a:p>
            <a:pPr algn="ctr"/>
            <a:endParaRPr lang="en-US" dirty="0"/>
          </a:p>
          <a:p>
            <a:pPr algn="ctr"/>
            <a:r>
              <a:rPr lang="en-US" dirty="0">
                <a:latin typeface="Arial Black" pitchFamily="34" charset="0"/>
              </a:rPr>
              <a:t>Department of Humanities and Social Sciences</a:t>
            </a:r>
          </a:p>
          <a:p>
            <a:pPr algn="ctr"/>
            <a:r>
              <a:rPr lang="en-US" dirty="0">
                <a:latin typeface="Arial Black" pitchFamily="34" charset="0"/>
              </a:rPr>
              <a:t>Indian Institute of Technology Guwahati</a:t>
            </a:r>
          </a:p>
          <a:p>
            <a:pPr algn="ctr"/>
            <a:r>
              <a:rPr lang="en-US" dirty="0" smtClean="0">
                <a:latin typeface="Arial Black" pitchFamily="34" charset="0"/>
              </a:rPr>
              <a:t>Guwahati </a:t>
            </a:r>
            <a:r>
              <a:rPr lang="en-US" dirty="0">
                <a:latin typeface="Arial Black" pitchFamily="34" charset="0"/>
              </a:rPr>
              <a:t>– 781039</a:t>
            </a:r>
          </a:p>
          <a:p>
            <a:pPr algn="ctr"/>
            <a:endParaRPr lang="en-US" dirty="0"/>
          </a:p>
          <a:p>
            <a:pPr algn="ctr"/>
            <a:endParaRPr lang="en-US" dirty="0"/>
          </a:p>
          <a:p>
            <a:pPr algn="ctr"/>
            <a:endParaRPr lang="en-US" dirty="0"/>
          </a:p>
        </p:txBody>
      </p:sp>
      <p:pic>
        <p:nvPicPr>
          <p:cNvPr id="13315" name="Picture 7" descr="Use for web page">
            <a:hlinkClick r:id="rId3"/>
          </p:cNvPr>
          <p:cNvPicPr>
            <a:picLocks noChangeAspect="1" noChangeArrowheads="1"/>
          </p:cNvPicPr>
          <p:nvPr/>
        </p:nvPicPr>
        <p:blipFill>
          <a:blip r:embed="rId4"/>
          <a:srcRect/>
          <a:stretch>
            <a:fillRect/>
          </a:stretch>
        </p:blipFill>
        <p:spPr bwMode="auto">
          <a:xfrm>
            <a:off x="4191000" y="2857499"/>
            <a:ext cx="866775" cy="876301"/>
          </a:xfrm>
          <a:prstGeom prst="rect">
            <a:avLst/>
          </a:prstGeom>
          <a:noFill/>
          <a:ln w="9525">
            <a:noFill/>
            <a:miter lim="800000"/>
            <a:headEnd/>
            <a:tailEnd/>
          </a:ln>
        </p:spPr>
      </p:pic>
    </p:spTree>
  </p:cSld>
  <p:clrMapOvr>
    <a:masterClrMapping/>
  </p:clrMapOvr>
  <p:transition>
    <p:split orient="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4"/>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D5BF7567-2917-4890-B4E7-06E9FF637CE0}" type="slidenum">
              <a:rPr lang="en-US" smtClean="0"/>
              <a:pPr/>
              <a:t>10</a:t>
            </a:fld>
            <a:endParaRPr lang="en-US" smtClean="0"/>
          </a:p>
        </p:txBody>
      </p:sp>
      <p:sp>
        <p:nvSpPr>
          <p:cNvPr id="6" name="Title 1"/>
          <p:cNvSpPr txBox="1">
            <a:spLocks/>
          </p:cNvSpPr>
          <p:nvPr/>
        </p:nvSpPr>
        <p:spPr bwMode="auto">
          <a:xfrm>
            <a:off x="0" y="533400"/>
            <a:ext cx="6477000" cy="533400"/>
          </a:xfrm>
          <a:prstGeom prst="rect">
            <a:avLst/>
          </a:prstGeom>
          <a:noFill/>
          <a:ln w="9525">
            <a:noFill/>
            <a:miter lim="800000"/>
            <a:headEnd/>
            <a:tailEnd/>
          </a:ln>
          <a:effectLst/>
        </p:spPr>
        <p:txBody>
          <a:bodyPr anchor="ctr"/>
          <a:lstStyle/>
          <a:p>
            <a:pPr>
              <a:defRPr/>
            </a:pPr>
            <a:r>
              <a:rPr lang="en-US" sz="3200" b="1" kern="0" dirty="0">
                <a:ln w="1905"/>
                <a:solidFill>
                  <a:srgbClr val="993366"/>
                </a:solidFill>
                <a:effectLst>
                  <a:innerShdw blurRad="69850" dist="43180" dir="5400000">
                    <a:srgbClr val="000000">
                      <a:alpha val="65000"/>
                    </a:srgbClr>
                  </a:innerShdw>
                </a:effectLst>
                <a:latin typeface="Calibri" pitchFamily="34" charset="0"/>
                <a:ea typeface="+mj-ea"/>
                <a:cs typeface="+mj-cs"/>
              </a:rPr>
              <a:t>Regulating Pollution</a:t>
            </a:r>
          </a:p>
        </p:txBody>
      </p:sp>
      <p:sp>
        <p:nvSpPr>
          <p:cNvPr id="14340" name="TextBox 7"/>
          <p:cNvSpPr txBox="1">
            <a:spLocks noChangeArrowheads="1"/>
          </p:cNvSpPr>
          <p:nvPr/>
        </p:nvSpPr>
        <p:spPr bwMode="auto">
          <a:xfrm>
            <a:off x="152400" y="1371600"/>
            <a:ext cx="8839200" cy="5370701"/>
          </a:xfrm>
          <a:prstGeom prst="rect">
            <a:avLst/>
          </a:prstGeom>
          <a:noFill/>
          <a:ln w="9525">
            <a:noFill/>
            <a:miter lim="800000"/>
            <a:headEnd/>
            <a:tailEnd/>
          </a:ln>
        </p:spPr>
        <p:txBody>
          <a:bodyPr>
            <a:spAutoFit/>
          </a:bodyPr>
          <a:lstStyle/>
          <a:p>
            <a:pPr algn="just"/>
            <a:r>
              <a:rPr lang="en-US" sz="2800" b="1" dirty="0"/>
              <a:t>Rationale for Regulation:</a:t>
            </a:r>
          </a:p>
          <a:p>
            <a:pPr algn="just"/>
            <a:endParaRPr lang="en-US" sz="2800" b="1" dirty="0"/>
          </a:p>
          <a:p>
            <a:pPr marL="457200" indent="-457200" algn="just">
              <a:spcBef>
                <a:spcPts val="600"/>
              </a:spcBef>
              <a:buFont typeface="Wingdings" pitchFamily="2" charset="2"/>
              <a:buChar char="§"/>
            </a:pPr>
            <a:r>
              <a:rPr lang="en-US" sz="2800" dirty="0">
                <a:solidFill>
                  <a:srgbClr val="FF0000"/>
                </a:solidFill>
              </a:rPr>
              <a:t>Economic Regulation</a:t>
            </a:r>
            <a:r>
              <a:rPr lang="en-US" sz="2800" dirty="0"/>
              <a:t>: refers to government intervention in private actions of firms and individuals. </a:t>
            </a:r>
            <a:endParaRPr lang="en-US" sz="2800" dirty="0" smtClean="0"/>
          </a:p>
          <a:p>
            <a:pPr algn="just">
              <a:spcBef>
                <a:spcPts val="600"/>
              </a:spcBef>
            </a:pPr>
            <a:endParaRPr lang="en-US" sz="2800" dirty="0" smtClean="0"/>
          </a:p>
          <a:p>
            <a:pPr marL="457200" indent="-457200" algn="just">
              <a:spcBef>
                <a:spcPts val="600"/>
              </a:spcBef>
              <a:buFont typeface="Wingdings" pitchFamily="2" charset="2"/>
              <a:buChar char="§"/>
            </a:pPr>
            <a:r>
              <a:rPr lang="en-US" sz="2800" dirty="0"/>
              <a:t> </a:t>
            </a:r>
            <a:r>
              <a:rPr lang="en-US" sz="2800" dirty="0" smtClean="0"/>
              <a:t>Two </a:t>
            </a:r>
            <a:r>
              <a:rPr lang="en-US" sz="2800" dirty="0"/>
              <a:t>theories of regulation: </a:t>
            </a:r>
          </a:p>
          <a:p>
            <a:pPr algn="just">
              <a:spcBef>
                <a:spcPts val="600"/>
              </a:spcBef>
            </a:pPr>
            <a:r>
              <a:rPr lang="en-US" sz="2800" dirty="0"/>
              <a:t>	</a:t>
            </a:r>
            <a:r>
              <a:rPr lang="en-US" sz="2800" dirty="0" smtClean="0"/>
              <a:t>Public </a:t>
            </a:r>
            <a:r>
              <a:rPr lang="en-US" sz="2800" dirty="0"/>
              <a:t>Interest Theory and Interest Group Theory</a:t>
            </a:r>
          </a:p>
          <a:p>
            <a:pPr algn="just">
              <a:spcBef>
                <a:spcPts val="600"/>
              </a:spcBef>
            </a:pPr>
            <a:r>
              <a:rPr lang="en-US" sz="2800" dirty="0"/>
              <a:t> </a:t>
            </a:r>
          </a:p>
          <a:p>
            <a:pPr algn="just">
              <a:spcBef>
                <a:spcPts val="1200"/>
              </a:spcBef>
            </a:pPr>
            <a:r>
              <a:rPr lang="en-US" sz="2800" dirty="0" smtClean="0"/>
              <a:t>	</a:t>
            </a:r>
            <a:r>
              <a:rPr lang="en-US" sz="2800" dirty="0" smtClean="0">
                <a:solidFill>
                  <a:srgbClr val="0066FF"/>
                </a:solidFill>
              </a:rPr>
              <a:t>Public </a:t>
            </a:r>
            <a:r>
              <a:rPr lang="en-US" sz="2800" dirty="0">
                <a:solidFill>
                  <a:srgbClr val="0066FF"/>
                </a:solidFill>
              </a:rPr>
              <a:t>Interest Theory</a:t>
            </a:r>
            <a:r>
              <a:rPr lang="en-US" sz="2800" dirty="0"/>
              <a:t>: main purpose of </a:t>
            </a:r>
            <a:r>
              <a:rPr lang="en-US" sz="2800" dirty="0" smtClean="0"/>
              <a:t>	regulation </a:t>
            </a:r>
            <a:r>
              <a:rPr lang="en-US" sz="2800" dirty="0"/>
              <a:t>is the promotion of public interest. </a:t>
            </a:r>
          </a:p>
        </p:txBody>
      </p:sp>
    </p:spTree>
  </p:cSld>
  <p:clrMapOvr>
    <a:masterClrMapping/>
  </p:clrMapOvr>
  <p:transition>
    <p:split orient="ver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4"/>
          <p:cNvSpPr txBox="1">
            <a:spLocks noGrp="1"/>
          </p:cNvSpPr>
          <p:nvPr/>
        </p:nvSpPr>
        <p:spPr bwMode="auto">
          <a:xfrm>
            <a:off x="8174038" y="1588"/>
            <a:ext cx="762000" cy="366712"/>
          </a:xfrm>
          <a:prstGeom prst="rect">
            <a:avLst/>
          </a:prstGeom>
          <a:noFill/>
          <a:ln w="9525">
            <a:noFill/>
            <a:miter lim="800000"/>
            <a:headEnd/>
            <a:tailEnd/>
          </a:ln>
        </p:spPr>
        <p:txBody>
          <a:bodyPr anchor="b"/>
          <a:lstStyle/>
          <a:p>
            <a:pPr algn="r"/>
            <a:fld id="{A88FF16B-2DB9-4B4B-9A46-563B0FC155CD}" type="slidenum">
              <a:rPr lang="en-US">
                <a:solidFill>
                  <a:srgbClr val="FFFFFF"/>
                </a:solidFill>
              </a:rPr>
              <a:pPr algn="r"/>
              <a:t>11</a:t>
            </a:fld>
            <a:endParaRPr lang="en-US">
              <a:solidFill>
                <a:srgbClr val="FFFFFF"/>
              </a:solidFill>
            </a:endParaRPr>
          </a:p>
        </p:txBody>
      </p:sp>
      <p:sp>
        <p:nvSpPr>
          <p:cNvPr id="15364" name="TextBox 7"/>
          <p:cNvSpPr txBox="1">
            <a:spLocks noChangeArrowheads="1"/>
          </p:cNvSpPr>
          <p:nvPr/>
        </p:nvSpPr>
        <p:spPr bwMode="auto">
          <a:xfrm>
            <a:off x="152400" y="685800"/>
            <a:ext cx="8839200" cy="5724644"/>
          </a:xfrm>
          <a:prstGeom prst="rect">
            <a:avLst/>
          </a:prstGeom>
          <a:noFill/>
          <a:ln w="9525">
            <a:noFill/>
            <a:miter lim="800000"/>
            <a:headEnd/>
            <a:tailEnd/>
          </a:ln>
        </p:spPr>
        <p:txBody>
          <a:bodyPr wrap="square">
            <a:spAutoFit/>
          </a:bodyPr>
          <a:lstStyle/>
          <a:p>
            <a:pPr algn="just"/>
            <a:r>
              <a:rPr lang="en-US" sz="2800" b="1" dirty="0"/>
              <a:t>Rationale for Regulation:</a:t>
            </a:r>
          </a:p>
          <a:p>
            <a:pPr algn="just">
              <a:spcBef>
                <a:spcPts val="1200"/>
              </a:spcBef>
            </a:pPr>
            <a:r>
              <a:rPr lang="en-US" sz="2800" dirty="0">
                <a:solidFill>
                  <a:srgbClr val="0066FF"/>
                </a:solidFill>
              </a:rPr>
              <a:t>Interest Group Theory</a:t>
            </a:r>
            <a:r>
              <a:rPr lang="en-US" sz="2800" dirty="0"/>
              <a:t>: main purpose of regulation is the promotion of narrow interest of particular groups in a society such as individual industries. </a:t>
            </a:r>
          </a:p>
          <a:p>
            <a:pPr algn="just">
              <a:spcBef>
                <a:spcPts val="1200"/>
              </a:spcBef>
            </a:pPr>
            <a:r>
              <a:rPr lang="en-US" sz="2800" dirty="0">
                <a:solidFill>
                  <a:srgbClr val="FF0000"/>
                </a:solidFill>
              </a:rPr>
              <a:t>Major point of distinction </a:t>
            </a:r>
            <a:r>
              <a:rPr lang="en-US" sz="2800" dirty="0"/>
              <a:t>between these two approaches is: </a:t>
            </a:r>
          </a:p>
          <a:p>
            <a:pPr algn="just">
              <a:spcBef>
                <a:spcPts val="1200"/>
              </a:spcBef>
            </a:pPr>
            <a:endParaRPr lang="en-US" sz="2800" dirty="0"/>
          </a:p>
          <a:p>
            <a:pPr algn="just"/>
            <a:r>
              <a:rPr lang="en-US" sz="2800" dirty="0">
                <a:solidFill>
                  <a:srgbClr val="00B050"/>
                </a:solidFill>
              </a:rPr>
              <a:t>Public Interest Theory </a:t>
            </a:r>
            <a:r>
              <a:rPr lang="en-US" sz="2800" dirty="0"/>
              <a:t>is the normative Theory (which seeks to explain what should happen in an ideal world) while the </a:t>
            </a:r>
            <a:r>
              <a:rPr lang="en-US" sz="2800" dirty="0">
                <a:solidFill>
                  <a:srgbClr val="00B050"/>
                </a:solidFill>
              </a:rPr>
              <a:t>Interest Group Theory </a:t>
            </a:r>
            <a:r>
              <a:rPr lang="en-US" sz="2800" dirty="0"/>
              <a:t>is the positive theory (which seeks to explain why the world works as it does) </a:t>
            </a:r>
          </a:p>
        </p:txBody>
      </p:sp>
    </p:spTree>
  </p:cSld>
  <p:clrMapOvr>
    <a:masterClrMapping/>
  </p:clrMapOvr>
  <p:transition>
    <p:split orient="ver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4"/>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2DE87A4D-B2A4-4122-8EBE-2470145A7E49}" type="slidenum">
              <a:rPr lang="en-US" smtClean="0"/>
              <a:pPr/>
              <a:t>12</a:t>
            </a:fld>
            <a:endParaRPr lang="en-US" smtClean="0"/>
          </a:p>
        </p:txBody>
      </p:sp>
      <p:sp>
        <p:nvSpPr>
          <p:cNvPr id="6" name="Title 1"/>
          <p:cNvSpPr txBox="1">
            <a:spLocks/>
          </p:cNvSpPr>
          <p:nvPr/>
        </p:nvSpPr>
        <p:spPr bwMode="auto">
          <a:xfrm>
            <a:off x="0" y="397315"/>
            <a:ext cx="6477000" cy="533400"/>
          </a:xfrm>
          <a:prstGeom prst="rect">
            <a:avLst/>
          </a:prstGeom>
          <a:noFill/>
          <a:ln w="9525">
            <a:noFill/>
            <a:miter lim="800000"/>
            <a:headEnd/>
            <a:tailEnd/>
          </a:ln>
          <a:effectLst/>
        </p:spPr>
        <p:txBody>
          <a:bodyPr anchor="ctr"/>
          <a:lstStyle/>
          <a:p>
            <a:pPr>
              <a:defRPr/>
            </a:pPr>
            <a:r>
              <a:rPr lang="en-US" sz="3200" b="1" kern="0" dirty="0">
                <a:ln w="1905"/>
                <a:solidFill>
                  <a:srgbClr val="993366"/>
                </a:solidFill>
                <a:effectLst>
                  <a:innerShdw blurRad="69850" dist="43180" dir="5400000">
                    <a:srgbClr val="000000">
                      <a:alpha val="65000"/>
                    </a:srgbClr>
                  </a:innerShdw>
                </a:effectLst>
                <a:latin typeface="Calibri" pitchFamily="34" charset="0"/>
                <a:ea typeface="+mj-ea"/>
                <a:cs typeface="+mj-cs"/>
              </a:rPr>
              <a:t>Regulating Pollution</a:t>
            </a:r>
          </a:p>
        </p:txBody>
      </p:sp>
      <p:sp>
        <p:nvSpPr>
          <p:cNvPr id="6148" name="TextBox 7"/>
          <p:cNvSpPr txBox="1">
            <a:spLocks noChangeArrowheads="1"/>
          </p:cNvSpPr>
          <p:nvPr/>
        </p:nvSpPr>
        <p:spPr bwMode="auto">
          <a:xfrm>
            <a:off x="152400" y="917575"/>
            <a:ext cx="8686800" cy="5986463"/>
          </a:xfrm>
          <a:prstGeom prst="rect">
            <a:avLst/>
          </a:prstGeom>
          <a:noFill/>
          <a:ln w="9525">
            <a:noFill/>
            <a:miter lim="800000"/>
            <a:headEnd/>
            <a:tailEnd/>
          </a:ln>
        </p:spPr>
        <p:txBody>
          <a:bodyPr>
            <a:spAutoFit/>
          </a:bodyPr>
          <a:lstStyle/>
          <a:p>
            <a:pPr algn="just">
              <a:spcBef>
                <a:spcPts val="600"/>
              </a:spcBef>
              <a:defRPr/>
            </a:pPr>
            <a:r>
              <a:rPr lang="en-US" sz="2800" dirty="0"/>
              <a:t>Under Public Interest Theory three general reasons justify for government regulation: </a:t>
            </a:r>
          </a:p>
          <a:p>
            <a:pPr algn="just">
              <a:spcBef>
                <a:spcPts val="600"/>
              </a:spcBef>
              <a:defRPr/>
            </a:pPr>
            <a:endParaRPr lang="en-US" sz="900" dirty="0"/>
          </a:p>
          <a:p>
            <a:pPr marL="465138" algn="just">
              <a:spcBef>
                <a:spcPts val="600"/>
              </a:spcBef>
              <a:buFont typeface="Trebuchet MS" pitchFamily="34" charset="0"/>
              <a:buAutoNum type="alphaLcPeriod"/>
              <a:defRPr/>
            </a:pPr>
            <a:r>
              <a:rPr lang="en-US" sz="2800" dirty="0"/>
              <a:t>Imperfect competition </a:t>
            </a:r>
          </a:p>
          <a:p>
            <a:pPr marL="465138" algn="just">
              <a:spcBef>
                <a:spcPts val="600"/>
              </a:spcBef>
              <a:buFont typeface="Trebuchet MS" pitchFamily="34" charset="0"/>
              <a:buAutoNum type="alphaLcPeriod"/>
              <a:defRPr/>
            </a:pPr>
            <a:r>
              <a:rPr lang="en-US" sz="2800" dirty="0"/>
              <a:t>Imperfect information </a:t>
            </a:r>
          </a:p>
          <a:p>
            <a:pPr marL="465138" algn="just">
              <a:spcBef>
                <a:spcPts val="600"/>
              </a:spcBef>
              <a:buFont typeface="Trebuchet MS" pitchFamily="34" charset="0"/>
              <a:buAutoNum type="alphaLcPeriod"/>
              <a:defRPr/>
            </a:pPr>
            <a:r>
              <a:rPr lang="en-US" sz="2800" dirty="0"/>
              <a:t>Externalities</a:t>
            </a:r>
          </a:p>
          <a:p>
            <a:pPr algn="just">
              <a:spcBef>
                <a:spcPts val="600"/>
              </a:spcBef>
              <a:buFont typeface="Trebuchet MS" pitchFamily="34" charset="0"/>
              <a:buNone/>
              <a:defRPr/>
            </a:pPr>
            <a:endParaRPr lang="en-US" sz="2800" dirty="0"/>
          </a:p>
          <a:p>
            <a:pPr algn="just">
              <a:spcBef>
                <a:spcPts val="600"/>
              </a:spcBef>
              <a:defRPr/>
            </a:pPr>
            <a:r>
              <a:rPr lang="en-US" sz="2800" b="1" dirty="0"/>
              <a:t>Imperfect Competition or Natural Monopoly: </a:t>
            </a:r>
          </a:p>
          <a:p>
            <a:pPr algn="just">
              <a:spcBef>
                <a:spcPts val="600"/>
              </a:spcBef>
              <a:defRPr/>
            </a:pPr>
            <a:r>
              <a:rPr lang="en-US" sz="2800" dirty="0"/>
              <a:t>Role of the government, in the presence of natural monopoly, is to control prices in order to protect the consumers and prevent collusion and restrict mergers that may create excessive market power in the hands of the monopolists. </a:t>
            </a:r>
          </a:p>
        </p:txBody>
      </p:sp>
    </p:spTree>
  </p:cSld>
  <p:clrMapOvr>
    <a:masterClrMapping/>
  </p:clrMapOvr>
  <p:transition>
    <p:split orient="ver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4"/>
          <p:cNvSpPr txBox="1">
            <a:spLocks noGrp="1"/>
          </p:cNvSpPr>
          <p:nvPr/>
        </p:nvSpPr>
        <p:spPr bwMode="auto">
          <a:xfrm>
            <a:off x="8174038" y="1588"/>
            <a:ext cx="762000" cy="366712"/>
          </a:xfrm>
          <a:prstGeom prst="rect">
            <a:avLst/>
          </a:prstGeom>
          <a:noFill/>
          <a:ln w="9525">
            <a:noFill/>
            <a:miter lim="800000"/>
            <a:headEnd/>
            <a:tailEnd/>
          </a:ln>
        </p:spPr>
        <p:txBody>
          <a:bodyPr anchor="b"/>
          <a:lstStyle/>
          <a:p>
            <a:pPr algn="r"/>
            <a:fld id="{7D4F5B44-9CEA-4BC5-906C-C4202A5B3A37}" type="slidenum">
              <a:rPr lang="en-US">
                <a:solidFill>
                  <a:srgbClr val="FFFFFF"/>
                </a:solidFill>
              </a:rPr>
              <a:pPr algn="r"/>
              <a:t>13</a:t>
            </a:fld>
            <a:endParaRPr lang="en-US">
              <a:solidFill>
                <a:srgbClr val="FFFFFF"/>
              </a:solidFill>
            </a:endParaRPr>
          </a:p>
        </p:txBody>
      </p:sp>
      <p:sp>
        <p:nvSpPr>
          <p:cNvPr id="6" name="Title 1"/>
          <p:cNvSpPr txBox="1">
            <a:spLocks/>
          </p:cNvSpPr>
          <p:nvPr/>
        </p:nvSpPr>
        <p:spPr bwMode="auto">
          <a:xfrm>
            <a:off x="0" y="405846"/>
            <a:ext cx="6477000" cy="576648"/>
          </a:xfrm>
          <a:prstGeom prst="rect">
            <a:avLst/>
          </a:prstGeom>
          <a:noFill/>
          <a:ln w="9525">
            <a:noFill/>
            <a:miter lim="800000"/>
            <a:headEnd/>
            <a:tailEnd/>
          </a:ln>
          <a:effectLst/>
        </p:spPr>
        <p:txBody>
          <a:bodyPr anchor="ctr"/>
          <a:lstStyle/>
          <a:p>
            <a:pPr>
              <a:defRPr/>
            </a:pPr>
            <a:r>
              <a:rPr lang="en-US" sz="3200" b="1" kern="0" dirty="0">
                <a:ln w="1905"/>
                <a:solidFill>
                  <a:srgbClr val="993366"/>
                </a:solidFill>
                <a:effectLst>
                  <a:innerShdw blurRad="69850" dist="43180" dir="5400000">
                    <a:srgbClr val="000000">
                      <a:alpha val="65000"/>
                    </a:srgbClr>
                  </a:innerShdw>
                </a:effectLst>
                <a:latin typeface="Calibri" pitchFamily="34" charset="0"/>
                <a:ea typeface="+mj-ea"/>
                <a:cs typeface="+mj-cs"/>
              </a:rPr>
              <a:t>Regulating Pollution</a:t>
            </a:r>
          </a:p>
        </p:txBody>
      </p:sp>
      <p:sp>
        <p:nvSpPr>
          <p:cNvPr id="17412" name="TextBox 7"/>
          <p:cNvSpPr txBox="1">
            <a:spLocks noChangeArrowheads="1"/>
          </p:cNvSpPr>
          <p:nvPr/>
        </p:nvSpPr>
        <p:spPr bwMode="auto">
          <a:xfrm>
            <a:off x="152400" y="1219200"/>
            <a:ext cx="8686800" cy="3416300"/>
          </a:xfrm>
          <a:prstGeom prst="rect">
            <a:avLst/>
          </a:prstGeom>
          <a:noFill/>
          <a:ln w="9525">
            <a:noFill/>
            <a:miter lim="800000"/>
            <a:headEnd/>
            <a:tailEnd/>
          </a:ln>
        </p:spPr>
        <p:txBody>
          <a:bodyPr>
            <a:spAutoFit/>
          </a:bodyPr>
          <a:lstStyle/>
          <a:p>
            <a:pPr algn="just">
              <a:spcBef>
                <a:spcPts val="600"/>
              </a:spcBef>
            </a:pPr>
            <a:r>
              <a:rPr lang="en-US" sz="2800" b="1"/>
              <a:t>Imperfect Information: </a:t>
            </a:r>
          </a:p>
          <a:p>
            <a:pPr algn="just">
              <a:spcBef>
                <a:spcPts val="600"/>
              </a:spcBef>
            </a:pPr>
            <a:endParaRPr lang="en-US" sz="2800" b="1"/>
          </a:p>
          <a:p>
            <a:pPr algn="just">
              <a:spcBef>
                <a:spcPts val="600"/>
              </a:spcBef>
            </a:pPr>
            <a:r>
              <a:rPr lang="en-US" sz="2800"/>
              <a:t>Here the role is to establish a set of liability rules to encourage the provision of safety-related quality.</a:t>
            </a:r>
          </a:p>
          <a:p>
            <a:pPr algn="just">
              <a:spcBef>
                <a:spcPts val="600"/>
              </a:spcBef>
            </a:pPr>
            <a:endParaRPr lang="en-US" sz="2800"/>
          </a:p>
          <a:p>
            <a:pPr algn="just">
              <a:spcBef>
                <a:spcPts val="600"/>
              </a:spcBef>
            </a:pPr>
            <a:r>
              <a:rPr lang="en-US" sz="2800"/>
              <a:t>Direct intervention in the market specifying acceptable levels of quality.</a:t>
            </a:r>
          </a:p>
        </p:txBody>
      </p:sp>
    </p:spTree>
  </p:cSld>
  <p:clrMapOvr>
    <a:masterClrMapping/>
  </p:clrMapOvr>
  <p:transition>
    <p:split orient="ver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4"/>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0C20EF62-CA73-450C-9263-9E4CD5FA921D}" type="slidenum">
              <a:rPr lang="en-US" smtClean="0"/>
              <a:pPr/>
              <a:t>14</a:t>
            </a:fld>
            <a:endParaRPr lang="en-US" smtClean="0"/>
          </a:p>
        </p:txBody>
      </p:sp>
      <p:sp>
        <p:nvSpPr>
          <p:cNvPr id="6" name="Title 1"/>
          <p:cNvSpPr txBox="1">
            <a:spLocks/>
          </p:cNvSpPr>
          <p:nvPr/>
        </p:nvSpPr>
        <p:spPr bwMode="auto">
          <a:xfrm>
            <a:off x="0" y="397315"/>
            <a:ext cx="6477000" cy="533400"/>
          </a:xfrm>
          <a:prstGeom prst="rect">
            <a:avLst/>
          </a:prstGeom>
          <a:noFill/>
          <a:ln w="9525">
            <a:noFill/>
            <a:miter lim="800000"/>
            <a:headEnd/>
            <a:tailEnd/>
          </a:ln>
          <a:effectLst/>
        </p:spPr>
        <p:txBody>
          <a:bodyPr anchor="ctr"/>
          <a:lstStyle/>
          <a:p>
            <a:pPr>
              <a:defRPr/>
            </a:pPr>
            <a:r>
              <a:rPr lang="en-US" sz="3200" b="1" kern="0" dirty="0">
                <a:ln w="1905"/>
                <a:solidFill>
                  <a:srgbClr val="993366"/>
                </a:solidFill>
                <a:effectLst>
                  <a:innerShdw blurRad="69850" dist="43180" dir="5400000">
                    <a:srgbClr val="000000">
                      <a:alpha val="65000"/>
                    </a:srgbClr>
                  </a:innerShdw>
                </a:effectLst>
                <a:latin typeface="Calibri" pitchFamily="34" charset="0"/>
                <a:ea typeface="+mj-ea"/>
                <a:cs typeface="+mj-cs"/>
              </a:rPr>
              <a:t>Regulating Pollution</a:t>
            </a:r>
          </a:p>
        </p:txBody>
      </p:sp>
      <p:sp>
        <p:nvSpPr>
          <p:cNvPr id="18436" name="TextBox 7"/>
          <p:cNvSpPr txBox="1">
            <a:spLocks noChangeArrowheads="1"/>
          </p:cNvSpPr>
          <p:nvPr/>
        </p:nvSpPr>
        <p:spPr bwMode="auto">
          <a:xfrm>
            <a:off x="152400" y="917575"/>
            <a:ext cx="8686800" cy="5521325"/>
          </a:xfrm>
          <a:prstGeom prst="rect">
            <a:avLst/>
          </a:prstGeom>
          <a:noFill/>
          <a:ln w="9525">
            <a:noFill/>
            <a:miter lim="800000"/>
            <a:headEnd/>
            <a:tailEnd/>
          </a:ln>
        </p:spPr>
        <p:txBody>
          <a:bodyPr>
            <a:spAutoFit/>
          </a:bodyPr>
          <a:lstStyle/>
          <a:p>
            <a:pPr algn="just">
              <a:spcBef>
                <a:spcPts val="600"/>
              </a:spcBef>
            </a:pPr>
            <a:r>
              <a:rPr lang="en-US" sz="2800" b="1"/>
              <a:t>Externalities: </a:t>
            </a:r>
          </a:p>
          <a:p>
            <a:pPr algn="just">
              <a:spcBef>
                <a:spcPts val="600"/>
              </a:spcBef>
            </a:pPr>
            <a:r>
              <a:rPr lang="en-US" sz="2800"/>
              <a:t>Main problem is with the provision of public goods and bads because private provision of these goods (with the element of publicness: non-rivalry and non-excludability) is inefficient. </a:t>
            </a:r>
          </a:p>
          <a:p>
            <a:pPr algn="just">
              <a:spcBef>
                <a:spcPts val="600"/>
              </a:spcBef>
            </a:pPr>
            <a:endParaRPr lang="en-US" sz="2800"/>
          </a:p>
          <a:p>
            <a:pPr algn="just">
              <a:spcBef>
                <a:spcPts val="600"/>
              </a:spcBef>
            </a:pPr>
            <a:r>
              <a:rPr lang="en-US" sz="2800"/>
              <a:t>In the case of public bads, the usual approach is for government to define a set of institutions and regulation to govern provision of these public bads, e.g., the government establishes a set of regulations to restrict the production of pollution. </a:t>
            </a:r>
          </a:p>
          <a:p>
            <a:pPr algn="just">
              <a:spcBef>
                <a:spcPts val="600"/>
              </a:spcBef>
            </a:pPr>
            <a:endParaRPr lang="en-US" sz="2800"/>
          </a:p>
        </p:txBody>
      </p:sp>
    </p:spTree>
  </p:cSld>
  <p:clrMapOvr>
    <a:masterClrMapping/>
  </p:clrMapOvr>
  <p:transition>
    <p:split orient="ver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4"/>
          <p:cNvSpPr txBox="1">
            <a:spLocks noGrp="1"/>
          </p:cNvSpPr>
          <p:nvPr/>
        </p:nvSpPr>
        <p:spPr bwMode="auto">
          <a:xfrm>
            <a:off x="8174038" y="1588"/>
            <a:ext cx="762000" cy="366712"/>
          </a:xfrm>
          <a:prstGeom prst="rect">
            <a:avLst/>
          </a:prstGeom>
          <a:noFill/>
          <a:ln w="9525">
            <a:noFill/>
            <a:miter lim="800000"/>
            <a:headEnd/>
            <a:tailEnd/>
          </a:ln>
        </p:spPr>
        <p:txBody>
          <a:bodyPr anchor="b"/>
          <a:lstStyle/>
          <a:p>
            <a:pPr algn="r"/>
            <a:fld id="{743E145F-D322-40B3-A1CA-803C436AA35F}" type="slidenum">
              <a:rPr lang="en-US">
                <a:solidFill>
                  <a:srgbClr val="FFFFFF"/>
                </a:solidFill>
              </a:rPr>
              <a:pPr algn="r"/>
              <a:t>15</a:t>
            </a:fld>
            <a:endParaRPr lang="en-US">
              <a:solidFill>
                <a:srgbClr val="FFFFFF"/>
              </a:solidFill>
            </a:endParaRPr>
          </a:p>
        </p:txBody>
      </p:sp>
      <p:sp>
        <p:nvSpPr>
          <p:cNvPr id="6" name="Title 1"/>
          <p:cNvSpPr txBox="1">
            <a:spLocks/>
          </p:cNvSpPr>
          <p:nvPr/>
        </p:nvSpPr>
        <p:spPr bwMode="auto">
          <a:xfrm>
            <a:off x="0" y="397315"/>
            <a:ext cx="6477000" cy="533400"/>
          </a:xfrm>
          <a:prstGeom prst="rect">
            <a:avLst/>
          </a:prstGeom>
          <a:noFill/>
          <a:ln w="9525">
            <a:noFill/>
            <a:miter lim="800000"/>
            <a:headEnd/>
            <a:tailEnd/>
          </a:ln>
          <a:effectLst/>
        </p:spPr>
        <p:txBody>
          <a:bodyPr anchor="ctr"/>
          <a:lstStyle/>
          <a:p>
            <a:pPr>
              <a:defRPr/>
            </a:pPr>
            <a:r>
              <a:rPr lang="en-US" sz="3200" b="1" kern="0" dirty="0">
                <a:ln w="1905"/>
                <a:solidFill>
                  <a:srgbClr val="993366"/>
                </a:solidFill>
                <a:effectLst>
                  <a:innerShdw blurRad="69850" dist="43180" dir="5400000">
                    <a:srgbClr val="000000">
                      <a:alpha val="65000"/>
                    </a:srgbClr>
                  </a:innerShdw>
                </a:effectLst>
                <a:latin typeface="Calibri" pitchFamily="34" charset="0"/>
                <a:ea typeface="+mj-ea"/>
                <a:cs typeface="+mj-cs"/>
              </a:rPr>
              <a:t>Regulating Pollution</a:t>
            </a:r>
          </a:p>
        </p:txBody>
      </p:sp>
      <p:sp>
        <p:nvSpPr>
          <p:cNvPr id="19460" name="TextBox 7"/>
          <p:cNvSpPr txBox="1">
            <a:spLocks noChangeArrowheads="1"/>
          </p:cNvSpPr>
          <p:nvPr/>
        </p:nvSpPr>
        <p:spPr bwMode="auto">
          <a:xfrm>
            <a:off x="152400" y="917575"/>
            <a:ext cx="8686800" cy="4785926"/>
          </a:xfrm>
          <a:prstGeom prst="rect">
            <a:avLst/>
          </a:prstGeom>
          <a:noFill/>
          <a:ln w="9525">
            <a:noFill/>
            <a:miter lim="800000"/>
            <a:headEnd/>
            <a:tailEnd/>
          </a:ln>
        </p:spPr>
        <p:txBody>
          <a:bodyPr>
            <a:spAutoFit/>
          </a:bodyPr>
          <a:lstStyle/>
          <a:p>
            <a:pPr algn="just">
              <a:spcBef>
                <a:spcPts val="600"/>
              </a:spcBef>
            </a:pPr>
            <a:r>
              <a:rPr lang="en-US" sz="2800" b="1" dirty="0"/>
              <a:t>Externalities: </a:t>
            </a:r>
          </a:p>
          <a:p>
            <a:pPr algn="just">
              <a:spcBef>
                <a:spcPts val="600"/>
              </a:spcBef>
            </a:pPr>
            <a:endParaRPr lang="en-US" sz="2800" dirty="0"/>
          </a:p>
          <a:p>
            <a:pPr algn="just">
              <a:spcBef>
                <a:spcPts val="600"/>
              </a:spcBef>
            </a:pPr>
            <a:r>
              <a:rPr lang="en-US" sz="2800" dirty="0"/>
              <a:t>Interest Group Theory of regulation maintains that </a:t>
            </a:r>
            <a:r>
              <a:rPr lang="en-US" sz="2800" dirty="0">
                <a:solidFill>
                  <a:srgbClr val="FF0000"/>
                </a:solidFill>
              </a:rPr>
              <a:t>rent-seeking</a:t>
            </a:r>
            <a:r>
              <a:rPr lang="en-US" sz="2800" dirty="0"/>
              <a:t> is the primary rationale for regulation.</a:t>
            </a:r>
          </a:p>
          <a:p>
            <a:pPr algn="just">
              <a:spcBef>
                <a:spcPts val="600"/>
              </a:spcBef>
            </a:pPr>
            <a:endParaRPr lang="en-US" sz="2800" dirty="0"/>
          </a:p>
          <a:p>
            <a:pPr algn="just">
              <a:spcBef>
                <a:spcPts val="600"/>
              </a:spcBef>
            </a:pPr>
            <a:r>
              <a:rPr lang="en-US" sz="2800" dirty="0" smtClean="0"/>
              <a:t>Rent-seeking:</a:t>
            </a:r>
          </a:p>
          <a:p>
            <a:pPr algn="just">
              <a:spcBef>
                <a:spcPts val="600"/>
              </a:spcBef>
            </a:pPr>
            <a:r>
              <a:rPr lang="en-US" sz="2800" dirty="0"/>
              <a:t>	</a:t>
            </a:r>
            <a:r>
              <a:rPr lang="en-US" sz="2800" dirty="0" smtClean="0"/>
              <a:t>It </a:t>
            </a:r>
            <a:r>
              <a:rPr lang="en-US" sz="2800" dirty="0"/>
              <a:t>involves private individuals or </a:t>
            </a:r>
            <a:r>
              <a:rPr lang="en-US" sz="2800" dirty="0" smtClean="0"/>
              <a:t>firms </a:t>
            </a:r>
            <a:r>
              <a:rPr lang="en-US" sz="2800" dirty="0"/>
              <a:t>using the government to guarantee extra profits (rent) through government mandated restrictions on economic activity. </a:t>
            </a:r>
          </a:p>
        </p:txBody>
      </p:sp>
    </p:spTree>
  </p:cSld>
  <p:clrMapOvr>
    <a:masterClrMapping/>
  </p:clrMapOvr>
  <p:transition>
    <p:split orient="ver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4"/>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E778307C-54F7-4D82-814A-681BC8C0F2A6}" type="slidenum">
              <a:rPr lang="en-US" smtClean="0"/>
              <a:pPr/>
              <a:t>16</a:t>
            </a:fld>
            <a:endParaRPr lang="en-US" smtClean="0"/>
          </a:p>
        </p:txBody>
      </p:sp>
      <p:sp>
        <p:nvSpPr>
          <p:cNvPr id="6" name="Title 1"/>
          <p:cNvSpPr txBox="1">
            <a:spLocks/>
          </p:cNvSpPr>
          <p:nvPr/>
        </p:nvSpPr>
        <p:spPr bwMode="auto">
          <a:xfrm>
            <a:off x="0" y="407947"/>
            <a:ext cx="6477000" cy="522915"/>
          </a:xfrm>
          <a:prstGeom prst="rect">
            <a:avLst/>
          </a:prstGeom>
          <a:noFill/>
          <a:ln w="9525">
            <a:noFill/>
            <a:miter lim="800000"/>
            <a:headEnd/>
            <a:tailEnd/>
          </a:ln>
          <a:effectLst/>
        </p:spPr>
        <p:txBody>
          <a:bodyPr anchor="ctr"/>
          <a:lstStyle/>
          <a:p>
            <a:pPr>
              <a:defRPr/>
            </a:pPr>
            <a:r>
              <a:rPr lang="en-US" sz="3200" b="1" kern="0" dirty="0">
                <a:ln w="1905"/>
                <a:solidFill>
                  <a:srgbClr val="993366"/>
                </a:solidFill>
                <a:effectLst>
                  <a:innerShdw blurRad="69850" dist="43180" dir="5400000">
                    <a:srgbClr val="000000">
                      <a:alpha val="65000"/>
                    </a:srgbClr>
                  </a:innerShdw>
                </a:effectLst>
                <a:latin typeface="Calibri" pitchFamily="34" charset="0"/>
                <a:ea typeface="+mj-ea"/>
                <a:cs typeface="+mj-cs"/>
              </a:rPr>
              <a:t>Regulating Pollution</a:t>
            </a:r>
          </a:p>
        </p:txBody>
      </p:sp>
      <p:sp>
        <p:nvSpPr>
          <p:cNvPr id="20484" name="TextBox 7"/>
          <p:cNvSpPr txBox="1">
            <a:spLocks noChangeArrowheads="1"/>
          </p:cNvSpPr>
          <p:nvPr/>
        </p:nvSpPr>
        <p:spPr bwMode="auto">
          <a:xfrm>
            <a:off x="228600" y="1066800"/>
            <a:ext cx="8763000" cy="5937250"/>
          </a:xfrm>
          <a:prstGeom prst="rect">
            <a:avLst/>
          </a:prstGeom>
          <a:noFill/>
          <a:ln w="9525">
            <a:noFill/>
            <a:miter lim="800000"/>
            <a:headEnd/>
            <a:tailEnd/>
          </a:ln>
        </p:spPr>
        <p:txBody>
          <a:bodyPr>
            <a:spAutoFit/>
          </a:bodyPr>
          <a:lstStyle/>
          <a:p>
            <a:pPr algn="just">
              <a:spcBef>
                <a:spcPts val="600"/>
              </a:spcBef>
            </a:pPr>
            <a:r>
              <a:rPr lang="en-US" sz="2600" b="1"/>
              <a:t>A Political Economy Model of Regulation: </a:t>
            </a:r>
          </a:p>
          <a:p>
            <a:pPr algn="just">
              <a:spcBef>
                <a:spcPts val="1200"/>
              </a:spcBef>
            </a:pPr>
            <a:r>
              <a:rPr lang="en-US" sz="2600"/>
              <a:t>The basic problem of environmental regulation involves the government trying to induce a polluter to take socially desirable actions, which ostensibly are not in the best interest of the polluter. </a:t>
            </a:r>
          </a:p>
          <a:p>
            <a:pPr algn="just">
              <a:spcBef>
                <a:spcPts val="1200"/>
              </a:spcBef>
            </a:pPr>
            <a:r>
              <a:rPr lang="en-US" sz="2600"/>
              <a:t>The main problem, therefore, is determination of exact level of pollution which is best for the society. </a:t>
            </a:r>
          </a:p>
          <a:p>
            <a:pPr algn="just">
              <a:spcBef>
                <a:spcPts val="1200"/>
              </a:spcBef>
            </a:pPr>
            <a:r>
              <a:rPr lang="en-US" sz="2600"/>
              <a:t>In reality the government faces pressures from consumers and polluters. </a:t>
            </a:r>
          </a:p>
          <a:p>
            <a:pPr algn="just">
              <a:spcBef>
                <a:spcPts val="1200"/>
              </a:spcBef>
            </a:pPr>
            <a:r>
              <a:rPr lang="en-US" sz="2600"/>
              <a:t>Figure 1 presents a highly stylized schematic diagram of the interactions among government, polluting firms and consumer citizens. </a:t>
            </a:r>
          </a:p>
          <a:p>
            <a:pPr algn="just">
              <a:spcBef>
                <a:spcPts val="600"/>
              </a:spcBef>
            </a:pPr>
            <a:endParaRPr lang="en-US" sz="2600"/>
          </a:p>
        </p:txBody>
      </p:sp>
    </p:spTree>
  </p:cSld>
  <p:clrMapOvr>
    <a:masterClrMapping/>
  </p:clrMapOvr>
  <p:transition>
    <p:split orient="ver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4"/>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AA0ACB42-4378-45D1-8D33-8E4225027895}" type="slidenum">
              <a:rPr lang="en-US" smtClean="0"/>
              <a:pPr/>
              <a:t>17</a:t>
            </a:fld>
            <a:endParaRPr lang="en-US" smtClean="0"/>
          </a:p>
        </p:txBody>
      </p:sp>
      <p:cxnSp>
        <p:nvCxnSpPr>
          <p:cNvPr id="6" name="Straight Connector 5"/>
          <p:cNvCxnSpPr/>
          <p:nvPr/>
        </p:nvCxnSpPr>
        <p:spPr>
          <a:xfrm rot="5400000">
            <a:off x="-119062" y="3467100"/>
            <a:ext cx="5105400" cy="0"/>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rot="5400000">
            <a:off x="4170363" y="3449638"/>
            <a:ext cx="5105400" cy="0"/>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21509" name="TextBox 9"/>
          <p:cNvSpPr txBox="1">
            <a:spLocks noChangeArrowheads="1"/>
          </p:cNvSpPr>
          <p:nvPr/>
        </p:nvSpPr>
        <p:spPr bwMode="auto">
          <a:xfrm>
            <a:off x="88900" y="1295400"/>
            <a:ext cx="1447800" cy="368300"/>
          </a:xfrm>
          <a:prstGeom prst="rect">
            <a:avLst/>
          </a:prstGeom>
          <a:noFill/>
          <a:ln w="9525">
            <a:solidFill>
              <a:schemeClr val="accent1">
                <a:alpha val="98038"/>
              </a:schemeClr>
            </a:solidFill>
            <a:miter lim="800000"/>
            <a:headEnd/>
            <a:tailEnd/>
          </a:ln>
        </p:spPr>
        <p:txBody>
          <a:bodyPr>
            <a:spAutoFit/>
          </a:bodyPr>
          <a:lstStyle/>
          <a:p>
            <a:pPr algn="ctr"/>
            <a:r>
              <a:rPr lang="en-US"/>
              <a:t>Legislature</a:t>
            </a:r>
          </a:p>
        </p:txBody>
      </p:sp>
      <p:sp>
        <p:nvSpPr>
          <p:cNvPr id="21510" name="TextBox 10"/>
          <p:cNvSpPr txBox="1">
            <a:spLocks noChangeArrowheads="1"/>
          </p:cNvSpPr>
          <p:nvPr/>
        </p:nvSpPr>
        <p:spPr bwMode="auto">
          <a:xfrm>
            <a:off x="95250" y="2971800"/>
            <a:ext cx="1447800" cy="369332"/>
          </a:xfrm>
          <a:prstGeom prst="rect">
            <a:avLst/>
          </a:prstGeom>
          <a:noFill/>
          <a:ln w="9525">
            <a:solidFill>
              <a:schemeClr val="accent1">
                <a:alpha val="98038"/>
              </a:schemeClr>
            </a:solidFill>
            <a:miter lim="800000"/>
            <a:headEnd/>
            <a:tailEnd/>
          </a:ln>
        </p:spPr>
        <p:txBody>
          <a:bodyPr>
            <a:spAutoFit/>
          </a:bodyPr>
          <a:lstStyle/>
          <a:p>
            <a:pPr algn="ctr"/>
            <a:r>
              <a:rPr lang="en-US" dirty="0" smtClean="0"/>
              <a:t>Regulators</a:t>
            </a:r>
            <a:endParaRPr lang="en-US" dirty="0"/>
          </a:p>
        </p:txBody>
      </p:sp>
      <p:sp>
        <p:nvSpPr>
          <p:cNvPr id="21511" name="TextBox 11"/>
          <p:cNvSpPr txBox="1">
            <a:spLocks noChangeArrowheads="1"/>
          </p:cNvSpPr>
          <p:nvPr/>
        </p:nvSpPr>
        <p:spPr bwMode="auto">
          <a:xfrm>
            <a:off x="103188" y="4343400"/>
            <a:ext cx="1447800" cy="368300"/>
          </a:xfrm>
          <a:prstGeom prst="rect">
            <a:avLst/>
          </a:prstGeom>
          <a:noFill/>
          <a:ln w="9525">
            <a:solidFill>
              <a:schemeClr val="accent1">
                <a:alpha val="98038"/>
              </a:schemeClr>
            </a:solidFill>
            <a:miter lim="800000"/>
            <a:headEnd/>
            <a:tailEnd/>
          </a:ln>
        </p:spPr>
        <p:txBody>
          <a:bodyPr>
            <a:spAutoFit/>
          </a:bodyPr>
          <a:lstStyle/>
          <a:p>
            <a:pPr algn="ctr"/>
            <a:r>
              <a:rPr lang="en-US"/>
              <a:t>Judiciary</a:t>
            </a:r>
          </a:p>
        </p:txBody>
      </p:sp>
      <p:sp>
        <p:nvSpPr>
          <p:cNvPr id="21512" name="TextBox 14"/>
          <p:cNvSpPr txBox="1">
            <a:spLocks noChangeArrowheads="1"/>
          </p:cNvSpPr>
          <p:nvPr/>
        </p:nvSpPr>
        <p:spPr bwMode="auto">
          <a:xfrm>
            <a:off x="268288" y="5638800"/>
            <a:ext cx="1447800" cy="368300"/>
          </a:xfrm>
          <a:prstGeom prst="rect">
            <a:avLst/>
          </a:prstGeom>
          <a:noFill/>
          <a:ln w="9525">
            <a:noFill/>
            <a:miter lim="800000"/>
            <a:headEnd/>
            <a:tailEnd/>
          </a:ln>
        </p:spPr>
        <p:txBody>
          <a:bodyPr>
            <a:spAutoFit/>
          </a:bodyPr>
          <a:lstStyle/>
          <a:p>
            <a:pPr algn="ctr"/>
            <a:r>
              <a:rPr lang="en-US"/>
              <a:t>Government</a:t>
            </a:r>
          </a:p>
        </p:txBody>
      </p:sp>
      <p:sp>
        <p:nvSpPr>
          <p:cNvPr id="21513" name="TextBox 15"/>
          <p:cNvSpPr txBox="1">
            <a:spLocks noChangeArrowheads="1"/>
          </p:cNvSpPr>
          <p:nvPr/>
        </p:nvSpPr>
        <p:spPr bwMode="auto">
          <a:xfrm>
            <a:off x="3797300" y="5649913"/>
            <a:ext cx="1447800" cy="369887"/>
          </a:xfrm>
          <a:prstGeom prst="rect">
            <a:avLst/>
          </a:prstGeom>
          <a:noFill/>
          <a:ln w="9525">
            <a:noFill/>
            <a:miter lim="800000"/>
            <a:headEnd/>
            <a:tailEnd/>
          </a:ln>
        </p:spPr>
        <p:txBody>
          <a:bodyPr>
            <a:spAutoFit/>
          </a:bodyPr>
          <a:lstStyle/>
          <a:p>
            <a:pPr algn="ctr"/>
            <a:r>
              <a:rPr lang="en-US"/>
              <a:t>The Firm</a:t>
            </a:r>
          </a:p>
        </p:txBody>
      </p:sp>
      <p:sp>
        <p:nvSpPr>
          <p:cNvPr id="21514" name="TextBox 16"/>
          <p:cNvSpPr txBox="1">
            <a:spLocks noChangeArrowheads="1"/>
          </p:cNvSpPr>
          <p:nvPr/>
        </p:nvSpPr>
        <p:spPr bwMode="auto">
          <a:xfrm>
            <a:off x="7278688" y="5634038"/>
            <a:ext cx="1447800" cy="368300"/>
          </a:xfrm>
          <a:prstGeom prst="rect">
            <a:avLst/>
          </a:prstGeom>
          <a:noFill/>
          <a:ln w="9525">
            <a:noFill/>
            <a:miter lim="800000"/>
            <a:headEnd/>
            <a:tailEnd/>
          </a:ln>
        </p:spPr>
        <p:txBody>
          <a:bodyPr>
            <a:spAutoFit/>
          </a:bodyPr>
          <a:lstStyle/>
          <a:p>
            <a:pPr algn="ctr"/>
            <a:r>
              <a:rPr lang="en-US" dirty="0" smtClean="0"/>
              <a:t>Polity</a:t>
            </a:r>
            <a:endParaRPr lang="en-US" dirty="0"/>
          </a:p>
        </p:txBody>
      </p:sp>
      <p:cxnSp>
        <p:nvCxnSpPr>
          <p:cNvPr id="14" name="Straight Arrow Connector 13"/>
          <p:cNvCxnSpPr/>
          <p:nvPr/>
        </p:nvCxnSpPr>
        <p:spPr>
          <a:xfrm rot="10800000">
            <a:off x="66675" y="5822950"/>
            <a:ext cx="274638"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1792288" y="5819775"/>
            <a:ext cx="609600" cy="1588"/>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10800000">
            <a:off x="2554288" y="5835650"/>
            <a:ext cx="1371600" cy="1588"/>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5240338" y="5835650"/>
            <a:ext cx="1447800" cy="1588"/>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8543925" y="5851525"/>
            <a:ext cx="533400" cy="1588"/>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rot="10800000">
            <a:off x="6897688" y="5837238"/>
            <a:ext cx="533400" cy="1587"/>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521" name="TextBox 56"/>
          <p:cNvSpPr txBox="1">
            <a:spLocks noChangeArrowheads="1"/>
          </p:cNvSpPr>
          <p:nvPr/>
        </p:nvSpPr>
        <p:spPr bwMode="auto">
          <a:xfrm>
            <a:off x="8040688" y="990600"/>
            <a:ext cx="838200" cy="381000"/>
          </a:xfrm>
          <a:prstGeom prst="rect">
            <a:avLst/>
          </a:prstGeom>
          <a:noFill/>
          <a:ln w="9525">
            <a:noFill/>
            <a:miter lim="800000"/>
            <a:headEnd/>
            <a:tailEnd/>
          </a:ln>
        </p:spPr>
        <p:txBody>
          <a:bodyPr>
            <a:spAutoFit/>
          </a:bodyPr>
          <a:lstStyle/>
          <a:p>
            <a:pPr algn="ctr"/>
            <a:r>
              <a:rPr lang="en-US"/>
              <a:t>Votes</a:t>
            </a:r>
          </a:p>
        </p:txBody>
      </p:sp>
      <p:sp>
        <p:nvSpPr>
          <p:cNvPr id="21522" name="TextBox 57"/>
          <p:cNvSpPr txBox="1">
            <a:spLocks noChangeArrowheads="1"/>
          </p:cNvSpPr>
          <p:nvPr/>
        </p:nvSpPr>
        <p:spPr bwMode="auto">
          <a:xfrm>
            <a:off x="2935288" y="1690688"/>
            <a:ext cx="1600200" cy="646112"/>
          </a:xfrm>
          <a:prstGeom prst="rect">
            <a:avLst/>
          </a:prstGeom>
          <a:noFill/>
          <a:ln w="9525">
            <a:solidFill>
              <a:schemeClr val="accent1"/>
            </a:solidFill>
            <a:miter lim="800000"/>
            <a:headEnd/>
            <a:tailEnd/>
          </a:ln>
        </p:spPr>
        <p:txBody>
          <a:bodyPr>
            <a:spAutoFit/>
          </a:bodyPr>
          <a:lstStyle/>
          <a:p>
            <a:pPr algn="ctr"/>
            <a:r>
              <a:rPr lang="en-US"/>
              <a:t>Stock, Bond Holders</a:t>
            </a:r>
          </a:p>
        </p:txBody>
      </p:sp>
      <p:sp>
        <p:nvSpPr>
          <p:cNvPr id="21523" name="TextBox 58"/>
          <p:cNvSpPr txBox="1">
            <a:spLocks noChangeArrowheads="1"/>
          </p:cNvSpPr>
          <p:nvPr/>
        </p:nvSpPr>
        <p:spPr bwMode="auto">
          <a:xfrm>
            <a:off x="2935288" y="2787650"/>
            <a:ext cx="1600200" cy="646113"/>
          </a:xfrm>
          <a:prstGeom prst="rect">
            <a:avLst/>
          </a:prstGeom>
          <a:noFill/>
          <a:ln w="9525">
            <a:solidFill>
              <a:schemeClr val="accent1"/>
            </a:solidFill>
            <a:miter lim="800000"/>
            <a:headEnd/>
            <a:tailEnd/>
          </a:ln>
        </p:spPr>
        <p:txBody>
          <a:bodyPr>
            <a:spAutoFit/>
          </a:bodyPr>
          <a:lstStyle/>
          <a:p>
            <a:pPr algn="ctr"/>
            <a:r>
              <a:rPr lang="en-US"/>
              <a:t>Board of Directors</a:t>
            </a:r>
          </a:p>
        </p:txBody>
      </p:sp>
      <p:sp>
        <p:nvSpPr>
          <p:cNvPr id="21524" name="TextBox 59"/>
          <p:cNvSpPr txBox="1">
            <a:spLocks noChangeArrowheads="1"/>
          </p:cNvSpPr>
          <p:nvPr/>
        </p:nvSpPr>
        <p:spPr bwMode="auto">
          <a:xfrm>
            <a:off x="2935288" y="3810000"/>
            <a:ext cx="1600200" cy="368300"/>
          </a:xfrm>
          <a:prstGeom prst="rect">
            <a:avLst/>
          </a:prstGeom>
          <a:noFill/>
          <a:ln w="9525">
            <a:solidFill>
              <a:schemeClr val="accent1"/>
            </a:solidFill>
            <a:miter lim="800000"/>
            <a:headEnd/>
            <a:tailEnd/>
          </a:ln>
        </p:spPr>
        <p:txBody>
          <a:bodyPr>
            <a:spAutoFit/>
          </a:bodyPr>
          <a:lstStyle/>
          <a:p>
            <a:pPr algn="ctr"/>
            <a:r>
              <a:rPr lang="en-US"/>
              <a:t>Managers</a:t>
            </a:r>
          </a:p>
        </p:txBody>
      </p:sp>
      <p:sp>
        <p:nvSpPr>
          <p:cNvPr id="21525" name="TextBox 60"/>
          <p:cNvSpPr txBox="1">
            <a:spLocks noChangeArrowheads="1"/>
          </p:cNvSpPr>
          <p:nvPr/>
        </p:nvSpPr>
        <p:spPr bwMode="auto">
          <a:xfrm>
            <a:off x="2949575" y="4724400"/>
            <a:ext cx="1600200" cy="368300"/>
          </a:xfrm>
          <a:prstGeom prst="rect">
            <a:avLst/>
          </a:prstGeom>
          <a:noFill/>
          <a:ln w="9525">
            <a:solidFill>
              <a:schemeClr val="accent1"/>
            </a:solidFill>
            <a:miter lim="800000"/>
            <a:headEnd/>
            <a:tailEnd/>
          </a:ln>
        </p:spPr>
        <p:txBody>
          <a:bodyPr>
            <a:spAutoFit/>
          </a:bodyPr>
          <a:lstStyle/>
          <a:p>
            <a:pPr algn="ctr"/>
            <a:r>
              <a:rPr lang="en-US"/>
              <a:t>Employees</a:t>
            </a:r>
          </a:p>
        </p:txBody>
      </p:sp>
      <p:cxnSp>
        <p:nvCxnSpPr>
          <p:cNvPr id="25" name="Straight Arrow Connector 24"/>
          <p:cNvCxnSpPr>
            <a:stCxn id="21523" idx="1"/>
          </p:cNvCxnSpPr>
          <p:nvPr/>
        </p:nvCxnSpPr>
        <p:spPr>
          <a:xfrm rot="10800000">
            <a:off x="1565275" y="1493838"/>
            <a:ext cx="1370013" cy="161607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21511" idx="3"/>
          </p:cNvCxnSpPr>
          <p:nvPr/>
        </p:nvCxnSpPr>
        <p:spPr>
          <a:xfrm flipV="1">
            <a:off x="1550988" y="3200400"/>
            <a:ext cx="1384300" cy="132715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1595438" y="3138488"/>
            <a:ext cx="1295400" cy="1587"/>
          </a:xfrm>
          <a:prstGeom prst="line">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rot="5400000">
            <a:off x="343694" y="1066006"/>
            <a:ext cx="457200" cy="1588"/>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573088" y="838200"/>
            <a:ext cx="8305800" cy="1588"/>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21531" name="TextBox 93"/>
          <p:cNvSpPr txBox="1">
            <a:spLocks noChangeArrowheads="1"/>
          </p:cNvSpPr>
          <p:nvPr/>
        </p:nvSpPr>
        <p:spPr bwMode="auto">
          <a:xfrm>
            <a:off x="7507288" y="4185557"/>
            <a:ext cx="1371600" cy="646113"/>
          </a:xfrm>
          <a:prstGeom prst="rect">
            <a:avLst/>
          </a:prstGeom>
          <a:noFill/>
          <a:ln w="9525">
            <a:solidFill>
              <a:schemeClr val="accent1"/>
            </a:solidFill>
            <a:miter lim="800000"/>
            <a:headEnd/>
            <a:tailEnd/>
          </a:ln>
        </p:spPr>
        <p:txBody>
          <a:bodyPr>
            <a:spAutoFit/>
          </a:bodyPr>
          <a:lstStyle/>
          <a:p>
            <a:pPr algn="ctr"/>
            <a:r>
              <a:rPr lang="en-US"/>
              <a:t>Consumers/Citizens</a:t>
            </a:r>
          </a:p>
        </p:txBody>
      </p:sp>
      <p:cxnSp>
        <p:nvCxnSpPr>
          <p:cNvPr id="31" name="Straight Connector 30"/>
          <p:cNvCxnSpPr/>
          <p:nvPr/>
        </p:nvCxnSpPr>
        <p:spPr>
          <a:xfrm rot="5400000">
            <a:off x="7190582" y="2513806"/>
            <a:ext cx="3352800" cy="1587"/>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rot="10800000">
            <a:off x="1595438" y="1371600"/>
            <a:ext cx="156845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5400000">
            <a:off x="3011488" y="1524000"/>
            <a:ext cx="304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rot="5400000">
            <a:off x="3239294" y="2558256"/>
            <a:ext cx="4572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rot="5400000" flipH="1" flipV="1">
            <a:off x="3848894" y="2543969"/>
            <a:ext cx="4572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21523" idx="2"/>
            <a:endCxn id="21524" idx="0"/>
          </p:cNvCxnSpPr>
          <p:nvPr/>
        </p:nvCxnSpPr>
        <p:spPr>
          <a:xfrm rot="5400000">
            <a:off x="3546475" y="3621088"/>
            <a:ext cx="376237" cy="1588"/>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21524" idx="2"/>
            <a:endCxn id="21525" idx="0"/>
          </p:cNvCxnSpPr>
          <p:nvPr/>
        </p:nvCxnSpPr>
        <p:spPr>
          <a:xfrm rot="16200000" flipH="1">
            <a:off x="3469482" y="4444206"/>
            <a:ext cx="546100" cy="14287"/>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5221288" y="3581400"/>
            <a:ext cx="990600" cy="838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r>
              <a:rPr lang="en-US" sz="1100" dirty="0" smtClean="0">
                <a:solidFill>
                  <a:schemeClr val="tx1"/>
                </a:solidFill>
              </a:rPr>
              <a:t>Goods</a:t>
            </a:r>
            <a:endParaRPr lang="en-US" sz="1200" dirty="0">
              <a:solidFill>
                <a:schemeClr val="tx1"/>
              </a:solidFill>
            </a:endParaRPr>
          </a:p>
        </p:txBody>
      </p:sp>
      <p:sp>
        <p:nvSpPr>
          <p:cNvPr id="39" name="Oval 38"/>
          <p:cNvSpPr/>
          <p:nvPr/>
        </p:nvSpPr>
        <p:spPr>
          <a:xfrm>
            <a:off x="5240338" y="4665663"/>
            <a:ext cx="1123949" cy="9683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r>
              <a:rPr lang="en-US" sz="1100" dirty="0" err="1" smtClean="0">
                <a:solidFill>
                  <a:schemeClr val="tx1"/>
                </a:solidFill>
              </a:rPr>
              <a:t>Bads</a:t>
            </a:r>
            <a:r>
              <a:rPr lang="en-US" sz="1100" dirty="0" smtClean="0">
                <a:solidFill>
                  <a:schemeClr val="tx1"/>
                </a:solidFill>
              </a:rPr>
              <a:t>/Pollution</a:t>
            </a:r>
            <a:endParaRPr lang="en-US" sz="1200" dirty="0">
              <a:solidFill>
                <a:schemeClr val="tx1"/>
              </a:solidFill>
            </a:endParaRPr>
          </a:p>
        </p:txBody>
      </p:sp>
      <p:cxnSp>
        <p:nvCxnSpPr>
          <p:cNvPr id="40" name="Straight Arrow Connector 39"/>
          <p:cNvCxnSpPr/>
          <p:nvPr/>
        </p:nvCxnSpPr>
        <p:spPr>
          <a:xfrm flipV="1">
            <a:off x="4535488" y="4146550"/>
            <a:ext cx="685800" cy="6096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4549775" y="4953000"/>
            <a:ext cx="685800" cy="1588"/>
          </a:xfrm>
          <a:prstGeom prst="line">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V="1">
            <a:off x="6364288" y="4665663"/>
            <a:ext cx="1143000" cy="4572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endCxn id="21531" idx="1"/>
          </p:cNvCxnSpPr>
          <p:nvPr/>
        </p:nvCxnSpPr>
        <p:spPr>
          <a:xfrm>
            <a:off x="6288088" y="4185557"/>
            <a:ext cx="1219200" cy="32226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4611688" y="2971800"/>
            <a:ext cx="2971800" cy="1588"/>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rot="5400000">
            <a:off x="7315994" y="3847306"/>
            <a:ext cx="5334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4535488" y="1828800"/>
            <a:ext cx="6858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5221288" y="1828800"/>
            <a:ext cx="25146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rot="5400000">
            <a:off x="7468394" y="2094706"/>
            <a:ext cx="5334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rot="5400000">
            <a:off x="6858794" y="3237706"/>
            <a:ext cx="17526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rot="5400000" flipH="1" flipV="1">
            <a:off x="7430294" y="3504406"/>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rot="5400000" flipH="1" flipV="1">
            <a:off x="7430294" y="3199606"/>
            <a:ext cx="3048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5400000" flipH="1" flipV="1">
            <a:off x="7506494" y="3123406"/>
            <a:ext cx="152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5400000" flipH="1" flipV="1">
            <a:off x="7544594" y="3009106"/>
            <a:ext cx="76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4916488" y="29718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rot="5400000" flipH="1" flipV="1">
            <a:off x="8736468" y="3009106"/>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rot="10800000">
            <a:off x="7050088" y="838200"/>
            <a:ext cx="4572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558" name="TextBox 167"/>
          <p:cNvSpPr txBox="1">
            <a:spLocks noChangeArrowheads="1"/>
          </p:cNvSpPr>
          <p:nvPr/>
        </p:nvSpPr>
        <p:spPr bwMode="auto">
          <a:xfrm>
            <a:off x="2554288" y="990600"/>
            <a:ext cx="762000" cy="338138"/>
          </a:xfrm>
          <a:prstGeom prst="rect">
            <a:avLst/>
          </a:prstGeom>
          <a:noFill/>
          <a:ln w="9525">
            <a:noFill/>
            <a:miter lim="800000"/>
            <a:headEnd/>
            <a:tailEnd/>
          </a:ln>
        </p:spPr>
        <p:txBody>
          <a:bodyPr>
            <a:spAutoFit/>
          </a:bodyPr>
          <a:lstStyle/>
          <a:p>
            <a:r>
              <a:rPr lang="en-US" sz="1600"/>
              <a:t>$, £</a:t>
            </a:r>
          </a:p>
        </p:txBody>
      </p:sp>
      <p:sp>
        <p:nvSpPr>
          <p:cNvPr id="21559" name="TextBox 168"/>
          <p:cNvSpPr txBox="1">
            <a:spLocks noChangeArrowheads="1"/>
          </p:cNvSpPr>
          <p:nvPr/>
        </p:nvSpPr>
        <p:spPr bwMode="auto">
          <a:xfrm>
            <a:off x="5678488" y="1447800"/>
            <a:ext cx="762000" cy="338138"/>
          </a:xfrm>
          <a:prstGeom prst="rect">
            <a:avLst/>
          </a:prstGeom>
          <a:noFill/>
          <a:ln w="9525">
            <a:noFill/>
            <a:miter lim="800000"/>
            <a:headEnd/>
            <a:tailEnd/>
          </a:ln>
        </p:spPr>
        <p:txBody>
          <a:bodyPr>
            <a:spAutoFit/>
          </a:bodyPr>
          <a:lstStyle/>
          <a:p>
            <a:r>
              <a:rPr lang="en-US" sz="1600"/>
              <a:t>$, £</a:t>
            </a:r>
          </a:p>
        </p:txBody>
      </p:sp>
      <p:sp>
        <p:nvSpPr>
          <p:cNvPr id="21560" name="TextBox 169"/>
          <p:cNvSpPr txBox="1">
            <a:spLocks noChangeArrowheads="1"/>
          </p:cNvSpPr>
          <p:nvPr/>
        </p:nvSpPr>
        <p:spPr bwMode="auto">
          <a:xfrm>
            <a:off x="5692775" y="2514600"/>
            <a:ext cx="762000" cy="338138"/>
          </a:xfrm>
          <a:prstGeom prst="rect">
            <a:avLst/>
          </a:prstGeom>
          <a:noFill/>
          <a:ln w="9525">
            <a:noFill/>
            <a:miter lim="800000"/>
            <a:headEnd/>
            <a:tailEnd/>
          </a:ln>
        </p:spPr>
        <p:txBody>
          <a:bodyPr>
            <a:spAutoFit/>
          </a:bodyPr>
          <a:lstStyle/>
          <a:p>
            <a:r>
              <a:rPr lang="en-US" sz="1600"/>
              <a:t>$, £</a:t>
            </a:r>
          </a:p>
        </p:txBody>
      </p:sp>
      <p:sp>
        <p:nvSpPr>
          <p:cNvPr id="21561" name="TextBox 170"/>
          <p:cNvSpPr txBox="1">
            <a:spLocks noChangeArrowheads="1"/>
          </p:cNvSpPr>
          <p:nvPr/>
        </p:nvSpPr>
        <p:spPr bwMode="auto">
          <a:xfrm>
            <a:off x="4230688" y="2390775"/>
            <a:ext cx="762000" cy="339725"/>
          </a:xfrm>
          <a:prstGeom prst="rect">
            <a:avLst/>
          </a:prstGeom>
          <a:noFill/>
          <a:ln w="9525">
            <a:noFill/>
            <a:miter lim="800000"/>
            <a:headEnd/>
            <a:tailEnd/>
          </a:ln>
        </p:spPr>
        <p:txBody>
          <a:bodyPr>
            <a:spAutoFit/>
          </a:bodyPr>
          <a:lstStyle/>
          <a:p>
            <a:r>
              <a:rPr lang="en-US" sz="1600"/>
              <a:t>$, £</a:t>
            </a:r>
          </a:p>
        </p:txBody>
      </p:sp>
      <p:sp>
        <p:nvSpPr>
          <p:cNvPr id="21562" name="TextBox 171"/>
          <p:cNvSpPr txBox="1">
            <a:spLocks noChangeArrowheads="1"/>
          </p:cNvSpPr>
          <p:nvPr/>
        </p:nvSpPr>
        <p:spPr bwMode="auto">
          <a:xfrm>
            <a:off x="2020888" y="1371600"/>
            <a:ext cx="1066800" cy="430213"/>
          </a:xfrm>
          <a:prstGeom prst="rect">
            <a:avLst/>
          </a:prstGeom>
          <a:noFill/>
          <a:ln w="9525">
            <a:noFill/>
            <a:miter lim="800000"/>
            <a:headEnd/>
            <a:tailEnd/>
          </a:ln>
        </p:spPr>
        <p:txBody>
          <a:bodyPr>
            <a:spAutoFit/>
          </a:bodyPr>
          <a:lstStyle/>
          <a:p>
            <a:pPr algn="ctr"/>
            <a:r>
              <a:rPr lang="en-US" sz="1100"/>
              <a:t>(State Ownerships)</a:t>
            </a:r>
          </a:p>
        </p:txBody>
      </p:sp>
      <p:sp>
        <p:nvSpPr>
          <p:cNvPr id="62" name="Oval 61"/>
          <p:cNvSpPr/>
          <p:nvPr/>
        </p:nvSpPr>
        <p:spPr>
          <a:xfrm>
            <a:off x="2097088" y="1828800"/>
            <a:ext cx="381000" cy="304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r>
              <a:rPr lang="en-US" b="1" dirty="0" smtClean="0">
                <a:solidFill>
                  <a:schemeClr val="tx1"/>
                </a:solidFill>
              </a:rPr>
              <a:t>B</a:t>
            </a:r>
            <a:endParaRPr lang="en-US" b="1" dirty="0">
              <a:solidFill>
                <a:schemeClr val="tx1"/>
              </a:solidFill>
            </a:endParaRPr>
          </a:p>
        </p:txBody>
      </p:sp>
      <p:sp>
        <p:nvSpPr>
          <p:cNvPr id="63" name="TextBox 173"/>
          <p:cNvSpPr txBox="1"/>
          <p:nvPr/>
        </p:nvSpPr>
        <p:spPr>
          <a:xfrm rot="18803677">
            <a:off x="2573338" y="2012950"/>
            <a:ext cx="400050" cy="1200150"/>
          </a:xfrm>
          <a:prstGeom prst="rect">
            <a:avLst/>
          </a:prstGeom>
          <a:noFill/>
        </p:spPr>
        <p:txBody>
          <a:bodyPr vert="vert">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r>
              <a:rPr lang="en-US" sz="1400" dirty="0" smtClean="0"/>
              <a:t>Lobbying</a:t>
            </a:r>
            <a:endParaRPr lang="en-US" sz="1400" dirty="0"/>
          </a:p>
        </p:txBody>
      </p:sp>
      <p:sp>
        <p:nvSpPr>
          <p:cNvPr id="21565" name="TextBox 174"/>
          <p:cNvSpPr txBox="1">
            <a:spLocks noChangeArrowheads="1"/>
          </p:cNvSpPr>
          <p:nvPr/>
        </p:nvSpPr>
        <p:spPr bwMode="auto">
          <a:xfrm>
            <a:off x="4764088" y="3022600"/>
            <a:ext cx="2438400" cy="307975"/>
          </a:xfrm>
          <a:prstGeom prst="rect">
            <a:avLst/>
          </a:prstGeom>
          <a:noFill/>
          <a:ln w="9525">
            <a:noFill/>
            <a:miter lim="800000"/>
            <a:headEnd/>
            <a:tailEnd/>
          </a:ln>
        </p:spPr>
        <p:txBody>
          <a:bodyPr>
            <a:spAutoFit/>
          </a:bodyPr>
          <a:lstStyle/>
          <a:p>
            <a:r>
              <a:rPr lang="en-US" sz="1400"/>
              <a:t>Wage, payments for goods</a:t>
            </a:r>
          </a:p>
        </p:txBody>
      </p:sp>
      <p:sp>
        <p:nvSpPr>
          <p:cNvPr id="65" name="Title 1"/>
          <p:cNvSpPr txBox="1">
            <a:spLocks/>
          </p:cNvSpPr>
          <p:nvPr/>
        </p:nvSpPr>
        <p:spPr bwMode="auto">
          <a:xfrm>
            <a:off x="-87084" y="295717"/>
            <a:ext cx="6477000" cy="533400"/>
          </a:xfrm>
          <a:prstGeom prst="rect">
            <a:avLst/>
          </a:prstGeom>
          <a:noFill/>
          <a:ln w="9525">
            <a:noFill/>
            <a:miter lim="800000"/>
            <a:headEnd/>
            <a:tailEnd/>
          </a:ln>
          <a:effectLst/>
        </p:spPr>
        <p:txBody>
          <a:bodyPr anchor="ctr"/>
          <a:lstStyle/>
          <a:p>
            <a:pPr>
              <a:defRPr/>
            </a:pPr>
            <a:r>
              <a:rPr lang="en-US" sz="3200" b="1" kern="0" dirty="0">
                <a:ln w="1905"/>
                <a:solidFill>
                  <a:srgbClr val="993366"/>
                </a:solidFill>
                <a:effectLst>
                  <a:innerShdw blurRad="69850" dist="43180" dir="5400000">
                    <a:srgbClr val="000000">
                      <a:alpha val="65000"/>
                    </a:srgbClr>
                  </a:innerShdw>
                </a:effectLst>
                <a:latin typeface="Calibri" pitchFamily="34" charset="0"/>
                <a:ea typeface="+mj-ea"/>
                <a:cs typeface="+mj-cs"/>
              </a:rPr>
              <a:t>Regulating </a:t>
            </a:r>
            <a:r>
              <a:rPr lang="en-US" sz="3200" b="1" kern="0" dirty="0" smtClean="0">
                <a:ln w="1905"/>
                <a:solidFill>
                  <a:srgbClr val="993366"/>
                </a:solidFill>
                <a:effectLst>
                  <a:innerShdw blurRad="69850" dist="43180" dir="5400000">
                    <a:srgbClr val="000000">
                      <a:alpha val="65000"/>
                    </a:srgbClr>
                  </a:innerShdw>
                </a:effectLst>
                <a:latin typeface="Calibri" pitchFamily="34" charset="0"/>
                <a:ea typeface="+mj-ea"/>
                <a:cs typeface="+mj-cs"/>
              </a:rPr>
              <a:t>Pollution                      </a:t>
            </a:r>
            <a:endParaRPr lang="en-US" sz="2000" kern="0" dirty="0">
              <a:ln w="1905"/>
              <a:effectLst>
                <a:innerShdw blurRad="69850" dist="43180" dir="5400000">
                  <a:srgbClr val="000000">
                    <a:alpha val="65000"/>
                  </a:srgbClr>
                </a:innerShdw>
              </a:effectLst>
              <a:latin typeface="Calibri" pitchFamily="34" charset="0"/>
              <a:ea typeface="+mj-ea"/>
              <a:cs typeface="+mj-cs"/>
            </a:endParaRPr>
          </a:p>
        </p:txBody>
      </p:sp>
      <p:sp>
        <p:nvSpPr>
          <p:cNvPr id="21567" name="TextBox 63"/>
          <p:cNvSpPr txBox="1">
            <a:spLocks noChangeArrowheads="1"/>
          </p:cNvSpPr>
          <p:nvPr/>
        </p:nvSpPr>
        <p:spPr bwMode="auto">
          <a:xfrm>
            <a:off x="3200400" y="6400800"/>
            <a:ext cx="2971800" cy="369888"/>
          </a:xfrm>
          <a:prstGeom prst="rect">
            <a:avLst/>
          </a:prstGeom>
          <a:noFill/>
          <a:ln w="9525">
            <a:noFill/>
            <a:miter lim="800000"/>
            <a:headEnd/>
            <a:tailEnd/>
          </a:ln>
        </p:spPr>
        <p:txBody>
          <a:bodyPr>
            <a:spAutoFit/>
          </a:bodyPr>
          <a:lstStyle/>
          <a:p>
            <a:pPr algn="ctr"/>
            <a:r>
              <a:rPr lang="en-US" b="1"/>
              <a:t>Figure 1</a:t>
            </a:r>
          </a:p>
        </p:txBody>
      </p:sp>
      <p:sp>
        <p:nvSpPr>
          <p:cNvPr id="3" name="Oval 2"/>
          <p:cNvSpPr/>
          <p:nvPr/>
        </p:nvSpPr>
        <p:spPr>
          <a:xfrm>
            <a:off x="5582444" y="508001"/>
            <a:ext cx="268287" cy="2460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ln w="0"/>
                <a:solidFill>
                  <a:schemeClr val="tx1"/>
                </a:solidFill>
                <a:effectLst>
                  <a:outerShdw blurRad="38100" dist="19050" dir="2700000" algn="tl" rotWithShape="0">
                    <a:schemeClr val="dk1">
                      <a:alpha val="40000"/>
                    </a:schemeClr>
                  </a:outerShdw>
                </a:effectLst>
              </a:rPr>
              <a:t>A</a:t>
            </a:r>
            <a:endParaRPr lang="en-IN" dirty="0">
              <a:ln w="0"/>
              <a:solidFill>
                <a:schemeClr val="tx1"/>
              </a:solidFill>
              <a:effectLst>
                <a:outerShdw blurRad="38100" dist="19050" dir="2700000" algn="tl" rotWithShape="0">
                  <a:schemeClr val="dk1">
                    <a:alpha val="40000"/>
                  </a:schemeClr>
                </a:outerShdw>
              </a:effectLst>
            </a:endParaRPr>
          </a:p>
        </p:txBody>
      </p:sp>
    </p:spTree>
  </p:cSld>
  <p:clrMapOvr>
    <a:masterClrMapping/>
  </p:clrMapOvr>
  <p:transition>
    <p:split orient="ver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4"/>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8ED32767-BD5C-4FAE-B2BC-53B667F9917A}" type="slidenum">
              <a:rPr lang="en-US" smtClean="0"/>
              <a:pPr/>
              <a:t>18</a:t>
            </a:fld>
            <a:endParaRPr lang="en-US" smtClean="0"/>
          </a:p>
        </p:txBody>
      </p:sp>
      <p:sp>
        <p:nvSpPr>
          <p:cNvPr id="6" name="Title 1"/>
          <p:cNvSpPr txBox="1">
            <a:spLocks/>
          </p:cNvSpPr>
          <p:nvPr/>
        </p:nvSpPr>
        <p:spPr bwMode="auto">
          <a:xfrm>
            <a:off x="0" y="397315"/>
            <a:ext cx="6477000" cy="533400"/>
          </a:xfrm>
          <a:prstGeom prst="rect">
            <a:avLst/>
          </a:prstGeom>
          <a:noFill/>
          <a:ln w="9525">
            <a:noFill/>
            <a:miter lim="800000"/>
            <a:headEnd/>
            <a:tailEnd/>
          </a:ln>
          <a:effectLst/>
        </p:spPr>
        <p:txBody>
          <a:bodyPr anchor="ctr"/>
          <a:lstStyle/>
          <a:p>
            <a:pPr>
              <a:defRPr/>
            </a:pPr>
            <a:r>
              <a:rPr lang="en-US" sz="3200" b="1" kern="0" dirty="0">
                <a:ln w="1905"/>
                <a:solidFill>
                  <a:srgbClr val="993366"/>
                </a:solidFill>
                <a:effectLst>
                  <a:innerShdw blurRad="69850" dist="43180" dir="5400000">
                    <a:srgbClr val="000000">
                      <a:alpha val="65000"/>
                    </a:srgbClr>
                  </a:innerShdw>
                </a:effectLst>
                <a:latin typeface="Calibri" pitchFamily="34" charset="0"/>
                <a:ea typeface="+mj-ea"/>
                <a:cs typeface="+mj-cs"/>
              </a:rPr>
              <a:t>Regulating Pollution</a:t>
            </a:r>
          </a:p>
        </p:txBody>
      </p:sp>
      <p:sp>
        <p:nvSpPr>
          <p:cNvPr id="22532" name="TextBox 7"/>
          <p:cNvSpPr txBox="1">
            <a:spLocks noChangeArrowheads="1"/>
          </p:cNvSpPr>
          <p:nvPr/>
        </p:nvSpPr>
        <p:spPr bwMode="auto">
          <a:xfrm>
            <a:off x="228600" y="1143000"/>
            <a:ext cx="8763000" cy="4894263"/>
          </a:xfrm>
          <a:prstGeom prst="rect">
            <a:avLst/>
          </a:prstGeom>
          <a:noFill/>
          <a:ln w="9525">
            <a:noFill/>
            <a:miter lim="800000"/>
            <a:headEnd/>
            <a:tailEnd/>
          </a:ln>
        </p:spPr>
        <p:txBody>
          <a:bodyPr>
            <a:spAutoFit/>
          </a:bodyPr>
          <a:lstStyle/>
          <a:p>
            <a:pPr algn="just">
              <a:spcBef>
                <a:spcPts val="1200"/>
              </a:spcBef>
              <a:spcAft>
                <a:spcPts val="1200"/>
              </a:spcAft>
            </a:pPr>
            <a:r>
              <a:rPr lang="en-US" sz="2800"/>
              <a:t>The Government as shown in figure 1, consists of three branches: the Legislature, the Judiciary and the Regulators</a:t>
            </a:r>
          </a:p>
          <a:p>
            <a:pPr algn="just">
              <a:spcBef>
                <a:spcPts val="1200"/>
              </a:spcBef>
              <a:spcAft>
                <a:spcPts val="1200"/>
              </a:spcAft>
            </a:pPr>
            <a:r>
              <a:rPr lang="en-US" sz="2800"/>
              <a:t>Legislature passes laws defining what the regulators are to do in controlling pollution.</a:t>
            </a:r>
          </a:p>
          <a:p>
            <a:pPr algn="just">
              <a:spcBef>
                <a:spcPts val="1200"/>
              </a:spcBef>
              <a:spcAft>
                <a:spcPts val="1200"/>
              </a:spcAft>
            </a:pPr>
            <a:r>
              <a:rPr lang="en-US" sz="2800"/>
              <a:t>Regulators are charged with the responsibility of implementing the legislature's laws</a:t>
            </a:r>
          </a:p>
          <a:p>
            <a:pPr algn="just">
              <a:spcBef>
                <a:spcPts val="1200"/>
              </a:spcBef>
              <a:spcAft>
                <a:spcPts val="1200"/>
              </a:spcAft>
            </a:pPr>
            <a:r>
              <a:rPr lang="en-US" sz="2800"/>
              <a:t>Judiciary: the actions of the regulators</a:t>
            </a:r>
            <a:r>
              <a:rPr lang="en-US"/>
              <a:t> </a:t>
            </a:r>
            <a:r>
              <a:rPr lang="en-US" sz="2800"/>
              <a:t>are tempered by the judiciary. </a:t>
            </a:r>
          </a:p>
        </p:txBody>
      </p:sp>
    </p:spTree>
  </p:cSld>
  <p:clrMapOvr>
    <a:masterClrMapping/>
  </p:clrMapOvr>
  <p:transition>
    <p:split orient="ver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4"/>
          <p:cNvSpPr txBox="1">
            <a:spLocks noGrp="1"/>
          </p:cNvSpPr>
          <p:nvPr/>
        </p:nvSpPr>
        <p:spPr bwMode="auto">
          <a:xfrm>
            <a:off x="8174038" y="1588"/>
            <a:ext cx="762000" cy="366712"/>
          </a:xfrm>
          <a:prstGeom prst="rect">
            <a:avLst/>
          </a:prstGeom>
          <a:noFill/>
          <a:ln w="9525">
            <a:noFill/>
            <a:miter lim="800000"/>
            <a:headEnd/>
            <a:tailEnd/>
          </a:ln>
        </p:spPr>
        <p:txBody>
          <a:bodyPr anchor="b"/>
          <a:lstStyle/>
          <a:p>
            <a:pPr algn="r"/>
            <a:fld id="{E6CB2B17-E14A-4D72-8AD2-0C8F80C0F03E}" type="slidenum">
              <a:rPr lang="en-US">
                <a:solidFill>
                  <a:srgbClr val="FFFFFF"/>
                </a:solidFill>
              </a:rPr>
              <a:pPr algn="r"/>
              <a:t>19</a:t>
            </a:fld>
            <a:endParaRPr lang="en-US">
              <a:solidFill>
                <a:srgbClr val="FFFFFF"/>
              </a:solidFill>
            </a:endParaRPr>
          </a:p>
        </p:txBody>
      </p:sp>
      <p:sp>
        <p:nvSpPr>
          <p:cNvPr id="6" name="Title 1"/>
          <p:cNvSpPr txBox="1">
            <a:spLocks/>
          </p:cNvSpPr>
          <p:nvPr/>
        </p:nvSpPr>
        <p:spPr bwMode="auto">
          <a:xfrm>
            <a:off x="0" y="397315"/>
            <a:ext cx="6477000" cy="533400"/>
          </a:xfrm>
          <a:prstGeom prst="rect">
            <a:avLst/>
          </a:prstGeom>
          <a:noFill/>
          <a:ln w="9525">
            <a:noFill/>
            <a:miter lim="800000"/>
            <a:headEnd/>
            <a:tailEnd/>
          </a:ln>
          <a:effectLst/>
        </p:spPr>
        <p:txBody>
          <a:bodyPr anchor="ctr"/>
          <a:lstStyle/>
          <a:p>
            <a:pPr>
              <a:defRPr/>
            </a:pPr>
            <a:r>
              <a:rPr lang="en-US" sz="3200" b="1" kern="0" dirty="0">
                <a:ln w="1905"/>
                <a:solidFill>
                  <a:srgbClr val="993366"/>
                </a:solidFill>
                <a:effectLst>
                  <a:innerShdw blurRad="69850" dist="43180" dir="5400000">
                    <a:srgbClr val="000000">
                      <a:alpha val="65000"/>
                    </a:srgbClr>
                  </a:innerShdw>
                </a:effectLst>
                <a:latin typeface="Calibri" pitchFamily="34" charset="0"/>
                <a:ea typeface="+mj-ea"/>
                <a:cs typeface="+mj-cs"/>
              </a:rPr>
              <a:t>Regulating Pollution</a:t>
            </a:r>
          </a:p>
        </p:txBody>
      </p:sp>
      <p:sp>
        <p:nvSpPr>
          <p:cNvPr id="72708" name="TextBox 7"/>
          <p:cNvSpPr txBox="1">
            <a:spLocks noChangeArrowheads="1"/>
          </p:cNvSpPr>
          <p:nvPr/>
        </p:nvSpPr>
        <p:spPr bwMode="auto">
          <a:xfrm>
            <a:off x="41275" y="990600"/>
            <a:ext cx="8950325" cy="5786438"/>
          </a:xfrm>
          <a:prstGeom prst="rect">
            <a:avLst/>
          </a:prstGeom>
          <a:noFill/>
          <a:ln w="9525">
            <a:noFill/>
            <a:miter lim="800000"/>
            <a:headEnd/>
            <a:tailEnd/>
          </a:ln>
        </p:spPr>
        <p:txBody>
          <a:bodyPr>
            <a:spAutoFit/>
          </a:bodyPr>
          <a:lstStyle/>
          <a:p>
            <a:pPr algn="just">
              <a:spcBef>
                <a:spcPts val="1200"/>
              </a:spcBef>
              <a:defRPr/>
            </a:pPr>
            <a:r>
              <a:rPr lang="en-US" sz="2800" dirty="0"/>
              <a:t>The firm consists of several pieces: </a:t>
            </a:r>
          </a:p>
          <a:p>
            <a:pPr algn="just">
              <a:spcBef>
                <a:spcPts val="1200"/>
              </a:spcBef>
              <a:defRPr/>
            </a:pPr>
            <a:r>
              <a:rPr lang="en-US" sz="2800" dirty="0"/>
              <a:t>	the Board of Directors, Managers, Employees, 	Stock and Bond Holders.</a:t>
            </a:r>
          </a:p>
          <a:p>
            <a:pPr algn="just">
              <a:spcBef>
                <a:spcPts val="1200"/>
              </a:spcBef>
              <a:defRPr/>
            </a:pPr>
            <a:endParaRPr lang="en-US" sz="1050" dirty="0"/>
          </a:p>
          <a:p>
            <a:pPr algn="just">
              <a:spcBef>
                <a:spcPts val="1200"/>
              </a:spcBef>
              <a:defRPr/>
            </a:pPr>
            <a:r>
              <a:rPr lang="en-US" sz="2800" dirty="0"/>
              <a:t>The Board issues directives to the managers; the managers issue directives to employees who produce the product of the firm as well as pollution.</a:t>
            </a:r>
          </a:p>
          <a:p>
            <a:pPr algn="just">
              <a:spcBef>
                <a:spcPts val="1200"/>
              </a:spcBef>
              <a:defRPr/>
            </a:pPr>
            <a:endParaRPr lang="en-US" dirty="0"/>
          </a:p>
          <a:p>
            <a:pPr algn="just">
              <a:spcBef>
                <a:spcPts val="1200"/>
              </a:spcBef>
              <a:defRPr/>
            </a:pPr>
            <a:r>
              <a:rPr lang="en-US" sz="2800" dirty="0"/>
              <a:t>The key point is that regulators direct the Board to take certain actions, but the Board is removed, by several steps, from the employees who actually generate the pollution. </a:t>
            </a:r>
          </a:p>
        </p:txBody>
      </p:sp>
    </p:spTree>
  </p:cSld>
  <p:clrMapOvr>
    <a:masterClrMapping/>
  </p:clrMapOvr>
  <p:transition>
    <p:split orient="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4"/>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D5BF7567-2917-4890-B4E7-06E9FF637CE0}" type="slidenum">
              <a:rPr lang="en-US" smtClean="0"/>
              <a:pPr/>
              <a:t>2</a:t>
            </a:fld>
            <a:endParaRPr lang="en-US" smtClean="0"/>
          </a:p>
        </p:txBody>
      </p:sp>
      <p:sp>
        <p:nvSpPr>
          <p:cNvPr id="6" name="Title 1"/>
          <p:cNvSpPr txBox="1">
            <a:spLocks/>
          </p:cNvSpPr>
          <p:nvPr/>
        </p:nvSpPr>
        <p:spPr bwMode="auto">
          <a:xfrm>
            <a:off x="152400" y="647700"/>
            <a:ext cx="6477000" cy="533400"/>
          </a:xfrm>
          <a:prstGeom prst="rect">
            <a:avLst/>
          </a:prstGeom>
          <a:noFill/>
          <a:ln w="9525">
            <a:noFill/>
            <a:miter lim="800000"/>
            <a:headEnd/>
            <a:tailEnd/>
          </a:ln>
          <a:effectLst/>
        </p:spPr>
        <p:txBody>
          <a:bodyPr anchor="ctr"/>
          <a:lstStyle/>
          <a:p>
            <a:pPr>
              <a:defRPr/>
            </a:pPr>
            <a:r>
              <a:rPr lang="en-US" sz="3200" b="1" kern="0" dirty="0" smtClean="0">
                <a:ln w="1905"/>
                <a:solidFill>
                  <a:srgbClr val="993366"/>
                </a:solidFill>
                <a:effectLst>
                  <a:innerShdw blurRad="69850" dist="43180" dir="5400000">
                    <a:srgbClr val="000000">
                      <a:alpha val="65000"/>
                    </a:srgbClr>
                  </a:innerShdw>
                </a:effectLst>
                <a:latin typeface="Calibri" pitchFamily="34" charset="0"/>
                <a:ea typeface="+mj-ea"/>
                <a:cs typeface="+mj-cs"/>
              </a:rPr>
              <a:t>What is Pollution?</a:t>
            </a:r>
            <a:endParaRPr lang="en-US" sz="3200" b="1" kern="0" dirty="0">
              <a:ln w="1905"/>
              <a:solidFill>
                <a:srgbClr val="993366"/>
              </a:solidFill>
              <a:effectLst>
                <a:innerShdw blurRad="69850" dist="43180" dir="5400000">
                  <a:srgbClr val="000000">
                    <a:alpha val="65000"/>
                  </a:srgbClr>
                </a:innerShdw>
              </a:effectLst>
              <a:latin typeface="Calibri" pitchFamily="34" charset="0"/>
              <a:ea typeface="+mj-ea"/>
              <a:cs typeface="+mj-cs"/>
            </a:endParaRPr>
          </a:p>
        </p:txBody>
      </p:sp>
      <p:sp>
        <p:nvSpPr>
          <p:cNvPr id="14340" name="TextBox 7"/>
          <p:cNvSpPr txBox="1">
            <a:spLocks noChangeArrowheads="1"/>
          </p:cNvSpPr>
          <p:nvPr/>
        </p:nvSpPr>
        <p:spPr bwMode="auto">
          <a:xfrm>
            <a:off x="188686" y="1524000"/>
            <a:ext cx="8839200" cy="3970318"/>
          </a:xfrm>
          <a:prstGeom prst="rect">
            <a:avLst/>
          </a:prstGeom>
          <a:noFill/>
          <a:ln w="9525">
            <a:noFill/>
            <a:miter lim="800000"/>
            <a:headEnd/>
            <a:tailEnd/>
          </a:ln>
        </p:spPr>
        <p:txBody>
          <a:bodyPr>
            <a:spAutoFit/>
          </a:bodyPr>
          <a:lstStyle/>
          <a:p>
            <a:pPr marL="457200" indent="-457200" algn="just">
              <a:buFont typeface="Wingdings" pitchFamily="2" charset="2"/>
              <a:buChar char="ü"/>
            </a:pPr>
            <a:r>
              <a:rPr lang="en-US" sz="2800" dirty="0" smtClean="0"/>
              <a:t>Those residual flows, arising from human </a:t>
            </a:r>
            <a:r>
              <a:rPr lang="en-US" sz="2800" dirty="0" err="1" smtClean="0"/>
              <a:t>behaviour</a:t>
            </a:r>
            <a:r>
              <a:rPr lang="en-US" sz="2800" dirty="0" smtClean="0"/>
              <a:t> that enter environmental systems</a:t>
            </a:r>
          </a:p>
          <a:p>
            <a:pPr algn="just"/>
            <a:endParaRPr lang="en-US" sz="2800" dirty="0" smtClean="0"/>
          </a:p>
          <a:p>
            <a:pPr marL="457200" indent="-457200" algn="just">
              <a:buFont typeface="Wingdings" pitchFamily="2" charset="2"/>
              <a:buChar char="ü"/>
            </a:pPr>
            <a:r>
              <a:rPr lang="en-US" sz="2800" dirty="0" smtClean="0"/>
              <a:t>Not all of the mass of inputs is combined into useful output; some of the input is converted into unwanted or residual outputs.</a:t>
            </a:r>
          </a:p>
          <a:p>
            <a:pPr algn="just"/>
            <a:endParaRPr lang="en-US" sz="2800" dirty="0" smtClean="0"/>
          </a:p>
          <a:p>
            <a:pPr marL="457200" indent="-457200" algn="just">
              <a:buFont typeface="Wingdings" pitchFamily="2" charset="2"/>
              <a:buChar char="ü"/>
            </a:pPr>
            <a:r>
              <a:rPr lang="en-US" sz="2800" dirty="0" smtClean="0"/>
              <a:t>Pollution through materials balance model</a:t>
            </a:r>
          </a:p>
          <a:p>
            <a:pPr algn="just"/>
            <a:endParaRPr lang="en-US" sz="2800" b="1" dirty="0"/>
          </a:p>
        </p:txBody>
      </p:sp>
    </p:spTree>
    <p:extLst>
      <p:ext uri="{BB962C8B-B14F-4D97-AF65-F5344CB8AC3E}">
        <p14:creationId xmlns:p14="http://schemas.microsoft.com/office/powerpoint/2010/main" val="1294883306"/>
      </p:ext>
    </p:extLst>
  </p:cSld>
  <p:clrMapOvr>
    <a:masterClrMapping/>
  </p:clrMapOvr>
  <p:transition>
    <p:split orient="ver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4"/>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88340A4E-4CAC-4323-9B13-D28507E6F166}" type="slidenum">
              <a:rPr lang="en-US" smtClean="0"/>
              <a:pPr/>
              <a:t>20</a:t>
            </a:fld>
            <a:endParaRPr lang="en-US" smtClean="0"/>
          </a:p>
        </p:txBody>
      </p:sp>
      <p:sp>
        <p:nvSpPr>
          <p:cNvPr id="6" name="Title 1"/>
          <p:cNvSpPr txBox="1">
            <a:spLocks/>
          </p:cNvSpPr>
          <p:nvPr/>
        </p:nvSpPr>
        <p:spPr bwMode="auto">
          <a:xfrm>
            <a:off x="0" y="397315"/>
            <a:ext cx="6477000" cy="533400"/>
          </a:xfrm>
          <a:prstGeom prst="rect">
            <a:avLst/>
          </a:prstGeom>
          <a:noFill/>
          <a:ln w="9525">
            <a:noFill/>
            <a:miter lim="800000"/>
            <a:headEnd/>
            <a:tailEnd/>
          </a:ln>
          <a:effectLst/>
        </p:spPr>
        <p:txBody>
          <a:bodyPr anchor="ctr"/>
          <a:lstStyle/>
          <a:p>
            <a:pPr>
              <a:defRPr/>
            </a:pPr>
            <a:r>
              <a:rPr lang="en-US" sz="3200" b="1" kern="0" dirty="0">
                <a:ln w="1905"/>
                <a:solidFill>
                  <a:srgbClr val="993366"/>
                </a:solidFill>
                <a:effectLst>
                  <a:innerShdw blurRad="69850" dist="43180" dir="5400000">
                    <a:srgbClr val="000000">
                      <a:alpha val="65000"/>
                    </a:srgbClr>
                  </a:innerShdw>
                </a:effectLst>
                <a:latin typeface="Calibri" pitchFamily="34" charset="0"/>
                <a:ea typeface="+mj-ea"/>
                <a:cs typeface="+mj-cs"/>
              </a:rPr>
              <a:t>Regulating Pollution</a:t>
            </a:r>
          </a:p>
        </p:txBody>
      </p:sp>
      <p:sp>
        <p:nvSpPr>
          <p:cNvPr id="24580" name="TextBox 7"/>
          <p:cNvSpPr txBox="1">
            <a:spLocks noChangeArrowheads="1"/>
          </p:cNvSpPr>
          <p:nvPr/>
        </p:nvSpPr>
        <p:spPr bwMode="auto">
          <a:xfrm>
            <a:off x="187325" y="1025525"/>
            <a:ext cx="8763000" cy="5694363"/>
          </a:xfrm>
          <a:prstGeom prst="rect">
            <a:avLst/>
          </a:prstGeom>
          <a:noFill/>
          <a:ln w="9525">
            <a:noFill/>
            <a:miter lim="800000"/>
            <a:headEnd/>
            <a:tailEnd/>
          </a:ln>
        </p:spPr>
        <p:txBody>
          <a:bodyPr>
            <a:spAutoFit/>
          </a:bodyPr>
          <a:lstStyle/>
          <a:p>
            <a:pPr algn="just">
              <a:spcBef>
                <a:spcPts val="1200"/>
              </a:spcBef>
            </a:pPr>
            <a:r>
              <a:rPr lang="en-US" sz="2800" dirty="0"/>
              <a:t>There arises Principal-agent problem due to inability </a:t>
            </a:r>
            <a:r>
              <a:rPr lang="en-US" sz="2800" dirty="0" smtClean="0"/>
              <a:t>of </a:t>
            </a:r>
            <a:r>
              <a:rPr lang="en-US" sz="2800" dirty="0"/>
              <a:t>the </a:t>
            </a:r>
            <a:r>
              <a:rPr lang="en-US" sz="2800" dirty="0" smtClean="0"/>
              <a:t>regulator </a:t>
            </a:r>
            <a:r>
              <a:rPr lang="en-US" sz="2800" dirty="0"/>
              <a:t>(the principal) to completely control the polluter (the agent). </a:t>
            </a:r>
          </a:p>
          <a:p>
            <a:pPr algn="just">
              <a:spcBef>
                <a:spcPts val="1200"/>
              </a:spcBef>
            </a:pPr>
            <a:endParaRPr lang="en-US" sz="2400" dirty="0"/>
          </a:p>
          <a:p>
            <a:pPr algn="just">
              <a:spcBef>
                <a:spcPts val="1200"/>
              </a:spcBef>
            </a:pPr>
            <a:r>
              <a:rPr lang="en-US" sz="2800" dirty="0"/>
              <a:t>The firm may not be a passive entity but may in fact influence legislation, through lobbying or financial incentives (shown by the line B)</a:t>
            </a:r>
          </a:p>
          <a:p>
            <a:pPr algn="just">
              <a:spcBef>
                <a:spcPts val="1200"/>
              </a:spcBef>
            </a:pPr>
            <a:endParaRPr lang="en-US" sz="1600" dirty="0"/>
          </a:p>
          <a:p>
            <a:pPr algn="just">
              <a:spcBef>
                <a:spcPts val="1200"/>
              </a:spcBef>
            </a:pPr>
            <a:r>
              <a:rPr lang="en-US" sz="2800" dirty="0"/>
              <a:t>The third component of the figure, the consumers direct votes and other influence to the legislature (line A) while at the same time sending money to the firm in exchange for the goods consumed. </a:t>
            </a:r>
          </a:p>
        </p:txBody>
      </p:sp>
    </p:spTree>
  </p:cSld>
  <p:clrMapOvr>
    <a:masterClrMapping/>
  </p:clrMapOvr>
  <p:transition>
    <p:split orient="ver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4"/>
          <p:cNvSpPr txBox="1">
            <a:spLocks noGrp="1"/>
          </p:cNvSpPr>
          <p:nvPr/>
        </p:nvSpPr>
        <p:spPr bwMode="auto">
          <a:xfrm>
            <a:off x="8174038" y="1588"/>
            <a:ext cx="762000" cy="366712"/>
          </a:xfrm>
          <a:prstGeom prst="rect">
            <a:avLst/>
          </a:prstGeom>
          <a:noFill/>
          <a:ln w="9525">
            <a:noFill/>
            <a:miter lim="800000"/>
            <a:headEnd/>
            <a:tailEnd/>
          </a:ln>
        </p:spPr>
        <p:txBody>
          <a:bodyPr anchor="b"/>
          <a:lstStyle/>
          <a:p>
            <a:pPr algn="r"/>
            <a:fld id="{ED453221-7128-4858-92FF-A915ED736978}" type="slidenum">
              <a:rPr lang="en-US">
                <a:solidFill>
                  <a:srgbClr val="FFFFFF"/>
                </a:solidFill>
              </a:rPr>
              <a:pPr algn="r"/>
              <a:t>21</a:t>
            </a:fld>
            <a:endParaRPr lang="en-US">
              <a:solidFill>
                <a:srgbClr val="FFFFFF"/>
              </a:solidFill>
            </a:endParaRPr>
          </a:p>
        </p:txBody>
      </p:sp>
      <p:sp>
        <p:nvSpPr>
          <p:cNvPr id="6" name="Title 1"/>
          <p:cNvSpPr txBox="1">
            <a:spLocks/>
          </p:cNvSpPr>
          <p:nvPr/>
        </p:nvSpPr>
        <p:spPr bwMode="auto">
          <a:xfrm>
            <a:off x="0" y="397315"/>
            <a:ext cx="6477000" cy="533400"/>
          </a:xfrm>
          <a:prstGeom prst="rect">
            <a:avLst/>
          </a:prstGeom>
          <a:noFill/>
          <a:ln w="9525">
            <a:noFill/>
            <a:miter lim="800000"/>
            <a:headEnd/>
            <a:tailEnd/>
          </a:ln>
          <a:effectLst/>
        </p:spPr>
        <p:txBody>
          <a:bodyPr anchor="ctr"/>
          <a:lstStyle/>
          <a:p>
            <a:pPr>
              <a:defRPr/>
            </a:pPr>
            <a:r>
              <a:rPr lang="en-US" sz="3200" b="1" kern="0" dirty="0">
                <a:ln w="1905"/>
                <a:solidFill>
                  <a:srgbClr val="993366"/>
                </a:solidFill>
                <a:effectLst>
                  <a:innerShdw blurRad="69850" dist="43180" dir="5400000">
                    <a:srgbClr val="000000">
                      <a:alpha val="65000"/>
                    </a:srgbClr>
                  </a:innerShdw>
                </a:effectLst>
                <a:latin typeface="Calibri" pitchFamily="34" charset="0"/>
                <a:ea typeface="+mj-ea"/>
                <a:cs typeface="+mj-cs"/>
              </a:rPr>
              <a:t>Regulating Pollution</a:t>
            </a:r>
          </a:p>
        </p:txBody>
      </p:sp>
      <p:sp>
        <p:nvSpPr>
          <p:cNvPr id="25604" name="TextBox 7"/>
          <p:cNvSpPr txBox="1">
            <a:spLocks noChangeArrowheads="1"/>
          </p:cNvSpPr>
          <p:nvPr/>
        </p:nvSpPr>
        <p:spPr bwMode="auto">
          <a:xfrm>
            <a:off x="187325" y="1295400"/>
            <a:ext cx="8763000" cy="3724275"/>
          </a:xfrm>
          <a:prstGeom prst="rect">
            <a:avLst/>
          </a:prstGeom>
          <a:noFill/>
          <a:ln w="9525">
            <a:noFill/>
            <a:miter lim="800000"/>
            <a:headEnd/>
            <a:tailEnd/>
          </a:ln>
        </p:spPr>
        <p:txBody>
          <a:bodyPr>
            <a:spAutoFit/>
          </a:bodyPr>
          <a:lstStyle/>
          <a:p>
            <a:pPr algn="just">
              <a:spcBef>
                <a:spcPts val="1200"/>
              </a:spcBef>
            </a:pPr>
            <a:r>
              <a:rPr lang="en-US" sz="2800"/>
              <a:t>Two important lessons can be drawn from the figure:</a:t>
            </a:r>
          </a:p>
          <a:p>
            <a:pPr algn="just">
              <a:spcBef>
                <a:spcPts val="1200"/>
              </a:spcBef>
            </a:pPr>
            <a:endParaRPr lang="en-US" sz="2800"/>
          </a:p>
          <a:p>
            <a:pPr algn="just">
              <a:spcBef>
                <a:spcPts val="1200"/>
              </a:spcBef>
              <a:buFontTx/>
              <a:buAutoNum type="arabicPeriod"/>
            </a:pPr>
            <a:r>
              <a:rPr lang="en-US" sz="2800"/>
              <a:t> There are many imperfect links between the legislature and the pollution generating process.</a:t>
            </a:r>
          </a:p>
          <a:p>
            <a:pPr algn="just">
              <a:spcBef>
                <a:spcPts val="1200"/>
              </a:spcBef>
            </a:pPr>
            <a:endParaRPr lang="en-US" sz="2800"/>
          </a:p>
          <a:p>
            <a:pPr algn="just">
              <a:spcBef>
                <a:spcPts val="1200"/>
              </a:spcBef>
            </a:pPr>
            <a:r>
              <a:rPr lang="en-US" sz="2800"/>
              <a:t>2. The legislation does not necessarily act as an efficient benevolent maximizer of social well being.</a:t>
            </a:r>
          </a:p>
        </p:txBody>
      </p:sp>
    </p:spTree>
  </p:cSld>
  <p:clrMapOvr>
    <a:masterClrMapping/>
  </p:clrMapOvr>
  <p:transition>
    <p:split orient="ver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4"/>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F62F3CAE-1996-45C6-8100-46E445A2FC98}" type="slidenum">
              <a:rPr lang="en-US" smtClean="0"/>
              <a:pPr/>
              <a:t>22</a:t>
            </a:fld>
            <a:endParaRPr lang="en-US" smtClean="0"/>
          </a:p>
        </p:txBody>
      </p:sp>
      <p:sp>
        <p:nvSpPr>
          <p:cNvPr id="6" name="Title 1"/>
          <p:cNvSpPr txBox="1">
            <a:spLocks/>
          </p:cNvSpPr>
          <p:nvPr/>
        </p:nvSpPr>
        <p:spPr bwMode="auto">
          <a:xfrm>
            <a:off x="0" y="397315"/>
            <a:ext cx="6477000" cy="533400"/>
          </a:xfrm>
          <a:prstGeom prst="rect">
            <a:avLst/>
          </a:prstGeom>
          <a:noFill/>
          <a:ln w="9525">
            <a:noFill/>
            <a:miter lim="800000"/>
            <a:headEnd/>
            <a:tailEnd/>
          </a:ln>
          <a:effectLst/>
        </p:spPr>
        <p:txBody>
          <a:bodyPr anchor="ctr"/>
          <a:lstStyle/>
          <a:p>
            <a:pPr>
              <a:defRPr/>
            </a:pPr>
            <a:r>
              <a:rPr lang="en-US" sz="3200" b="1" kern="0" dirty="0">
                <a:ln w="1905"/>
                <a:solidFill>
                  <a:srgbClr val="993366"/>
                </a:solidFill>
                <a:effectLst>
                  <a:innerShdw blurRad="69850" dist="43180" dir="5400000">
                    <a:srgbClr val="000000">
                      <a:alpha val="65000"/>
                    </a:srgbClr>
                  </a:innerShdw>
                </a:effectLst>
                <a:latin typeface="Calibri" pitchFamily="34" charset="0"/>
                <a:ea typeface="+mj-ea"/>
                <a:cs typeface="+mj-cs"/>
              </a:rPr>
              <a:t>Regulating Pollution</a:t>
            </a:r>
          </a:p>
        </p:txBody>
      </p:sp>
      <p:sp>
        <p:nvSpPr>
          <p:cNvPr id="22532" name="TextBox 7"/>
          <p:cNvSpPr txBox="1">
            <a:spLocks noChangeArrowheads="1"/>
          </p:cNvSpPr>
          <p:nvPr/>
        </p:nvSpPr>
        <p:spPr bwMode="auto">
          <a:xfrm>
            <a:off x="228600" y="1066800"/>
            <a:ext cx="8686800" cy="6283325"/>
          </a:xfrm>
          <a:prstGeom prst="rect">
            <a:avLst/>
          </a:prstGeom>
          <a:noFill/>
          <a:ln w="9525">
            <a:noFill/>
            <a:miter lim="800000"/>
            <a:headEnd/>
            <a:tailEnd/>
          </a:ln>
        </p:spPr>
        <p:txBody>
          <a:bodyPr>
            <a:spAutoFit/>
          </a:bodyPr>
          <a:lstStyle/>
          <a:p>
            <a:pPr marL="231775" indent="-231775" algn="just">
              <a:spcBef>
                <a:spcPts val="1200"/>
              </a:spcBef>
              <a:buClr>
                <a:schemeClr val="folHlink"/>
              </a:buClr>
              <a:buFontTx/>
              <a:buChar char="•"/>
              <a:defRPr/>
            </a:pPr>
            <a:r>
              <a:rPr lang="en-US" sz="2800" dirty="0"/>
              <a:t> Inclusion of Line B: indicates regulation with endogenous politics.</a:t>
            </a:r>
          </a:p>
          <a:p>
            <a:pPr marL="231775" indent="-231775" algn="just">
              <a:spcBef>
                <a:spcPts val="1200"/>
              </a:spcBef>
              <a:defRPr/>
            </a:pPr>
            <a:endParaRPr lang="en-US" sz="2800" dirty="0"/>
          </a:p>
          <a:p>
            <a:pPr marL="231775" indent="-231775" algn="just">
              <a:spcBef>
                <a:spcPts val="1200"/>
              </a:spcBef>
              <a:buClr>
                <a:schemeClr val="folHlink"/>
              </a:buClr>
              <a:buFontTx/>
              <a:buChar char="•"/>
              <a:defRPr/>
            </a:pPr>
            <a:r>
              <a:rPr lang="en-US" sz="2800" dirty="0"/>
              <a:t> Omission of Line B indicates regulation with exogenous politics. </a:t>
            </a:r>
          </a:p>
          <a:p>
            <a:pPr marL="231775" indent="-231775" algn="just">
              <a:spcBef>
                <a:spcPts val="1200"/>
              </a:spcBef>
              <a:defRPr/>
            </a:pPr>
            <a:endParaRPr lang="en-US" sz="2800" dirty="0"/>
          </a:p>
          <a:p>
            <a:pPr marL="231775" indent="-231775" algn="just">
              <a:spcBef>
                <a:spcPts val="1200"/>
              </a:spcBef>
              <a:buClr>
                <a:schemeClr val="folHlink"/>
              </a:buClr>
              <a:buFontTx/>
              <a:buChar char="•"/>
              <a:defRPr/>
            </a:pPr>
            <a:r>
              <a:rPr lang="en-US" sz="2800" dirty="0"/>
              <a:t> Positive interest group theory is consistent with endogenous politics model of regulation</a:t>
            </a:r>
          </a:p>
          <a:p>
            <a:pPr marL="231775" indent="-231775" algn="just">
              <a:spcBef>
                <a:spcPts val="1200"/>
              </a:spcBef>
              <a:defRPr/>
            </a:pPr>
            <a:endParaRPr lang="en-US" sz="2800" dirty="0"/>
          </a:p>
          <a:p>
            <a:pPr marL="231775" indent="-231775" algn="just">
              <a:spcBef>
                <a:spcPts val="1200"/>
              </a:spcBef>
              <a:buClr>
                <a:schemeClr val="folHlink"/>
              </a:buClr>
              <a:buFontTx/>
              <a:buChar char="•"/>
              <a:defRPr/>
            </a:pPr>
            <a:r>
              <a:rPr lang="en-US" sz="2800" dirty="0"/>
              <a:t> Environmental regulation is susceptible to interest group theory</a:t>
            </a:r>
          </a:p>
          <a:p>
            <a:pPr algn="just">
              <a:spcBef>
                <a:spcPts val="1200"/>
              </a:spcBef>
              <a:defRPr/>
            </a:pPr>
            <a:endParaRPr lang="en-US" sz="2800" dirty="0"/>
          </a:p>
        </p:txBody>
      </p:sp>
    </p:spTree>
  </p:cSld>
  <p:clrMapOvr>
    <a:masterClrMapping/>
  </p:clrMapOvr>
  <p:transition>
    <p:split orient="ver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4"/>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D5BF7567-2917-4890-B4E7-06E9FF637CE0}" type="slidenum">
              <a:rPr lang="en-US" smtClean="0"/>
              <a:pPr/>
              <a:t>3</a:t>
            </a:fld>
            <a:endParaRPr lang="en-US" smtClean="0"/>
          </a:p>
        </p:txBody>
      </p:sp>
      <p:sp>
        <p:nvSpPr>
          <p:cNvPr id="4" name="Rectangle 3"/>
          <p:cNvSpPr/>
          <p:nvPr/>
        </p:nvSpPr>
        <p:spPr>
          <a:xfrm>
            <a:off x="3033486" y="457200"/>
            <a:ext cx="2757714"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Economic activity</a:t>
            </a:r>
            <a:endParaRPr lang="en-IN" sz="2400" dirty="0"/>
          </a:p>
        </p:txBody>
      </p:sp>
      <p:sp>
        <p:nvSpPr>
          <p:cNvPr id="5" name="Rounded Rectangle 4"/>
          <p:cNvSpPr/>
          <p:nvPr/>
        </p:nvSpPr>
        <p:spPr>
          <a:xfrm>
            <a:off x="2667001" y="1429657"/>
            <a:ext cx="3592286" cy="571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Emission flows into environmental media</a:t>
            </a:r>
            <a:endParaRPr lang="en-IN" sz="2000" dirty="0"/>
          </a:p>
        </p:txBody>
      </p:sp>
      <p:cxnSp>
        <p:nvCxnSpPr>
          <p:cNvPr id="8" name="Straight Arrow Connector 7"/>
          <p:cNvCxnSpPr/>
          <p:nvPr/>
        </p:nvCxnSpPr>
        <p:spPr>
          <a:xfrm>
            <a:off x="4187372" y="914400"/>
            <a:ext cx="0" cy="5152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Rounded Rectangle 13"/>
          <p:cNvSpPr/>
          <p:nvPr/>
        </p:nvSpPr>
        <p:spPr>
          <a:xfrm>
            <a:off x="609601" y="2362200"/>
            <a:ext cx="3278413" cy="76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Absorption of some proportion of flow into harmless forms</a:t>
            </a:r>
            <a:endParaRPr lang="en-IN" dirty="0"/>
          </a:p>
        </p:txBody>
      </p:sp>
      <p:sp>
        <p:nvSpPr>
          <p:cNvPr id="15" name="Rounded Rectangle 14"/>
          <p:cNvSpPr/>
          <p:nvPr/>
        </p:nvSpPr>
        <p:spPr>
          <a:xfrm>
            <a:off x="4855029" y="2369457"/>
            <a:ext cx="3603171" cy="571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Non-absorbed emission flows</a:t>
            </a:r>
            <a:endParaRPr lang="en-IN" sz="2000" dirty="0"/>
          </a:p>
        </p:txBody>
      </p:sp>
      <p:sp>
        <p:nvSpPr>
          <p:cNvPr id="19" name="Rounded Rectangle 18"/>
          <p:cNvSpPr/>
          <p:nvPr/>
        </p:nvSpPr>
        <p:spPr>
          <a:xfrm>
            <a:off x="3525157" y="3200400"/>
            <a:ext cx="3028043" cy="990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Accumulation of pollutant stock</a:t>
            </a:r>
            <a:endParaRPr lang="en-IN" sz="2400" dirty="0"/>
          </a:p>
        </p:txBody>
      </p:sp>
      <p:sp>
        <p:nvSpPr>
          <p:cNvPr id="20" name="Rounded Rectangle 19"/>
          <p:cNvSpPr/>
          <p:nvPr/>
        </p:nvSpPr>
        <p:spPr>
          <a:xfrm>
            <a:off x="6259287" y="4633685"/>
            <a:ext cx="2732314" cy="9289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Flow pollution damage</a:t>
            </a:r>
            <a:endParaRPr lang="en-IN" sz="2000" dirty="0"/>
          </a:p>
        </p:txBody>
      </p:sp>
      <p:sp>
        <p:nvSpPr>
          <p:cNvPr id="21" name="Rounded Rectangle 20"/>
          <p:cNvSpPr/>
          <p:nvPr/>
        </p:nvSpPr>
        <p:spPr>
          <a:xfrm>
            <a:off x="3200400" y="4633685"/>
            <a:ext cx="2891971" cy="9289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Stock pollution damage</a:t>
            </a:r>
            <a:endParaRPr lang="en-IN" sz="2000" dirty="0"/>
          </a:p>
        </p:txBody>
      </p:sp>
      <p:sp>
        <p:nvSpPr>
          <p:cNvPr id="22" name="Rounded Rectangle 21"/>
          <p:cNvSpPr/>
          <p:nvPr/>
        </p:nvSpPr>
        <p:spPr>
          <a:xfrm>
            <a:off x="141515" y="4633685"/>
            <a:ext cx="2754085" cy="9289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Degradation of stock into harmless forms</a:t>
            </a:r>
            <a:endParaRPr lang="en-IN" sz="2000" dirty="0"/>
          </a:p>
        </p:txBody>
      </p:sp>
      <p:sp>
        <p:nvSpPr>
          <p:cNvPr id="23" name="Rounded Rectangle 22"/>
          <p:cNvSpPr/>
          <p:nvPr/>
        </p:nvSpPr>
        <p:spPr>
          <a:xfrm>
            <a:off x="4646385" y="5939970"/>
            <a:ext cx="3202215" cy="6894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Pollution damage</a:t>
            </a:r>
            <a:endParaRPr lang="en-IN" sz="2400" dirty="0"/>
          </a:p>
        </p:txBody>
      </p:sp>
      <p:cxnSp>
        <p:nvCxnSpPr>
          <p:cNvPr id="24" name="Straight Arrow Connector 23"/>
          <p:cNvCxnSpPr/>
          <p:nvPr/>
        </p:nvCxnSpPr>
        <p:spPr>
          <a:xfrm>
            <a:off x="3847194" y="4191000"/>
            <a:ext cx="0" cy="4426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6858000" y="5566229"/>
            <a:ext cx="0" cy="37374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5606144" y="2942771"/>
            <a:ext cx="0" cy="25762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4646385" y="2001157"/>
            <a:ext cx="392793" cy="36104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H="1">
            <a:off x="3276600" y="2001156"/>
            <a:ext cx="570594" cy="3610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8001000" y="2942771"/>
            <a:ext cx="0" cy="16909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5216070" y="5526315"/>
            <a:ext cx="0" cy="3773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H="1">
            <a:off x="2667001" y="4191000"/>
            <a:ext cx="990599" cy="3773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2299993"/>
      </p:ext>
    </p:extLst>
  </p:cSld>
  <p:clrMapOvr>
    <a:masterClrMapping/>
  </p:clrMapOvr>
  <p:transition>
    <p:split orient="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4"/>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D5BF7567-2917-4890-B4E7-06E9FF637CE0}" type="slidenum">
              <a:rPr lang="en-US" smtClean="0"/>
              <a:pPr/>
              <a:t>4</a:t>
            </a:fld>
            <a:endParaRPr lang="en-US" smtClean="0"/>
          </a:p>
        </p:txBody>
      </p:sp>
      <p:sp>
        <p:nvSpPr>
          <p:cNvPr id="6" name="Title 1"/>
          <p:cNvSpPr txBox="1">
            <a:spLocks/>
          </p:cNvSpPr>
          <p:nvPr/>
        </p:nvSpPr>
        <p:spPr bwMode="auto">
          <a:xfrm>
            <a:off x="112486" y="381000"/>
            <a:ext cx="6477000" cy="533400"/>
          </a:xfrm>
          <a:prstGeom prst="rect">
            <a:avLst/>
          </a:prstGeom>
          <a:noFill/>
          <a:ln w="9525">
            <a:noFill/>
            <a:miter lim="800000"/>
            <a:headEnd/>
            <a:tailEnd/>
          </a:ln>
          <a:effectLst/>
        </p:spPr>
        <p:txBody>
          <a:bodyPr anchor="ctr"/>
          <a:lstStyle/>
          <a:p>
            <a:pPr>
              <a:defRPr/>
            </a:pPr>
            <a:r>
              <a:rPr lang="en-US" sz="3200" b="1" kern="0" dirty="0" smtClean="0">
                <a:ln w="1905"/>
                <a:solidFill>
                  <a:srgbClr val="993366"/>
                </a:solidFill>
                <a:effectLst>
                  <a:innerShdw blurRad="69850" dist="43180" dir="5400000">
                    <a:srgbClr val="000000">
                      <a:alpha val="65000"/>
                    </a:srgbClr>
                  </a:innerShdw>
                </a:effectLst>
                <a:latin typeface="Calibri" pitchFamily="34" charset="0"/>
                <a:ea typeface="+mj-ea"/>
                <a:cs typeface="+mj-cs"/>
              </a:rPr>
              <a:t>What is Pollution? -two more things</a:t>
            </a:r>
            <a:endParaRPr lang="en-US" sz="3200" b="1" kern="0" dirty="0">
              <a:ln w="1905"/>
              <a:solidFill>
                <a:srgbClr val="993366"/>
              </a:solidFill>
              <a:effectLst>
                <a:innerShdw blurRad="69850" dist="43180" dir="5400000">
                  <a:srgbClr val="000000">
                    <a:alpha val="65000"/>
                  </a:srgbClr>
                </a:innerShdw>
              </a:effectLst>
              <a:latin typeface="Calibri" pitchFamily="34" charset="0"/>
              <a:ea typeface="+mj-ea"/>
              <a:cs typeface="+mj-cs"/>
            </a:endParaRPr>
          </a:p>
        </p:txBody>
      </p:sp>
      <p:sp>
        <p:nvSpPr>
          <p:cNvPr id="14340" name="TextBox 7"/>
          <p:cNvSpPr txBox="1">
            <a:spLocks noChangeArrowheads="1"/>
          </p:cNvSpPr>
          <p:nvPr/>
        </p:nvSpPr>
        <p:spPr bwMode="auto">
          <a:xfrm>
            <a:off x="112486" y="914400"/>
            <a:ext cx="8839200" cy="5693866"/>
          </a:xfrm>
          <a:prstGeom prst="rect">
            <a:avLst/>
          </a:prstGeom>
          <a:noFill/>
          <a:ln w="9525">
            <a:noFill/>
            <a:miter lim="800000"/>
            <a:headEnd/>
            <a:tailEnd/>
          </a:ln>
        </p:spPr>
        <p:txBody>
          <a:bodyPr>
            <a:spAutoFit/>
          </a:bodyPr>
          <a:lstStyle/>
          <a:p>
            <a:pPr marL="457200" indent="-457200" algn="just">
              <a:buFont typeface="Wingdings" pitchFamily="2" charset="2"/>
              <a:buChar char="ü"/>
            </a:pPr>
            <a:r>
              <a:rPr lang="en-US" sz="2800" dirty="0" smtClean="0"/>
              <a:t>Pollution flows may not exist as material wastes from economic activities (they may not be residual)</a:t>
            </a:r>
          </a:p>
          <a:p>
            <a:pPr marL="1371600" lvl="2" indent="-457200" algn="just">
              <a:buFont typeface="Wingdings" pitchFamily="2" charset="2"/>
              <a:buChar char="ü"/>
            </a:pPr>
            <a:r>
              <a:rPr lang="en-US" sz="2800" dirty="0" smtClean="0"/>
              <a:t>Noise due to open-air orchestra</a:t>
            </a:r>
          </a:p>
          <a:p>
            <a:pPr marL="1371600" lvl="2" indent="-457200" algn="just">
              <a:buFont typeface="Wingdings" pitchFamily="2" charset="2"/>
              <a:buChar char="ü"/>
            </a:pPr>
            <a:r>
              <a:rPr lang="en-US" sz="2800" dirty="0" smtClean="0"/>
              <a:t>Light pollution from urban lighting</a:t>
            </a:r>
          </a:p>
          <a:p>
            <a:pPr marL="457200" indent="-457200" algn="just">
              <a:buFont typeface="Wingdings" pitchFamily="2" charset="2"/>
              <a:buChar char="ü"/>
            </a:pPr>
            <a:endParaRPr lang="en-US" sz="2800" dirty="0"/>
          </a:p>
          <a:p>
            <a:pPr marL="457200" indent="-457200" algn="just">
              <a:buFont typeface="Wingdings" pitchFamily="2" charset="2"/>
              <a:buChar char="ü"/>
            </a:pPr>
            <a:r>
              <a:rPr lang="en-US" sz="2800" dirty="0" smtClean="0"/>
              <a:t>Economist is ultimately interested in the impacts of production and consumption processes upon welfare</a:t>
            </a:r>
          </a:p>
          <a:p>
            <a:pPr marL="457200" indent="-457200" algn="just">
              <a:buFont typeface="Wingdings" pitchFamily="2" charset="2"/>
              <a:buChar char="ü"/>
            </a:pPr>
            <a:r>
              <a:rPr lang="en-US" sz="2800" dirty="0" smtClean="0"/>
              <a:t>Thus, </a:t>
            </a:r>
            <a:r>
              <a:rPr lang="en-US" sz="2800" dirty="0" smtClean="0">
                <a:solidFill>
                  <a:srgbClr val="FF0000"/>
                </a:solidFill>
              </a:rPr>
              <a:t>pollution may be defined as the net flows-those exceeding the absorptive capacity of the environment and which have damaging effects on human welfare or upon ecological system in general</a:t>
            </a:r>
            <a:endParaRPr lang="en-US" sz="2800" b="1" dirty="0">
              <a:solidFill>
                <a:srgbClr val="FF0000"/>
              </a:solidFill>
            </a:endParaRPr>
          </a:p>
        </p:txBody>
      </p:sp>
    </p:spTree>
    <p:extLst>
      <p:ext uri="{BB962C8B-B14F-4D97-AF65-F5344CB8AC3E}">
        <p14:creationId xmlns:p14="http://schemas.microsoft.com/office/powerpoint/2010/main" val="2764073076"/>
      </p:ext>
    </p:extLst>
  </p:cSld>
  <p:clrMapOvr>
    <a:masterClrMapping/>
  </p:clrMapOvr>
  <p:transition>
    <p:split orient="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4"/>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D5BF7567-2917-4890-B4E7-06E9FF637CE0}" type="slidenum">
              <a:rPr lang="en-US" smtClean="0"/>
              <a:pPr/>
              <a:t>5</a:t>
            </a:fld>
            <a:endParaRPr lang="en-US" smtClean="0"/>
          </a:p>
        </p:txBody>
      </p:sp>
      <p:sp>
        <p:nvSpPr>
          <p:cNvPr id="6" name="Title 1"/>
          <p:cNvSpPr txBox="1">
            <a:spLocks/>
          </p:cNvSpPr>
          <p:nvPr/>
        </p:nvSpPr>
        <p:spPr bwMode="auto">
          <a:xfrm>
            <a:off x="112485" y="125136"/>
            <a:ext cx="8846457" cy="1349929"/>
          </a:xfrm>
          <a:prstGeom prst="rect">
            <a:avLst/>
          </a:prstGeom>
          <a:noFill/>
          <a:ln w="9525">
            <a:noFill/>
            <a:miter lim="800000"/>
            <a:headEnd/>
            <a:tailEnd/>
          </a:ln>
          <a:effectLst/>
        </p:spPr>
        <p:txBody>
          <a:bodyPr anchor="ctr"/>
          <a:lstStyle/>
          <a:p>
            <a:pPr>
              <a:defRPr/>
            </a:pPr>
            <a:endParaRPr lang="en-US" sz="3200" b="1" kern="0" dirty="0" smtClean="0">
              <a:ln w="1905"/>
              <a:solidFill>
                <a:srgbClr val="993366"/>
              </a:solidFill>
              <a:effectLst>
                <a:innerShdw blurRad="69850" dist="43180" dir="5400000">
                  <a:srgbClr val="000000">
                    <a:alpha val="65000"/>
                  </a:srgbClr>
                </a:innerShdw>
              </a:effectLst>
              <a:latin typeface="Calibri" pitchFamily="34" charset="0"/>
              <a:ea typeface="+mj-ea"/>
              <a:cs typeface="+mj-cs"/>
            </a:endParaRPr>
          </a:p>
          <a:p>
            <a:pPr>
              <a:defRPr/>
            </a:pPr>
            <a:r>
              <a:rPr lang="en-US" sz="3200" b="1" kern="0" dirty="0" smtClean="0">
                <a:ln w="1905"/>
                <a:solidFill>
                  <a:srgbClr val="993366"/>
                </a:solidFill>
                <a:effectLst>
                  <a:innerShdw blurRad="69850" dist="43180" dir="5400000">
                    <a:srgbClr val="000000">
                      <a:alpha val="65000"/>
                    </a:srgbClr>
                  </a:innerShdw>
                </a:effectLst>
                <a:latin typeface="Calibri" pitchFamily="34" charset="0"/>
                <a:ea typeface="+mj-ea"/>
                <a:cs typeface="+mj-cs"/>
              </a:rPr>
              <a:t>What is Pollution? –depletion of quantity and quality</a:t>
            </a:r>
            <a:endParaRPr lang="en-US" sz="3200" b="1" kern="0" dirty="0">
              <a:ln w="1905"/>
              <a:solidFill>
                <a:srgbClr val="993366"/>
              </a:solidFill>
              <a:effectLst>
                <a:innerShdw blurRad="69850" dist="43180" dir="5400000">
                  <a:srgbClr val="000000">
                    <a:alpha val="65000"/>
                  </a:srgbClr>
                </a:innerShdw>
              </a:effectLst>
              <a:latin typeface="Calibri" pitchFamily="34" charset="0"/>
              <a:ea typeface="+mj-ea"/>
              <a:cs typeface="+mj-cs"/>
            </a:endParaRPr>
          </a:p>
        </p:txBody>
      </p:sp>
      <p:sp>
        <p:nvSpPr>
          <p:cNvPr id="14340" name="TextBox 7"/>
          <p:cNvSpPr txBox="1">
            <a:spLocks noChangeArrowheads="1"/>
          </p:cNvSpPr>
          <p:nvPr/>
        </p:nvSpPr>
        <p:spPr bwMode="auto">
          <a:xfrm>
            <a:off x="134257" y="1933069"/>
            <a:ext cx="8839200" cy="3609380"/>
          </a:xfrm>
          <a:prstGeom prst="rect">
            <a:avLst/>
          </a:prstGeom>
          <a:noFill/>
          <a:ln w="9525">
            <a:noFill/>
            <a:miter lim="800000"/>
            <a:headEnd/>
            <a:tailEnd/>
          </a:ln>
        </p:spPr>
        <p:txBody>
          <a:bodyPr>
            <a:spAutoFit/>
          </a:bodyPr>
          <a:lstStyle/>
          <a:p>
            <a:pPr marL="457200" indent="-457200" algn="just">
              <a:buFont typeface="Wingdings" pitchFamily="2" charset="2"/>
              <a:buChar char="ü"/>
            </a:pPr>
            <a:r>
              <a:rPr lang="en-US" sz="2800" dirty="0" smtClean="0"/>
              <a:t>Sometimes, pollution affects the quantity of an environmental resource</a:t>
            </a:r>
          </a:p>
          <a:p>
            <a:pPr marL="1371600" lvl="2" indent="-457200" algn="just">
              <a:buFont typeface="Wingdings" pitchFamily="2" charset="2"/>
              <a:buChar char="ü"/>
            </a:pPr>
            <a:r>
              <a:rPr lang="en-US" sz="2800" dirty="0"/>
              <a:t>Magnitude of plant and timber growth, </a:t>
            </a:r>
            <a:endParaRPr lang="en-US" sz="2800" dirty="0" smtClean="0"/>
          </a:p>
          <a:p>
            <a:pPr marL="1371600" lvl="2" indent="-457200" algn="just">
              <a:buFont typeface="Wingdings" pitchFamily="2" charset="2"/>
              <a:buChar char="ü"/>
            </a:pPr>
            <a:r>
              <a:rPr lang="en-US" sz="2800" dirty="0" smtClean="0"/>
              <a:t>Size </a:t>
            </a:r>
            <a:r>
              <a:rPr lang="en-US" sz="2800" dirty="0"/>
              <a:t>of marine population, </a:t>
            </a:r>
          </a:p>
          <a:p>
            <a:pPr lvl="2" algn="just"/>
            <a:endParaRPr lang="en-US" sz="2800" dirty="0" smtClean="0"/>
          </a:p>
          <a:p>
            <a:pPr marL="457200" lvl="2" indent="-457200" algn="just">
              <a:buFont typeface="Wingdings" pitchFamily="2" charset="2"/>
              <a:buChar char="ü"/>
            </a:pPr>
            <a:r>
              <a:rPr lang="en-US" sz="2800" dirty="0" smtClean="0"/>
              <a:t>Quantity </a:t>
            </a:r>
            <a:r>
              <a:rPr lang="en-US" sz="2800" dirty="0"/>
              <a:t>of cleaning capacity of the environment </a:t>
            </a:r>
            <a:r>
              <a:rPr lang="en-US" sz="2800" dirty="0" smtClean="0"/>
              <a:t>is affected </a:t>
            </a:r>
            <a:r>
              <a:rPr lang="en-US" sz="2800" dirty="0"/>
              <a:t>by quantity of waste emissions </a:t>
            </a:r>
          </a:p>
          <a:p>
            <a:pPr marL="457200" indent="-457200" algn="just">
              <a:buFont typeface="Wingdings" pitchFamily="2" charset="2"/>
              <a:buChar char="ü"/>
            </a:pPr>
            <a:endParaRPr lang="en-US" sz="2800" dirty="0" smtClean="0"/>
          </a:p>
          <a:p>
            <a:pPr lvl="2" algn="just"/>
            <a:endParaRPr lang="en-US" sz="2800" dirty="0" smtClean="0"/>
          </a:p>
        </p:txBody>
      </p:sp>
    </p:spTree>
    <p:extLst>
      <p:ext uri="{BB962C8B-B14F-4D97-AF65-F5344CB8AC3E}">
        <p14:creationId xmlns:p14="http://schemas.microsoft.com/office/powerpoint/2010/main" val="226183668"/>
      </p:ext>
    </p:extLst>
  </p:cSld>
  <p:clrMapOvr>
    <a:masterClrMapping/>
  </p:clrMapOvr>
  <p:transition>
    <p:split orient="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4"/>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D5BF7567-2917-4890-B4E7-06E9FF637CE0}" type="slidenum">
              <a:rPr lang="en-US" smtClean="0"/>
              <a:pPr/>
              <a:t>6</a:t>
            </a:fld>
            <a:endParaRPr lang="en-US" smtClean="0"/>
          </a:p>
        </p:txBody>
      </p:sp>
      <p:sp>
        <p:nvSpPr>
          <p:cNvPr id="6" name="Title 1"/>
          <p:cNvSpPr txBox="1">
            <a:spLocks/>
          </p:cNvSpPr>
          <p:nvPr/>
        </p:nvSpPr>
        <p:spPr bwMode="auto">
          <a:xfrm>
            <a:off x="111766" y="556308"/>
            <a:ext cx="8846457" cy="838200"/>
          </a:xfrm>
          <a:prstGeom prst="rect">
            <a:avLst/>
          </a:prstGeom>
          <a:noFill/>
          <a:ln w="9525">
            <a:noFill/>
            <a:miter lim="800000"/>
            <a:headEnd/>
            <a:tailEnd/>
          </a:ln>
          <a:effectLst/>
        </p:spPr>
        <p:txBody>
          <a:bodyPr anchor="ctr"/>
          <a:lstStyle/>
          <a:p>
            <a:pPr>
              <a:defRPr/>
            </a:pPr>
            <a:r>
              <a:rPr lang="en-US" sz="3200" b="1" kern="0" dirty="0" smtClean="0">
                <a:ln w="1905"/>
                <a:solidFill>
                  <a:srgbClr val="993366"/>
                </a:solidFill>
                <a:effectLst>
                  <a:innerShdw blurRad="69850" dist="43180" dir="5400000">
                    <a:srgbClr val="000000">
                      <a:alpha val="65000"/>
                    </a:srgbClr>
                  </a:innerShdw>
                </a:effectLst>
                <a:latin typeface="Calibri" pitchFamily="34" charset="0"/>
                <a:ea typeface="+mj-ea"/>
                <a:cs typeface="+mj-cs"/>
              </a:rPr>
              <a:t>What is Pollution? –depletion of quantity and quality</a:t>
            </a:r>
            <a:endParaRPr lang="en-US" sz="3200" b="1" kern="0" dirty="0">
              <a:ln w="1905"/>
              <a:solidFill>
                <a:srgbClr val="993366"/>
              </a:solidFill>
              <a:effectLst>
                <a:innerShdw blurRad="69850" dist="43180" dir="5400000">
                  <a:srgbClr val="000000">
                    <a:alpha val="65000"/>
                  </a:srgbClr>
                </a:innerShdw>
              </a:effectLst>
              <a:latin typeface="Calibri" pitchFamily="34" charset="0"/>
              <a:ea typeface="+mj-ea"/>
              <a:cs typeface="+mj-cs"/>
            </a:endParaRPr>
          </a:p>
        </p:txBody>
      </p:sp>
      <p:sp>
        <p:nvSpPr>
          <p:cNvPr id="14340" name="TextBox 7"/>
          <p:cNvSpPr txBox="1">
            <a:spLocks noChangeArrowheads="1"/>
          </p:cNvSpPr>
          <p:nvPr/>
        </p:nvSpPr>
        <p:spPr bwMode="auto">
          <a:xfrm>
            <a:off x="119023" y="1905000"/>
            <a:ext cx="8839200" cy="4832092"/>
          </a:xfrm>
          <a:prstGeom prst="rect">
            <a:avLst/>
          </a:prstGeom>
          <a:noFill/>
          <a:ln w="9525">
            <a:noFill/>
            <a:miter lim="800000"/>
            <a:headEnd/>
            <a:tailEnd/>
          </a:ln>
        </p:spPr>
        <p:txBody>
          <a:bodyPr>
            <a:spAutoFit/>
          </a:bodyPr>
          <a:lstStyle/>
          <a:p>
            <a:pPr marL="457200" indent="-457200" algn="just">
              <a:buFont typeface="Wingdings" pitchFamily="2" charset="2"/>
              <a:buChar char="ü"/>
            </a:pPr>
            <a:r>
              <a:rPr lang="en-US" sz="2800" dirty="0" smtClean="0"/>
              <a:t>Pollution </a:t>
            </a:r>
            <a:r>
              <a:rPr lang="en-US" sz="2800" dirty="0"/>
              <a:t>affects the </a:t>
            </a:r>
            <a:r>
              <a:rPr lang="en-US" sz="2800" dirty="0" smtClean="0"/>
              <a:t>quality </a:t>
            </a:r>
            <a:r>
              <a:rPr lang="en-US" sz="2800" dirty="0"/>
              <a:t>of an environmental </a:t>
            </a:r>
            <a:r>
              <a:rPr lang="en-US" sz="2800" dirty="0" smtClean="0"/>
              <a:t>resource</a:t>
            </a:r>
          </a:p>
          <a:p>
            <a:pPr marL="1371600" lvl="2" indent="-457200" algn="just">
              <a:buFont typeface="Wingdings" pitchFamily="2" charset="2"/>
              <a:buChar char="ü"/>
            </a:pPr>
            <a:r>
              <a:rPr lang="en-US" sz="2800" dirty="0" smtClean="0"/>
              <a:t>Extent </a:t>
            </a:r>
            <a:r>
              <a:rPr lang="en-US" sz="2800" dirty="0"/>
              <a:t>of biological diversity, the health of animal or plant population, air quality, etc.</a:t>
            </a:r>
          </a:p>
          <a:p>
            <a:pPr marL="457200" indent="-457200" algn="just">
              <a:buFont typeface="Wingdings" pitchFamily="2" charset="2"/>
              <a:buChar char="ü"/>
            </a:pPr>
            <a:endParaRPr lang="en-US" sz="2800" dirty="0" smtClean="0"/>
          </a:p>
          <a:p>
            <a:pPr marL="457200" indent="-457200" algn="just">
              <a:buFont typeface="Wingdings" pitchFamily="2" charset="2"/>
              <a:buChar char="ü"/>
            </a:pPr>
            <a:r>
              <a:rPr lang="en-US" sz="2800" dirty="0"/>
              <a:t>Changes in the quality of environmental resources </a:t>
            </a:r>
            <a:r>
              <a:rPr lang="en-US" sz="2800" dirty="0" smtClean="0"/>
              <a:t>may </a:t>
            </a:r>
            <a:r>
              <a:rPr lang="en-US" sz="2800" dirty="0"/>
              <a:t>have effects </a:t>
            </a:r>
            <a:r>
              <a:rPr lang="en-US" sz="2800" dirty="0" smtClean="0"/>
              <a:t>upon welfare even more profound than changes in the quantity</a:t>
            </a:r>
          </a:p>
          <a:p>
            <a:pPr algn="just"/>
            <a:endParaRPr lang="en-US" sz="2800" dirty="0" smtClean="0"/>
          </a:p>
          <a:p>
            <a:pPr marL="1371600" lvl="2" indent="-457200" algn="just">
              <a:buFont typeface="Wingdings" pitchFamily="2" charset="2"/>
              <a:buChar char="ü"/>
            </a:pPr>
            <a:r>
              <a:rPr lang="en-US" sz="2800" dirty="0" smtClean="0"/>
              <a:t>Health damage due to air pollution</a:t>
            </a:r>
            <a:endParaRPr lang="en-US" sz="2800" dirty="0"/>
          </a:p>
          <a:p>
            <a:pPr algn="just"/>
            <a:endParaRPr lang="en-US" sz="2800" dirty="0" smtClean="0"/>
          </a:p>
        </p:txBody>
      </p:sp>
    </p:spTree>
    <p:extLst>
      <p:ext uri="{BB962C8B-B14F-4D97-AF65-F5344CB8AC3E}">
        <p14:creationId xmlns:p14="http://schemas.microsoft.com/office/powerpoint/2010/main" val="3022635464"/>
      </p:ext>
    </p:extLst>
  </p:cSld>
  <p:clrMapOvr>
    <a:masterClrMapping/>
  </p:clrMapOvr>
  <p:transition>
    <p:split orient="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4"/>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D5BF7567-2917-4890-B4E7-06E9FF637CE0}" type="slidenum">
              <a:rPr lang="en-US" smtClean="0"/>
              <a:pPr/>
              <a:t>7</a:t>
            </a:fld>
            <a:endParaRPr lang="en-US" smtClean="0"/>
          </a:p>
        </p:txBody>
      </p:sp>
      <p:sp>
        <p:nvSpPr>
          <p:cNvPr id="6" name="Title 1"/>
          <p:cNvSpPr txBox="1">
            <a:spLocks/>
          </p:cNvSpPr>
          <p:nvPr/>
        </p:nvSpPr>
        <p:spPr bwMode="auto">
          <a:xfrm>
            <a:off x="112486" y="381000"/>
            <a:ext cx="6477000" cy="381000"/>
          </a:xfrm>
          <a:prstGeom prst="rect">
            <a:avLst/>
          </a:prstGeom>
          <a:noFill/>
          <a:ln w="9525">
            <a:noFill/>
            <a:miter lim="800000"/>
            <a:headEnd/>
            <a:tailEnd/>
          </a:ln>
          <a:effectLst/>
        </p:spPr>
        <p:txBody>
          <a:bodyPr anchor="ctr"/>
          <a:lstStyle/>
          <a:p>
            <a:pPr>
              <a:defRPr/>
            </a:pPr>
            <a:r>
              <a:rPr lang="en-US" sz="3200" b="1" kern="0" dirty="0" smtClean="0">
                <a:ln w="1905"/>
                <a:solidFill>
                  <a:srgbClr val="993366"/>
                </a:solidFill>
                <a:effectLst>
                  <a:innerShdw blurRad="69850" dist="43180" dir="5400000">
                    <a:srgbClr val="000000">
                      <a:alpha val="65000"/>
                    </a:srgbClr>
                  </a:innerShdw>
                </a:effectLst>
                <a:latin typeface="Arial" pitchFamily="34" charset="0"/>
                <a:ea typeface="+mj-ea"/>
                <a:cs typeface="Arial" pitchFamily="34" charset="0"/>
              </a:rPr>
              <a:t>Forms of Pollution </a:t>
            </a:r>
            <a:endParaRPr lang="en-US" sz="3200" b="1" kern="0" dirty="0">
              <a:ln w="1905"/>
              <a:solidFill>
                <a:srgbClr val="993366"/>
              </a:solidFill>
              <a:effectLst>
                <a:innerShdw blurRad="69850" dist="43180" dir="5400000">
                  <a:srgbClr val="000000">
                    <a:alpha val="65000"/>
                  </a:srgbClr>
                </a:innerShdw>
              </a:effectLst>
              <a:latin typeface="Arial" pitchFamily="34" charset="0"/>
              <a:ea typeface="+mj-ea"/>
              <a:cs typeface="Arial" pitchFamily="34" charset="0"/>
            </a:endParaRPr>
          </a:p>
        </p:txBody>
      </p:sp>
      <p:sp>
        <p:nvSpPr>
          <p:cNvPr id="14340" name="TextBox 7"/>
          <p:cNvSpPr txBox="1">
            <a:spLocks noChangeArrowheads="1"/>
          </p:cNvSpPr>
          <p:nvPr/>
        </p:nvSpPr>
        <p:spPr bwMode="auto">
          <a:xfrm>
            <a:off x="112485" y="914400"/>
            <a:ext cx="8793843" cy="5693866"/>
          </a:xfrm>
          <a:prstGeom prst="rect">
            <a:avLst/>
          </a:prstGeom>
          <a:noFill/>
          <a:ln w="9525">
            <a:noFill/>
            <a:miter lim="800000"/>
            <a:headEnd/>
            <a:tailEnd/>
          </a:ln>
        </p:spPr>
        <p:txBody>
          <a:bodyPr wrap="square">
            <a:spAutoFit/>
          </a:bodyPr>
          <a:lstStyle/>
          <a:p>
            <a:pPr marL="457200" indent="-457200" algn="just">
              <a:buFont typeface="Wingdings" pitchFamily="2" charset="2"/>
              <a:buChar char="ü"/>
            </a:pPr>
            <a:r>
              <a:rPr lang="en-US" sz="2800" dirty="0" smtClean="0"/>
              <a:t>Flow pollution </a:t>
            </a:r>
          </a:p>
          <a:p>
            <a:pPr marL="914400" lvl="1" indent="-457200" algn="just">
              <a:buFont typeface="Wingdings" pitchFamily="2" charset="2"/>
              <a:buChar char="ü"/>
            </a:pPr>
            <a:r>
              <a:rPr lang="en-US" sz="2800" dirty="0" smtClean="0"/>
              <a:t>When damages result from the level of flow of residuals (i.e. the rate at which they are discharged into the environment)</a:t>
            </a:r>
          </a:p>
          <a:p>
            <a:pPr marL="914400" lvl="1" indent="-457200" algn="just">
              <a:buFont typeface="Wingdings" pitchFamily="2" charset="2"/>
              <a:buChar char="ü"/>
            </a:pPr>
            <a:r>
              <a:rPr lang="en-US" sz="2800" dirty="0" smtClean="0"/>
              <a:t>Noise</a:t>
            </a:r>
          </a:p>
          <a:p>
            <a:pPr marL="457200" indent="-457200" algn="just">
              <a:buFont typeface="Wingdings" pitchFamily="2" charset="2"/>
              <a:buChar char="ü"/>
            </a:pPr>
            <a:endParaRPr lang="en-US" sz="2800" dirty="0" smtClean="0"/>
          </a:p>
          <a:p>
            <a:pPr marL="457200" indent="-457200" algn="just">
              <a:buFont typeface="Wingdings" pitchFamily="2" charset="2"/>
              <a:buChar char="ü"/>
            </a:pPr>
            <a:r>
              <a:rPr lang="en-US" sz="2800" dirty="0" smtClean="0"/>
              <a:t>Stock pollution</a:t>
            </a:r>
          </a:p>
          <a:p>
            <a:pPr marL="914400" lvl="1" indent="-457200" algn="just">
              <a:buFont typeface="Wingdings" pitchFamily="2" charset="2"/>
              <a:buChar char="ü"/>
            </a:pPr>
            <a:r>
              <a:rPr lang="en-US" sz="2800" dirty="0"/>
              <a:t>When damages are functions of the stock of the residuals in the relevant environment at any point in time.</a:t>
            </a:r>
          </a:p>
          <a:p>
            <a:pPr marL="914400" lvl="1" indent="-457200" algn="just">
              <a:buFont typeface="Wingdings" pitchFamily="2" charset="2"/>
              <a:buChar char="ü"/>
            </a:pPr>
            <a:r>
              <a:rPr lang="en-US" sz="2800" dirty="0"/>
              <a:t>Emissions are produced at a rate higher than the absorptive capacity </a:t>
            </a:r>
            <a:r>
              <a:rPr lang="en-US" sz="2800" dirty="0" smtClean="0"/>
              <a:t>(lead</a:t>
            </a:r>
            <a:r>
              <a:rPr lang="en-US" sz="2800" dirty="0"/>
              <a:t>, </a:t>
            </a:r>
            <a:r>
              <a:rPr lang="en-US" sz="2800" dirty="0" err="1"/>
              <a:t>pcbs</a:t>
            </a:r>
            <a:r>
              <a:rPr lang="en-US" sz="2800" dirty="0"/>
              <a:t>, </a:t>
            </a:r>
            <a:r>
              <a:rPr lang="en-US" sz="2800" dirty="0" err="1"/>
              <a:t>ddt</a:t>
            </a:r>
            <a:r>
              <a:rPr lang="en-US" sz="2800" dirty="0"/>
              <a:t>, etc.)</a:t>
            </a:r>
          </a:p>
          <a:p>
            <a:pPr marL="457200" indent="-457200" algn="just">
              <a:buFont typeface="Wingdings" pitchFamily="2" charset="2"/>
              <a:buChar char="ü"/>
            </a:pPr>
            <a:r>
              <a:rPr lang="en-US" sz="2800" dirty="0" smtClean="0"/>
              <a:t>Also </a:t>
            </a:r>
            <a:r>
              <a:rPr lang="en-US" sz="2800" dirty="0"/>
              <a:t>from a mixture of flow </a:t>
            </a:r>
            <a:r>
              <a:rPr lang="en-US" sz="2800"/>
              <a:t>and </a:t>
            </a:r>
            <a:r>
              <a:rPr lang="en-US" sz="2800" smtClean="0"/>
              <a:t>stock </a:t>
            </a:r>
            <a:r>
              <a:rPr lang="en-US" sz="2800" dirty="0" smtClean="0"/>
              <a:t>effects</a:t>
            </a:r>
          </a:p>
        </p:txBody>
      </p:sp>
    </p:spTree>
    <p:extLst>
      <p:ext uri="{BB962C8B-B14F-4D97-AF65-F5344CB8AC3E}">
        <p14:creationId xmlns:p14="http://schemas.microsoft.com/office/powerpoint/2010/main" val="2753351422"/>
      </p:ext>
    </p:extLst>
  </p:cSld>
  <p:clrMapOvr>
    <a:masterClrMapping/>
  </p:clrMapOvr>
  <p:transition>
    <p:split orient="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4"/>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D5BF7567-2917-4890-B4E7-06E9FF637CE0}" type="slidenum">
              <a:rPr lang="en-US" smtClean="0"/>
              <a:pPr/>
              <a:t>8</a:t>
            </a:fld>
            <a:endParaRPr lang="en-US" smtClean="0"/>
          </a:p>
        </p:txBody>
      </p:sp>
      <p:sp>
        <p:nvSpPr>
          <p:cNvPr id="6" name="Title 1"/>
          <p:cNvSpPr txBox="1">
            <a:spLocks/>
          </p:cNvSpPr>
          <p:nvPr/>
        </p:nvSpPr>
        <p:spPr bwMode="auto">
          <a:xfrm>
            <a:off x="112486" y="381000"/>
            <a:ext cx="6477000" cy="381000"/>
          </a:xfrm>
          <a:prstGeom prst="rect">
            <a:avLst/>
          </a:prstGeom>
          <a:noFill/>
          <a:ln w="9525">
            <a:noFill/>
            <a:miter lim="800000"/>
            <a:headEnd/>
            <a:tailEnd/>
          </a:ln>
          <a:effectLst/>
        </p:spPr>
        <p:txBody>
          <a:bodyPr anchor="ctr"/>
          <a:lstStyle/>
          <a:p>
            <a:pPr>
              <a:defRPr/>
            </a:pPr>
            <a:r>
              <a:rPr lang="en-US" sz="3200" b="1" kern="0" dirty="0" smtClean="0">
                <a:ln w="1905"/>
                <a:solidFill>
                  <a:srgbClr val="993366"/>
                </a:solidFill>
                <a:effectLst>
                  <a:innerShdw blurRad="69850" dist="43180" dir="5400000">
                    <a:srgbClr val="000000">
                      <a:alpha val="65000"/>
                    </a:srgbClr>
                  </a:innerShdw>
                </a:effectLst>
                <a:latin typeface="Arial" pitchFamily="34" charset="0"/>
                <a:ea typeface="+mj-ea"/>
                <a:cs typeface="Arial" pitchFamily="34" charset="0"/>
              </a:rPr>
              <a:t>Forms of Pollution </a:t>
            </a:r>
            <a:endParaRPr lang="en-US" sz="3200" b="1" kern="0" dirty="0">
              <a:ln w="1905"/>
              <a:solidFill>
                <a:srgbClr val="993366"/>
              </a:solidFill>
              <a:effectLst>
                <a:innerShdw blurRad="69850" dist="43180" dir="5400000">
                  <a:srgbClr val="000000">
                    <a:alpha val="65000"/>
                  </a:srgbClr>
                </a:innerShdw>
              </a:effectLst>
              <a:latin typeface="Arial" pitchFamily="34" charset="0"/>
              <a:ea typeface="+mj-ea"/>
              <a:cs typeface="Arial" pitchFamily="34" charset="0"/>
            </a:endParaRPr>
          </a:p>
        </p:txBody>
      </p:sp>
      <p:sp>
        <p:nvSpPr>
          <p:cNvPr id="14340" name="TextBox 7"/>
          <p:cNvSpPr txBox="1">
            <a:spLocks noChangeArrowheads="1"/>
          </p:cNvSpPr>
          <p:nvPr/>
        </p:nvSpPr>
        <p:spPr bwMode="auto">
          <a:xfrm>
            <a:off x="141515" y="914400"/>
            <a:ext cx="8793843" cy="5693866"/>
          </a:xfrm>
          <a:prstGeom prst="rect">
            <a:avLst/>
          </a:prstGeom>
          <a:noFill/>
          <a:ln w="9525">
            <a:noFill/>
            <a:miter lim="800000"/>
            <a:headEnd/>
            <a:tailEnd/>
          </a:ln>
        </p:spPr>
        <p:txBody>
          <a:bodyPr wrap="square">
            <a:spAutoFit/>
          </a:bodyPr>
          <a:lstStyle/>
          <a:p>
            <a:pPr marL="457200" indent="-457200" algn="just">
              <a:buFont typeface="Wingdings" pitchFamily="2" charset="2"/>
              <a:buChar char="ü"/>
            </a:pPr>
            <a:r>
              <a:rPr lang="en-US" sz="2800" dirty="0" smtClean="0"/>
              <a:t>Horizontal Zone of Influence:</a:t>
            </a:r>
          </a:p>
          <a:p>
            <a:pPr marL="914400" lvl="1" indent="-457200" algn="just">
              <a:buFont typeface="Wingdings" pitchFamily="2" charset="2"/>
              <a:buChar char="ü"/>
            </a:pPr>
            <a:r>
              <a:rPr lang="en-US" sz="2800" dirty="0" smtClean="0"/>
              <a:t>Local (sound, light, etc.), regional (</a:t>
            </a:r>
            <a:r>
              <a:rPr lang="en-US" sz="2800" dirty="0" err="1" smtClean="0"/>
              <a:t>sulphur</a:t>
            </a:r>
            <a:r>
              <a:rPr lang="en-US" sz="2800" dirty="0" smtClean="0"/>
              <a:t> and nitrogen oxides) and global pollution damage</a:t>
            </a:r>
          </a:p>
          <a:p>
            <a:pPr algn="just"/>
            <a:endParaRPr lang="en-US" sz="2800" dirty="0" smtClean="0"/>
          </a:p>
          <a:p>
            <a:pPr marL="457200" indent="-457200" algn="just">
              <a:buFont typeface="Wingdings" pitchFamily="2" charset="2"/>
              <a:buChar char="ü"/>
            </a:pPr>
            <a:r>
              <a:rPr lang="en-US" sz="2800" dirty="0" smtClean="0"/>
              <a:t>Degree of atmospheric mix of pollutants:</a:t>
            </a:r>
          </a:p>
          <a:p>
            <a:pPr marL="914400" lvl="1" indent="-457200" algn="just">
              <a:buFont typeface="Wingdings" pitchFamily="2" charset="2"/>
              <a:buChar char="ü"/>
            </a:pPr>
            <a:r>
              <a:rPr lang="en-US" sz="2800" dirty="0"/>
              <a:t>Surface pollutant </a:t>
            </a:r>
            <a:r>
              <a:rPr lang="en-US" sz="2800" dirty="0" smtClean="0"/>
              <a:t>(water pollution) and </a:t>
            </a:r>
            <a:r>
              <a:rPr lang="en-US" sz="2800" dirty="0"/>
              <a:t>global pollutant damage (in the upper atmospheric levels, e.g. CO2, CFC, etc.)</a:t>
            </a:r>
          </a:p>
          <a:p>
            <a:pPr lvl="1" algn="just"/>
            <a:endParaRPr lang="en-US" sz="2800" dirty="0" smtClean="0"/>
          </a:p>
          <a:p>
            <a:pPr marL="457200" indent="-457200" algn="just">
              <a:buFont typeface="Wingdings" pitchFamily="2" charset="2"/>
              <a:buChar char="ü"/>
            </a:pPr>
            <a:r>
              <a:rPr lang="en-US" sz="2800" dirty="0" smtClean="0"/>
              <a:t>Mobility of emission sources:</a:t>
            </a:r>
          </a:p>
          <a:p>
            <a:pPr marL="914400" lvl="1" indent="-457200" algn="just">
              <a:buFont typeface="Wingdings" pitchFamily="2" charset="2"/>
              <a:buChar char="ü"/>
            </a:pPr>
            <a:r>
              <a:rPr lang="en-US" sz="2800" dirty="0" smtClean="0"/>
              <a:t>Stationary (power stations, pesticide use in agriculture) and mobile source of pollution (vehicle traffic pollution)</a:t>
            </a:r>
          </a:p>
        </p:txBody>
      </p:sp>
    </p:spTree>
    <p:extLst>
      <p:ext uri="{BB962C8B-B14F-4D97-AF65-F5344CB8AC3E}">
        <p14:creationId xmlns:p14="http://schemas.microsoft.com/office/powerpoint/2010/main" val="635572902"/>
      </p:ext>
    </p:extLst>
  </p:cSld>
  <p:clrMapOvr>
    <a:masterClrMapping/>
  </p:clrMapOvr>
  <p:transition>
    <p:split orient="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4"/>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D5BF7567-2917-4890-B4E7-06E9FF637CE0}" type="slidenum">
              <a:rPr lang="en-US" smtClean="0"/>
              <a:pPr/>
              <a:t>9</a:t>
            </a:fld>
            <a:endParaRPr lang="en-US" smtClean="0"/>
          </a:p>
        </p:txBody>
      </p:sp>
      <p:sp>
        <p:nvSpPr>
          <p:cNvPr id="6" name="Title 1"/>
          <p:cNvSpPr txBox="1">
            <a:spLocks/>
          </p:cNvSpPr>
          <p:nvPr/>
        </p:nvSpPr>
        <p:spPr bwMode="auto">
          <a:xfrm>
            <a:off x="112486" y="381000"/>
            <a:ext cx="6477000" cy="381000"/>
          </a:xfrm>
          <a:prstGeom prst="rect">
            <a:avLst/>
          </a:prstGeom>
          <a:noFill/>
          <a:ln w="9525">
            <a:noFill/>
            <a:miter lim="800000"/>
            <a:headEnd/>
            <a:tailEnd/>
          </a:ln>
          <a:effectLst/>
        </p:spPr>
        <p:txBody>
          <a:bodyPr anchor="ctr"/>
          <a:lstStyle/>
          <a:p>
            <a:pPr>
              <a:defRPr/>
            </a:pPr>
            <a:r>
              <a:rPr lang="en-US" sz="3200" b="1" kern="0" dirty="0" smtClean="0">
                <a:ln w="1905"/>
                <a:solidFill>
                  <a:srgbClr val="993366"/>
                </a:solidFill>
                <a:effectLst>
                  <a:innerShdw blurRad="69850" dist="43180" dir="5400000">
                    <a:srgbClr val="000000">
                      <a:alpha val="65000"/>
                    </a:srgbClr>
                  </a:innerShdw>
                </a:effectLst>
                <a:latin typeface="Arial" pitchFamily="34" charset="0"/>
                <a:ea typeface="+mj-ea"/>
                <a:cs typeface="Arial" pitchFamily="34" charset="0"/>
              </a:rPr>
              <a:t>The efficient level of Pollution </a:t>
            </a:r>
            <a:endParaRPr lang="en-US" sz="3200" b="1" kern="0" dirty="0">
              <a:ln w="1905"/>
              <a:solidFill>
                <a:srgbClr val="993366"/>
              </a:solidFill>
              <a:effectLst>
                <a:innerShdw blurRad="69850" dist="43180" dir="5400000">
                  <a:srgbClr val="000000">
                    <a:alpha val="65000"/>
                  </a:srgbClr>
                </a:innerShdw>
              </a:effectLst>
              <a:latin typeface="Arial" pitchFamily="34" charset="0"/>
              <a:ea typeface="+mj-ea"/>
              <a:cs typeface="Arial" pitchFamily="34" charset="0"/>
            </a:endParaRPr>
          </a:p>
        </p:txBody>
      </p:sp>
      <p:sp>
        <p:nvSpPr>
          <p:cNvPr id="14340" name="TextBox 7"/>
          <p:cNvSpPr txBox="1">
            <a:spLocks noChangeArrowheads="1"/>
          </p:cNvSpPr>
          <p:nvPr/>
        </p:nvSpPr>
        <p:spPr bwMode="auto">
          <a:xfrm>
            <a:off x="112485" y="914400"/>
            <a:ext cx="8793843" cy="5693866"/>
          </a:xfrm>
          <a:prstGeom prst="rect">
            <a:avLst/>
          </a:prstGeom>
          <a:noFill/>
          <a:ln w="9525">
            <a:noFill/>
            <a:miter lim="800000"/>
            <a:headEnd/>
            <a:tailEnd/>
          </a:ln>
        </p:spPr>
        <p:txBody>
          <a:bodyPr wrap="square">
            <a:spAutoFit/>
          </a:bodyPr>
          <a:lstStyle/>
          <a:p>
            <a:pPr marL="457200" indent="-457200" algn="just">
              <a:buFont typeface="Wingdings" pitchFamily="2" charset="2"/>
              <a:buChar char="ü"/>
            </a:pPr>
            <a:r>
              <a:rPr lang="en-US" sz="2600" dirty="0" smtClean="0"/>
              <a:t>Efficiency in terms of Pareto efficiency</a:t>
            </a:r>
          </a:p>
          <a:p>
            <a:pPr marL="457200" indent="-457200" algn="just">
              <a:buFont typeface="Wingdings" pitchFamily="2" charset="2"/>
              <a:buChar char="ü"/>
            </a:pPr>
            <a:r>
              <a:rPr lang="en-US" sz="2600" dirty="0" smtClean="0"/>
              <a:t>Society’s costs or damages of pollution and the social cost of controlling or abating pollution are to be considered</a:t>
            </a:r>
          </a:p>
          <a:p>
            <a:pPr marL="457200" indent="-457200" algn="just">
              <a:buFont typeface="Wingdings" pitchFamily="2" charset="2"/>
              <a:buChar char="ü"/>
            </a:pPr>
            <a:r>
              <a:rPr lang="en-US" sz="2600" dirty="0" smtClean="0"/>
              <a:t>Environmental damage- cost (should be as low as possible)</a:t>
            </a:r>
          </a:p>
          <a:p>
            <a:pPr marL="457200" indent="-457200" algn="just">
              <a:buFont typeface="Wingdings" pitchFamily="2" charset="2"/>
              <a:buChar char="ü"/>
            </a:pPr>
            <a:r>
              <a:rPr lang="en-US" sz="2600" dirty="0" smtClean="0"/>
              <a:t>Production or consumption of goods and services are associated with generation of residuals</a:t>
            </a:r>
          </a:p>
          <a:p>
            <a:pPr marL="457200" indent="-457200" algn="just">
              <a:buFont typeface="Wingdings" pitchFamily="2" charset="2"/>
              <a:buChar char="ü"/>
            </a:pPr>
            <a:r>
              <a:rPr lang="en-US" sz="2600" dirty="0" smtClean="0"/>
              <a:t>Output should be as high as possible</a:t>
            </a:r>
          </a:p>
          <a:p>
            <a:pPr marL="457200" indent="-457200" algn="just">
              <a:buFont typeface="Wingdings" pitchFamily="2" charset="2"/>
              <a:buChar char="ü"/>
            </a:pPr>
            <a:r>
              <a:rPr lang="en-US" sz="2600" dirty="0" smtClean="0"/>
              <a:t>An efficient output level would be one that </a:t>
            </a:r>
            <a:r>
              <a:rPr lang="en-US" sz="2600" dirty="0" err="1" smtClean="0"/>
              <a:t>maximises</a:t>
            </a:r>
            <a:r>
              <a:rPr lang="en-US" sz="2600" dirty="0" smtClean="0"/>
              <a:t> the net output (pollution) </a:t>
            </a:r>
          </a:p>
          <a:p>
            <a:pPr lvl="1" algn="just"/>
            <a:r>
              <a:rPr lang="en-US" sz="2600" dirty="0" smtClean="0"/>
              <a:t>Net benefit of pollution (NB)= Benefit of the output with which the pollution is associated (B) - Damages resulting from pollution (D)</a:t>
            </a:r>
          </a:p>
        </p:txBody>
      </p:sp>
    </p:spTree>
    <p:extLst>
      <p:ext uri="{BB962C8B-B14F-4D97-AF65-F5344CB8AC3E}">
        <p14:creationId xmlns:p14="http://schemas.microsoft.com/office/powerpoint/2010/main" val="4095538231"/>
      </p:ext>
    </p:extLst>
  </p:cSld>
  <p:clrMapOvr>
    <a:masterClrMapping/>
  </p:clrMapOvr>
  <p:transition>
    <p:split orient="vert"/>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Foundry</Template>
  <TotalTime>8440</TotalTime>
  <Words>1283</Words>
  <Application>Microsoft Office PowerPoint</Application>
  <PresentationFormat>On-screen Show (4:3)</PresentationFormat>
  <Paragraphs>205</Paragraphs>
  <Slides>22</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Arial</vt:lpstr>
      <vt:lpstr>Arial Black</vt:lpstr>
      <vt:lpstr>Calibri</vt:lpstr>
      <vt:lpstr>Georgia</vt:lpstr>
      <vt:lpstr>Times New Roman</vt:lpstr>
      <vt:lpstr>Trebuchet MS</vt:lpstr>
      <vt:lpstr>Wingdings</vt:lpstr>
      <vt:lpstr>Wingdings 2</vt:lpstr>
      <vt:lpstr>Urban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IITG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POST WTO INTEGRATION OF MARKETS OF FARM PRODUCTS: IMPACT ON AND RESPONSE OF ARECANUT GROWERS OF ASSAM</dc:title>
  <dc:creator>CC</dc:creator>
  <cp:lastModifiedBy>Mrinal Kanti Dutta</cp:lastModifiedBy>
  <cp:revision>639</cp:revision>
  <cp:lastPrinted>2009-03-13T10:56:27Z</cp:lastPrinted>
  <dcterms:created xsi:type="dcterms:W3CDTF">2004-08-10T04:21:03Z</dcterms:created>
  <dcterms:modified xsi:type="dcterms:W3CDTF">2023-09-17T05:42:39Z</dcterms:modified>
</cp:coreProperties>
</file>