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66" r:id="rId2"/>
    <p:sldId id="309" r:id="rId3"/>
    <p:sldId id="367" r:id="rId4"/>
    <p:sldId id="369" r:id="rId5"/>
    <p:sldId id="311" r:id="rId6"/>
    <p:sldId id="352" r:id="rId7"/>
    <p:sldId id="381" r:id="rId8"/>
    <p:sldId id="316" r:id="rId9"/>
    <p:sldId id="317" r:id="rId10"/>
    <p:sldId id="357" r:id="rId11"/>
    <p:sldId id="318" r:id="rId12"/>
    <p:sldId id="319" r:id="rId13"/>
    <p:sldId id="368" r:id="rId14"/>
    <p:sldId id="320" r:id="rId15"/>
    <p:sldId id="321" r:id="rId16"/>
    <p:sldId id="322" r:id="rId17"/>
    <p:sldId id="3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11-02-2024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11-02-2024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3124625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161459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9762C400-F249-4F13-A97A-923D5A1FCBE5}" type="slidenum">
              <a:rPr lang="en-US" altLang="en-US" sz="1200">
                <a:solidFill>
                  <a:schemeClr val="tx1"/>
                </a:solidFill>
              </a:rPr>
              <a:pPr/>
              <a:t>15</a:t>
            </a:fld>
            <a:endParaRPr lang="en-US" altLang="en-US" sz="1200">
              <a:solidFill>
                <a:schemeClr val="tx1"/>
              </a:solidFill>
            </a:endParaRPr>
          </a:p>
        </p:txBody>
      </p:sp>
    </p:spTree>
    <p:extLst>
      <p:ext uri="{BB962C8B-B14F-4D97-AF65-F5344CB8AC3E}">
        <p14:creationId xmlns:p14="http://schemas.microsoft.com/office/powerpoint/2010/main" val="372748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a:t>
            </a:fld>
            <a:endParaRPr lang="en-IN"/>
          </a:p>
        </p:txBody>
      </p:sp>
    </p:spTree>
    <p:extLst>
      <p:ext uri="{BB962C8B-B14F-4D97-AF65-F5344CB8AC3E}">
        <p14:creationId xmlns:p14="http://schemas.microsoft.com/office/powerpoint/2010/main" val="34168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27358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350865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3864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9</a:t>
            </a:fld>
            <a:endParaRPr lang="en-IN"/>
          </a:p>
        </p:txBody>
      </p:sp>
    </p:spTree>
    <p:extLst>
      <p:ext uri="{BB962C8B-B14F-4D97-AF65-F5344CB8AC3E}">
        <p14:creationId xmlns:p14="http://schemas.microsoft.com/office/powerpoint/2010/main" val="305486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10</a:t>
            </a:fld>
            <a:endParaRPr lang="en-IN"/>
          </a:p>
        </p:txBody>
      </p:sp>
    </p:spTree>
    <p:extLst>
      <p:ext uri="{BB962C8B-B14F-4D97-AF65-F5344CB8AC3E}">
        <p14:creationId xmlns:p14="http://schemas.microsoft.com/office/powerpoint/2010/main" val="33922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69076C6B-EC57-4FD7-A3C8-779C394AF88D}" type="slidenum">
              <a:rPr lang="en-US" altLang="en-US" sz="120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336115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108547" name="Notes Placeholder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mc:Choice>
        <mc:Fallback xmlns="">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Assuming that our</a:t>
                </a:r>
                <a:r>
                  <a:rPr lang="en-US" altLang="en-US" baseline="0" dirty="0" smtClean="0">
                    <a:latin typeface="Arial" panose="020B0604020202020204" pitchFamily="34" charset="0"/>
                    <a:ea typeface="ＭＳ Ｐゴシック" panose="020B0600070205080204" pitchFamily="34" charset="-128"/>
                  </a:rPr>
                  <a:t> network is an unweighted simple graph, the elements of the adjacency list is either 0 or 1. So </a:t>
                </a:r>
                <a:r>
                  <a:rPr lang="en-IN" altLang="en-US" b="0" i="0" baseline="0" smtClean="0">
                    <a:latin typeface="Cambria Math" panose="02040503050406030204" pitchFamily="18" charset="0"/>
                    <a:ea typeface="ＭＳ Ｐゴシック" panose="020B0600070205080204" pitchFamily="34" charset="-128"/>
                  </a:rPr>
                  <a:t>𝐴</a:t>
                </a:r>
                <a:r>
                  <a:rPr lang="en-US" altLang="en-US" b="0" i="0" baseline="0" smtClean="0">
                    <a:latin typeface="Cambria Math" panose="02040503050406030204" pitchFamily="18" charset="0"/>
                    <a:ea typeface="ＭＳ Ｐゴシック" panose="020B0600070205080204" pitchFamily="34" charset="-128"/>
                  </a:rPr>
                  <a:t>_</a:t>
                </a:r>
                <a:r>
                  <a:rPr lang="en-IN" altLang="en-US" b="0" i="0" baseline="0" smtClean="0">
                    <a:latin typeface="Cambria Math" panose="02040503050406030204" pitchFamily="18" charset="0"/>
                    <a:ea typeface="ＭＳ Ｐゴシック" panose="020B0600070205080204" pitchFamily="34" charset="-128"/>
                  </a:rPr>
                  <a:t>𝑖𝑗</a:t>
                </a:r>
                <a:r>
                  <a:rPr lang="en-US" altLang="en-US" b="0" i="0" baseline="0" smtClean="0">
                    <a:latin typeface="Cambria Math" panose="02040503050406030204" pitchFamily="18" charset="0"/>
                    <a:ea typeface="ＭＳ Ｐゴシック" panose="020B0600070205080204" pitchFamily="34" charset="-128"/>
                  </a:rPr>
                  <a:t>^</a:t>
                </a:r>
                <a:r>
                  <a:rPr lang="en-IN" altLang="en-US" b="0" i="0" baseline="0" smtClean="0">
                    <a:latin typeface="Cambria Math" panose="02040503050406030204" pitchFamily="18" charset="0"/>
                    <a:ea typeface="ＭＳ Ｐゴシック" panose="020B0600070205080204" pitchFamily="34" charset="-128"/>
                  </a:rPr>
                  <a:t>2=𝐴_𝑖𝑗⇒ ∑▒𝐴_( 𝑖𝑗)^2 =𝑘_𝑖</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If </a:t>
                </a:r>
                <a:r>
                  <a:rPr lang="en-US" altLang="en-US" dirty="0" smtClean="0">
                    <a:latin typeface="Arial" panose="020B0604020202020204" pitchFamily="34" charset="0"/>
                    <a:ea typeface="ＭＳ Ｐゴシック" panose="020B0600070205080204" pitchFamily="34" charset="-128"/>
                  </a:rPr>
                  <a:t>degree is zero </a:t>
                </a:r>
                <a:r>
                  <a:rPr lang="en-US" altLang="en-US" dirty="0" smtClean="0">
                    <a:latin typeface="Arial" panose="020B0604020202020204" pitchFamily="34" charset="0"/>
                    <a:ea typeface="ＭＳ Ｐゴシック" panose="020B0600070205080204" pitchFamily="34" charset="-128"/>
                    <a:sym typeface="Wingdings" panose="05000000000000000000" pitchFamily="2" charset="2"/>
                  </a:rPr>
                  <a:t> we conventionally say that similarity is zero</a:t>
                </a:r>
                <a:endParaRPr lang="en-US" altLang="en-US" dirty="0" smtClean="0">
                  <a:latin typeface="Arial" panose="020B0604020202020204" pitchFamily="34" charset="0"/>
                  <a:ea typeface="ＭＳ Ｐゴシック" panose="020B0600070205080204" pitchFamily="34" charset="-128"/>
                </a:endParaRPr>
              </a:p>
            </p:txBody>
          </p:sp>
        </mc:Fallback>
      </mc:AlternateContent>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4230D9A8-C566-49EF-897F-9FF59385605F}" type="slidenum">
              <a:rPr lang="en-US" altLang="en-US" sz="1200">
                <a:solidFill>
                  <a:schemeClr val="tx1"/>
                </a:solidFill>
              </a:rPr>
              <a:pPr/>
              <a:t>12</a:t>
            </a:fld>
            <a:endParaRPr lang="en-US" altLang="en-US" sz="1200">
              <a:solidFill>
                <a:schemeClr val="tx1"/>
              </a:solidFill>
            </a:endParaRPr>
          </a:p>
        </p:txBody>
      </p:sp>
    </p:spTree>
    <p:extLst>
      <p:ext uri="{BB962C8B-B14F-4D97-AF65-F5344CB8AC3E}">
        <p14:creationId xmlns:p14="http://schemas.microsoft.com/office/powerpoint/2010/main" val="37096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638" y="27927"/>
            <a:ext cx="9144000" cy="2987764"/>
          </a:xfrm>
        </p:spPr>
        <p:txBody>
          <a:bodyPr>
            <a:normAutofit/>
          </a:bodyPr>
          <a:lstStyle/>
          <a:p>
            <a:r>
              <a:rPr lang="en-IN" dirty="0"/>
              <a:t>Signed Networks</a:t>
            </a:r>
            <a:br>
              <a:rPr lang="en-IN" dirty="0"/>
            </a:br>
            <a:r>
              <a:rPr lang="en-IN" dirty="0"/>
              <a:t>Similarity</a:t>
            </a:r>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50571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Structural vs. Regular equivalence	</a:t>
            </a:r>
          </a:p>
        </p:txBody>
      </p:sp>
      <p:sp>
        <p:nvSpPr>
          <p:cNvPr id="3" name="Content Placeholder 2"/>
          <p:cNvSpPr>
            <a:spLocks noGrp="1"/>
          </p:cNvSpPr>
          <p:nvPr>
            <p:ph idx="1"/>
          </p:nvPr>
        </p:nvSpPr>
        <p:spPr>
          <a:xfrm>
            <a:off x="838201" y="1690688"/>
            <a:ext cx="7232070" cy="4351338"/>
          </a:xfrm>
        </p:spPr>
        <p:txBody>
          <a:bodyPr>
            <a:normAutofit/>
          </a:bodyPr>
          <a:lstStyle/>
          <a:p>
            <a:r>
              <a:rPr lang="en-IN" dirty="0"/>
              <a:t>Vertices </a:t>
            </a:r>
            <a:r>
              <a:rPr lang="en-IN" i="1" dirty="0" err="1"/>
              <a:t>i</a:t>
            </a:r>
            <a:r>
              <a:rPr lang="en-IN" dirty="0"/>
              <a:t> and </a:t>
            </a:r>
            <a:r>
              <a:rPr lang="en-IN" i="1" dirty="0"/>
              <a:t>j</a:t>
            </a:r>
            <a:r>
              <a:rPr lang="en-IN" dirty="0"/>
              <a:t> are structurally equivalent if they share many of the same </a:t>
            </a:r>
            <a:r>
              <a:rPr lang="en-IN" dirty="0" err="1"/>
              <a:t>neighbors</a:t>
            </a:r>
            <a:r>
              <a:rPr lang="en-IN" dirty="0"/>
              <a:t>.</a:t>
            </a:r>
          </a:p>
          <a:p>
            <a:pPr marL="685800" lvl="3">
              <a:spcBef>
                <a:spcPts val="1000"/>
              </a:spcBef>
            </a:pPr>
            <a:r>
              <a:rPr lang="en-US" altLang="en-US" sz="2800" dirty="0">
                <a:ea typeface="ＭＳ Ｐゴシック" panose="020B0600070205080204" pitchFamily="34" charset="-128"/>
              </a:rPr>
              <a:t>Cosine similarity, Pearson coefficients </a:t>
            </a:r>
          </a:p>
          <a:p>
            <a:pPr marL="0" indent="0">
              <a:buNone/>
            </a:pPr>
            <a:endParaRPr lang="en-IN" dirty="0"/>
          </a:p>
          <a:p>
            <a:endParaRPr lang="en-IN" dirty="0"/>
          </a:p>
          <a:p>
            <a:r>
              <a:rPr lang="en-IN" dirty="0"/>
              <a:t> Vertices </a:t>
            </a:r>
            <a:r>
              <a:rPr lang="en-IN" i="1" dirty="0" err="1"/>
              <a:t>i</a:t>
            </a:r>
            <a:r>
              <a:rPr lang="en-IN" dirty="0"/>
              <a:t> and </a:t>
            </a:r>
            <a:r>
              <a:rPr lang="en-IN" i="1" dirty="0"/>
              <a:t>j</a:t>
            </a:r>
            <a:r>
              <a:rPr lang="en-IN" dirty="0"/>
              <a:t> are regularly equivalent if their </a:t>
            </a:r>
            <a:r>
              <a:rPr lang="en-IN" dirty="0" err="1"/>
              <a:t>neighbors</a:t>
            </a:r>
            <a:r>
              <a:rPr lang="en-IN" dirty="0"/>
              <a:t> are themselves equivalent (indicated here by the different shades of vertices).</a:t>
            </a:r>
          </a:p>
        </p:txBody>
      </p:sp>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162389" y="1552187"/>
            <a:ext cx="3099293" cy="2471331"/>
          </a:xfrm>
          <a:prstGeom prst="rect">
            <a:avLst/>
          </a:prstGeom>
        </p:spPr>
      </p:pic>
      <p:pic>
        <p:nvPicPr>
          <p:cNvPr id="7" name="Picture 6"/>
          <p:cNvPicPr>
            <a:picLocks noChangeAspect="1"/>
          </p:cNvPicPr>
          <p:nvPr/>
        </p:nvPicPr>
        <p:blipFill>
          <a:blip r:embed="rId4"/>
          <a:stretch>
            <a:fillRect/>
          </a:stretch>
        </p:blipFill>
        <p:spPr>
          <a:xfrm>
            <a:off x="8162389" y="4022399"/>
            <a:ext cx="3448531" cy="2333951"/>
          </a:xfrm>
          <a:prstGeom prst="rect">
            <a:avLst/>
          </a:prstGeom>
        </p:spPr>
      </p:pic>
    </p:spTree>
    <p:extLst>
      <p:ext uri="{BB962C8B-B14F-4D97-AF65-F5344CB8AC3E}">
        <p14:creationId xmlns:p14="http://schemas.microsoft.com/office/powerpoint/2010/main" val="89227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ea typeface="ＭＳ Ｐゴシック" panose="020B0600070205080204" pitchFamily="34" charset="-128"/>
              </a:rPr>
              <a:t>Cosine similarity</a:t>
            </a:r>
          </a:p>
        </p:txBody>
      </p:sp>
      <p:sp>
        <p:nvSpPr>
          <p:cNvPr id="65539" name="Content Placeholder 2"/>
          <p:cNvSpPr>
            <a:spLocks noGrp="1"/>
          </p:cNvSpPr>
          <p:nvPr>
            <p:ph idx="1"/>
          </p:nvPr>
        </p:nvSpPr>
        <p:spPr/>
        <p:txBody>
          <a:bodyPr>
            <a:normAutofit/>
          </a:bodyPr>
          <a:lstStyle/>
          <a:p>
            <a:pPr algn="just"/>
            <a:r>
              <a:rPr lang="en-US" altLang="en-US" dirty="0">
                <a:ea typeface="ＭＳ Ｐゴシック" panose="020B0600070205080204" pitchFamily="34" charset="-128"/>
              </a:rPr>
              <a:t>Straightforward metric for structural equivalence between nodes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and </a:t>
            </a:r>
            <a:r>
              <a:rPr lang="en-US" altLang="en-US" i="1" dirty="0">
                <a:ea typeface="ＭＳ Ｐゴシック" panose="020B0600070205080204" pitchFamily="34" charset="-128"/>
              </a:rPr>
              <a:t>j</a:t>
            </a:r>
            <a:r>
              <a:rPr lang="en-US" altLang="en-US" dirty="0">
                <a:ea typeface="ＭＳ Ｐゴシック" panose="020B0600070205080204" pitchFamily="34" charset="-128"/>
              </a:rPr>
              <a:t>, would be to measure the number of common neighbors:</a:t>
            </a:r>
          </a:p>
          <a:p>
            <a:pPr algn="just"/>
            <a:endParaRPr lang="en-US" altLang="en-US" sz="1100" dirty="0">
              <a:ea typeface="ＭＳ Ｐゴシック" panose="020B0600070205080204" pitchFamily="34" charset="-128"/>
            </a:endParaRPr>
          </a:p>
          <a:p>
            <a:pPr algn="just"/>
            <a:r>
              <a:rPr lang="en-US" altLang="en-US" dirty="0">
                <a:ea typeface="ＭＳ Ｐゴシック" panose="020B0600070205080204" pitchFamily="34" charset="-128"/>
              </a:rPr>
              <a:t>However, what is a </a:t>
            </a:r>
            <a:r>
              <a:rPr lang="en-US" altLang="en-US" i="1" dirty="0">
                <a:ea typeface="ＭＳ Ｐゴシック" panose="020B0600070205080204" pitchFamily="34" charset="-128"/>
              </a:rPr>
              <a:t>high </a:t>
            </a:r>
            <a:r>
              <a:rPr lang="en-US" altLang="en-US" dirty="0">
                <a:ea typeface="ＭＳ Ｐゴシック" panose="020B0600070205080204" pitchFamily="34" charset="-128"/>
              </a:rPr>
              <a:t>value for n?</a:t>
            </a:r>
          </a:p>
          <a:p>
            <a:pPr lvl="1" algn="just"/>
            <a:r>
              <a:rPr lang="en-US" altLang="en-US" dirty="0">
                <a:ea typeface="ＭＳ Ｐゴシック" panose="020B0600070205080204" pitchFamily="34" charset="-128"/>
              </a:rPr>
              <a:t>We need to somehow normalize this quantity </a:t>
            </a:r>
          </a:p>
          <a:p>
            <a:pPr lvl="1" algn="just"/>
            <a:r>
              <a:rPr lang="en-US" altLang="en-US" dirty="0">
                <a:ea typeface="ＭＳ Ｐゴシック" panose="020B0600070205080204" pitchFamily="34" charset="-128"/>
              </a:rPr>
              <a:t>One approach: Normalize by total #vertices (maximum possible neighbors)</a:t>
            </a:r>
          </a:p>
          <a:p>
            <a:pPr lvl="2" algn="just"/>
            <a:r>
              <a:rPr lang="en-US" altLang="en-US" dirty="0">
                <a:ea typeface="ＭＳ Ｐゴシック" panose="020B0600070205080204" pitchFamily="34" charset="-128"/>
              </a:rPr>
              <a:t>Dis: </a:t>
            </a:r>
            <a:r>
              <a:rPr lang="en-US" altLang="en-US" dirty="0">
                <a:latin typeface="Arial" panose="020B0604020202020204" pitchFamily="34" charset="0"/>
                <a:ea typeface="ＭＳ Ｐゴシック" panose="020B0600070205080204" pitchFamily="34" charset="-128"/>
              </a:rPr>
              <a:t>Nodes with low degree are bound to low similarities</a:t>
            </a:r>
          </a:p>
          <a:p>
            <a:pPr lvl="2" algn="just"/>
            <a:r>
              <a:rPr lang="en-US" altLang="en-US" dirty="0">
                <a:ea typeface="ＭＳ Ｐゴシック" panose="020B0600070205080204" pitchFamily="34" charset="-128"/>
              </a:rPr>
              <a:t>Better approach: allow for the varying degree of vertices</a:t>
            </a:r>
          </a:p>
          <a:p>
            <a:pPr algn="just"/>
            <a:r>
              <a:rPr lang="en-US" altLang="en-US" dirty="0">
                <a:ea typeface="ＭＳ Ｐゴシック" panose="020B0600070205080204" pitchFamily="34" charset="-128"/>
              </a:rPr>
              <a:t> Cosine similarity inspired by geometry</a:t>
            </a:r>
          </a:p>
          <a:p>
            <a:pPr lvl="1" algn="just"/>
            <a:r>
              <a:rPr lang="en-US" altLang="en-US" dirty="0">
                <a:ea typeface="ＭＳ Ｐゴシック" panose="020B0600070205080204" pitchFamily="34" charset="-128"/>
              </a:rPr>
              <a:t>The inner product of two vectors x and y is given by:</a:t>
            </a:r>
          </a:p>
        </p:txBody>
      </p:sp>
      <p:sp>
        <p:nvSpPr>
          <p:cNvPr id="6554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FEB60499-0426-44F4-9E76-1E86DC20C79A}" type="slidenum">
              <a:rPr lang="en-US" altLang="en-US" sz="1000">
                <a:solidFill>
                  <a:srgbClr val="161616"/>
                </a:solidFill>
              </a:rPr>
              <a:pPr/>
              <a:t>11</a:t>
            </a:fld>
            <a:endParaRPr lang="en-US" altLang="en-US" sz="1000">
              <a:solidFill>
                <a:srgbClr val="161616"/>
              </a:solidFill>
            </a:endParaRPr>
          </a:p>
        </p:txBody>
      </p:sp>
      <p:graphicFrame>
        <p:nvGraphicFramePr>
          <p:cNvPr id="65541" name="Object 4"/>
          <p:cNvGraphicFramePr>
            <a:graphicFrameLocks noChangeAspect="1"/>
          </p:cNvGraphicFramePr>
          <p:nvPr>
            <p:extLst>
              <p:ext uri="{D42A27DB-BD31-4B8C-83A1-F6EECF244321}">
                <p14:modId xmlns:p14="http://schemas.microsoft.com/office/powerpoint/2010/main" val="3535383821"/>
              </p:ext>
            </p:extLst>
          </p:nvPr>
        </p:nvGraphicFramePr>
        <p:xfrm>
          <a:off x="7458653" y="2698894"/>
          <a:ext cx="2904244" cy="709323"/>
        </p:xfrm>
        <a:graphic>
          <a:graphicData uri="http://schemas.openxmlformats.org/presentationml/2006/ole">
            <mc:AlternateContent xmlns:mc="http://schemas.openxmlformats.org/markup-compatibility/2006">
              <mc:Choice xmlns:v="urn:schemas-microsoft-com:vml" Requires="v">
                <p:oleObj name="Equation" r:id="rId3" imgW="1499400" imgH="356400" progId="Equation.3">
                  <p:embed/>
                </p:oleObj>
              </mc:Choice>
              <mc:Fallback>
                <p:oleObj name="Equation" r:id="rId3" imgW="1499400" imgH="356400" progId="Equation.3">
                  <p:embed/>
                  <p:pic>
                    <p:nvPicPr>
                      <p:cNvPr id="655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653" y="2698894"/>
                        <a:ext cx="2904244" cy="709323"/>
                      </a:xfrm>
                      <a:prstGeom prst="rect">
                        <a:avLst/>
                      </a:prstGeom>
                      <a:noFill/>
                      <a:ln>
                        <a:noFill/>
                      </a:ln>
                    </p:spPr>
                  </p:pic>
                </p:oleObj>
              </mc:Fallback>
            </mc:AlternateContent>
          </a:graphicData>
        </a:graphic>
      </p:graphicFrame>
      <p:graphicFrame>
        <p:nvGraphicFramePr>
          <p:cNvPr id="65542" name="Object 5"/>
          <p:cNvGraphicFramePr>
            <a:graphicFrameLocks noChangeAspect="1"/>
          </p:cNvGraphicFramePr>
          <p:nvPr>
            <p:extLst>
              <p:ext uri="{D42A27DB-BD31-4B8C-83A1-F6EECF244321}">
                <p14:modId xmlns:p14="http://schemas.microsoft.com/office/powerpoint/2010/main" val="2402818535"/>
              </p:ext>
            </p:extLst>
          </p:nvPr>
        </p:nvGraphicFramePr>
        <p:xfrm>
          <a:off x="8174182" y="5354421"/>
          <a:ext cx="2781300" cy="511175"/>
        </p:xfrm>
        <a:graphic>
          <a:graphicData uri="http://schemas.openxmlformats.org/presentationml/2006/ole">
            <mc:AlternateContent xmlns:mc="http://schemas.openxmlformats.org/markup-compatibility/2006">
              <mc:Choice xmlns:v="urn:schemas-microsoft-com:vml" Requires="v">
                <p:oleObj name="Equation" r:id="rId5" imgW="1096920" imgH="191880" progId="Equation.3">
                  <p:embed/>
                </p:oleObj>
              </mc:Choice>
              <mc:Fallback>
                <p:oleObj name="Equation" r:id="rId5" imgW="1096920" imgH="191880" progId="Equation.3">
                  <p:embed/>
                  <p:pic>
                    <p:nvPicPr>
                      <p:cNvPr id="6554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4182" y="5354421"/>
                        <a:ext cx="27813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551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838200" y="136525"/>
            <a:ext cx="10515600" cy="1325563"/>
          </a:xfrm>
        </p:spPr>
        <p:txBody>
          <a:bodyPr/>
          <a:lstStyle/>
          <a:p>
            <a:r>
              <a:rPr lang="en-US" altLang="en-US" dirty="0">
                <a:ea typeface="ＭＳ Ｐゴシック" panose="020B0600070205080204" pitchFamily="34" charset="-128"/>
              </a:rPr>
              <a:t>Cosine similarity</a:t>
            </a:r>
          </a:p>
        </p:txBody>
      </p:sp>
      <p:sp>
        <p:nvSpPr>
          <p:cNvPr id="66563" name="Content Placeholder 2"/>
          <p:cNvSpPr>
            <a:spLocks noGrp="1"/>
          </p:cNvSpPr>
          <p:nvPr>
            <p:ph idx="1"/>
          </p:nvPr>
        </p:nvSpPr>
        <p:spPr/>
        <p:txBody>
          <a:bodyPr>
            <a:normAutofit fontScale="85000" lnSpcReduction="20000"/>
          </a:bodyPr>
          <a:lstStyle/>
          <a:p>
            <a:r>
              <a:rPr lang="en-US" altLang="en-US" dirty="0">
                <a:ea typeface="ＭＳ Ｐゴシック" panose="020B0600070205080204" pitchFamily="34" charset="-128"/>
              </a:rPr>
              <a:t>Rearranging we have:</a:t>
            </a:r>
          </a:p>
          <a:p>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Considering as the two vectors the </a:t>
            </a:r>
            <a:r>
              <a:rPr lang="en-US" altLang="en-US" dirty="0" err="1">
                <a:ea typeface="ＭＳ Ｐゴシック" panose="020B0600070205080204" pitchFamily="34" charset="-128"/>
              </a:rPr>
              <a:t>i-th</a:t>
            </a:r>
            <a:r>
              <a:rPr lang="en-US" altLang="en-US" dirty="0">
                <a:ea typeface="ＭＳ Ｐゴシック" panose="020B0600070205080204" pitchFamily="34" charset="-128"/>
              </a:rPr>
              <a:t> and j-</a:t>
            </a:r>
            <a:r>
              <a:rPr lang="en-US" altLang="en-US" dirty="0" err="1">
                <a:ea typeface="ＭＳ Ｐゴシック" panose="020B0600070205080204" pitchFamily="34" charset="-128"/>
              </a:rPr>
              <a:t>th</a:t>
            </a:r>
            <a:r>
              <a:rPr lang="en-US" altLang="en-US" dirty="0">
                <a:ea typeface="ＭＳ Ｐゴシック" panose="020B0600070205080204" pitchFamily="34" charset="-128"/>
              </a:rPr>
              <a:t> rows (or columns) of the adjacency matrix we get the cosine similarity of the two vertices:</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marL="0" indent="0" algn="just">
              <a:buNone/>
            </a:pPr>
            <a:endParaRPr lang="en-US" dirty="0"/>
          </a:p>
          <a:p>
            <a:pPr marL="0" indent="0" algn="just">
              <a:buNone/>
            </a:pPr>
            <a:r>
              <a:rPr lang="en-US" dirty="0"/>
              <a:t>where ki is the degree of vertex </a:t>
            </a:r>
            <a:r>
              <a:rPr lang="en-US" dirty="0" err="1"/>
              <a:t>i</a:t>
            </a:r>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Therefore, the cosine similarity normalizes the number of common neighbors by the geometric mean of the degrees of the nodes</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p:txBody>
      </p:sp>
      <p:sp>
        <p:nvSpPr>
          <p:cNvPr id="6656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31C1EFB4-A548-4D49-B3EC-B83437640C96}" type="slidenum">
              <a:rPr lang="en-US" altLang="en-US" sz="1000">
                <a:solidFill>
                  <a:srgbClr val="161616"/>
                </a:solidFill>
              </a:rPr>
              <a:pPr/>
              <a:t>12</a:t>
            </a:fld>
            <a:endParaRPr lang="en-US" altLang="en-US" sz="1000">
              <a:solidFill>
                <a:srgbClr val="161616"/>
              </a:solidFill>
            </a:endParaRPr>
          </a:p>
        </p:txBody>
      </p:sp>
      <p:graphicFrame>
        <p:nvGraphicFramePr>
          <p:cNvPr id="66565" name="Object 4"/>
          <p:cNvGraphicFramePr>
            <a:graphicFrameLocks noChangeAspect="1"/>
          </p:cNvGraphicFramePr>
          <p:nvPr/>
        </p:nvGraphicFramePr>
        <p:xfrm>
          <a:off x="5800726" y="1133475"/>
          <a:ext cx="2239963" cy="1085850"/>
        </p:xfrm>
        <a:graphic>
          <a:graphicData uri="http://schemas.openxmlformats.org/presentationml/2006/ole">
            <mc:AlternateContent xmlns:mc="http://schemas.openxmlformats.org/markup-compatibility/2006">
              <mc:Choice xmlns:v="urn:schemas-microsoft-com:vml" Requires="v">
                <p:oleObj name="Equation" r:id="rId3" imgW="877680" imgH="420480" progId="Equation.3">
                  <p:embed/>
                </p:oleObj>
              </mc:Choice>
              <mc:Fallback>
                <p:oleObj name="Equation" r:id="rId3" imgW="877680" imgH="420480" progId="Equation.3">
                  <p:embed/>
                  <p:pic>
                    <p:nvPicPr>
                      <p:cNvPr id="665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6" y="1133475"/>
                        <a:ext cx="223996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6" name="Object 5"/>
          <p:cNvGraphicFramePr>
            <a:graphicFrameLocks noChangeAspect="1"/>
          </p:cNvGraphicFramePr>
          <p:nvPr/>
        </p:nvGraphicFramePr>
        <p:xfrm>
          <a:off x="2838450" y="3424239"/>
          <a:ext cx="6897688" cy="1781175"/>
        </p:xfrm>
        <a:graphic>
          <a:graphicData uri="http://schemas.openxmlformats.org/presentationml/2006/ole">
            <mc:AlternateContent xmlns:mc="http://schemas.openxmlformats.org/markup-compatibility/2006">
              <mc:Choice xmlns:v="urn:schemas-microsoft-com:vml" Requires="v">
                <p:oleObj name="Equation" r:id="rId5" imgW="2934720" imgH="749520" progId="Equation.3">
                  <p:embed/>
                </p:oleObj>
              </mc:Choice>
              <mc:Fallback>
                <p:oleObj name="Equation" r:id="rId5" imgW="2934720" imgH="749520" progId="Equation.3">
                  <p:embed/>
                  <p:pic>
                    <p:nvPicPr>
                      <p:cNvPr id="6656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450" y="3424239"/>
                        <a:ext cx="689768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963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Jaccard</a:t>
            </a:r>
            <a:r>
              <a:rPr lang="en-IN" dirty="0"/>
              <a:t> Coefficient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Normalizes </a:t>
                </a:r>
                <a:r>
                  <a:rPr lang="en-IN" i="1" dirty="0" err="1"/>
                  <a:t>n</a:t>
                </a:r>
                <a:r>
                  <a:rPr lang="en-IN" i="1" baseline="-25000" dirty="0" err="1"/>
                  <a:t>ij</a:t>
                </a:r>
                <a:r>
                  <a:rPr lang="en-IN" dirty="0"/>
                  <a:t> to run between zero and one</a:t>
                </a:r>
              </a:p>
              <a:p>
                <a:r>
                  <a:rPr lang="en-IN" dirty="0" err="1"/>
                  <a:t>Jaccard</a:t>
                </a:r>
                <a:r>
                  <a:rPr lang="en-IN" dirty="0"/>
                  <a:t> coefficient is defined as the number of common neighbours divided by the number of distinct neighbours</a:t>
                </a:r>
              </a:p>
              <a:p>
                <a:pPr lvl="1"/>
                <a:r>
                  <a:rPr lang="en-IN" dirty="0"/>
                  <a:t>that is common neighbours is counted only once</a:t>
                </a:r>
              </a:p>
              <a:p>
                <a:pPr marL="457200" lvl="1" indent="0">
                  <a:buNone/>
                </a:pPr>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𝐽</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𝑖𝑗</m:t>
                              </m:r>
                            </m:sub>
                          </m:sSub>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𝑘</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𝑘</m:t>
                              </m:r>
                            </m:e>
                            <m:sub>
                              <m:r>
                                <a:rPr lang="en-IN" sz="2400" b="0" i="1" smtClean="0">
                                  <a:latin typeface="Cambria Math" panose="02040503050406030204" pitchFamily="18" charset="0"/>
                                </a:rPr>
                                <m:t>𝑗</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𝑖𝑗</m:t>
                              </m:r>
                            </m:sub>
                          </m:sSub>
                        </m:den>
                      </m:f>
                    </m:oMath>
                  </m:oMathPara>
                </a14:m>
                <a:endParaRPr lang="en-IN" sz="2400" dirty="0"/>
              </a:p>
              <a:p>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74038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ea typeface="ＭＳ Ｐゴシック" panose="020B0600070205080204" pitchFamily="34" charset="-128"/>
              </a:rPr>
              <a:t>Pearson coefficients</a:t>
            </a:r>
          </a:p>
        </p:txBody>
      </p:sp>
      <p:sp>
        <p:nvSpPr>
          <p:cNvPr id="67587" name="Content Placeholder 2"/>
          <p:cNvSpPr>
            <a:spLocks noGrp="1"/>
          </p:cNvSpPr>
          <p:nvPr>
            <p:ph idx="1"/>
          </p:nvPr>
        </p:nvSpPr>
        <p:spPr/>
        <p:txBody>
          <a:bodyPr/>
          <a:lstStyle/>
          <a:p>
            <a:pPr algn="just"/>
            <a:r>
              <a:rPr lang="en-US" altLang="en-US" dirty="0">
                <a:ea typeface="ＭＳ Ｐゴシック" panose="020B0600070205080204" pitchFamily="34" charset="-128"/>
              </a:rPr>
              <a:t>An alternative way to normalize the count of common neighbors</a:t>
            </a:r>
          </a:p>
          <a:p>
            <a:pPr lvl="1" algn="just"/>
            <a:r>
              <a:rPr lang="en-US" altLang="en-US" dirty="0">
                <a:ea typeface="ＭＳ Ｐゴシック" panose="020B0600070205080204" pitchFamily="34" charset="-128"/>
              </a:rPr>
              <a:t>vertices chose their neighbors at random</a:t>
            </a:r>
          </a:p>
          <a:p>
            <a:pPr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If the degrees of vertices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and </a:t>
            </a:r>
            <a:r>
              <a:rPr lang="en-US" altLang="en-US" i="1" dirty="0">
                <a:ea typeface="ＭＳ Ｐゴシック" panose="020B0600070205080204" pitchFamily="34" charset="-128"/>
              </a:rPr>
              <a:t>j</a:t>
            </a:r>
            <a:r>
              <a:rPr lang="en-US" altLang="en-US" dirty="0">
                <a:ea typeface="ＭＳ Ｐゴシック" panose="020B0600070205080204" pitchFamily="34" charset="-128"/>
              </a:rPr>
              <a:t> are </a:t>
            </a:r>
            <a:r>
              <a:rPr lang="en-US" altLang="en-US" i="1" dirty="0" err="1">
                <a:ea typeface="ＭＳ Ｐゴシック" panose="020B0600070205080204" pitchFamily="34" charset="-128"/>
              </a:rPr>
              <a:t>k</a:t>
            </a:r>
            <a:r>
              <a:rPr lang="en-US" altLang="en-US" i="1" baseline="-25000" dirty="0" err="1">
                <a:ea typeface="ＭＳ Ｐゴシック" panose="020B0600070205080204" pitchFamily="34" charset="-128"/>
              </a:rPr>
              <a:t>i</a:t>
            </a:r>
            <a:r>
              <a:rPr lang="en-US" altLang="en-US" dirty="0">
                <a:ea typeface="ＭＳ Ｐゴシック" panose="020B0600070205080204" pitchFamily="34" charset="-128"/>
              </a:rPr>
              <a:t> and </a:t>
            </a:r>
            <a:r>
              <a:rPr lang="en-US" altLang="en-US" i="1" dirty="0" err="1">
                <a:ea typeface="ＭＳ Ｐゴシック" panose="020B0600070205080204" pitchFamily="34" charset="-128"/>
              </a:rPr>
              <a:t>k</a:t>
            </a:r>
            <a:r>
              <a:rPr lang="en-US" altLang="en-US" i="1" baseline="-25000" dirty="0" err="1">
                <a:ea typeface="ＭＳ Ｐゴシック" panose="020B0600070205080204" pitchFamily="34" charset="-128"/>
              </a:rPr>
              <a:t>j</a:t>
            </a:r>
            <a:r>
              <a:rPr lang="en-US" altLang="en-US" dirty="0">
                <a:ea typeface="ＭＳ Ｐゴシック" panose="020B0600070205080204" pitchFamily="34" charset="-128"/>
              </a:rPr>
              <a:t> respectively, then if connections were made at random the expected number of common neighbors is: </a:t>
            </a:r>
            <a:r>
              <a:rPr lang="en-US" altLang="en-US" i="1" dirty="0" err="1">
                <a:ea typeface="ＭＳ Ｐゴシック" panose="020B0600070205080204" pitchFamily="34" charset="-128"/>
              </a:rPr>
              <a:t>k</a:t>
            </a:r>
            <a:r>
              <a:rPr lang="en-US" altLang="en-US" i="1" baseline="-25000" dirty="0" err="1">
                <a:ea typeface="ＭＳ Ｐゴシック" panose="020B0600070205080204" pitchFamily="34" charset="-128"/>
              </a:rPr>
              <a:t>i</a:t>
            </a:r>
            <a:r>
              <a:rPr lang="en-US" altLang="en-US" i="1" dirty="0" err="1">
                <a:ea typeface="ＭＳ Ｐゴシック" panose="020B0600070205080204" pitchFamily="34" charset="-128"/>
              </a:rPr>
              <a:t>k</a:t>
            </a:r>
            <a:r>
              <a:rPr lang="en-US" altLang="en-US" i="1" baseline="-25000" dirty="0" err="1">
                <a:ea typeface="ＭＳ Ｐゴシック" panose="020B0600070205080204" pitchFamily="34" charset="-128"/>
              </a:rPr>
              <a:t>j</a:t>
            </a:r>
            <a:r>
              <a:rPr lang="en-US" altLang="en-US" dirty="0">
                <a:ea typeface="ＭＳ Ｐゴシック" panose="020B0600070205080204" pitchFamily="34" charset="-128"/>
              </a:rPr>
              <a:t>/n</a:t>
            </a:r>
          </a:p>
          <a:p>
            <a:pPr lvl="1" algn="just"/>
            <a:r>
              <a:rPr lang="en-US" altLang="en-US" dirty="0">
                <a:ea typeface="ＭＳ Ｐゴシック" panose="020B0600070205080204" pitchFamily="34" charset="-128"/>
              </a:rPr>
              <a:t>A reasonable metric is then the difference between the actual number of common neighbors and the expected one</a:t>
            </a:r>
          </a:p>
        </p:txBody>
      </p:sp>
      <p:sp>
        <p:nvSpPr>
          <p:cNvPr id="6758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EF0B8C3C-9962-444A-ADBD-F33EE0E1A293}" type="slidenum">
              <a:rPr lang="en-US" altLang="en-US" sz="1000">
                <a:solidFill>
                  <a:srgbClr val="161616"/>
                </a:solidFill>
              </a:rPr>
              <a:pPr/>
              <a:t>14</a:t>
            </a:fld>
            <a:endParaRPr lang="en-US" altLang="en-US" sz="1000">
              <a:solidFill>
                <a:srgbClr val="161616"/>
              </a:solidFill>
            </a:endParaRPr>
          </a:p>
        </p:txBody>
      </p:sp>
    </p:spTree>
    <p:extLst>
      <p:ext uri="{BB962C8B-B14F-4D97-AF65-F5344CB8AC3E}">
        <p14:creationId xmlns:p14="http://schemas.microsoft.com/office/powerpoint/2010/main" val="140684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a:ea typeface="ＭＳ Ｐゴシック" panose="020B0600070205080204" pitchFamily="34" charset="-128"/>
              </a:rPr>
              <a:t>Pearson coefficients</a:t>
            </a:r>
          </a:p>
        </p:txBody>
      </p:sp>
      <p:sp>
        <p:nvSpPr>
          <p:cNvPr id="6861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F5B9179A-C960-4731-894C-BC2AEBB6EB23}" type="slidenum">
              <a:rPr lang="en-US" altLang="en-US" sz="1000">
                <a:solidFill>
                  <a:srgbClr val="161616"/>
                </a:solidFill>
              </a:rPr>
              <a:pPr/>
              <a:t>15</a:t>
            </a:fld>
            <a:endParaRPr lang="en-US" altLang="en-US" sz="1000">
              <a:solidFill>
                <a:srgbClr val="161616"/>
              </a:solidFill>
            </a:endParaRPr>
          </a:p>
        </p:txBody>
      </p:sp>
      <p:graphicFrame>
        <p:nvGraphicFramePr>
          <p:cNvPr id="68612" name="Content Placeholder 4"/>
          <p:cNvGraphicFramePr>
            <a:graphicFrameLocks noGrp="1" noChangeAspect="1"/>
          </p:cNvGraphicFramePr>
          <p:nvPr>
            <p:ph idx="1"/>
            <p:extLst>
              <p:ext uri="{D42A27DB-BD31-4B8C-83A1-F6EECF244321}">
                <p14:modId xmlns:p14="http://schemas.microsoft.com/office/powerpoint/2010/main" val="2678411451"/>
              </p:ext>
            </p:extLst>
          </p:nvPr>
        </p:nvGraphicFramePr>
        <p:xfrm>
          <a:off x="1251384" y="1438238"/>
          <a:ext cx="5988050" cy="1952625"/>
        </p:xfrm>
        <a:graphic>
          <a:graphicData uri="http://schemas.openxmlformats.org/presentationml/2006/ole">
            <mc:AlternateContent xmlns:mc="http://schemas.openxmlformats.org/markup-compatibility/2006">
              <mc:Choice xmlns:v="urn:schemas-microsoft-com:vml" Requires="v">
                <p:oleObj name="Equation" r:id="rId3" imgW="3504960" imgH="1143000" progId="Equation.3">
                  <p:embed/>
                </p:oleObj>
              </mc:Choice>
              <mc:Fallback>
                <p:oleObj name="Equation" r:id="rId3" imgW="3504960" imgH="1143000" progId="Equation.3">
                  <p:embed/>
                  <p:pic>
                    <p:nvPicPr>
                      <p:cNvPr id="68612" name="Content Placeholder 4"/>
                      <p:cNvPicPr>
                        <a:picLocks noGrp="1" noChangeAspect="1" noChangeArrowheads="1"/>
                      </p:cNvPicPr>
                      <p:nvPr/>
                    </p:nvPicPr>
                    <p:blipFill>
                      <a:blip r:embed="rId4"/>
                      <a:srcRect/>
                      <a:stretch>
                        <a:fillRect/>
                      </a:stretch>
                    </p:blipFill>
                    <p:spPr bwMode="auto">
                      <a:xfrm>
                        <a:off x="1251384" y="1438238"/>
                        <a:ext cx="5988050" cy="1952625"/>
                      </a:xfrm>
                      <a:prstGeom prst="rect">
                        <a:avLst/>
                      </a:prstGeom>
                      <a:noFill/>
                      <a:ln>
                        <a:noFill/>
                      </a:ln>
                    </p:spPr>
                  </p:pic>
                </p:oleObj>
              </mc:Fallback>
            </mc:AlternateContent>
          </a:graphicData>
        </a:graphic>
      </p:graphicFrame>
      <p:sp>
        <p:nvSpPr>
          <p:cNvPr id="68613" name="Content Placeholder 2"/>
          <p:cNvSpPr txBox="1">
            <a:spLocks/>
          </p:cNvSpPr>
          <p:nvPr/>
        </p:nvSpPr>
        <p:spPr bwMode="auto">
          <a:xfrm>
            <a:off x="838200" y="3521147"/>
            <a:ext cx="1051560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3688" indent="-293688" algn="l" defTabSz="1282700">
              <a:spcBef>
                <a:spcPct val="20000"/>
              </a:spcBef>
              <a:buClr>
                <a:srgbClr val="3366FF"/>
              </a:buClr>
              <a:buSzPct val="80000"/>
              <a:buFont typeface="Wingdings" panose="05000000000000000000" pitchFamily="2" charset="2"/>
              <a:buChar char="l"/>
              <a:defRPr sz="2400" b="1">
                <a:solidFill>
                  <a:srgbClr val="161616"/>
                </a:solidFill>
                <a:latin typeface="Arial" panose="020B0604020202020204" pitchFamily="34" charset="0"/>
                <a:ea typeface="ＭＳ Ｐゴシック" panose="020B0600070205080204" pitchFamily="34" charset="-128"/>
              </a:defRPr>
            </a:lvl1pPr>
            <a:lvl2pPr marL="873125" indent="-388938" algn="l" defTabSz="1282700">
              <a:spcBef>
                <a:spcPct val="20000"/>
              </a:spcBef>
              <a:buClr>
                <a:srgbClr val="FFFF00"/>
              </a:buClr>
              <a:buSzPct val="115000"/>
              <a:buFont typeface="Wingdings" panose="05000000000000000000" pitchFamily="2" charset="2"/>
              <a:buChar char="§"/>
              <a:defRPr sz="2200">
                <a:solidFill>
                  <a:srgbClr val="161616"/>
                </a:solidFill>
                <a:latin typeface="Arial" panose="020B0604020202020204" pitchFamily="34" charset="0"/>
                <a:ea typeface="ＭＳ Ｐゴシック" panose="020B0600070205080204" pitchFamily="34" charset="-128"/>
              </a:defRPr>
            </a:lvl2pPr>
            <a:lvl3pPr marL="1143000" indent="-228600" algn="l" defTabSz="1282700">
              <a:spcBef>
                <a:spcPct val="20000"/>
              </a:spcBef>
              <a:buClr>
                <a:srgbClr val="3366FF"/>
              </a:buClr>
              <a:buSzPct val="80000"/>
              <a:buFont typeface="Wingdings" panose="05000000000000000000" pitchFamily="2" charset="2"/>
              <a:buChar char="ü"/>
              <a:defRPr sz="2000">
                <a:solidFill>
                  <a:srgbClr val="161616"/>
                </a:solidFill>
                <a:latin typeface="Arial" panose="020B0604020202020204" pitchFamily="34" charset="0"/>
                <a:ea typeface="ＭＳ Ｐゴシック" panose="020B0600070205080204" pitchFamily="34" charset="-128"/>
              </a:defRPr>
            </a:lvl3pPr>
            <a:lvl4pPr marL="1600200" indent="-228600" algn="l" defTabSz="1282700">
              <a:spcBef>
                <a:spcPct val="20000"/>
              </a:spcBef>
              <a:buClr>
                <a:srgbClr val="FFFF00"/>
              </a:buClr>
              <a:buSzPct val="115000"/>
              <a:buFont typeface="Courier New" panose="02070309020205020404" pitchFamily="49" charset="0"/>
              <a:buChar char="o"/>
              <a:defRPr sz="2000">
                <a:solidFill>
                  <a:srgbClr val="161616"/>
                </a:solidFill>
                <a:latin typeface="Arial" panose="020B0604020202020204" pitchFamily="34" charset="0"/>
                <a:ea typeface="ＭＳ Ｐゴシック" panose="020B0600070205080204" pitchFamily="34" charset="-128"/>
              </a:defRPr>
            </a:lvl4pPr>
            <a:lvl5pPr marL="2057400" indent="-228600" algn="l" defTabSz="1282700">
              <a:spcBef>
                <a:spcPct val="20000"/>
              </a:spcBef>
              <a:buClr>
                <a:srgbClr val="3366FF"/>
              </a:buClr>
              <a:buFont typeface="Lucida Grande"/>
              <a:buChar char="*"/>
              <a:defRPr sz="1600">
                <a:solidFill>
                  <a:srgbClr val="161616"/>
                </a:solidFill>
                <a:latin typeface="Arial" panose="020B0604020202020204" pitchFamily="34" charset="0"/>
                <a:ea typeface="ＭＳ Ｐゴシック" panose="020B0600070205080204" pitchFamily="34" charset="-128"/>
              </a:defRPr>
            </a:lvl5pPr>
            <a:lvl6pPr marL="2514600" indent="-228600" defTabSz="1282700" eaLnBrk="0" fontAlgn="base" hangingPunct="0">
              <a:spcBef>
                <a:spcPct val="20000"/>
              </a:spcBef>
              <a:spcAft>
                <a:spcPct val="0"/>
              </a:spcAft>
              <a:buClr>
                <a:srgbClr val="3366FF"/>
              </a:buClr>
              <a:buFont typeface="Lucida Grande"/>
              <a:buChar char="*"/>
              <a:defRPr sz="1600">
                <a:solidFill>
                  <a:srgbClr val="161616"/>
                </a:solidFill>
                <a:latin typeface="Arial" panose="020B0604020202020204" pitchFamily="34" charset="0"/>
                <a:ea typeface="ＭＳ Ｐゴシック" panose="020B0600070205080204" pitchFamily="34" charset="-128"/>
              </a:defRPr>
            </a:lvl6pPr>
            <a:lvl7pPr marL="2971800" indent="-228600" defTabSz="1282700" eaLnBrk="0" fontAlgn="base" hangingPunct="0">
              <a:spcBef>
                <a:spcPct val="20000"/>
              </a:spcBef>
              <a:spcAft>
                <a:spcPct val="0"/>
              </a:spcAft>
              <a:buClr>
                <a:srgbClr val="3366FF"/>
              </a:buClr>
              <a:buFont typeface="Lucida Grande"/>
              <a:buChar char="*"/>
              <a:defRPr sz="1600">
                <a:solidFill>
                  <a:srgbClr val="161616"/>
                </a:solidFill>
                <a:latin typeface="Arial" panose="020B0604020202020204" pitchFamily="34" charset="0"/>
                <a:ea typeface="ＭＳ Ｐゴシック" panose="020B0600070205080204" pitchFamily="34" charset="-128"/>
              </a:defRPr>
            </a:lvl7pPr>
            <a:lvl8pPr marL="3429000" indent="-228600" defTabSz="1282700" eaLnBrk="0" fontAlgn="base" hangingPunct="0">
              <a:spcBef>
                <a:spcPct val="20000"/>
              </a:spcBef>
              <a:spcAft>
                <a:spcPct val="0"/>
              </a:spcAft>
              <a:buClr>
                <a:srgbClr val="3366FF"/>
              </a:buClr>
              <a:buFont typeface="Lucida Grande"/>
              <a:buChar char="*"/>
              <a:defRPr sz="1600">
                <a:solidFill>
                  <a:srgbClr val="161616"/>
                </a:solidFill>
                <a:latin typeface="Arial" panose="020B0604020202020204" pitchFamily="34" charset="0"/>
                <a:ea typeface="ＭＳ Ｐゴシック" panose="020B0600070205080204" pitchFamily="34" charset="-128"/>
              </a:defRPr>
            </a:lvl8pPr>
            <a:lvl9pPr marL="3886200" indent="-228600" defTabSz="1282700" eaLnBrk="0" fontAlgn="base" hangingPunct="0">
              <a:spcBef>
                <a:spcPct val="20000"/>
              </a:spcBef>
              <a:spcAft>
                <a:spcPct val="0"/>
              </a:spcAft>
              <a:buClr>
                <a:srgbClr val="3366FF"/>
              </a:buClr>
              <a:buFont typeface="Lucida Grande"/>
              <a:buChar char="*"/>
              <a:defRPr sz="1600">
                <a:solidFill>
                  <a:srgbClr val="161616"/>
                </a:solidFill>
                <a:latin typeface="Arial" panose="020B0604020202020204" pitchFamily="34" charset="0"/>
                <a:ea typeface="ＭＳ Ｐゴシック" panose="020B0600070205080204" pitchFamily="34" charset="-128"/>
              </a:defRPr>
            </a:lvl9pPr>
          </a:lstStyle>
          <a:p>
            <a:pPr algn="just"/>
            <a:r>
              <a:rPr lang="en-US" altLang="en-US" b="0" dirty="0">
                <a:solidFill>
                  <a:schemeClr val="tx1"/>
                </a:solidFill>
              </a:rPr>
              <a:t>We further normalize the above quantity with the maximum value of the covariance between the </a:t>
            </a:r>
            <a:r>
              <a:rPr lang="en-US" altLang="en-US" b="0" dirty="0" err="1">
                <a:solidFill>
                  <a:schemeClr val="tx1"/>
                </a:solidFill>
              </a:rPr>
              <a:t>i-th</a:t>
            </a:r>
            <a:r>
              <a:rPr lang="en-US" altLang="en-US" b="0" dirty="0">
                <a:solidFill>
                  <a:schemeClr val="tx1"/>
                </a:solidFill>
              </a:rPr>
              <a:t> and j-</a:t>
            </a:r>
            <a:r>
              <a:rPr lang="en-US" altLang="en-US" b="0" dirty="0" err="1">
                <a:solidFill>
                  <a:schemeClr val="tx1"/>
                </a:solidFill>
              </a:rPr>
              <a:t>th</a:t>
            </a:r>
            <a:r>
              <a:rPr lang="en-US" altLang="en-US" b="0" dirty="0">
                <a:solidFill>
                  <a:schemeClr val="tx1"/>
                </a:solidFill>
              </a:rPr>
              <a:t> row of the adjacency matrix</a:t>
            </a:r>
          </a:p>
          <a:p>
            <a:pPr lvl="1" algn="just"/>
            <a:r>
              <a:rPr lang="en-US" altLang="en-US" dirty="0"/>
              <a:t>This is the variance of </a:t>
            </a:r>
            <a:r>
              <a:rPr lang="en-US" altLang="en-US" dirty="0" err="1"/>
              <a:t>i-th</a:t>
            </a:r>
            <a:r>
              <a:rPr lang="en-US" altLang="en-US" dirty="0"/>
              <a:t> or j-</a:t>
            </a:r>
            <a:r>
              <a:rPr lang="en-US" altLang="en-US" dirty="0" err="1"/>
              <a:t>th</a:t>
            </a:r>
            <a:r>
              <a:rPr lang="en-US" altLang="en-US" dirty="0"/>
              <a:t> row (they are both equal)</a:t>
            </a:r>
          </a:p>
        </p:txBody>
      </p:sp>
      <p:graphicFrame>
        <p:nvGraphicFramePr>
          <p:cNvPr id="68614" name="Object 6"/>
          <p:cNvGraphicFramePr>
            <a:graphicFrameLocks noChangeAspect="1"/>
          </p:cNvGraphicFramePr>
          <p:nvPr>
            <p:extLst>
              <p:ext uri="{D42A27DB-BD31-4B8C-83A1-F6EECF244321}">
                <p14:modId xmlns:p14="http://schemas.microsoft.com/office/powerpoint/2010/main" val="3816679122"/>
              </p:ext>
            </p:extLst>
          </p:nvPr>
        </p:nvGraphicFramePr>
        <p:xfrm>
          <a:off x="3320153" y="4960216"/>
          <a:ext cx="5290447" cy="1202460"/>
        </p:xfrm>
        <a:graphic>
          <a:graphicData uri="http://schemas.openxmlformats.org/presentationml/2006/ole">
            <mc:AlternateContent xmlns:mc="http://schemas.openxmlformats.org/markup-compatibility/2006">
              <mc:Choice xmlns:v="urn:schemas-microsoft-com:vml" Requires="v">
                <p:oleObj name="Equation" r:id="rId5" imgW="3336840" imgH="749520" progId="Equation.3">
                  <p:embed/>
                </p:oleObj>
              </mc:Choice>
              <mc:Fallback>
                <p:oleObj name="Equation" r:id="rId5" imgW="3336840" imgH="749520" progId="Equation.3">
                  <p:embed/>
                  <p:pic>
                    <p:nvPicPr>
                      <p:cNvPr id="686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0153" y="4960216"/>
                        <a:ext cx="5290447" cy="1202460"/>
                      </a:xfrm>
                      <a:prstGeom prst="rect">
                        <a:avLst/>
                      </a:prstGeom>
                      <a:noFill/>
                      <a:ln>
                        <a:noFill/>
                      </a:ln>
                    </p:spPr>
                  </p:pic>
                </p:oleObj>
              </mc:Fallback>
            </mc:AlternateContent>
          </a:graphicData>
        </a:graphic>
      </p:graphicFrame>
      <p:sp>
        <p:nvSpPr>
          <p:cNvPr id="2" name="Rectangle 1"/>
          <p:cNvSpPr/>
          <p:nvPr/>
        </p:nvSpPr>
        <p:spPr>
          <a:xfrm>
            <a:off x="7401791" y="1094544"/>
            <a:ext cx="4547754" cy="2031325"/>
          </a:xfrm>
          <a:prstGeom prst="rect">
            <a:avLst/>
          </a:prstGeom>
        </p:spPr>
        <p:txBody>
          <a:bodyPr wrap="square">
            <a:spAutoFit/>
          </a:bodyPr>
          <a:lstStyle/>
          <a:p>
            <a:pPr algn="just"/>
            <a:r>
              <a:rPr lang="en-US" altLang="en-US" sz="2400" dirty="0"/>
              <a:t>The quantity is positive if </a:t>
            </a:r>
            <a:r>
              <a:rPr lang="en-US" altLang="en-US" sz="2400" dirty="0" err="1"/>
              <a:t>i</a:t>
            </a:r>
            <a:r>
              <a:rPr lang="en-US" altLang="en-US" sz="2400" dirty="0"/>
              <a:t> and j </a:t>
            </a:r>
          </a:p>
          <a:p>
            <a:pPr algn="just"/>
            <a:r>
              <a:rPr lang="en-US" altLang="en-US" sz="2400" dirty="0"/>
              <a:t>have more neighbors as expected </a:t>
            </a:r>
          </a:p>
          <a:p>
            <a:pPr algn="just"/>
            <a:r>
              <a:rPr lang="en-US" altLang="en-US" sz="2400" dirty="0"/>
              <a:t>at random</a:t>
            </a:r>
          </a:p>
          <a:p>
            <a:pPr algn="just"/>
            <a:r>
              <a:rPr lang="en-US" dirty="0"/>
              <a:t>where &lt;Ai&gt; denotes the mean n^(−1)*∑ A(</a:t>
            </a:r>
            <a:r>
              <a:rPr lang="en-US" dirty="0" err="1"/>
              <a:t>ik</a:t>
            </a:r>
            <a:r>
              <a:rPr lang="en-US" dirty="0"/>
              <a:t>) of the elements of the </a:t>
            </a:r>
            <a:r>
              <a:rPr lang="en-US" dirty="0" err="1"/>
              <a:t>ith</a:t>
            </a:r>
            <a:r>
              <a:rPr lang="en-US" dirty="0"/>
              <a:t> row of the adjacency matrix</a:t>
            </a:r>
            <a:endParaRPr lang="en-US" altLang="en-US" dirty="0"/>
          </a:p>
        </p:txBody>
      </p:sp>
    </p:spTree>
    <p:extLst>
      <p:ext uri="{BB962C8B-B14F-4D97-AF65-F5344CB8AC3E}">
        <p14:creationId xmlns:p14="http://schemas.microsoft.com/office/powerpoint/2010/main" val="52324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a:ea typeface="ＭＳ Ｐゴシック" panose="020B0600070205080204" pitchFamily="34" charset="-128"/>
              </a:rPr>
              <a:t>Other metrics of structural equivalence (1)</a:t>
            </a:r>
          </a:p>
        </p:txBody>
      </p:sp>
      <p:sp>
        <p:nvSpPr>
          <p:cNvPr id="69635" name="Content Placeholder 2"/>
          <p:cNvSpPr>
            <a:spLocks noGrp="1"/>
          </p:cNvSpPr>
          <p:nvPr>
            <p:ph idx="1"/>
          </p:nvPr>
        </p:nvSpPr>
        <p:spPr>
          <a:xfrm>
            <a:off x="838198" y="1670049"/>
            <a:ext cx="10515601" cy="4351338"/>
          </a:xfrm>
        </p:spPr>
        <p:txBody>
          <a:bodyPr>
            <a:normAutofit/>
          </a:bodyPr>
          <a:lstStyle/>
          <a:p>
            <a:pPr algn="just"/>
            <a:r>
              <a:rPr lang="en-US" altLang="en-US" dirty="0">
                <a:ea typeface="ＭＳ Ｐゴシック" panose="020B0600070205080204" pitchFamily="34" charset="-128"/>
              </a:rPr>
              <a:t>We can normalize the number of common neighbors not by subtracting the expected number but by dividing</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sz="1000" dirty="0">
              <a:ea typeface="ＭＳ Ｐゴシック" panose="020B0600070205080204" pitchFamily="34" charset="-128"/>
            </a:endParaRPr>
          </a:p>
        </p:txBody>
      </p:sp>
      <p:sp>
        <p:nvSpPr>
          <p:cNvPr id="6963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641FD5FB-953D-4CDC-81E8-DFDF9835933A}" type="slidenum">
              <a:rPr lang="en-US" altLang="en-US" sz="1000">
                <a:solidFill>
                  <a:srgbClr val="161616"/>
                </a:solidFill>
              </a:rPr>
              <a:pPr/>
              <a:t>16</a:t>
            </a:fld>
            <a:endParaRPr lang="en-US" altLang="en-US" sz="1000">
              <a:solidFill>
                <a:srgbClr val="161616"/>
              </a:solidFill>
            </a:endParaRPr>
          </a:p>
        </p:txBody>
      </p:sp>
      <p:graphicFrame>
        <p:nvGraphicFramePr>
          <p:cNvPr id="69637" name="Object 5"/>
          <p:cNvGraphicFramePr>
            <a:graphicFrameLocks noChangeAspect="1"/>
          </p:cNvGraphicFramePr>
          <p:nvPr>
            <p:extLst>
              <p:ext uri="{D42A27DB-BD31-4B8C-83A1-F6EECF244321}">
                <p14:modId xmlns:p14="http://schemas.microsoft.com/office/powerpoint/2010/main" val="644284976"/>
              </p:ext>
            </p:extLst>
          </p:nvPr>
        </p:nvGraphicFramePr>
        <p:xfrm>
          <a:off x="3399125" y="2668172"/>
          <a:ext cx="3054728" cy="1540146"/>
        </p:xfrm>
        <a:graphic>
          <a:graphicData uri="http://schemas.openxmlformats.org/presentationml/2006/ole">
            <mc:AlternateContent xmlns:mc="http://schemas.openxmlformats.org/markup-compatibility/2006">
              <mc:Choice xmlns:v="urn:schemas-microsoft-com:vml" Requires="v">
                <p:oleObj name="Equation" r:id="rId2" imgW="1398600" imgH="694800" progId="Equation.3">
                  <p:embed/>
                </p:oleObj>
              </mc:Choice>
              <mc:Fallback>
                <p:oleObj name="Equation" r:id="rId2" imgW="1398600" imgH="694800" progId="Equation.3">
                  <p:embed/>
                  <p:pic>
                    <p:nvPicPr>
                      <p:cNvPr id="6963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125" y="2668172"/>
                        <a:ext cx="3054728" cy="15401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138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a:ea typeface="ＭＳ Ｐゴシック" panose="020B0600070205080204" pitchFamily="34" charset="-128"/>
              </a:rPr>
              <a:t>Other metrics of structural equivalence (2)</a:t>
            </a:r>
          </a:p>
        </p:txBody>
      </p:sp>
      <p:sp>
        <p:nvSpPr>
          <p:cNvPr id="69635" name="Content Placeholder 2"/>
          <p:cNvSpPr>
            <a:spLocks noGrp="1"/>
          </p:cNvSpPr>
          <p:nvPr>
            <p:ph idx="1"/>
          </p:nvPr>
        </p:nvSpPr>
        <p:spPr>
          <a:xfrm>
            <a:off x="838199" y="1670049"/>
            <a:ext cx="10515600" cy="4351338"/>
          </a:xfrm>
        </p:spPr>
        <p:txBody>
          <a:bodyPr>
            <a:normAutofit/>
          </a:bodyPr>
          <a:lstStyle/>
          <a:p>
            <a:pPr algn="just"/>
            <a:r>
              <a:rPr lang="en-US" altLang="en-US" dirty="0">
                <a:ea typeface="ＭＳ Ｐゴシック" panose="020B0600070205080204" pitchFamily="34" charset="-128"/>
              </a:rPr>
              <a:t>Euclidean distance</a:t>
            </a:r>
          </a:p>
          <a:p>
            <a:pPr algn="just"/>
            <a:endParaRPr lang="en-US" altLang="en-US" sz="1000" dirty="0">
              <a:ea typeface="ＭＳ Ｐゴシック" panose="020B0600070205080204" pitchFamily="34" charset="-128"/>
            </a:endParaRPr>
          </a:p>
          <a:p>
            <a:pPr lvl="1" algn="just"/>
            <a:r>
              <a:rPr lang="en-US" altLang="en-US" dirty="0">
                <a:ea typeface="ＭＳ Ｐゴシック" panose="020B0600070205080204" pitchFamily="34" charset="-128"/>
              </a:rPr>
              <a:t>#vertices that are neighbors of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but not of </a:t>
            </a:r>
            <a:r>
              <a:rPr lang="en-US" altLang="en-US" i="1" dirty="0">
                <a:ea typeface="ＭＳ Ｐゴシック" panose="020B0600070205080204" pitchFamily="34" charset="-128"/>
              </a:rPr>
              <a:t>j</a:t>
            </a:r>
          </a:p>
          <a:p>
            <a:pPr lvl="1" algn="just"/>
            <a:r>
              <a:rPr lang="en-US" altLang="en-US" dirty="0">
                <a:ea typeface="ＭＳ Ｐゴシック" panose="020B0600070205080204" pitchFamily="34" charset="-128"/>
              </a:rPr>
              <a:t>It is a dissimilarity measure since it is larger for vertices that differ more</a:t>
            </a:r>
          </a:p>
          <a:p>
            <a:pPr lvl="1" algn="just"/>
            <a:r>
              <a:rPr lang="en-US" altLang="en-US" dirty="0">
                <a:ea typeface="ＭＳ Ｐゴシック" panose="020B0600070205080204" pitchFamily="34" charset="-128"/>
              </a:rPr>
              <a:t>We can normalize it by the maximum possible distance (all neighbors of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and </a:t>
            </a:r>
            <a:r>
              <a:rPr lang="en-US" altLang="en-US" i="1" dirty="0">
                <a:ea typeface="ＭＳ Ｐゴシック" panose="020B0600070205080204" pitchFamily="34" charset="-128"/>
              </a:rPr>
              <a:t>j</a:t>
            </a:r>
            <a:r>
              <a:rPr lang="en-US" altLang="en-US" dirty="0">
                <a:ea typeface="ＭＳ Ｐゴシック" panose="020B0600070205080204" pitchFamily="34" charset="-128"/>
              </a:rPr>
              <a:t> are different)</a:t>
            </a:r>
          </a:p>
        </p:txBody>
      </p:sp>
      <p:sp>
        <p:nvSpPr>
          <p:cNvPr id="6963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641FD5FB-953D-4CDC-81E8-DFDF9835933A}" type="slidenum">
              <a:rPr lang="en-US" altLang="en-US" sz="1000">
                <a:solidFill>
                  <a:srgbClr val="161616"/>
                </a:solidFill>
              </a:rPr>
              <a:pPr/>
              <a:t>17</a:t>
            </a:fld>
            <a:endParaRPr lang="en-US" altLang="en-US" sz="1000">
              <a:solidFill>
                <a:srgbClr val="161616"/>
              </a:solidFill>
            </a:endParaRPr>
          </a:p>
        </p:txBody>
      </p:sp>
      <p:graphicFrame>
        <p:nvGraphicFramePr>
          <p:cNvPr id="69638" name="Object 1"/>
          <p:cNvGraphicFramePr>
            <a:graphicFrameLocks noChangeAspect="1"/>
          </p:cNvGraphicFramePr>
          <p:nvPr>
            <p:extLst>
              <p:ext uri="{D42A27DB-BD31-4B8C-83A1-F6EECF244321}">
                <p14:modId xmlns:p14="http://schemas.microsoft.com/office/powerpoint/2010/main" val="1603593190"/>
              </p:ext>
            </p:extLst>
          </p:nvPr>
        </p:nvGraphicFramePr>
        <p:xfrm>
          <a:off x="4589319" y="1571191"/>
          <a:ext cx="2736850" cy="871537"/>
        </p:xfrm>
        <a:graphic>
          <a:graphicData uri="http://schemas.openxmlformats.org/presentationml/2006/ole">
            <mc:AlternateContent xmlns:mc="http://schemas.openxmlformats.org/markup-compatibility/2006">
              <mc:Choice xmlns:v="urn:schemas-microsoft-com:vml" Requires="v">
                <p:oleObj name="Equation" r:id="rId2" imgW="1142640" imgH="356400" progId="Equation.3">
                  <p:embed/>
                </p:oleObj>
              </mc:Choice>
              <mc:Fallback>
                <p:oleObj name="Equation" r:id="rId2" imgW="1142640" imgH="356400" progId="Equation.3">
                  <p:embed/>
                  <p:pic>
                    <p:nvPicPr>
                      <p:cNvPr id="69638"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319" y="1571191"/>
                        <a:ext cx="273685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9" name="Object 6"/>
          <p:cNvGraphicFramePr>
            <a:graphicFrameLocks noChangeAspect="1"/>
          </p:cNvGraphicFramePr>
          <p:nvPr>
            <p:extLst>
              <p:ext uri="{D42A27DB-BD31-4B8C-83A1-F6EECF244321}">
                <p14:modId xmlns:p14="http://schemas.microsoft.com/office/powerpoint/2010/main" val="1836427802"/>
              </p:ext>
            </p:extLst>
          </p:nvPr>
        </p:nvGraphicFramePr>
        <p:xfrm>
          <a:off x="2738727" y="4234730"/>
          <a:ext cx="6142037" cy="1149350"/>
        </p:xfrm>
        <a:graphic>
          <a:graphicData uri="http://schemas.openxmlformats.org/presentationml/2006/ole">
            <mc:AlternateContent xmlns:mc="http://schemas.openxmlformats.org/markup-compatibility/2006">
              <mc:Choice xmlns:v="urn:schemas-microsoft-com:vml" Requires="v">
                <p:oleObj name="Equation" r:id="rId4" imgW="3172320" imgH="585000" progId="Equation.3">
                  <p:embed/>
                </p:oleObj>
              </mc:Choice>
              <mc:Fallback>
                <p:oleObj name="Equation" r:id="rId4" imgW="3172320" imgH="585000" progId="Equation.3">
                  <p:embed/>
                  <p:pic>
                    <p:nvPicPr>
                      <p:cNvPr id="6963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727" y="4234730"/>
                        <a:ext cx="614203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75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ea typeface="ＭＳ Ｐゴシック" panose="020B0600070205080204" pitchFamily="34" charset="-128"/>
              </a:rPr>
              <a:t>Signed edges</a:t>
            </a:r>
          </a:p>
        </p:txBody>
      </p:sp>
      <p:sp>
        <p:nvSpPr>
          <p:cNvPr id="56323" name="Content Placeholder 2"/>
          <p:cNvSpPr>
            <a:spLocks noGrp="1"/>
          </p:cNvSpPr>
          <p:nvPr>
            <p:ph idx="1"/>
          </p:nvPr>
        </p:nvSpPr>
        <p:spPr/>
        <p:txBody>
          <a:bodyPr/>
          <a:lstStyle/>
          <a:p>
            <a:pPr algn="just"/>
            <a:r>
              <a:rPr lang="en-US" altLang="en-US" dirty="0">
                <a:ea typeface="ＭＳ Ｐゴシック" panose="020B0600070205080204" pitchFamily="34" charset="-128"/>
              </a:rPr>
              <a:t>In social networks, edges can be annotated as positive or negative</a:t>
            </a:r>
          </a:p>
          <a:p>
            <a:pPr lvl="1" algn="just"/>
            <a:r>
              <a:rPr lang="en-US" altLang="en-US" dirty="0">
                <a:ea typeface="ＭＳ Ｐゴシック" panose="020B0600070205080204" pitchFamily="34" charset="-128"/>
              </a:rPr>
              <a:t>Positive </a:t>
            </a:r>
            <a:r>
              <a:rPr lang="en-US" altLang="en-US" dirty="0">
                <a:ea typeface="ＭＳ Ｐゴシック" panose="020B0600070205080204" pitchFamily="34" charset="-128"/>
                <a:sym typeface="Wingdings" panose="05000000000000000000" pitchFamily="2" charset="2"/>
              </a:rPr>
              <a:t> Friends</a:t>
            </a:r>
          </a:p>
          <a:p>
            <a:pPr lvl="1" algn="just"/>
            <a:r>
              <a:rPr lang="en-US" altLang="en-US" dirty="0">
                <a:ea typeface="ＭＳ Ｐゴシック" panose="020B0600070205080204" pitchFamily="34" charset="-128"/>
                <a:sym typeface="Wingdings" panose="05000000000000000000" pitchFamily="2" charset="2"/>
              </a:rPr>
              <a:t>Negative  Enemies</a:t>
            </a:r>
          </a:p>
          <a:p>
            <a:pPr lvl="1" algn="just"/>
            <a:r>
              <a:rPr lang="en-US" altLang="en-US" dirty="0">
                <a:ea typeface="ＭＳ Ｐゴシック" panose="020B0600070205080204" pitchFamily="34" charset="-128"/>
                <a:sym typeface="Wingdings" panose="05000000000000000000" pitchFamily="2" charset="2"/>
              </a:rPr>
              <a:t>Note that a negative edge represents people who interact, but in a negative way</a:t>
            </a:r>
          </a:p>
          <a:p>
            <a:pPr lvl="2" algn="just"/>
            <a:r>
              <a:rPr lang="en-US" altLang="en-US" sz="2400" dirty="0">
                <a:ea typeface="ＭＳ Ｐゴシック" panose="020B0600070205080204" pitchFamily="34" charset="-128"/>
                <a:sym typeface="Wingdings" panose="05000000000000000000" pitchFamily="2" charset="2"/>
              </a:rPr>
              <a:t>It is not the same with the absence of an edge</a:t>
            </a:r>
          </a:p>
          <a:p>
            <a:pPr algn="just"/>
            <a:r>
              <a:rPr lang="en-US" altLang="en-US" dirty="0">
                <a:ea typeface="ＭＳ Ｐゴシック" panose="020B0600070205080204" pitchFamily="34" charset="-128"/>
                <a:sym typeface="Wingdings" panose="05000000000000000000" pitchFamily="2" charset="2"/>
              </a:rPr>
              <a:t>A network with positive and negative labels on its edges is called </a:t>
            </a:r>
            <a:r>
              <a:rPr lang="en-US" altLang="en-US" u="sng" dirty="0">
                <a:ea typeface="ＭＳ Ｐゴシック" panose="020B0600070205080204" pitchFamily="34" charset="-128"/>
                <a:sym typeface="Wingdings" panose="05000000000000000000" pitchFamily="2" charset="2"/>
              </a:rPr>
              <a:t>signed network</a:t>
            </a:r>
            <a:endParaRPr lang="en-US" altLang="en-US" dirty="0">
              <a:ea typeface="ＭＳ Ｐゴシック" panose="020B0600070205080204" pitchFamily="34" charset="-128"/>
              <a:sym typeface="Wingdings" panose="05000000000000000000" pitchFamily="2" charset="2"/>
            </a:endParaRPr>
          </a:p>
          <a:p>
            <a:pPr lvl="1" algn="just"/>
            <a:r>
              <a:rPr lang="en-US" altLang="en-US" dirty="0">
                <a:ea typeface="ＭＳ Ｐゴシック" panose="020B0600070205080204" pitchFamily="34" charset="-128"/>
                <a:sym typeface="Wingdings" panose="05000000000000000000" pitchFamily="2" charset="2"/>
              </a:rPr>
              <a:t>The corresponding edges are called </a:t>
            </a:r>
            <a:r>
              <a:rPr lang="en-US" altLang="en-US" u="sng" dirty="0">
                <a:ea typeface="ＭＳ Ｐゴシック" panose="020B0600070205080204" pitchFamily="34" charset="-128"/>
                <a:sym typeface="Wingdings" panose="05000000000000000000" pitchFamily="2" charset="2"/>
              </a:rPr>
              <a:t>signed edges</a:t>
            </a:r>
            <a:endParaRPr lang="en-US" altLang="en-US" dirty="0">
              <a:ea typeface="ＭＳ Ｐゴシック" panose="020B0600070205080204" pitchFamily="34" charset="-128"/>
            </a:endParaRPr>
          </a:p>
        </p:txBody>
      </p:sp>
      <p:sp>
        <p:nvSpPr>
          <p:cNvPr id="5632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4E91763A-567C-43E8-BDF6-2DC6FA0C2502}" type="slidenum">
              <a:rPr lang="en-US" altLang="en-US" sz="1000">
                <a:solidFill>
                  <a:srgbClr val="161616"/>
                </a:solidFill>
              </a:rPr>
              <a:pPr/>
              <a:t>2</a:t>
            </a:fld>
            <a:endParaRPr lang="en-US" altLang="en-US" sz="1000">
              <a:solidFill>
                <a:srgbClr val="161616"/>
              </a:solidFill>
            </a:endParaRPr>
          </a:p>
        </p:txBody>
      </p:sp>
    </p:spTree>
    <p:extLst>
      <p:ext uri="{BB962C8B-B14F-4D97-AF65-F5344CB8AC3E}">
        <p14:creationId xmlns:p14="http://schemas.microsoft.com/office/powerpoint/2010/main" val="155611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Triadic balance: the local view</a:t>
            </a:r>
          </a:p>
        </p:txBody>
      </p:sp>
      <p:sp>
        <p:nvSpPr>
          <p:cNvPr id="3" name="Content Placeholder 2"/>
          <p:cNvSpPr>
            <a:spLocks noGrp="1"/>
          </p:cNvSpPr>
          <p:nvPr>
            <p:ph idx="1"/>
          </p:nvPr>
        </p:nvSpPr>
        <p:spPr/>
        <p:txBody>
          <a:bodyPr>
            <a:normAutofit/>
          </a:bodyPr>
          <a:lstStyle/>
          <a:p>
            <a:r>
              <a:rPr lang="en-IN" dirty="0"/>
              <a:t>A triad in a graph is a subgraph of three nodes</a:t>
            </a:r>
          </a:p>
          <a:p>
            <a:endParaRPr lang="en-IN" dirty="0"/>
          </a:p>
          <a:p>
            <a:endParaRPr lang="en-IN" dirty="0"/>
          </a:p>
          <a:p>
            <a:endParaRPr lang="en-IN" dirty="0"/>
          </a:p>
          <a:p>
            <a:endParaRPr lang="en-IN" dirty="0"/>
          </a:p>
          <a:p>
            <a:r>
              <a:rPr lang="en-IN" dirty="0"/>
              <a:t>A triad is balanced </a:t>
            </a:r>
            <a:r>
              <a:rPr lang="en-IN" dirty="0" err="1"/>
              <a:t>iff</a:t>
            </a:r>
            <a:r>
              <a:rPr lang="en-IN" dirty="0"/>
              <a:t> there is an even number of negative signs</a:t>
            </a:r>
          </a:p>
          <a:p>
            <a:pPr lvl="1"/>
            <a:r>
              <a:rPr lang="en-US" altLang="en-US" dirty="0">
                <a:latin typeface="Arial" panose="020B0604020202020204" pitchFamily="34" charset="0"/>
                <a:ea typeface="ＭＳ Ｐゴシック" panose="020B0600070205080204" pitchFamily="34" charset="-128"/>
              </a:rPr>
              <a:t>Unstable configurations appear far less times in real social networks</a:t>
            </a:r>
            <a:endParaRPr lang="en-IN" dirty="0"/>
          </a:p>
          <a:p>
            <a:r>
              <a:rPr lang="en-IN" dirty="0"/>
              <a:t>One can enumerate similar configurations of longer loops. </a:t>
            </a:r>
          </a:p>
          <a:p>
            <a:endParaRPr lang="en-IN"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55" name="Group 54"/>
          <p:cNvGrpSpPr/>
          <p:nvPr/>
        </p:nvGrpSpPr>
        <p:grpSpPr>
          <a:xfrm>
            <a:off x="1179295" y="2418945"/>
            <a:ext cx="1620508" cy="1819395"/>
            <a:chOff x="1179295" y="2418945"/>
            <a:chExt cx="1620508" cy="1819395"/>
          </a:xfrm>
        </p:grpSpPr>
        <p:grpSp>
          <p:nvGrpSpPr>
            <p:cNvPr id="27" name="Group 26"/>
            <p:cNvGrpSpPr/>
            <p:nvPr/>
          </p:nvGrpSpPr>
          <p:grpSpPr>
            <a:xfrm>
              <a:off x="1179295" y="2418945"/>
              <a:ext cx="1620508" cy="1396978"/>
              <a:chOff x="1179295" y="2418945"/>
              <a:chExt cx="1620508" cy="1396978"/>
            </a:xfrm>
          </p:grpSpPr>
          <p:sp>
            <p:nvSpPr>
              <p:cNvPr id="6" name="Oval 5"/>
              <p:cNvSpPr/>
              <p:nvPr/>
            </p:nvSpPr>
            <p:spPr>
              <a:xfrm>
                <a:off x="1856740" y="280112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422400" y="341376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2326640" y="3442493"/>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a:endCxn id="7" idx="3"/>
              </p:cNvCxnSpPr>
              <p:nvPr/>
            </p:nvCxnSpPr>
            <p:spPr>
              <a:xfrm flipH="1">
                <a:off x="1452158" y="2883920"/>
                <a:ext cx="506182" cy="66859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88098" y="2933366"/>
                <a:ext cx="428538" cy="51070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554480" y="3493520"/>
                <a:ext cx="976082" cy="4927"/>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179295" y="3404370"/>
                <a:ext cx="319318" cy="400110"/>
              </a:xfrm>
              <a:prstGeom prst="rect">
                <a:avLst/>
              </a:prstGeom>
              <a:noFill/>
            </p:spPr>
            <p:txBody>
              <a:bodyPr wrap="none" rtlCol="0">
                <a:spAutoFit/>
              </a:bodyPr>
              <a:lstStyle/>
              <a:p>
                <a:r>
                  <a:rPr lang="en-IN" sz="2000" dirty="0"/>
                  <a:t>u</a:t>
                </a:r>
              </a:p>
            </p:txBody>
          </p:sp>
          <p:sp>
            <p:nvSpPr>
              <p:cNvPr id="19" name="TextBox 18"/>
              <p:cNvSpPr txBox="1"/>
              <p:nvPr/>
            </p:nvSpPr>
            <p:spPr>
              <a:xfrm>
                <a:off x="2499721" y="3415813"/>
                <a:ext cx="300082" cy="400110"/>
              </a:xfrm>
              <a:prstGeom prst="rect">
                <a:avLst/>
              </a:prstGeom>
              <a:noFill/>
            </p:spPr>
            <p:txBody>
              <a:bodyPr wrap="none" rtlCol="0">
                <a:spAutoFit/>
              </a:bodyPr>
              <a:lstStyle/>
              <a:p>
                <a:r>
                  <a:rPr lang="en-IN" sz="2000" dirty="0"/>
                  <a:t>v</a:t>
                </a:r>
              </a:p>
            </p:txBody>
          </p:sp>
          <p:sp>
            <p:nvSpPr>
              <p:cNvPr id="20" name="TextBox 19"/>
              <p:cNvSpPr txBox="1"/>
              <p:nvPr/>
            </p:nvSpPr>
            <p:spPr>
              <a:xfrm>
                <a:off x="1812099" y="2418945"/>
                <a:ext cx="367408" cy="400110"/>
              </a:xfrm>
              <a:prstGeom prst="rect">
                <a:avLst/>
              </a:prstGeom>
              <a:noFill/>
            </p:spPr>
            <p:txBody>
              <a:bodyPr wrap="none" rtlCol="0">
                <a:spAutoFit/>
              </a:bodyPr>
              <a:lstStyle/>
              <a:p>
                <a:r>
                  <a:rPr lang="en-IN" sz="2000" dirty="0"/>
                  <a:t>w</a:t>
                </a:r>
              </a:p>
            </p:txBody>
          </p:sp>
          <p:sp>
            <p:nvSpPr>
              <p:cNvPr id="21" name="TextBox 20"/>
              <p:cNvSpPr txBox="1"/>
              <p:nvPr/>
            </p:nvSpPr>
            <p:spPr>
              <a:xfrm>
                <a:off x="1475559" y="2984611"/>
                <a:ext cx="300082" cy="369332"/>
              </a:xfrm>
              <a:prstGeom prst="rect">
                <a:avLst/>
              </a:prstGeom>
              <a:noFill/>
            </p:spPr>
            <p:txBody>
              <a:bodyPr wrap="none" rtlCol="0">
                <a:spAutoFit/>
              </a:bodyPr>
              <a:lstStyle/>
              <a:p>
                <a:r>
                  <a:rPr lang="en-IN" dirty="0"/>
                  <a:t>+</a:t>
                </a:r>
              </a:p>
            </p:txBody>
          </p:sp>
          <p:sp>
            <p:nvSpPr>
              <p:cNvPr id="22" name="TextBox 21"/>
              <p:cNvSpPr txBox="1"/>
              <p:nvPr/>
            </p:nvSpPr>
            <p:spPr>
              <a:xfrm>
                <a:off x="2146312" y="2963680"/>
                <a:ext cx="300082" cy="369332"/>
              </a:xfrm>
              <a:prstGeom prst="rect">
                <a:avLst/>
              </a:prstGeom>
              <a:noFill/>
            </p:spPr>
            <p:txBody>
              <a:bodyPr wrap="none" rtlCol="0">
                <a:spAutoFit/>
              </a:bodyPr>
              <a:lstStyle/>
              <a:p>
                <a:r>
                  <a:rPr lang="en-IN" dirty="0"/>
                  <a:t>+</a:t>
                </a:r>
              </a:p>
            </p:txBody>
          </p:sp>
          <p:sp>
            <p:nvSpPr>
              <p:cNvPr id="23" name="TextBox 22"/>
              <p:cNvSpPr txBox="1"/>
              <p:nvPr/>
            </p:nvSpPr>
            <p:spPr>
              <a:xfrm>
                <a:off x="1789977" y="3412375"/>
                <a:ext cx="300082" cy="369332"/>
              </a:xfrm>
              <a:prstGeom prst="rect">
                <a:avLst/>
              </a:prstGeom>
              <a:noFill/>
            </p:spPr>
            <p:txBody>
              <a:bodyPr wrap="none" rtlCol="0">
                <a:spAutoFit/>
              </a:bodyPr>
              <a:lstStyle/>
              <a:p>
                <a:r>
                  <a:rPr lang="en-IN" dirty="0"/>
                  <a:t>+</a:t>
                </a:r>
              </a:p>
            </p:txBody>
          </p:sp>
        </p:grpSp>
        <p:sp>
          <p:nvSpPr>
            <p:cNvPr id="54" name="TextBox 53"/>
            <p:cNvSpPr txBox="1"/>
            <p:nvPr/>
          </p:nvSpPr>
          <p:spPr>
            <a:xfrm>
              <a:off x="1285720" y="3869008"/>
              <a:ext cx="1345240" cy="369332"/>
            </a:xfrm>
            <a:prstGeom prst="rect">
              <a:avLst/>
            </a:prstGeom>
            <a:noFill/>
          </p:spPr>
          <p:txBody>
            <a:bodyPr wrap="none" rtlCol="0">
              <a:spAutoFit/>
            </a:bodyPr>
            <a:lstStyle/>
            <a:p>
              <a:r>
                <a:rPr lang="en-IN" dirty="0"/>
                <a:t>(a) Balanced</a:t>
              </a:r>
            </a:p>
          </p:txBody>
        </p:sp>
      </p:grpSp>
      <p:grpSp>
        <p:nvGrpSpPr>
          <p:cNvPr id="56" name="Group 55"/>
          <p:cNvGrpSpPr/>
          <p:nvPr/>
        </p:nvGrpSpPr>
        <p:grpSpPr>
          <a:xfrm>
            <a:off x="3070847" y="2494672"/>
            <a:ext cx="1620508" cy="1819395"/>
            <a:chOff x="1179295" y="2418945"/>
            <a:chExt cx="1620508" cy="1819395"/>
          </a:xfrm>
        </p:grpSpPr>
        <p:grpSp>
          <p:nvGrpSpPr>
            <p:cNvPr id="57" name="Group 56"/>
            <p:cNvGrpSpPr/>
            <p:nvPr/>
          </p:nvGrpSpPr>
          <p:grpSpPr>
            <a:xfrm>
              <a:off x="1179295" y="2418945"/>
              <a:ext cx="1620508" cy="1396978"/>
              <a:chOff x="1179295" y="2418945"/>
              <a:chExt cx="1620508" cy="1396978"/>
            </a:xfrm>
          </p:grpSpPr>
          <p:sp>
            <p:nvSpPr>
              <p:cNvPr id="59" name="Oval 58"/>
              <p:cNvSpPr/>
              <p:nvPr/>
            </p:nvSpPr>
            <p:spPr>
              <a:xfrm>
                <a:off x="1856740" y="280112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1422400" y="341376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2326640" y="3442493"/>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Connector 61"/>
              <p:cNvCxnSpPr>
                <a:endCxn id="60" idx="3"/>
              </p:cNvCxnSpPr>
              <p:nvPr/>
            </p:nvCxnSpPr>
            <p:spPr>
              <a:xfrm flipH="1">
                <a:off x="1452158" y="2883920"/>
                <a:ext cx="506182" cy="66859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988098" y="2933366"/>
                <a:ext cx="428538" cy="51070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1554480" y="3493520"/>
                <a:ext cx="976082" cy="4927"/>
              </a:xfrm>
              <a:prstGeom prst="line">
                <a:avLst/>
              </a:prstGeom>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1179295" y="3404370"/>
                <a:ext cx="319318" cy="400110"/>
              </a:xfrm>
              <a:prstGeom prst="rect">
                <a:avLst/>
              </a:prstGeom>
              <a:noFill/>
            </p:spPr>
            <p:txBody>
              <a:bodyPr wrap="none" rtlCol="0">
                <a:spAutoFit/>
              </a:bodyPr>
              <a:lstStyle/>
              <a:p>
                <a:r>
                  <a:rPr lang="en-IN" sz="2000" dirty="0"/>
                  <a:t>u</a:t>
                </a:r>
              </a:p>
            </p:txBody>
          </p:sp>
          <p:sp>
            <p:nvSpPr>
              <p:cNvPr id="66" name="TextBox 65"/>
              <p:cNvSpPr txBox="1"/>
              <p:nvPr/>
            </p:nvSpPr>
            <p:spPr>
              <a:xfrm>
                <a:off x="2499721" y="3415813"/>
                <a:ext cx="300082" cy="400110"/>
              </a:xfrm>
              <a:prstGeom prst="rect">
                <a:avLst/>
              </a:prstGeom>
              <a:noFill/>
            </p:spPr>
            <p:txBody>
              <a:bodyPr wrap="none" rtlCol="0">
                <a:spAutoFit/>
              </a:bodyPr>
              <a:lstStyle/>
              <a:p>
                <a:r>
                  <a:rPr lang="en-IN" sz="2000" dirty="0"/>
                  <a:t>v</a:t>
                </a:r>
              </a:p>
            </p:txBody>
          </p:sp>
          <p:sp>
            <p:nvSpPr>
              <p:cNvPr id="67" name="TextBox 66"/>
              <p:cNvSpPr txBox="1"/>
              <p:nvPr/>
            </p:nvSpPr>
            <p:spPr>
              <a:xfrm>
                <a:off x="1812099" y="2418945"/>
                <a:ext cx="367408" cy="400110"/>
              </a:xfrm>
              <a:prstGeom prst="rect">
                <a:avLst/>
              </a:prstGeom>
              <a:noFill/>
            </p:spPr>
            <p:txBody>
              <a:bodyPr wrap="none" rtlCol="0">
                <a:spAutoFit/>
              </a:bodyPr>
              <a:lstStyle/>
              <a:p>
                <a:r>
                  <a:rPr lang="en-IN" sz="2000" dirty="0"/>
                  <a:t>w</a:t>
                </a:r>
              </a:p>
            </p:txBody>
          </p:sp>
          <p:sp>
            <p:nvSpPr>
              <p:cNvPr id="68" name="TextBox 67"/>
              <p:cNvSpPr txBox="1"/>
              <p:nvPr/>
            </p:nvSpPr>
            <p:spPr>
              <a:xfrm>
                <a:off x="1475559" y="2984611"/>
                <a:ext cx="255198" cy="369332"/>
              </a:xfrm>
              <a:prstGeom prst="rect">
                <a:avLst/>
              </a:prstGeom>
              <a:noFill/>
            </p:spPr>
            <p:txBody>
              <a:bodyPr wrap="none" rtlCol="0">
                <a:spAutoFit/>
              </a:bodyPr>
              <a:lstStyle/>
              <a:p>
                <a:r>
                  <a:rPr lang="en-IN" dirty="0"/>
                  <a:t>-</a:t>
                </a:r>
              </a:p>
            </p:txBody>
          </p:sp>
          <p:sp>
            <p:nvSpPr>
              <p:cNvPr id="69" name="TextBox 68"/>
              <p:cNvSpPr txBox="1"/>
              <p:nvPr/>
            </p:nvSpPr>
            <p:spPr>
              <a:xfrm>
                <a:off x="2146312" y="2963680"/>
                <a:ext cx="255198" cy="369332"/>
              </a:xfrm>
              <a:prstGeom prst="rect">
                <a:avLst/>
              </a:prstGeom>
              <a:noFill/>
            </p:spPr>
            <p:txBody>
              <a:bodyPr wrap="none" rtlCol="0">
                <a:spAutoFit/>
              </a:bodyPr>
              <a:lstStyle/>
              <a:p>
                <a:r>
                  <a:rPr lang="en-IN" dirty="0"/>
                  <a:t>-</a:t>
                </a:r>
              </a:p>
            </p:txBody>
          </p:sp>
          <p:sp>
            <p:nvSpPr>
              <p:cNvPr id="70" name="TextBox 69"/>
              <p:cNvSpPr txBox="1"/>
              <p:nvPr/>
            </p:nvSpPr>
            <p:spPr>
              <a:xfrm>
                <a:off x="1789977" y="3412375"/>
                <a:ext cx="300082" cy="369332"/>
              </a:xfrm>
              <a:prstGeom prst="rect">
                <a:avLst/>
              </a:prstGeom>
              <a:noFill/>
            </p:spPr>
            <p:txBody>
              <a:bodyPr wrap="none" rtlCol="0">
                <a:spAutoFit/>
              </a:bodyPr>
              <a:lstStyle/>
              <a:p>
                <a:r>
                  <a:rPr lang="en-IN" dirty="0"/>
                  <a:t>+</a:t>
                </a:r>
              </a:p>
            </p:txBody>
          </p:sp>
        </p:grpSp>
        <p:sp>
          <p:nvSpPr>
            <p:cNvPr id="58" name="TextBox 57"/>
            <p:cNvSpPr txBox="1"/>
            <p:nvPr/>
          </p:nvSpPr>
          <p:spPr>
            <a:xfrm>
              <a:off x="1285720" y="3869008"/>
              <a:ext cx="1356462" cy="369332"/>
            </a:xfrm>
            <a:prstGeom prst="rect">
              <a:avLst/>
            </a:prstGeom>
            <a:noFill/>
          </p:spPr>
          <p:txBody>
            <a:bodyPr wrap="none" rtlCol="0">
              <a:spAutoFit/>
            </a:bodyPr>
            <a:lstStyle/>
            <a:p>
              <a:r>
                <a:rPr lang="en-IN" dirty="0"/>
                <a:t>(b) Balanced</a:t>
              </a:r>
            </a:p>
          </p:txBody>
        </p:sp>
      </p:grpSp>
      <p:grpSp>
        <p:nvGrpSpPr>
          <p:cNvPr id="71" name="Group 70"/>
          <p:cNvGrpSpPr/>
          <p:nvPr/>
        </p:nvGrpSpPr>
        <p:grpSpPr>
          <a:xfrm>
            <a:off x="5205504" y="2494672"/>
            <a:ext cx="1704940" cy="1819395"/>
            <a:chOff x="1179295" y="2418945"/>
            <a:chExt cx="1704940" cy="1819395"/>
          </a:xfrm>
        </p:grpSpPr>
        <p:grpSp>
          <p:nvGrpSpPr>
            <p:cNvPr id="72" name="Group 71"/>
            <p:cNvGrpSpPr/>
            <p:nvPr/>
          </p:nvGrpSpPr>
          <p:grpSpPr>
            <a:xfrm>
              <a:off x="1179295" y="2418945"/>
              <a:ext cx="1620508" cy="1396978"/>
              <a:chOff x="1179295" y="2418945"/>
              <a:chExt cx="1620508" cy="1396978"/>
            </a:xfrm>
          </p:grpSpPr>
          <p:sp>
            <p:nvSpPr>
              <p:cNvPr id="74" name="Oval 73"/>
              <p:cNvSpPr/>
              <p:nvPr/>
            </p:nvSpPr>
            <p:spPr>
              <a:xfrm>
                <a:off x="1856740" y="280112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1422400" y="341376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2326640" y="3442493"/>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Connector 76"/>
              <p:cNvCxnSpPr>
                <a:endCxn id="75" idx="3"/>
              </p:cNvCxnSpPr>
              <p:nvPr/>
            </p:nvCxnSpPr>
            <p:spPr>
              <a:xfrm flipH="1">
                <a:off x="1452158" y="2883920"/>
                <a:ext cx="506182" cy="66859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988098" y="2933366"/>
                <a:ext cx="428538" cy="51070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1554480" y="3493520"/>
                <a:ext cx="976082" cy="4927"/>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179295" y="3404370"/>
                <a:ext cx="319318" cy="400110"/>
              </a:xfrm>
              <a:prstGeom prst="rect">
                <a:avLst/>
              </a:prstGeom>
              <a:noFill/>
            </p:spPr>
            <p:txBody>
              <a:bodyPr wrap="none" rtlCol="0">
                <a:spAutoFit/>
              </a:bodyPr>
              <a:lstStyle/>
              <a:p>
                <a:r>
                  <a:rPr lang="en-IN" sz="2000" dirty="0"/>
                  <a:t>u</a:t>
                </a:r>
              </a:p>
            </p:txBody>
          </p:sp>
          <p:sp>
            <p:nvSpPr>
              <p:cNvPr id="81" name="TextBox 80"/>
              <p:cNvSpPr txBox="1"/>
              <p:nvPr/>
            </p:nvSpPr>
            <p:spPr>
              <a:xfrm>
                <a:off x="2499721" y="3415813"/>
                <a:ext cx="300082" cy="400110"/>
              </a:xfrm>
              <a:prstGeom prst="rect">
                <a:avLst/>
              </a:prstGeom>
              <a:noFill/>
            </p:spPr>
            <p:txBody>
              <a:bodyPr wrap="none" rtlCol="0">
                <a:spAutoFit/>
              </a:bodyPr>
              <a:lstStyle/>
              <a:p>
                <a:r>
                  <a:rPr lang="en-IN" sz="2000" dirty="0"/>
                  <a:t>v</a:t>
                </a:r>
              </a:p>
            </p:txBody>
          </p:sp>
          <p:sp>
            <p:nvSpPr>
              <p:cNvPr id="82" name="TextBox 81"/>
              <p:cNvSpPr txBox="1"/>
              <p:nvPr/>
            </p:nvSpPr>
            <p:spPr>
              <a:xfrm>
                <a:off x="1812099" y="2418945"/>
                <a:ext cx="367408" cy="400110"/>
              </a:xfrm>
              <a:prstGeom prst="rect">
                <a:avLst/>
              </a:prstGeom>
              <a:noFill/>
            </p:spPr>
            <p:txBody>
              <a:bodyPr wrap="none" rtlCol="0">
                <a:spAutoFit/>
              </a:bodyPr>
              <a:lstStyle/>
              <a:p>
                <a:r>
                  <a:rPr lang="en-IN" sz="2000" dirty="0"/>
                  <a:t>w</a:t>
                </a:r>
              </a:p>
            </p:txBody>
          </p:sp>
          <p:sp>
            <p:nvSpPr>
              <p:cNvPr id="83" name="TextBox 82"/>
              <p:cNvSpPr txBox="1"/>
              <p:nvPr/>
            </p:nvSpPr>
            <p:spPr>
              <a:xfrm>
                <a:off x="1475559" y="2984611"/>
                <a:ext cx="255198" cy="369332"/>
              </a:xfrm>
              <a:prstGeom prst="rect">
                <a:avLst/>
              </a:prstGeom>
              <a:noFill/>
            </p:spPr>
            <p:txBody>
              <a:bodyPr wrap="none" rtlCol="0">
                <a:spAutoFit/>
              </a:bodyPr>
              <a:lstStyle/>
              <a:p>
                <a:r>
                  <a:rPr lang="en-IN" dirty="0"/>
                  <a:t>-</a:t>
                </a:r>
              </a:p>
            </p:txBody>
          </p:sp>
          <p:sp>
            <p:nvSpPr>
              <p:cNvPr id="84" name="TextBox 83"/>
              <p:cNvSpPr txBox="1"/>
              <p:nvPr/>
            </p:nvSpPr>
            <p:spPr>
              <a:xfrm>
                <a:off x="2146312" y="2963680"/>
                <a:ext cx="300082" cy="369332"/>
              </a:xfrm>
              <a:prstGeom prst="rect">
                <a:avLst/>
              </a:prstGeom>
              <a:noFill/>
            </p:spPr>
            <p:txBody>
              <a:bodyPr wrap="none" rtlCol="0">
                <a:spAutoFit/>
              </a:bodyPr>
              <a:lstStyle/>
              <a:p>
                <a:r>
                  <a:rPr lang="en-IN" dirty="0"/>
                  <a:t>+</a:t>
                </a:r>
              </a:p>
            </p:txBody>
          </p:sp>
          <p:sp>
            <p:nvSpPr>
              <p:cNvPr id="85" name="TextBox 84"/>
              <p:cNvSpPr txBox="1"/>
              <p:nvPr/>
            </p:nvSpPr>
            <p:spPr>
              <a:xfrm>
                <a:off x="1789977" y="3412375"/>
                <a:ext cx="300082" cy="369332"/>
              </a:xfrm>
              <a:prstGeom prst="rect">
                <a:avLst/>
              </a:prstGeom>
              <a:noFill/>
            </p:spPr>
            <p:txBody>
              <a:bodyPr wrap="none" rtlCol="0">
                <a:spAutoFit/>
              </a:bodyPr>
              <a:lstStyle/>
              <a:p>
                <a:r>
                  <a:rPr lang="en-IN" dirty="0"/>
                  <a:t>+</a:t>
                </a:r>
              </a:p>
            </p:txBody>
          </p:sp>
        </p:grpSp>
        <p:sp>
          <p:nvSpPr>
            <p:cNvPr id="73" name="TextBox 72"/>
            <p:cNvSpPr txBox="1"/>
            <p:nvPr/>
          </p:nvSpPr>
          <p:spPr>
            <a:xfrm>
              <a:off x="1285720" y="3869008"/>
              <a:ext cx="1598515" cy="369332"/>
            </a:xfrm>
            <a:prstGeom prst="rect">
              <a:avLst/>
            </a:prstGeom>
            <a:noFill/>
          </p:spPr>
          <p:txBody>
            <a:bodyPr wrap="none" rtlCol="0">
              <a:spAutoFit/>
            </a:bodyPr>
            <a:lstStyle/>
            <a:p>
              <a:r>
                <a:rPr lang="en-IN" dirty="0"/>
                <a:t>(c) Unbalanced</a:t>
              </a:r>
            </a:p>
          </p:txBody>
        </p:sp>
      </p:grpSp>
      <p:grpSp>
        <p:nvGrpSpPr>
          <p:cNvPr id="86" name="Group 85"/>
          <p:cNvGrpSpPr/>
          <p:nvPr/>
        </p:nvGrpSpPr>
        <p:grpSpPr>
          <a:xfrm>
            <a:off x="7524215" y="2444245"/>
            <a:ext cx="1728985" cy="1819395"/>
            <a:chOff x="1179295" y="2418945"/>
            <a:chExt cx="1728985" cy="1819395"/>
          </a:xfrm>
        </p:grpSpPr>
        <p:grpSp>
          <p:nvGrpSpPr>
            <p:cNvPr id="87" name="Group 86"/>
            <p:cNvGrpSpPr/>
            <p:nvPr/>
          </p:nvGrpSpPr>
          <p:grpSpPr>
            <a:xfrm>
              <a:off x="1179295" y="2418945"/>
              <a:ext cx="1620508" cy="1396978"/>
              <a:chOff x="1179295" y="2418945"/>
              <a:chExt cx="1620508" cy="1396978"/>
            </a:xfrm>
          </p:grpSpPr>
          <p:sp>
            <p:nvSpPr>
              <p:cNvPr id="89" name="Oval 88"/>
              <p:cNvSpPr/>
              <p:nvPr/>
            </p:nvSpPr>
            <p:spPr>
              <a:xfrm>
                <a:off x="1856740" y="280112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1422400" y="3413760"/>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2326640" y="3442493"/>
                <a:ext cx="203200" cy="1625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2" name="Straight Connector 91"/>
              <p:cNvCxnSpPr>
                <a:endCxn id="90" idx="3"/>
              </p:cNvCxnSpPr>
              <p:nvPr/>
            </p:nvCxnSpPr>
            <p:spPr>
              <a:xfrm flipH="1">
                <a:off x="1452158" y="2883920"/>
                <a:ext cx="506182" cy="668594"/>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1988098" y="2933366"/>
                <a:ext cx="428538" cy="51070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1554480" y="3493520"/>
                <a:ext cx="976082" cy="4927"/>
              </a:xfrm>
              <a:prstGeom prst="line">
                <a:avLst/>
              </a:prstGeom>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1179295" y="3404370"/>
                <a:ext cx="319318" cy="400110"/>
              </a:xfrm>
              <a:prstGeom prst="rect">
                <a:avLst/>
              </a:prstGeom>
              <a:noFill/>
            </p:spPr>
            <p:txBody>
              <a:bodyPr wrap="none" rtlCol="0">
                <a:spAutoFit/>
              </a:bodyPr>
              <a:lstStyle/>
              <a:p>
                <a:r>
                  <a:rPr lang="en-IN" sz="2000" dirty="0"/>
                  <a:t>u</a:t>
                </a:r>
              </a:p>
            </p:txBody>
          </p:sp>
          <p:sp>
            <p:nvSpPr>
              <p:cNvPr id="96" name="TextBox 95"/>
              <p:cNvSpPr txBox="1"/>
              <p:nvPr/>
            </p:nvSpPr>
            <p:spPr>
              <a:xfrm>
                <a:off x="2499721" y="3415813"/>
                <a:ext cx="300082" cy="400110"/>
              </a:xfrm>
              <a:prstGeom prst="rect">
                <a:avLst/>
              </a:prstGeom>
              <a:noFill/>
            </p:spPr>
            <p:txBody>
              <a:bodyPr wrap="none" rtlCol="0">
                <a:spAutoFit/>
              </a:bodyPr>
              <a:lstStyle/>
              <a:p>
                <a:r>
                  <a:rPr lang="en-IN" sz="2000" dirty="0"/>
                  <a:t>v</a:t>
                </a:r>
              </a:p>
            </p:txBody>
          </p:sp>
          <p:sp>
            <p:nvSpPr>
              <p:cNvPr id="97" name="TextBox 96"/>
              <p:cNvSpPr txBox="1"/>
              <p:nvPr/>
            </p:nvSpPr>
            <p:spPr>
              <a:xfrm>
                <a:off x="1812099" y="2418945"/>
                <a:ext cx="367408" cy="400110"/>
              </a:xfrm>
              <a:prstGeom prst="rect">
                <a:avLst/>
              </a:prstGeom>
              <a:noFill/>
            </p:spPr>
            <p:txBody>
              <a:bodyPr wrap="none" rtlCol="0">
                <a:spAutoFit/>
              </a:bodyPr>
              <a:lstStyle/>
              <a:p>
                <a:r>
                  <a:rPr lang="en-IN" sz="2000" dirty="0"/>
                  <a:t>w</a:t>
                </a:r>
              </a:p>
            </p:txBody>
          </p:sp>
          <p:sp>
            <p:nvSpPr>
              <p:cNvPr id="98" name="TextBox 97"/>
              <p:cNvSpPr txBox="1"/>
              <p:nvPr/>
            </p:nvSpPr>
            <p:spPr>
              <a:xfrm>
                <a:off x="1475559" y="2984611"/>
                <a:ext cx="255198" cy="369332"/>
              </a:xfrm>
              <a:prstGeom prst="rect">
                <a:avLst/>
              </a:prstGeom>
              <a:noFill/>
            </p:spPr>
            <p:txBody>
              <a:bodyPr wrap="none" rtlCol="0">
                <a:spAutoFit/>
              </a:bodyPr>
              <a:lstStyle/>
              <a:p>
                <a:r>
                  <a:rPr lang="en-IN" dirty="0"/>
                  <a:t>-</a:t>
                </a:r>
              </a:p>
            </p:txBody>
          </p:sp>
          <p:sp>
            <p:nvSpPr>
              <p:cNvPr id="99" name="TextBox 98"/>
              <p:cNvSpPr txBox="1"/>
              <p:nvPr/>
            </p:nvSpPr>
            <p:spPr>
              <a:xfrm>
                <a:off x="2146312" y="2963680"/>
                <a:ext cx="255198" cy="369332"/>
              </a:xfrm>
              <a:prstGeom prst="rect">
                <a:avLst/>
              </a:prstGeom>
              <a:noFill/>
            </p:spPr>
            <p:txBody>
              <a:bodyPr wrap="none" rtlCol="0">
                <a:spAutoFit/>
              </a:bodyPr>
              <a:lstStyle/>
              <a:p>
                <a:r>
                  <a:rPr lang="en-IN" dirty="0"/>
                  <a:t>-</a:t>
                </a:r>
              </a:p>
            </p:txBody>
          </p:sp>
          <p:sp>
            <p:nvSpPr>
              <p:cNvPr id="100" name="TextBox 99"/>
              <p:cNvSpPr txBox="1"/>
              <p:nvPr/>
            </p:nvSpPr>
            <p:spPr>
              <a:xfrm>
                <a:off x="1789977" y="3412375"/>
                <a:ext cx="255198" cy="369332"/>
              </a:xfrm>
              <a:prstGeom prst="rect">
                <a:avLst/>
              </a:prstGeom>
              <a:noFill/>
            </p:spPr>
            <p:txBody>
              <a:bodyPr wrap="none" rtlCol="0">
                <a:spAutoFit/>
              </a:bodyPr>
              <a:lstStyle/>
              <a:p>
                <a:r>
                  <a:rPr lang="en-IN" dirty="0"/>
                  <a:t>-</a:t>
                </a:r>
              </a:p>
            </p:txBody>
          </p:sp>
        </p:grpSp>
        <p:sp>
          <p:nvSpPr>
            <p:cNvPr id="88" name="TextBox 87"/>
            <p:cNvSpPr txBox="1"/>
            <p:nvPr/>
          </p:nvSpPr>
          <p:spPr>
            <a:xfrm>
              <a:off x="1285720" y="3869008"/>
              <a:ext cx="1622560" cy="369332"/>
            </a:xfrm>
            <a:prstGeom prst="rect">
              <a:avLst/>
            </a:prstGeom>
            <a:noFill/>
          </p:spPr>
          <p:txBody>
            <a:bodyPr wrap="none" rtlCol="0">
              <a:spAutoFit/>
            </a:bodyPr>
            <a:lstStyle/>
            <a:p>
              <a:r>
                <a:rPr lang="en-IN" dirty="0"/>
                <a:t>(d) Unbalanced</a:t>
              </a:r>
            </a:p>
          </p:txBody>
        </p:sp>
      </p:grpSp>
    </p:spTree>
    <p:extLst>
      <p:ext uri="{BB962C8B-B14F-4D97-AF65-F5344CB8AC3E}">
        <p14:creationId xmlns:p14="http://schemas.microsoft.com/office/powerpoint/2010/main" val="127497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International relations</a:t>
            </a:r>
          </a:p>
        </p:txBody>
      </p:sp>
      <p:sp>
        <p:nvSpPr>
          <p:cNvPr id="3" name="Content Placeholder 2"/>
          <p:cNvSpPr>
            <a:spLocks noGrp="1"/>
          </p:cNvSpPr>
          <p:nvPr>
            <p:ph idx="1"/>
          </p:nvPr>
        </p:nvSpPr>
        <p:spPr/>
        <p:txBody>
          <a:bodyPr/>
          <a:lstStyle/>
          <a:p>
            <a:r>
              <a:rPr lang="en-IN" dirty="0"/>
              <a:t>In the 1971 Bangladesh war, why did US support Pakistan? =&gt; as they were friends (+).</a:t>
            </a:r>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
        <p:nvSpPr>
          <p:cNvPr id="7" name="Oval 6"/>
          <p:cNvSpPr/>
          <p:nvPr/>
        </p:nvSpPr>
        <p:spPr>
          <a:xfrm>
            <a:off x="4597400" y="4084295"/>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China</a:t>
            </a:r>
          </a:p>
        </p:txBody>
      </p:sp>
      <p:sp>
        <p:nvSpPr>
          <p:cNvPr id="8" name="Oval 7"/>
          <p:cNvSpPr/>
          <p:nvPr/>
        </p:nvSpPr>
        <p:spPr>
          <a:xfrm>
            <a:off x="4592320" y="2387801"/>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Ban</a:t>
            </a:r>
          </a:p>
        </p:txBody>
      </p:sp>
      <p:sp>
        <p:nvSpPr>
          <p:cNvPr id="9" name="Oval 8"/>
          <p:cNvSpPr/>
          <p:nvPr/>
        </p:nvSpPr>
        <p:spPr>
          <a:xfrm>
            <a:off x="7087870" y="3220921"/>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India</a:t>
            </a:r>
          </a:p>
        </p:txBody>
      </p:sp>
      <p:sp>
        <p:nvSpPr>
          <p:cNvPr id="10" name="Oval 9"/>
          <p:cNvSpPr/>
          <p:nvPr/>
        </p:nvSpPr>
        <p:spPr>
          <a:xfrm>
            <a:off x="7265670" y="4955098"/>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USSR</a:t>
            </a:r>
          </a:p>
        </p:txBody>
      </p:sp>
      <p:sp>
        <p:nvSpPr>
          <p:cNvPr id="11" name="Oval 10"/>
          <p:cNvSpPr/>
          <p:nvPr/>
        </p:nvSpPr>
        <p:spPr>
          <a:xfrm>
            <a:off x="2774950" y="4955098"/>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USA</a:t>
            </a:r>
          </a:p>
        </p:txBody>
      </p:sp>
      <p:sp>
        <p:nvSpPr>
          <p:cNvPr id="12" name="Oval 11"/>
          <p:cNvSpPr/>
          <p:nvPr/>
        </p:nvSpPr>
        <p:spPr>
          <a:xfrm>
            <a:off x="2774950" y="3251175"/>
            <a:ext cx="101600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Pak</a:t>
            </a:r>
          </a:p>
        </p:txBody>
      </p:sp>
      <p:cxnSp>
        <p:nvCxnSpPr>
          <p:cNvPr id="14" name="Straight Connector 13"/>
          <p:cNvCxnSpPr>
            <a:stCxn id="7" idx="3"/>
          </p:cNvCxnSpPr>
          <p:nvPr/>
        </p:nvCxnSpPr>
        <p:spPr>
          <a:xfrm flipH="1">
            <a:off x="3790950" y="4795407"/>
            <a:ext cx="955240" cy="42683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608320" y="4710223"/>
            <a:ext cx="1657350" cy="51201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7" idx="1"/>
          </p:cNvCxnSpPr>
          <p:nvPr/>
        </p:nvCxnSpPr>
        <p:spPr>
          <a:xfrm flipH="1" flipV="1">
            <a:off x="3761642" y="3789540"/>
            <a:ext cx="984548" cy="41676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9" idx="2"/>
          </p:cNvCxnSpPr>
          <p:nvPr/>
        </p:nvCxnSpPr>
        <p:spPr>
          <a:xfrm flipV="1">
            <a:off x="5608320" y="3637481"/>
            <a:ext cx="1479550" cy="71075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7" idx="0"/>
            <a:endCxn id="8" idx="4"/>
          </p:cNvCxnSpPr>
          <p:nvPr/>
        </p:nvCxnSpPr>
        <p:spPr>
          <a:xfrm flipH="1" flipV="1">
            <a:off x="5100320" y="3220921"/>
            <a:ext cx="5080" cy="863374"/>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985254" y="4550736"/>
            <a:ext cx="470268" cy="584775"/>
          </a:xfrm>
          <a:prstGeom prst="rect">
            <a:avLst/>
          </a:prstGeom>
          <a:noFill/>
        </p:spPr>
        <p:txBody>
          <a:bodyPr wrap="square" rtlCol="0">
            <a:spAutoFit/>
          </a:bodyPr>
          <a:lstStyle/>
          <a:p>
            <a:r>
              <a:rPr lang="en-IN" sz="3200" dirty="0"/>
              <a:t>+</a:t>
            </a:r>
          </a:p>
        </p:txBody>
      </p:sp>
      <p:sp>
        <p:nvSpPr>
          <p:cNvPr id="24" name="TextBox 23"/>
          <p:cNvSpPr txBox="1"/>
          <p:nvPr/>
        </p:nvSpPr>
        <p:spPr>
          <a:xfrm>
            <a:off x="6256076" y="4434771"/>
            <a:ext cx="470268" cy="584775"/>
          </a:xfrm>
          <a:prstGeom prst="rect">
            <a:avLst/>
          </a:prstGeom>
          <a:noFill/>
        </p:spPr>
        <p:txBody>
          <a:bodyPr wrap="square" rtlCol="0">
            <a:spAutoFit/>
          </a:bodyPr>
          <a:lstStyle/>
          <a:p>
            <a:r>
              <a:rPr lang="en-IN" sz="3200" dirty="0"/>
              <a:t>-</a:t>
            </a:r>
          </a:p>
        </p:txBody>
      </p:sp>
      <p:cxnSp>
        <p:nvCxnSpPr>
          <p:cNvPr id="26" name="Straight Connector 25"/>
          <p:cNvCxnSpPr>
            <a:stCxn id="10" idx="0"/>
          </p:cNvCxnSpPr>
          <p:nvPr/>
        </p:nvCxnSpPr>
        <p:spPr>
          <a:xfrm flipV="1">
            <a:off x="7773670" y="4019812"/>
            <a:ext cx="0" cy="93528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1"/>
            <a:endCxn id="8" idx="6"/>
          </p:cNvCxnSpPr>
          <p:nvPr/>
        </p:nvCxnSpPr>
        <p:spPr>
          <a:xfrm flipH="1" flipV="1">
            <a:off x="5608320" y="2804361"/>
            <a:ext cx="1628340" cy="538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8" idx="2"/>
            <a:endCxn id="12" idx="7"/>
          </p:cNvCxnSpPr>
          <p:nvPr/>
        </p:nvCxnSpPr>
        <p:spPr>
          <a:xfrm flipH="1">
            <a:off x="3642160" y="2804361"/>
            <a:ext cx="950160" cy="568822"/>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7795625" y="4054041"/>
            <a:ext cx="470268" cy="584775"/>
          </a:xfrm>
          <a:prstGeom prst="rect">
            <a:avLst/>
          </a:prstGeom>
          <a:noFill/>
        </p:spPr>
        <p:txBody>
          <a:bodyPr wrap="square" rtlCol="0">
            <a:spAutoFit/>
          </a:bodyPr>
          <a:lstStyle/>
          <a:p>
            <a:r>
              <a:rPr lang="en-IN" sz="3200" dirty="0"/>
              <a:t>+</a:t>
            </a:r>
          </a:p>
        </p:txBody>
      </p:sp>
      <p:sp>
        <p:nvSpPr>
          <p:cNvPr id="33" name="TextBox 32"/>
          <p:cNvSpPr txBox="1"/>
          <p:nvPr/>
        </p:nvSpPr>
        <p:spPr>
          <a:xfrm>
            <a:off x="6323346" y="2591778"/>
            <a:ext cx="470268" cy="584775"/>
          </a:xfrm>
          <a:prstGeom prst="rect">
            <a:avLst/>
          </a:prstGeom>
          <a:noFill/>
        </p:spPr>
        <p:txBody>
          <a:bodyPr wrap="square" rtlCol="0">
            <a:spAutoFit/>
          </a:bodyPr>
          <a:lstStyle/>
          <a:p>
            <a:r>
              <a:rPr lang="en-IN" sz="3200" dirty="0"/>
              <a:t>+</a:t>
            </a:r>
          </a:p>
        </p:txBody>
      </p:sp>
      <p:cxnSp>
        <p:nvCxnSpPr>
          <p:cNvPr id="35" name="Straight Connector 34"/>
          <p:cNvCxnSpPr>
            <a:stCxn id="11" idx="0"/>
            <a:endCxn id="12" idx="4"/>
          </p:cNvCxnSpPr>
          <p:nvPr/>
        </p:nvCxnSpPr>
        <p:spPr>
          <a:xfrm flipV="1">
            <a:off x="3282950" y="4084295"/>
            <a:ext cx="0" cy="870803"/>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849186" y="2630276"/>
            <a:ext cx="470268" cy="584775"/>
          </a:xfrm>
          <a:prstGeom prst="rect">
            <a:avLst/>
          </a:prstGeom>
          <a:noFill/>
        </p:spPr>
        <p:txBody>
          <a:bodyPr wrap="square" rtlCol="0">
            <a:spAutoFit/>
          </a:bodyPr>
          <a:lstStyle/>
          <a:p>
            <a:r>
              <a:rPr lang="en-IN" sz="3200" dirty="0"/>
              <a:t>-</a:t>
            </a:r>
          </a:p>
        </p:txBody>
      </p:sp>
      <p:sp>
        <p:nvSpPr>
          <p:cNvPr id="37" name="TextBox 36"/>
          <p:cNvSpPr txBox="1"/>
          <p:nvPr/>
        </p:nvSpPr>
        <p:spPr>
          <a:xfrm>
            <a:off x="5974718" y="3530787"/>
            <a:ext cx="470268" cy="584775"/>
          </a:xfrm>
          <a:prstGeom prst="rect">
            <a:avLst/>
          </a:prstGeom>
          <a:noFill/>
        </p:spPr>
        <p:txBody>
          <a:bodyPr wrap="square" rtlCol="0">
            <a:spAutoFit/>
          </a:bodyPr>
          <a:lstStyle/>
          <a:p>
            <a:r>
              <a:rPr lang="en-IN" sz="3200" dirty="0"/>
              <a:t>-</a:t>
            </a:r>
          </a:p>
        </p:txBody>
      </p:sp>
      <p:sp>
        <p:nvSpPr>
          <p:cNvPr id="38" name="TextBox 37"/>
          <p:cNvSpPr txBox="1"/>
          <p:nvPr/>
        </p:nvSpPr>
        <p:spPr>
          <a:xfrm>
            <a:off x="4177300" y="3587437"/>
            <a:ext cx="470268" cy="584775"/>
          </a:xfrm>
          <a:prstGeom prst="rect">
            <a:avLst/>
          </a:prstGeom>
          <a:noFill/>
        </p:spPr>
        <p:txBody>
          <a:bodyPr wrap="square" rtlCol="0">
            <a:spAutoFit/>
          </a:bodyPr>
          <a:lstStyle/>
          <a:p>
            <a:r>
              <a:rPr lang="en-IN" sz="3200" dirty="0"/>
              <a:t>+</a:t>
            </a:r>
          </a:p>
        </p:txBody>
      </p:sp>
      <p:sp>
        <p:nvSpPr>
          <p:cNvPr id="39" name="TextBox 38"/>
          <p:cNvSpPr txBox="1"/>
          <p:nvPr/>
        </p:nvSpPr>
        <p:spPr>
          <a:xfrm>
            <a:off x="2580646" y="4054199"/>
            <a:ext cx="586287" cy="584775"/>
          </a:xfrm>
          <a:prstGeom prst="rect">
            <a:avLst/>
          </a:prstGeom>
          <a:noFill/>
        </p:spPr>
        <p:txBody>
          <a:bodyPr wrap="square" rtlCol="0">
            <a:spAutoFit/>
          </a:bodyPr>
          <a:lstStyle/>
          <a:p>
            <a:r>
              <a:rPr lang="en-IN" sz="3200" dirty="0"/>
              <a:t>+?</a:t>
            </a:r>
          </a:p>
        </p:txBody>
      </p:sp>
      <p:sp>
        <p:nvSpPr>
          <p:cNvPr id="40" name="TextBox 39"/>
          <p:cNvSpPr txBox="1"/>
          <p:nvPr/>
        </p:nvSpPr>
        <p:spPr>
          <a:xfrm>
            <a:off x="5104386" y="3496373"/>
            <a:ext cx="586287" cy="584775"/>
          </a:xfrm>
          <a:prstGeom prst="rect">
            <a:avLst/>
          </a:prstGeom>
          <a:noFill/>
        </p:spPr>
        <p:txBody>
          <a:bodyPr wrap="square" rtlCol="0">
            <a:spAutoFit/>
          </a:bodyPr>
          <a:lstStyle/>
          <a:p>
            <a:r>
              <a:rPr lang="en-IN" sz="3200" dirty="0"/>
              <a:t>-?</a:t>
            </a:r>
          </a:p>
        </p:txBody>
      </p:sp>
      <p:cxnSp>
        <p:nvCxnSpPr>
          <p:cNvPr id="42" name="Straight Connector 41"/>
          <p:cNvCxnSpPr/>
          <p:nvPr/>
        </p:nvCxnSpPr>
        <p:spPr>
          <a:xfrm flipH="1">
            <a:off x="3772495" y="3515473"/>
            <a:ext cx="3345465"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6086845" y="3127265"/>
            <a:ext cx="470268" cy="584775"/>
          </a:xfrm>
          <a:prstGeom prst="rect">
            <a:avLst/>
          </a:prstGeom>
          <a:noFill/>
        </p:spPr>
        <p:txBody>
          <a:bodyPr wrap="square" rtlCol="0">
            <a:spAutoFit/>
          </a:bodyPr>
          <a:lstStyle/>
          <a:p>
            <a:r>
              <a:rPr lang="en-IN" sz="3200" dirty="0"/>
              <a:t>-</a:t>
            </a:r>
          </a:p>
        </p:txBody>
      </p:sp>
    </p:spTree>
    <p:extLst>
      <p:ext uri="{BB962C8B-B14F-4D97-AF65-F5344CB8AC3E}">
        <p14:creationId xmlns:p14="http://schemas.microsoft.com/office/powerpoint/2010/main" val="365132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7" grpId="0"/>
      <p:bldP spid="38" grpId="0"/>
      <p:bldP spid="39" grpId="0"/>
      <p:bldP spid="40"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ea typeface="ＭＳ Ｐゴシック" panose="020B0600070205080204" pitchFamily="34" charset="-128"/>
              </a:rPr>
              <a:t>Structural balance</a:t>
            </a:r>
          </a:p>
        </p:txBody>
      </p:sp>
      <p:sp>
        <p:nvSpPr>
          <p:cNvPr id="58371" name="Content Placeholder 2"/>
          <p:cNvSpPr>
            <a:spLocks noGrp="1"/>
          </p:cNvSpPr>
          <p:nvPr>
            <p:ph idx="1"/>
          </p:nvPr>
        </p:nvSpPr>
        <p:spPr>
          <a:xfrm>
            <a:off x="592282" y="1529918"/>
            <a:ext cx="10761517" cy="4494212"/>
          </a:xfrm>
        </p:spPr>
        <p:txBody>
          <a:bodyPr>
            <a:normAutofit fontScale="92500" lnSpcReduction="10000"/>
          </a:bodyPr>
          <a:lstStyle/>
          <a:p>
            <a:pPr algn="just"/>
            <a:r>
              <a:rPr lang="en-US" altLang="en-US" dirty="0">
                <a:ea typeface="ＭＳ Ｐゴシック" panose="020B0600070205080204" pitchFamily="34" charset="-128"/>
              </a:rPr>
              <a:t>Networks containing only loops with </a:t>
            </a:r>
            <a:r>
              <a:rPr lang="en-US" altLang="en-US" dirty="0">
                <a:solidFill>
                  <a:srgbClr val="FF0000"/>
                </a:solidFill>
                <a:ea typeface="ＭＳ Ｐゴシック" panose="020B0600070205080204" pitchFamily="34" charset="-128"/>
              </a:rPr>
              <a:t>even</a:t>
            </a:r>
            <a:r>
              <a:rPr lang="en-US" altLang="en-US" dirty="0">
                <a:ea typeface="ＭＳ Ｐゴシック" panose="020B0600070205080204" pitchFamily="34" charset="-128"/>
              </a:rPr>
              <a:t> number of </a:t>
            </a:r>
            <a:r>
              <a:rPr lang="en-US" altLang="en-US" dirty="0">
                <a:solidFill>
                  <a:srgbClr val="FF0000"/>
                </a:solidFill>
                <a:ea typeface="ＭＳ Ｐゴシック" panose="020B0600070205080204" pitchFamily="34" charset="-128"/>
              </a:rPr>
              <a:t>minus</a:t>
            </a:r>
            <a:r>
              <a:rPr lang="en-US" altLang="en-US" dirty="0">
                <a:ea typeface="ＭＳ Ｐゴシック" panose="020B0600070205080204" pitchFamily="34" charset="-128"/>
              </a:rPr>
              <a:t> signs are said to show </a:t>
            </a:r>
            <a:r>
              <a:rPr lang="en-US" altLang="en-US" u="sng" dirty="0">
                <a:ea typeface="ＭＳ Ｐゴシック" panose="020B0600070205080204" pitchFamily="34" charset="-128"/>
              </a:rPr>
              <a:t>structural balance</a:t>
            </a:r>
          </a:p>
          <a:p>
            <a:pPr lvl="1" algn="just"/>
            <a:r>
              <a:rPr lang="en-US" altLang="en-US" sz="3000" dirty="0">
                <a:ea typeface="ＭＳ Ｐゴシック" panose="020B0600070205080204" pitchFamily="34" charset="-128"/>
              </a:rPr>
              <a:t>This is also true for loops of length greater than three</a:t>
            </a:r>
          </a:p>
          <a:p>
            <a:pPr algn="just"/>
            <a:endParaRPr lang="en-US" altLang="en-US" sz="1000" u="sng" dirty="0">
              <a:ea typeface="ＭＳ Ｐゴシック" panose="020B0600070205080204" pitchFamily="34" charset="-128"/>
            </a:endParaRPr>
          </a:p>
          <a:p>
            <a:pPr algn="just"/>
            <a:r>
              <a:rPr lang="en-IN" dirty="0" err="1"/>
              <a:t>Harary</a:t>
            </a:r>
            <a:r>
              <a:rPr lang="en-IN" dirty="0"/>
              <a:t> proved an important consequence of structural balance in networks</a:t>
            </a:r>
          </a:p>
          <a:p>
            <a:pPr lvl="1" algn="just"/>
            <a:r>
              <a:rPr lang="en-US" altLang="en-US" sz="2600" i="1" dirty="0">
                <a:ea typeface="ＭＳ Ｐゴシック" panose="020B0600070205080204" pitchFamily="34" charset="-128"/>
              </a:rPr>
              <a:t>A balanced network can be divided into connected groups of vertices such that all connections between members of the same group are positive and all connections between members of different groups are negative</a:t>
            </a:r>
            <a:r>
              <a:rPr lang="en-US" altLang="en-US" i="1" dirty="0">
                <a:ea typeface="ＭＳ Ｐゴシック" panose="020B0600070205080204" pitchFamily="34" charset="-128"/>
              </a:rPr>
              <a:t>	</a:t>
            </a:r>
          </a:p>
          <a:p>
            <a:pPr lvl="1" algn="just"/>
            <a:r>
              <a:rPr lang="en-US" altLang="en-US" sz="2600" dirty="0">
                <a:ea typeface="ＭＳ Ｐゴシック" panose="020B0600070205080204" pitchFamily="34" charset="-128"/>
              </a:rPr>
              <a:t>Groups can consist even of a single node</a:t>
            </a:r>
          </a:p>
          <a:p>
            <a:pPr algn="just"/>
            <a:r>
              <a:rPr lang="en-US" altLang="en-US" dirty="0">
                <a:ea typeface="ＭＳ Ｐゴシック" panose="020B0600070205080204" pitchFamily="34" charset="-128"/>
              </a:rPr>
              <a:t>A network that can be divided into groups as per the above theorem are called </a:t>
            </a:r>
            <a:r>
              <a:rPr lang="en-US" altLang="en-US" u="sng" dirty="0" err="1">
                <a:ea typeface="ＭＳ Ｐゴシック" panose="020B0600070205080204" pitchFamily="34" charset="-128"/>
              </a:rPr>
              <a:t>clusterable</a:t>
            </a:r>
            <a:endParaRPr lang="en-US" altLang="en-US" dirty="0">
              <a:ea typeface="ＭＳ Ｐゴシック" panose="020B0600070205080204" pitchFamily="34" charset="-128"/>
            </a:endParaRPr>
          </a:p>
          <a:p>
            <a:pPr lvl="1" algn="just"/>
            <a:r>
              <a:rPr lang="en-US" altLang="en-US" sz="3000" dirty="0">
                <a:ea typeface="ＭＳ Ｐゴシック" panose="020B0600070205080204" pitchFamily="34" charset="-128"/>
              </a:rPr>
              <a:t>Hence, a balanced network is </a:t>
            </a:r>
            <a:r>
              <a:rPr lang="en-US" altLang="en-US" sz="3000" dirty="0" err="1">
                <a:ea typeface="ＭＳ Ｐゴシック" panose="020B0600070205080204" pitchFamily="34" charset="-128"/>
              </a:rPr>
              <a:t>clusterable</a:t>
            </a:r>
            <a:r>
              <a:rPr lang="en-US" altLang="en-US" sz="3000" dirty="0">
                <a:ea typeface="ＭＳ Ｐゴシック" panose="020B0600070205080204" pitchFamily="34" charset="-128"/>
              </a:rPr>
              <a:t> as well</a:t>
            </a:r>
          </a:p>
        </p:txBody>
      </p:sp>
      <p:sp>
        <p:nvSpPr>
          <p:cNvPr id="5837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E531EA8A-4455-4E10-B139-35F50D972AFE}" type="slidenum">
              <a:rPr lang="en-US" altLang="en-US" sz="1000">
                <a:solidFill>
                  <a:srgbClr val="161616"/>
                </a:solidFill>
              </a:rPr>
              <a:pPr/>
              <a:t>5</a:t>
            </a:fld>
            <a:endParaRPr lang="en-US" altLang="en-US" sz="1000">
              <a:solidFill>
                <a:srgbClr val="161616"/>
              </a:solidFill>
            </a:endParaRPr>
          </a:p>
        </p:txBody>
      </p:sp>
    </p:spTree>
    <p:extLst>
      <p:ext uri="{BB962C8B-B14F-4D97-AF65-F5344CB8AC3E}">
        <p14:creationId xmlns:p14="http://schemas.microsoft.com/office/powerpoint/2010/main" val="37180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Ex:Balanced</a:t>
            </a:r>
            <a:r>
              <a:rPr lang="en-IN" dirty="0"/>
              <a:t> </a:t>
            </a:r>
            <a:r>
              <a:rPr lang="en-IN" dirty="0" err="1"/>
              <a:t>clusterable</a:t>
            </a:r>
            <a:r>
              <a:rPr lang="en-IN" dirty="0"/>
              <a:t> network</a:t>
            </a:r>
          </a:p>
        </p:txBody>
      </p:sp>
      <p:sp>
        <p:nvSpPr>
          <p:cNvPr id="3" name="Content Placeholder 2"/>
          <p:cNvSpPr>
            <a:spLocks noGrp="1"/>
          </p:cNvSpPr>
          <p:nvPr>
            <p:ph idx="1"/>
          </p:nvPr>
        </p:nvSpPr>
        <p:spPr>
          <a:xfrm>
            <a:off x="812151" y="1824018"/>
            <a:ext cx="10515600" cy="4351338"/>
          </a:xfrm>
        </p:spPr>
        <p:txBody>
          <a:bodyPr/>
          <a:lstStyle/>
          <a:p>
            <a:endParaRPr lang="en-IN" dirty="0" err="1"/>
          </a:p>
          <a:p>
            <a:endParaRPr lang="en-IN" dirty="0" err="1"/>
          </a:p>
          <a:p>
            <a:endParaRPr lang="en-IN" dirty="0" err="1"/>
          </a:p>
          <a:p>
            <a:endParaRPr lang="en-IN" dirty="0" err="1"/>
          </a:p>
          <a:p>
            <a:endParaRPr lang="en-IN" dirty="0" err="1"/>
          </a:p>
          <a:p>
            <a:endParaRPr lang="en-IN" dirty="0"/>
          </a:p>
          <a:p>
            <a:r>
              <a:rPr lang="en-IN" dirty="0"/>
              <a:t>Every loop contains even number of minus sign. Dotted lines indicate the division of network into clusters</a:t>
            </a:r>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38" name="Group 37"/>
          <p:cNvGrpSpPr/>
          <p:nvPr/>
        </p:nvGrpSpPr>
        <p:grpSpPr>
          <a:xfrm>
            <a:off x="3484880" y="1721486"/>
            <a:ext cx="4648200" cy="2332831"/>
            <a:chOff x="1706880" y="1690688"/>
            <a:chExt cx="4648200" cy="2332831"/>
          </a:xfrm>
        </p:grpSpPr>
        <p:sp>
          <p:nvSpPr>
            <p:cNvPr id="7" name="Oval 6"/>
            <p:cNvSpPr/>
            <p:nvPr/>
          </p:nvSpPr>
          <p:spPr>
            <a:xfrm>
              <a:off x="2910840" y="1825625"/>
              <a:ext cx="294640" cy="30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434840" y="1825625"/>
              <a:ext cx="294640" cy="30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6060440" y="2331799"/>
              <a:ext cx="294640" cy="30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706880" y="2893774"/>
              <a:ext cx="294640" cy="3079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981960" y="3404393"/>
              <a:ext cx="294640" cy="3079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450080" y="3404393"/>
              <a:ext cx="294640" cy="3079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a:stCxn id="10" idx="0"/>
              <a:endCxn id="7" idx="3"/>
            </p:cNvCxnSpPr>
            <p:nvPr/>
          </p:nvCxnSpPr>
          <p:spPr>
            <a:xfrm flipV="1">
              <a:off x="1854200" y="2088498"/>
              <a:ext cx="1099789" cy="80527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129280" y="2133600"/>
              <a:ext cx="0" cy="127079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10" idx="6"/>
              <a:endCxn id="11" idx="2"/>
            </p:cNvCxnSpPr>
            <p:nvPr/>
          </p:nvCxnSpPr>
          <p:spPr>
            <a:xfrm>
              <a:off x="2001520" y="3047762"/>
              <a:ext cx="980440" cy="5106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1" idx="7"/>
              <a:endCxn id="8" idx="3"/>
            </p:cNvCxnSpPr>
            <p:nvPr/>
          </p:nvCxnSpPr>
          <p:spPr>
            <a:xfrm flipV="1">
              <a:off x="3233451" y="2088498"/>
              <a:ext cx="1244538" cy="136099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631706" y="2088498"/>
              <a:ext cx="15240" cy="136099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1" idx="6"/>
            </p:cNvCxnSpPr>
            <p:nvPr/>
          </p:nvCxnSpPr>
          <p:spPr>
            <a:xfrm flipV="1">
              <a:off x="3276600" y="3546147"/>
              <a:ext cx="1305559" cy="1223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6"/>
              <a:endCxn id="9" idx="3"/>
            </p:cNvCxnSpPr>
            <p:nvPr/>
          </p:nvCxnSpPr>
          <p:spPr>
            <a:xfrm flipV="1">
              <a:off x="4744720" y="2594672"/>
              <a:ext cx="1358869" cy="96370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8" idx="6"/>
              <a:endCxn id="9" idx="2"/>
            </p:cNvCxnSpPr>
            <p:nvPr/>
          </p:nvCxnSpPr>
          <p:spPr>
            <a:xfrm>
              <a:off x="4729480" y="1979613"/>
              <a:ext cx="1330960" cy="506174"/>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986258" y="1906448"/>
              <a:ext cx="396262" cy="923330"/>
            </a:xfrm>
            <a:prstGeom prst="rect">
              <a:avLst/>
            </a:prstGeom>
            <a:noFill/>
          </p:spPr>
          <p:txBody>
            <a:bodyPr wrap="none" rtlCol="0">
              <a:spAutoFit/>
            </a:bodyPr>
            <a:lstStyle/>
            <a:p>
              <a:r>
                <a:rPr lang="en-IN" sz="5400" dirty="0"/>
                <a:t>-</a:t>
              </a:r>
            </a:p>
          </p:txBody>
        </p:sp>
        <p:sp>
          <p:nvSpPr>
            <p:cNvPr id="30" name="TextBox 29"/>
            <p:cNvSpPr txBox="1"/>
            <p:nvPr/>
          </p:nvSpPr>
          <p:spPr>
            <a:xfrm>
              <a:off x="3044132" y="2088498"/>
              <a:ext cx="396262" cy="923330"/>
            </a:xfrm>
            <a:prstGeom prst="rect">
              <a:avLst/>
            </a:prstGeom>
            <a:noFill/>
          </p:spPr>
          <p:txBody>
            <a:bodyPr wrap="none" rtlCol="0">
              <a:spAutoFit/>
            </a:bodyPr>
            <a:lstStyle/>
            <a:p>
              <a:r>
                <a:rPr lang="en-IN" sz="5400" dirty="0"/>
                <a:t>-</a:t>
              </a:r>
            </a:p>
          </p:txBody>
        </p:sp>
        <p:sp>
          <p:nvSpPr>
            <p:cNvPr id="31" name="TextBox 30"/>
            <p:cNvSpPr txBox="1"/>
            <p:nvPr/>
          </p:nvSpPr>
          <p:spPr>
            <a:xfrm>
              <a:off x="3571229" y="2076649"/>
              <a:ext cx="396262" cy="923330"/>
            </a:xfrm>
            <a:prstGeom prst="rect">
              <a:avLst/>
            </a:prstGeom>
            <a:noFill/>
          </p:spPr>
          <p:txBody>
            <a:bodyPr wrap="none" rtlCol="0">
              <a:spAutoFit/>
            </a:bodyPr>
            <a:lstStyle/>
            <a:p>
              <a:r>
                <a:rPr lang="en-IN" sz="5400" dirty="0"/>
                <a:t>-</a:t>
              </a:r>
            </a:p>
          </p:txBody>
        </p:sp>
        <p:sp>
          <p:nvSpPr>
            <p:cNvPr id="32" name="TextBox 31"/>
            <p:cNvSpPr txBox="1"/>
            <p:nvPr/>
          </p:nvSpPr>
          <p:spPr>
            <a:xfrm>
              <a:off x="4291951" y="2327076"/>
              <a:ext cx="396262" cy="923330"/>
            </a:xfrm>
            <a:prstGeom prst="rect">
              <a:avLst/>
            </a:prstGeom>
            <a:noFill/>
          </p:spPr>
          <p:txBody>
            <a:bodyPr wrap="none" rtlCol="0">
              <a:spAutoFit/>
            </a:bodyPr>
            <a:lstStyle/>
            <a:p>
              <a:r>
                <a:rPr lang="en-IN" sz="5400" dirty="0"/>
                <a:t>-</a:t>
              </a:r>
            </a:p>
          </p:txBody>
        </p:sp>
        <p:sp>
          <p:nvSpPr>
            <p:cNvPr id="33" name="TextBox 32"/>
            <p:cNvSpPr txBox="1"/>
            <p:nvPr/>
          </p:nvSpPr>
          <p:spPr>
            <a:xfrm>
              <a:off x="5126973" y="2465433"/>
              <a:ext cx="396262" cy="923330"/>
            </a:xfrm>
            <a:prstGeom prst="rect">
              <a:avLst/>
            </a:prstGeom>
            <a:noFill/>
          </p:spPr>
          <p:txBody>
            <a:bodyPr wrap="none" rtlCol="0">
              <a:spAutoFit/>
            </a:bodyPr>
            <a:lstStyle/>
            <a:p>
              <a:r>
                <a:rPr lang="en-IN" sz="5400" dirty="0"/>
                <a:t>-</a:t>
              </a:r>
            </a:p>
          </p:txBody>
        </p:sp>
        <p:sp>
          <p:nvSpPr>
            <p:cNvPr id="34" name="TextBox 33"/>
            <p:cNvSpPr txBox="1"/>
            <p:nvPr/>
          </p:nvSpPr>
          <p:spPr>
            <a:xfrm>
              <a:off x="2087934" y="2987830"/>
              <a:ext cx="439544" cy="707886"/>
            </a:xfrm>
            <a:prstGeom prst="rect">
              <a:avLst/>
            </a:prstGeom>
            <a:noFill/>
          </p:spPr>
          <p:txBody>
            <a:bodyPr wrap="none" rtlCol="0">
              <a:spAutoFit/>
            </a:bodyPr>
            <a:lstStyle/>
            <a:p>
              <a:r>
                <a:rPr lang="en-IN" sz="4000" dirty="0"/>
                <a:t>+</a:t>
              </a:r>
            </a:p>
          </p:txBody>
        </p:sp>
        <p:sp>
          <p:nvSpPr>
            <p:cNvPr id="36" name="TextBox 35"/>
            <p:cNvSpPr txBox="1"/>
            <p:nvPr/>
          </p:nvSpPr>
          <p:spPr>
            <a:xfrm>
              <a:off x="3765283" y="3315633"/>
              <a:ext cx="439544" cy="707886"/>
            </a:xfrm>
            <a:prstGeom prst="rect">
              <a:avLst/>
            </a:prstGeom>
            <a:noFill/>
          </p:spPr>
          <p:txBody>
            <a:bodyPr wrap="none" rtlCol="0">
              <a:spAutoFit/>
            </a:bodyPr>
            <a:lstStyle/>
            <a:p>
              <a:r>
                <a:rPr lang="en-IN" sz="4000" dirty="0"/>
                <a:t>+</a:t>
              </a:r>
            </a:p>
          </p:txBody>
        </p:sp>
        <p:sp>
          <p:nvSpPr>
            <p:cNvPr id="37" name="TextBox 36"/>
            <p:cNvSpPr txBox="1"/>
            <p:nvPr/>
          </p:nvSpPr>
          <p:spPr>
            <a:xfrm>
              <a:off x="5138442" y="1690688"/>
              <a:ext cx="439544" cy="707886"/>
            </a:xfrm>
            <a:prstGeom prst="rect">
              <a:avLst/>
            </a:prstGeom>
            <a:noFill/>
          </p:spPr>
          <p:txBody>
            <a:bodyPr wrap="none" rtlCol="0">
              <a:spAutoFit/>
            </a:bodyPr>
            <a:lstStyle/>
            <a:p>
              <a:r>
                <a:rPr lang="en-IN" sz="4000" dirty="0"/>
                <a:t>+</a:t>
              </a:r>
            </a:p>
          </p:txBody>
        </p:sp>
      </p:grpSp>
      <p:sp>
        <p:nvSpPr>
          <p:cNvPr id="39" name="Oval 38"/>
          <p:cNvSpPr/>
          <p:nvPr/>
        </p:nvSpPr>
        <p:spPr>
          <a:xfrm>
            <a:off x="4520551" y="1715133"/>
            <a:ext cx="737834" cy="641134"/>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1104881">
            <a:off x="5980847" y="1775156"/>
            <a:ext cx="2474607" cy="990320"/>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rot="469183">
            <a:off x="2664005" y="2862601"/>
            <a:ext cx="4154451" cy="1315581"/>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3168975" y="2900143"/>
            <a:ext cx="332142" cy="461665"/>
          </a:xfrm>
          <a:prstGeom prst="rect">
            <a:avLst/>
          </a:prstGeom>
          <a:noFill/>
        </p:spPr>
        <p:txBody>
          <a:bodyPr wrap="none" rtlCol="0">
            <a:spAutoFit/>
          </a:bodyPr>
          <a:lstStyle/>
          <a:p>
            <a:r>
              <a:rPr lang="en-IN" sz="2400" dirty="0"/>
              <a:t>a</a:t>
            </a:r>
          </a:p>
        </p:txBody>
      </p:sp>
      <p:sp>
        <p:nvSpPr>
          <p:cNvPr id="42" name="TextBox 41"/>
          <p:cNvSpPr txBox="1"/>
          <p:nvPr/>
        </p:nvSpPr>
        <p:spPr>
          <a:xfrm rot="10800000" flipH="1" flipV="1">
            <a:off x="4470239" y="3627097"/>
            <a:ext cx="1127921" cy="461665"/>
          </a:xfrm>
          <a:prstGeom prst="rect">
            <a:avLst/>
          </a:prstGeom>
          <a:noFill/>
        </p:spPr>
        <p:txBody>
          <a:bodyPr wrap="square" rtlCol="0">
            <a:spAutoFit/>
          </a:bodyPr>
          <a:lstStyle/>
          <a:p>
            <a:r>
              <a:rPr lang="en-IN" sz="2400" dirty="0"/>
              <a:t>b</a:t>
            </a:r>
          </a:p>
        </p:txBody>
      </p:sp>
      <p:sp>
        <p:nvSpPr>
          <p:cNvPr id="43" name="TextBox 42"/>
          <p:cNvSpPr txBox="1"/>
          <p:nvPr/>
        </p:nvSpPr>
        <p:spPr>
          <a:xfrm>
            <a:off x="6273591" y="3608985"/>
            <a:ext cx="314510" cy="461665"/>
          </a:xfrm>
          <a:prstGeom prst="rect">
            <a:avLst/>
          </a:prstGeom>
          <a:noFill/>
        </p:spPr>
        <p:txBody>
          <a:bodyPr wrap="none" rtlCol="0">
            <a:spAutoFit/>
          </a:bodyPr>
          <a:lstStyle/>
          <a:p>
            <a:r>
              <a:rPr lang="en-IN" sz="2400" dirty="0"/>
              <a:t>c</a:t>
            </a:r>
          </a:p>
        </p:txBody>
      </p:sp>
      <p:sp>
        <p:nvSpPr>
          <p:cNvPr id="44" name="TextBox 43"/>
          <p:cNvSpPr txBox="1"/>
          <p:nvPr/>
        </p:nvSpPr>
        <p:spPr>
          <a:xfrm>
            <a:off x="4269468" y="1596399"/>
            <a:ext cx="346570" cy="461665"/>
          </a:xfrm>
          <a:prstGeom prst="rect">
            <a:avLst/>
          </a:prstGeom>
          <a:noFill/>
        </p:spPr>
        <p:txBody>
          <a:bodyPr wrap="none" rtlCol="0">
            <a:spAutoFit/>
          </a:bodyPr>
          <a:lstStyle/>
          <a:p>
            <a:r>
              <a:rPr lang="en-IN" sz="2400" dirty="0"/>
              <a:t>d</a:t>
            </a:r>
          </a:p>
        </p:txBody>
      </p:sp>
      <p:sp>
        <p:nvSpPr>
          <p:cNvPr id="45" name="TextBox 44"/>
          <p:cNvSpPr txBox="1"/>
          <p:nvPr/>
        </p:nvSpPr>
        <p:spPr>
          <a:xfrm>
            <a:off x="6389340" y="1537835"/>
            <a:ext cx="338554" cy="461665"/>
          </a:xfrm>
          <a:prstGeom prst="rect">
            <a:avLst/>
          </a:prstGeom>
          <a:noFill/>
        </p:spPr>
        <p:txBody>
          <a:bodyPr wrap="none" rtlCol="0">
            <a:spAutoFit/>
          </a:bodyPr>
          <a:lstStyle/>
          <a:p>
            <a:r>
              <a:rPr lang="en-IN" sz="2400" dirty="0"/>
              <a:t>e</a:t>
            </a:r>
          </a:p>
        </p:txBody>
      </p:sp>
      <p:sp>
        <p:nvSpPr>
          <p:cNvPr id="46" name="TextBox 45"/>
          <p:cNvSpPr txBox="1"/>
          <p:nvPr/>
        </p:nvSpPr>
        <p:spPr>
          <a:xfrm>
            <a:off x="7672369" y="2035700"/>
            <a:ext cx="279244" cy="461665"/>
          </a:xfrm>
          <a:prstGeom prst="rect">
            <a:avLst/>
          </a:prstGeom>
          <a:noFill/>
        </p:spPr>
        <p:txBody>
          <a:bodyPr wrap="none" rtlCol="0">
            <a:spAutoFit/>
          </a:bodyPr>
          <a:lstStyle/>
          <a:p>
            <a:r>
              <a:rPr lang="en-IN" sz="2400" dirty="0"/>
              <a:t>f</a:t>
            </a:r>
          </a:p>
        </p:txBody>
      </p:sp>
    </p:spTree>
    <p:extLst>
      <p:ext uri="{BB962C8B-B14F-4D97-AF65-F5344CB8AC3E}">
        <p14:creationId xmlns:p14="http://schemas.microsoft.com/office/powerpoint/2010/main" val="391737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Harary’s</a:t>
            </a:r>
            <a:r>
              <a:rPr lang="en-IN" dirty="0"/>
              <a:t> Theorem</a:t>
            </a:r>
          </a:p>
        </p:txBody>
      </p:sp>
      <p:sp>
        <p:nvSpPr>
          <p:cNvPr id="3" name="Content Placeholder 2"/>
          <p:cNvSpPr>
            <a:spLocks noGrp="1"/>
          </p:cNvSpPr>
          <p:nvPr>
            <p:ph idx="1"/>
          </p:nvPr>
        </p:nvSpPr>
        <p:spPr/>
        <p:txBody>
          <a:bodyPr/>
          <a:lstStyle/>
          <a:p>
            <a:r>
              <a:rPr lang="en-IN" dirty="0"/>
              <a:t>Intuitively, the theorem can be stated as</a:t>
            </a:r>
          </a:p>
          <a:p>
            <a:pPr marL="0" indent="0">
              <a:buNone/>
            </a:pPr>
            <a:r>
              <a:rPr lang="en-IN" sz="2400" dirty="0">
                <a:latin typeface="Courier" panose="02060409020205020404" pitchFamily="49" charset="0"/>
              </a:rPr>
              <a:t>Given a signed, </a:t>
            </a:r>
            <a:r>
              <a:rPr lang="en-IN" sz="2400" u="sng" dirty="0">
                <a:latin typeface="Courier" panose="02060409020205020404" pitchFamily="49" charset="0"/>
              </a:rPr>
              <a:t>balanced</a:t>
            </a:r>
            <a:r>
              <a:rPr lang="en-IN" sz="2400" dirty="0">
                <a:latin typeface="Courier" panose="02060409020205020404" pitchFamily="49" charset="0"/>
              </a:rPr>
              <a:t> graph, the vertex set </a:t>
            </a:r>
            <a:r>
              <a:rPr lang="en-IN" sz="2400" i="1" dirty="0">
                <a:latin typeface="Courier" panose="02060409020205020404" pitchFamily="49" charset="0"/>
              </a:rPr>
              <a:t>N</a:t>
            </a:r>
            <a:r>
              <a:rPr lang="en-IN" sz="2400" dirty="0">
                <a:latin typeface="Courier" panose="02060409020205020404" pitchFamily="49" charset="0"/>
              </a:rPr>
              <a:t> can be partitioned into two subsets </a:t>
            </a:r>
            <a:r>
              <a:rPr lang="en-IN" sz="2400" i="1" dirty="0">
                <a:latin typeface="Courier" panose="02060409020205020404" pitchFamily="49" charset="0"/>
              </a:rPr>
              <a:t>N</a:t>
            </a:r>
            <a:r>
              <a:rPr lang="en-IN" sz="2400" i="1" baseline="-25000" dirty="0">
                <a:latin typeface="Courier" panose="02060409020205020404" pitchFamily="49" charset="0"/>
              </a:rPr>
              <a:t>1</a:t>
            </a:r>
            <a:r>
              <a:rPr lang="en-IN" sz="2400" dirty="0">
                <a:latin typeface="Courier" panose="02060409020205020404" pitchFamily="49" charset="0"/>
              </a:rPr>
              <a:t> and </a:t>
            </a:r>
            <a:r>
              <a:rPr lang="en-IN" sz="2400" i="1" dirty="0">
                <a:latin typeface="Courier" panose="02060409020205020404" pitchFamily="49" charset="0"/>
              </a:rPr>
              <a:t>N</a:t>
            </a:r>
            <a:r>
              <a:rPr lang="en-IN" sz="2400" i="1" baseline="-25000" dirty="0">
                <a:latin typeface="Courier" panose="02060409020205020404" pitchFamily="49" charset="0"/>
              </a:rPr>
              <a:t>2</a:t>
            </a:r>
            <a:r>
              <a:rPr lang="en-IN" sz="2400" dirty="0">
                <a:latin typeface="Courier" panose="02060409020205020404" pitchFamily="49" charset="0"/>
              </a:rPr>
              <a:t> in such a way that every positive edge connects vertices from one and the same subset and every negative edge connects vertices from different subsets. </a:t>
            </a:r>
          </a:p>
          <a:p>
            <a:pPr marL="0" indent="0">
              <a:buNone/>
            </a:pPr>
            <a:endParaRPr lang="en-IN" sz="2400" dirty="0">
              <a:latin typeface="Courier" panose="02060409020205020404" pitchFamily="49" charset="0"/>
            </a:endParaRPr>
          </a:p>
        </p:txBody>
      </p:sp>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4139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a:ea typeface="ＭＳ Ｐゴシック" panose="020B0600070205080204" pitchFamily="34" charset="-128"/>
              </a:rPr>
              <a:t>Note</a:t>
            </a:r>
          </a:p>
        </p:txBody>
      </p:sp>
      <p:sp>
        <p:nvSpPr>
          <p:cNvPr id="63491" name="Content Placeholder 2"/>
          <p:cNvSpPr>
            <a:spLocks noGrp="1"/>
          </p:cNvSpPr>
          <p:nvPr>
            <p:ph idx="1"/>
          </p:nvPr>
        </p:nvSpPr>
        <p:spPr/>
        <p:txBody>
          <a:bodyPr/>
          <a:lstStyle/>
          <a:p>
            <a:pPr algn="just"/>
            <a:r>
              <a:rPr lang="en-US" altLang="en-US" dirty="0">
                <a:ea typeface="ＭＳ Ｐゴシック" panose="020B0600070205080204" pitchFamily="34" charset="-128"/>
              </a:rPr>
              <a:t>The structural balance theorem states that a balanced network is </a:t>
            </a:r>
            <a:r>
              <a:rPr lang="en-US" altLang="en-US" dirty="0" err="1">
                <a:ea typeface="ＭＳ Ｐゴシック" panose="020B0600070205080204" pitchFamily="34" charset="-128"/>
              </a:rPr>
              <a:t>clusterable</a:t>
            </a:r>
            <a:endParaRPr lang="en-US" altLang="en-US" dirty="0">
              <a:ea typeface="ＭＳ Ｐゴシック" panose="020B0600070205080204" pitchFamily="34" charset="-128"/>
            </a:endParaRPr>
          </a:p>
          <a:p>
            <a:pPr lvl="1" algn="just"/>
            <a:r>
              <a:rPr lang="en-US" altLang="en-US" u="sng" dirty="0">
                <a:ea typeface="ＭＳ Ｐゴシック" panose="020B0600070205080204" pitchFamily="34" charset="-128"/>
              </a:rPr>
              <a:t>The opposite is NOT true</a:t>
            </a:r>
          </a:p>
          <a:p>
            <a:pPr lvl="1" algn="just"/>
            <a:endParaRPr lang="en-US" altLang="en-US" u="sng" dirty="0">
              <a:ea typeface="ＭＳ Ｐゴシック" panose="020B0600070205080204" pitchFamily="34" charset="-128"/>
            </a:endParaRPr>
          </a:p>
          <a:p>
            <a:pPr algn="just"/>
            <a:r>
              <a:rPr lang="en-US" altLang="en-US" dirty="0">
                <a:ea typeface="ＭＳ Ｐゴシック" panose="020B0600070205080204" pitchFamily="34" charset="-128"/>
              </a:rPr>
              <a:t>We can cluster the network in 3 clusters </a:t>
            </a:r>
          </a:p>
          <a:p>
            <a:pPr lvl="1" algn="just"/>
            <a:r>
              <a:rPr lang="en-US" altLang="en-US" dirty="0">
                <a:ea typeface="ＭＳ Ｐゴシック" panose="020B0600070205080204" pitchFamily="34" charset="-128"/>
              </a:rPr>
              <a:t>However, the network is not balanced</a:t>
            </a:r>
          </a:p>
        </p:txBody>
      </p:sp>
      <p:sp>
        <p:nvSpPr>
          <p:cNvPr id="6349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0CFAF302-3988-4945-8396-291D45843E04}" type="slidenum">
              <a:rPr lang="en-US" altLang="en-US" sz="1000">
                <a:solidFill>
                  <a:srgbClr val="161616"/>
                </a:solidFill>
              </a:rPr>
              <a:pPr/>
              <a:t>8</a:t>
            </a:fld>
            <a:endParaRPr lang="en-US" altLang="en-US" sz="1000">
              <a:solidFill>
                <a:srgbClr val="161616"/>
              </a:solidFill>
            </a:endParaRPr>
          </a:p>
        </p:txBody>
      </p:sp>
      <p:pic>
        <p:nvPicPr>
          <p:cNvPr id="6349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3491058"/>
            <a:ext cx="264953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80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ea typeface="ＭＳ Ｐゴシック" panose="020B0600070205080204" pitchFamily="34" charset="-128"/>
              </a:rPr>
              <a:t>Similarity</a:t>
            </a:r>
          </a:p>
        </p:txBody>
      </p:sp>
      <p:sp>
        <p:nvSpPr>
          <p:cNvPr id="64515" name="Content Placeholder 2"/>
          <p:cNvSpPr>
            <a:spLocks noGrp="1"/>
          </p:cNvSpPr>
          <p:nvPr>
            <p:ph idx="1"/>
          </p:nvPr>
        </p:nvSpPr>
        <p:spPr/>
        <p:txBody>
          <a:bodyPr/>
          <a:lstStyle/>
          <a:p>
            <a:pPr algn="just"/>
            <a:r>
              <a:rPr lang="en-US" altLang="en-US" dirty="0">
                <a:ea typeface="ＭＳ Ｐゴシック" panose="020B0600070205080204" pitchFamily="34" charset="-128"/>
              </a:rPr>
              <a:t>A central concept in social network analysis is that of vertex similarity</a:t>
            </a:r>
          </a:p>
          <a:p>
            <a:pPr algn="just"/>
            <a:r>
              <a:rPr lang="en-US" altLang="en-US" dirty="0">
                <a:ea typeface="ＭＳ Ｐゴシック" panose="020B0600070205080204" pitchFamily="34" charset="-128"/>
              </a:rPr>
              <a:t>Similarity between vertices can be defined based on their attributes</a:t>
            </a:r>
          </a:p>
          <a:p>
            <a:pPr lvl="1" algn="just"/>
            <a:r>
              <a:rPr lang="en-US" altLang="en-US" dirty="0">
                <a:ea typeface="ＭＳ Ｐゴシック" panose="020B0600070205080204" pitchFamily="34" charset="-128"/>
              </a:rPr>
              <a:t>Ex: Similar webpages, commercial matchmaking sites, </a:t>
            </a:r>
            <a:r>
              <a:rPr lang="en-US" altLang="en-US" dirty="0" err="1">
                <a:ea typeface="ＭＳ Ｐゴシック" panose="020B0600070205080204" pitchFamily="34" charset="-128"/>
              </a:rPr>
              <a:t>etc</a:t>
            </a:r>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However, our focus is on determining similarity using the information contained in the network structure</a:t>
            </a:r>
          </a:p>
          <a:p>
            <a:pPr algn="just"/>
            <a:r>
              <a:rPr lang="en-US" altLang="en-US" dirty="0">
                <a:ea typeface="ＭＳ Ｐゴシック" panose="020B0600070205080204" pitchFamily="34" charset="-128"/>
              </a:rPr>
              <a:t>There are two measures of constructing network similarity</a:t>
            </a:r>
          </a:p>
          <a:p>
            <a:pPr lvl="1" algn="just"/>
            <a:r>
              <a:rPr lang="en-US" altLang="en-US" u="sng" dirty="0">
                <a:ea typeface="ＭＳ Ｐゴシック" panose="020B0600070205080204" pitchFamily="34" charset="-128"/>
              </a:rPr>
              <a:t>Structural equivalence</a:t>
            </a:r>
          </a:p>
          <a:p>
            <a:pPr lvl="1" algn="just"/>
            <a:r>
              <a:rPr lang="en-US" altLang="en-US" u="sng" dirty="0">
                <a:ea typeface="ＭＳ Ｐゴシック" panose="020B0600070205080204" pitchFamily="34" charset="-128"/>
              </a:rPr>
              <a:t>Regular equivalence</a:t>
            </a:r>
          </a:p>
        </p:txBody>
      </p:sp>
      <p:sp>
        <p:nvSpPr>
          <p:cNvPr id="6451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345F48B0-DD4B-4656-978E-0AC913BA0322}" type="slidenum">
              <a:rPr lang="en-US" altLang="en-US" sz="1000">
                <a:solidFill>
                  <a:srgbClr val="161616"/>
                </a:solidFill>
              </a:rPr>
              <a:pPr/>
              <a:t>9</a:t>
            </a:fld>
            <a:endParaRPr lang="en-US" altLang="en-US" sz="1000">
              <a:solidFill>
                <a:srgbClr val="161616"/>
              </a:solidFill>
            </a:endParaRPr>
          </a:p>
        </p:txBody>
      </p:sp>
    </p:spTree>
    <p:extLst>
      <p:ext uri="{BB962C8B-B14F-4D97-AF65-F5344CB8AC3E}">
        <p14:creationId xmlns:p14="http://schemas.microsoft.com/office/powerpoint/2010/main" val="371501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18076</TotalTime>
  <Words>1040</Words>
  <Application>Microsoft Office PowerPoint</Application>
  <PresentationFormat>Widescreen</PresentationFormat>
  <Paragraphs>206</Paragraphs>
  <Slides>17</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ＭＳ Ｐゴシック</vt:lpstr>
      <vt:lpstr>Arial</vt:lpstr>
      <vt:lpstr>Calibri</vt:lpstr>
      <vt:lpstr>Calibri Light</vt:lpstr>
      <vt:lpstr>Cambria Math</vt:lpstr>
      <vt:lpstr>Courier</vt:lpstr>
      <vt:lpstr>Office Theme</vt:lpstr>
      <vt:lpstr>Equation</vt:lpstr>
      <vt:lpstr>Signed Networks Similarity</vt:lpstr>
      <vt:lpstr>Signed edges</vt:lpstr>
      <vt:lpstr>Triadic balance: the local view</vt:lpstr>
      <vt:lpstr>Ex: International relations</vt:lpstr>
      <vt:lpstr>Structural balance</vt:lpstr>
      <vt:lpstr>Ex:Balanced clusterable network</vt:lpstr>
      <vt:lpstr>Harary’s Theorem</vt:lpstr>
      <vt:lpstr>Note</vt:lpstr>
      <vt:lpstr>Similarity</vt:lpstr>
      <vt:lpstr>Structural vs. Regular equivalence </vt:lpstr>
      <vt:lpstr>Cosine similarity</vt:lpstr>
      <vt:lpstr>Cosine similarity</vt:lpstr>
      <vt:lpstr>Jaccard Coefficient</vt:lpstr>
      <vt:lpstr>Pearson coefficients</vt:lpstr>
      <vt:lpstr>Pearson coefficients</vt:lpstr>
      <vt:lpstr>Other metrics of structural equivalence (1)</vt:lpstr>
      <vt:lpstr>Other metrics of structural equivalence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428</cp:revision>
  <dcterms:created xsi:type="dcterms:W3CDTF">2020-08-05T04:35:17Z</dcterms:created>
  <dcterms:modified xsi:type="dcterms:W3CDTF">2024-02-11T15:30:37Z</dcterms:modified>
</cp:coreProperties>
</file>