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handoutMasterIdLst>
    <p:handoutMasterId r:id="rId39"/>
  </p:handoutMasterIdLst>
  <p:sldIdLst>
    <p:sldId id="322" r:id="rId2"/>
    <p:sldId id="295" r:id="rId3"/>
    <p:sldId id="257" r:id="rId4"/>
    <p:sldId id="258" r:id="rId5"/>
    <p:sldId id="260" r:id="rId6"/>
    <p:sldId id="262" r:id="rId7"/>
    <p:sldId id="323" r:id="rId8"/>
    <p:sldId id="263" r:id="rId9"/>
    <p:sldId id="265" r:id="rId10"/>
    <p:sldId id="266" r:id="rId11"/>
    <p:sldId id="302" r:id="rId12"/>
    <p:sldId id="328" r:id="rId13"/>
    <p:sldId id="305" r:id="rId14"/>
    <p:sldId id="293" r:id="rId15"/>
    <p:sldId id="268" r:id="rId16"/>
    <p:sldId id="329" r:id="rId17"/>
    <p:sldId id="269" r:id="rId18"/>
    <p:sldId id="270" r:id="rId19"/>
    <p:sldId id="271" r:id="rId20"/>
    <p:sldId id="273" r:id="rId21"/>
    <p:sldId id="303" r:id="rId22"/>
    <p:sldId id="272" r:id="rId23"/>
    <p:sldId id="294" r:id="rId24"/>
    <p:sldId id="274" r:id="rId25"/>
    <p:sldId id="304" r:id="rId26"/>
    <p:sldId id="330" r:id="rId27"/>
    <p:sldId id="331" r:id="rId28"/>
    <p:sldId id="332" r:id="rId29"/>
    <p:sldId id="333" r:id="rId30"/>
    <p:sldId id="334" r:id="rId31"/>
    <p:sldId id="335" r:id="rId32"/>
    <p:sldId id="336" r:id="rId33"/>
    <p:sldId id="338" r:id="rId34"/>
    <p:sldId id="339" r:id="rId35"/>
    <p:sldId id="340" r:id="rId36"/>
    <p:sldId id="34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82" d="100"/>
          <a:sy n="82" d="100"/>
        </p:scale>
        <p:origin x="691" y="82"/>
      </p:cViewPr>
      <p:guideLst/>
    </p:cSldViewPr>
  </p:slideViewPr>
  <p:notesTextViewPr>
    <p:cViewPr>
      <p:scale>
        <a:sx n="1" d="1"/>
        <a:sy n="1" d="1"/>
      </p:scale>
      <p:origin x="0" y="0"/>
    </p:cViewPr>
  </p:notesTextViewPr>
  <p:notesViewPr>
    <p:cSldViewPr snapToGrid="0">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627426-C160-449A-A4A8-9C77998B232F}" type="datetimeFigureOut">
              <a:rPr lang="en-IN" smtClean="0"/>
              <a:t>27-02-2024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7B6BFA-4EB4-4C4F-BBAF-4860EB98D440}" type="slidenum">
              <a:rPr lang="en-IN" smtClean="0"/>
              <a:t>‹#›</a:t>
            </a:fld>
            <a:endParaRPr lang="en-IN"/>
          </a:p>
        </p:txBody>
      </p:sp>
    </p:spTree>
    <p:extLst>
      <p:ext uri="{BB962C8B-B14F-4D97-AF65-F5344CB8AC3E}">
        <p14:creationId xmlns:p14="http://schemas.microsoft.com/office/powerpoint/2010/main" val="1167688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19A86-DA99-49AD-A072-61FED97192A4}" type="datetimeFigureOut">
              <a:rPr lang="en-IN" smtClean="0"/>
              <a:t>27-02-2024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CD03B-7401-4C33-8A82-DB9311663B63}" type="slidenum">
              <a:rPr lang="en-IN" smtClean="0"/>
              <a:t>‹#›</a:t>
            </a:fld>
            <a:endParaRPr lang="en-IN"/>
          </a:p>
        </p:txBody>
      </p:sp>
    </p:spTree>
    <p:extLst>
      <p:ext uri="{BB962C8B-B14F-4D97-AF65-F5344CB8AC3E}">
        <p14:creationId xmlns:p14="http://schemas.microsoft.com/office/powerpoint/2010/main" val="3921317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a:t>
            </a:fld>
            <a:endParaRPr lang="en-IN"/>
          </a:p>
        </p:txBody>
      </p:sp>
    </p:spTree>
    <p:extLst>
      <p:ext uri="{BB962C8B-B14F-4D97-AF65-F5344CB8AC3E}">
        <p14:creationId xmlns:p14="http://schemas.microsoft.com/office/powerpoint/2010/main" val="3140538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12</a:t>
            </a:fld>
            <a:endParaRPr lang="en-IN"/>
          </a:p>
        </p:txBody>
      </p:sp>
    </p:spTree>
    <p:extLst>
      <p:ext uri="{BB962C8B-B14F-4D97-AF65-F5344CB8AC3E}">
        <p14:creationId xmlns:p14="http://schemas.microsoft.com/office/powerpoint/2010/main" val="2408045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IN" dirty="0"/>
              </a:p>
            </p:txBody>
          </p:sp>
        </mc:Choice>
        <mc:Fallback xmlns="">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b="0" i="0" smtClean="0">
                    <a:latin typeface="Cambria Math" panose="02040503050406030204" pitchFamily="18" charset="0"/>
                  </a:rPr>
                  <a:t>𝑝</a:t>
                </a:r>
                <a:r>
                  <a:rPr lang="en-IN" b="0" i="0" smtClean="0">
                    <a:latin typeface="Cambria Math" panose="02040503050406030204" pitchFamily="18" charset="0"/>
                  </a:rPr>
                  <a:t>_</a:t>
                </a:r>
                <a:r>
                  <a:rPr lang="en-IN" b="0" i="0" smtClean="0">
                    <a:latin typeface="Cambria Math" panose="02040503050406030204" pitchFamily="18" charset="0"/>
                  </a:rPr>
                  <a:t>0=1/10, 𝑝_1=2/10,𝑝_2=4/10, 𝑝_3=2/10,𝑝_4=1/10,𝑝_𝑘=0∀𝑘≥5</a:t>
                </a:r>
                <a:endParaRPr lang="en-IN" dirty="0" smtClean="0"/>
              </a:p>
              <a:p>
                <a:endParaRPr lang="en-IN" dirty="0" smtClean="0"/>
              </a:p>
              <a:p>
                <a:r>
                  <a:rPr lang="en-IN" dirty="0" smtClean="0"/>
                  <a:t>Consider</a:t>
                </a:r>
                <a:r>
                  <a:rPr lang="en-IN" baseline="0" dirty="0" smtClean="0"/>
                  <a:t> </a:t>
                </a:r>
                <a:r>
                  <a:rPr lang="en-IN" baseline="0" dirty="0" smtClean="0"/>
                  <a:t>an undirected network. </a:t>
                </a:r>
                <a:r>
                  <a:rPr lang="en-IN" dirty="0" smtClean="0"/>
                  <a:t>The value </a:t>
                </a:r>
                <a:r>
                  <a:rPr lang="en-IN" dirty="0" err="1" smtClean="0"/>
                  <a:t>p_k</a:t>
                </a:r>
                <a:r>
                  <a:rPr lang="en-IN" dirty="0" smtClean="0"/>
                  <a:t> can be thought of as a probability.</a:t>
                </a:r>
                <a:r>
                  <a:rPr lang="en-IN" baseline="0" dirty="0" smtClean="0"/>
                  <a:t> What is the probability that a random chosen node has degree 2? </a:t>
                </a:r>
              </a:p>
              <a:p>
                <a:r>
                  <a:rPr lang="en-IN" dirty="0" smtClean="0"/>
                  <a:t>The probability distribution for a random variable describes how the probabilities are distributed over the values of the random variable.</a:t>
                </a:r>
              </a:p>
              <a:p>
                <a:endParaRPr lang="en-IN" dirty="0"/>
              </a:p>
            </p:txBody>
          </p:sp>
        </mc:Fallback>
      </mc:AlternateContent>
      <p:sp>
        <p:nvSpPr>
          <p:cNvPr id="4" name="Slide Number Placeholder 3"/>
          <p:cNvSpPr>
            <a:spLocks noGrp="1"/>
          </p:cNvSpPr>
          <p:nvPr>
            <p:ph type="sldNum" sz="quarter" idx="10"/>
          </p:nvPr>
        </p:nvSpPr>
        <p:spPr/>
        <p:txBody>
          <a:bodyPr/>
          <a:lstStyle/>
          <a:p>
            <a:fld id="{39ECD03B-7401-4C33-8A82-DB9311663B63}" type="slidenum">
              <a:rPr lang="en-IN" smtClean="0"/>
              <a:t>13</a:t>
            </a:fld>
            <a:endParaRPr lang="en-IN"/>
          </a:p>
        </p:txBody>
      </p:sp>
    </p:spTree>
    <p:extLst>
      <p:ext uri="{BB962C8B-B14F-4D97-AF65-F5344CB8AC3E}">
        <p14:creationId xmlns:p14="http://schemas.microsoft.com/office/powerpoint/2010/main" val="2461300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15</a:t>
            </a:fld>
            <a:endParaRPr lang="en-IN"/>
          </a:p>
        </p:txBody>
      </p:sp>
    </p:spTree>
    <p:extLst>
      <p:ext uri="{BB962C8B-B14F-4D97-AF65-F5344CB8AC3E}">
        <p14:creationId xmlns:p14="http://schemas.microsoft.com/office/powerpoint/2010/main" val="1257321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16</a:t>
            </a:fld>
            <a:endParaRPr lang="en-IN"/>
          </a:p>
        </p:txBody>
      </p:sp>
    </p:spTree>
    <p:extLst>
      <p:ext uri="{BB962C8B-B14F-4D97-AF65-F5344CB8AC3E}">
        <p14:creationId xmlns:p14="http://schemas.microsoft.com/office/powerpoint/2010/main" val="874315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17</a:t>
            </a:fld>
            <a:endParaRPr lang="en-IN"/>
          </a:p>
        </p:txBody>
      </p:sp>
    </p:spTree>
    <p:extLst>
      <p:ext uri="{BB962C8B-B14F-4D97-AF65-F5344CB8AC3E}">
        <p14:creationId xmlns:p14="http://schemas.microsoft.com/office/powerpoint/2010/main" val="621528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19</a:t>
            </a:fld>
            <a:endParaRPr lang="en-IN"/>
          </a:p>
        </p:txBody>
      </p:sp>
    </p:spTree>
    <p:extLst>
      <p:ext uri="{BB962C8B-B14F-4D97-AF65-F5344CB8AC3E}">
        <p14:creationId xmlns:p14="http://schemas.microsoft.com/office/powerpoint/2010/main" val="215826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IN" dirty="0"/>
              </a:p>
            </p:txBody>
          </p:sp>
        </mc:Choice>
        <mc:Fallback xmlns="">
          <p:sp>
            <p:nvSpPr>
              <p:cNvPr id="3" name="Notes Placeholder 2"/>
              <p:cNvSpPr>
                <a:spLocks noGrp="1"/>
              </p:cNvSpPr>
              <p:nvPr>
                <p:ph type="body" idx="1"/>
              </p:nvPr>
            </p:nvSpPr>
            <p:spPr/>
            <p:txBody>
              <a:bodyPr/>
              <a:lstStyle/>
              <a:p>
                <a:r>
                  <a:rPr lang="en-IN" dirty="0" smtClean="0"/>
                  <a:t>The long tail is</a:t>
                </a:r>
                <a:r>
                  <a:rPr lang="en-IN" baseline="0" dirty="0" smtClean="0"/>
                  <a:t> not visible. Both axes are logarithmic.. </a:t>
                </a:r>
                <a:r>
                  <a:rPr lang="en-IN" baseline="0" dirty="0" smtClean="0"/>
                  <a:t>We have also made the bins larger to make the effect clearer. Observation: Degree distribution follows a straight </a:t>
                </a:r>
                <a:r>
                  <a:rPr lang="en-IN" baseline="0" dirty="0" smtClean="0"/>
                  <a:t>line.</a:t>
                </a:r>
              </a:p>
              <a:p>
                <a:r>
                  <a:rPr lang="en-IN" baseline="0" dirty="0" smtClean="0"/>
                  <a:t>y=-</a:t>
                </a:r>
                <a:r>
                  <a:rPr lang="en-IN" baseline="0" dirty="0" err="1" smtClean="0"/>
                  <a:t>mx+c</a:t>
                </a:r>
                <a:r>
                  <a:rPr lang="en-IN" baseline="0" dirty="0" smtClean="0"/>
                  <a:t>; </a:t>
                </a:r>
                <a:r>
                  <a:rPr lang="en-IN" b="0" i="0" baseline="0" smtClean="0">
                    <a:latin typeface="Cambria Math" panose="02040503050406030204" pitchFamily="18" charset="0"/>
                  </a:rPr>
                  <a:t>l𝑛⁡〖𝑝_𝑘=−𝛼 l𝑛⁡〖𝑘+𝑐〗 〗⇒ln⁡〖𝑝_𝑘=ln⁡〖𝑘^(−𝛼)+ln⁡〖𝑒^𝑐⇒ln⁡〖𝑝_𝑘=ln⁡〖(𝑒^𝑐 𝑘^(−𝛼))〗 〗  〗 〗 〗</a:t>
                </a:r>
                <a:endParaRPr lang="en-IN" dirty="0"/>
              </a:p>
            </p:txBody>
          </p:sp>
        </mc:Fallback>
      </mc:AlternateContent>
      <p:sp>
        <p:nvSpPr>
          <p:cNvPr id="4" name="Slide Number Placeholder 3"/>
          <p:cNvSpPr>
            <a:spLocks noGrp="1"/>
          </p:cNvSpPr>
          <p:nvPr>
            <p:ph type="sldNum" sz="quarter" idx="10"/>
          </p:nvPr>
        </p:nvSpPr>
        <p:spPr/>
        <p:txBody>
          <a:bodyPr/>
          <a:lstStyle/>
          <a:p>
            <a:fld id="{39ECD03B-7401-4C33-8A82-DB9311663B63}" type="slidenum">
              <a:rPr lang="en-IN" smtClean="0"/>
              <a:t>20</a:t>
            </a:fld>
            <a:endParaRPr lang="en-IN"/>
          </a:p>
        </p:txBody>
      </p:sp>
    </p:spTree>
    <p:extLst>
      <p:ext uri="{BB962C8B-B14F-4D97-AF65-F5344CB8AC3E}">
        <p14:creationId xmlns:p14="http://schemas.microsoft.com/office/powerpoint/2010/main" val="999823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21</a:t>
            </a:fld>
            <a:endParaRPr lang="en-IN"/>
          </a:p>
        </p:txBody>
      </p:sp>
    </p:spTree>
    <p:extLst>
      <p:ext uri="{BB962C8B-B14F-4D97-AF65-F5344CB8AC3E}">
        <p14:creationId xmlns:p14="http://schemas.microsoft.com/office/powerpoint/2010/main" val="639598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22</a:t>
            </a:fld>
            <a:endParaRPr lang="en-IN"/>
          </a:p>
        </p:txBody>
      </p:sp>
    </p:spTree>
    <p:extLst>
      <p:ext uri="{BB962C8B-B14F-4D97-AF65-F5344CB8AC3E}">
        <p14:creationId xmlns:p14="http://schemas.microsoft.com/office/powerpoint/2010/main" val="1221307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a:t>
            </a:r>
          </a:p>
        </p:txBody>
      </p:sp>
      <p:sp>
        <p:nvSpPr>
          <p:cNvPr id="4" name="Slide Number Placeholder 3"/>
          <p:cNvSpPr>
            <a:spLocks noGrp="1"/>
          </p:cNvSpPr>
          <p:nvPr>
            <p:ph type="sldNum" sz="quarter" idx="10"/>
          </p:nvPr>
        </p:nvSpPr>
        <p:spPr/>
        <p:txBody>
          <a:bodyPr/>
          <a:lstStyle/>
          <a:p>
            <a:fld id="{39ECD03B-7401-4C33-8A82-DB9311663B63}" type="slidenum">
              <a:rPr lang="en-IN" smtClean="0"/>
              <a:t>23</a:t>
            </a:fld>
            <a:endParaRPr lang="en-IN"/>
          </a:p>
        </p:txBody>
      </p:sp>
    </p:spTree>
    <p:extLst>
      <p:ext uri="{BB962C8B-B14F-4D97-AF65-F5344CB8AC3E}">
        <p14:creationId xmlns:p14="http://schemas.microsoft.com/office/powerpoint/2010/main" val="982237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3</a:t>
            </a:fld>
            <a:endParaRPr lang="en-IN"/>
          </a:p>
        </p:txBody>
      </p:sp>
    </p:spTree>
    <p:extLst>
      <p:ext uri="{BB962C8B-B14F-4D97-AF65-F5344CB8AC3E}">
        <p14:creationId xmlns:p14="http://schemas.microsoft.com/office/powerpoint/2010/main" val="376483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24</a:t>
            </a:fld>
            <a:endParaRPr lang="en-IN"/>
          </a:p>
        </p:txBody>
      </p:sp>
    </p:spTree>
    <p:extLst>
      <p:ext uri="{BB962C8B-B14F-4D97-AF65-F5344CB8AC3E}">
        <p14:creationId xmlns:p14="http://schemas.microsoft.com/office/powerpoint/2010/main" val="3678568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IN" dirty="0"/>
              </a:p>
            </p:txBody>
          </p:sp>
        </mc:Choice>
        <mc:Fallback xmlns="">
          <p:sp>
            <p:nvSpPr>
              <p:cNvPr id="3" name="Notes Placeholder 2"/>
              <p:cNvSpPr>
                <a:spLocks noGrp="1"/>
              </p:cNvSpPr>
              <p:nvPr>
                <p:ph type="body" idx="1"/>
              </p:nvPr>
            </p:nvSpPr>
            <p:spPr/>
            <p:txBody>
              <a:bodyPr/>
              <a:lstStyle/>
              <a:p>
                <a:r>
                  <a:rPr lang="en-IN" b="0" i="0" smtClean="0">
                    <a:latin typeface="Cambria Math" panose="02040503050406030204" pitchFamily="18" charset="0"/>
                  </a:rPr>
                  <a:t>𝐸𝑥𝑝𝑜𝑛𝑒𝑛𝑡𝑖𝑎𝑙 𝑑𝑖𝑠𝑡𝑟𝑖𝑏𝑢𝑡𝑖𝑜𝑛 𝑓(𝑥)=𝜆𝑒^(−𝜆𝑥)  𝑎𝑛𝑑 𝑃(𝑥&lt;𝑋)=1−𝑒^(−𝜆𝑥)</a:t>
                </a:r>
                <a:endParaRPr lang="en-IN" dirty="0"/>
              </a:p>
            </p:txBody>
          </p:sp>
        </mc:Fallback>
      </mc:AlternateContent>
      <p:sp>
        <p:nvSpPr>
          <p:cNvPr id="4" name="Slide Number Placeholder 3"/>
          <p:cNvSpPr>
            <a:spLocks noGrp="1"/>
          </p:cNvSpPr>
          <p:nvPr>
            <p:ph type="sldNum" sz="quarter" idx="10"/>
          </p:nvPr>
        </p:nvSpPr>
        <p:spPr/>
        <p:txBody>
          <a:bodyPr/>
          <a:lstStyle/>
          <a:p>
            <a:fld id="{39ECD03B-7401-4C33-8A82-DB9311663B63}" type="slidenum">
              <a:rPr lang="en-IN" smtClean="0"/>
              <a:t>25</a:t>
            </a:fld>
            <a:endParaRPr lang="en-IN"/>
          </a:p>
        </p:txBody>
      </p:sp>
    </p:spTree>
    <p:extLst>
      <p:ext uri="{BB962C8B-B14F-4D97-AF65-F5344CB8AC3E}">
        <p14:creationId xmlns:p14="http://schemas.microsoft.com/office/powerpoint/2010/main" val="2828206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28</a:t>
            </a:fld>
            <a:endParaRPr lang="en-IN"/>
          </a:p>
        </p:txBody>
      </p:sp>
    </p:spTree>
    <p:extLst>
      <p:ext uri="{BB962C8B-B14F-4D97-AF65-F5344CB8AC3E}">
        <p14:creationId xmlns:p14="http://schemas.microsoft.com/office/powerpoint/2010/main" val="1272505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29</a:t>
            </a:fld>
            <a:endParaRPr lang="en-IN"/>
          </a:p>
        </p:txBody>
      </p:sp>
    </p:spTree>
    <p:extLst>
      <p:ext uri="{BB962C8B-B14F-4D97-AF65-F5344CB8AC3E}">
        <p14:creationId xmlns:p14="http://schemas.microsoft.com/office/powerpoint/2010/main" val="20672618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i="0" smtClean="0">
                    <a:latin typeface="Cambria Math" panose="02040503050406030204" pitchFamily="18" charset="0"/>
                  </a:rPr>
                  <a:t>𝑎^(𝑛−1)&lt;𝑘&lt;𝑎^𝑛, </a:t>
                </a:r>
                <a:r>
                  <a:rPr lang="en-IN" dirty="0" smtClean="0"/>
                  <a:t>Choose</a:t>
                </a:r>
                <a:r>
                  <a:rPr lang="en-IN" baseline="0" dirty="0" smtClean="0"/>
                  <a:t> a =10, n=1, 2, … ; The first bin will contain </a:t>
                </a:r>
                <a:r>
                  <a:rPr lang="en-IN" b="0" i="0" baseline="0" smtClean="0">
                    <a:latin typeface="Cambria Math" panose="02040503050406030204" pitchFamily="18" charset="0"/>
                  </a:rPr>
                  <a:t>〖10〗^0&lt;𝑘&lt;〖10〗^1</a:t>
                </a:r>
                <a:endParaRPr lang="en-IN" dirty="0" smtClean="0"/>
              </a:p>
              <a:p>
                <a:endParaRPr lang="en-IN" dirty="0"/>
              </a:p>
            </p:txBody>
          </p:sp>
        </mc:Fallback>
      </mc:AlternateContent>
      <p:sp>
        <p:nvSpPr>
          <p:cNvPr id="4" name="Slide Number Placeholder 3"/>
          <p:cNvSpPr>
            <a:spLocks noGrp="1"/>
          </p:cNvSpPr>
          <p:nvPr>
            <p:ph type="sldNum" sz="quarter" idx="10"/>
          </p:nvPr>
        </p:nvSpPr>
        <p:spPr/>
        <p:txBody>
          <a:bodyPr/>
          <a:lstStyle/>
          <a:p>
            <a:fld id="{39ECD03B-7401-4C33-8A82-DB9311663B63}" type="slidenum">
              <a:rPr lang="en-IN" smtClean="0"/>
              <a:t>30</a:t>
            </a:fld>
            <a:endParaRPr lang="en-IN"/>
          </a:p>
        </p:txBody>
      </p:sp>
    </p:spTree>
    <p:extLst>
      <p:ext uri="{BB962C8B-B14F-4D97-AF65-F5344CB8AC3E}">
        <p14:creationId xmlns:p14="http://schemas.microsoft.com/office/powerpoint/2010/main" val="1012100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32</a:t>
            </a:fld>
            <a:endParaRPr lang="en-IN"/>
          </a:p>
        </p:txBody>
      </p:sp>
    </p:spTree>
    <p:extLst>
      <p:ext uri="{BB962C8B-B14F-4D97-AF65-F5344CB8AC3E}">
        <p14:creationId xmlns:p14="http://schemas.microsoft.com/office/powerpoint/2010/main" val="39414915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33</a:t>
            </a:fld>
            <a:endParaRPr lang="en-IN"/>
          </a:p>
        </p:txBody>
      </p:sp>
    </p:spTree>
    <p:extLst>
      <p:ext uri="{BB962C8B-B14F-4D97-AF65-F5344CB8AC3E}">
        <p14:creationId xmlns:p14="http://schemas.microsoft.com/office/powerpoint/2010/main" val="3752462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4</a:t>
            </a:fld>
            <a:endParaRPr lang="en-IN"/>
          </a:p>
        </p:txBody>
      </p:sp>
    </p:spTree>
    <p:extLst>
      <p:ext uri="{BB962C8B-B14F-4D97-AF65-F5344CB8AC3E}">
        <p14:creationId xmlns:p14="http://schemas.microsoft.com/office/powerpoint/2010/main" val="2040654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5</a:t>
            </a:fld>
            <a:endParaRPr lang="en-IN"/>
          </a:p>
        </p:txBody>
      </p:sp>
    </p:spTree>
    <p:extLst>
      <p:ext uri="{BB962C8B-B14F-4D97-AF65-F5344CB8AC3E}">
        <p14:creationId xmlns:p14="http://schemas.microsoft.com/office/powerpoint/2010/main" val="35976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6</a:t>
            </a:fld>
            <a:endParaRPr lang="en-IN"/>
          </a:p>
        </p:txBody>
      </p:sp>
    </p:spTree>
    <p:extLst>
      <p:ext uri="{BB962C8B-B14F-4D97-AF65-F5344CB8AC3E}">
        <p14:creationId xmlns:p14="http://schemas.microsoft.com/office/powerpoint/2010/main" val="2136303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7</a:t>
            </a:fld>
            <a:endParaRPr lang="en-IN"/>
          </a:p>
        </p:txBody>
      </p:sp>
    </p:spTree>
    <p:extLst>
      <p:ext uri="{BB962C8B-B14F-4D97-AF65-F5344CB8AC3E}">
        <p14:creationId xmlns:p14="http://schemas.microsoft.com/office/powerpoint/2010/main" val="643178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8</a:t>
            </a:fld>
            <a:endParaRPr lang="en-IN"/>
          </a:p>
        </p:txBody>
      </p:sp>
    </p:spTree>
    <p:extLst>
      <p:ext uri="{BB962C8B-B14F-4D97-AF65-F5344CB8AC3E}">
        <p14:creationId xmlns:p14="http://schemas.microsoft.com/office/powerpoint/2010/main" val="3753192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10</a:t>
            </a:fld>
            <a:endParaRPr lang="en-IN"/>
          </a:p>
        </p:txBody>
      </p:sp>
    </p:spTree>
    <p:extLst>
      <p:ext uri="{BB962C8B-B14F-4D97-AF65-F5344CB8AC3E}">
        <p14:creationId xmlns:p14="http://schemas.microsoft.com/office/powerpoint/2010/main" val="201106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11</a:t>
            </a:fld>
            <a:endParaRPr lang="en-IN"/>
          </a:p>
        </p:txBody>
      </p:sp>
    </p:spTree>
    <p:extLst>
      <p:ext uri="{BB962C8B-B14F-4D97-AF65-F5344CB8AC3E}">
        <p14:creationId xmlns:p14="http://schemas.microsoft.com/office/powerpoint/2010/main" val="2757906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518: Database Management Systems</a:t>
            </a:r>
          </a:p>
        </p:txBody>
      </p:sp>
    </p:spTree>
    <p:extLst>
      <p:ext uri="{BB962C8B-B14F-4D97-AF65-F5344CB8AC3E}">
        <p14:creationId xmlns:p14="http://schemas.microsoft.com/office/powerpoint/2010/main" val="222861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1207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IN"/>
          </a:p>
        </p:txBody>
      </p:sp>
      <p:sp>
        <p:nvSpPr>
          <p:cNvPr id="5" name="Footer Placeholder 4"/>
          <p:cNvSpPr>
            <a:spLocks noGrp="1"/>
          </p:cNvSpPr>
          <p:nvPr>
            <p:ph type="ftr" sz="quarter" idx="11"/>
          </p:nvPr>
        </p:nvSpPr>
        <p:spPr/>
        <p:txBody>
          <a:bodyPr/>
          <a:lstStyle/>
          <a:p>
            <a:r>
              <a:rPr lang="en-IN" dirty="0"/>
              <a:t>MA 653: Network Science</a:t>
            </a:r>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Tree>
    <p:extLst>
      <p:ext uri="{BB962C8B-B14F-4D97-AF65-F5344CB8AC3E}">
        <p14:creationId xmlns:p14="http://schemas.microsoft.com/office/powerpoint/2010/main" val="349091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23927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402770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114296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Slide Number Placeholder 8"/>
          <p:cNvSpPr>
            <a:spLocks noGrp="1"/>
          </p:cNvSpPr>
          <p:nvPr>
            <p:ph type="sldNum" sz="quarter" idx="12"/>
          </p:nvPr>
        </p:nvSpPr>
        <p:spPr/>
        <p:txBody>
          <a:bodyPr/>
          <a:lstStyle/>
          <a:p>
            <a:fld id="{AF5FB12C-948D-4C77-8613-2E4673F705B6}" type="slidenum">
              <a:rPr lang="en-IN" smtClean="0"/>
              <a:t>‹#›</a:t>
            </a:fld>
            <a:endParaRPr lang="en-IN"/>
          </a:p>
        </p:txBody>
      </p:sp>
      <p:sp>
        <p:nvSpPr>
          <p:cNvPr id="10" name="Footer Placeholder 4"/>
          <p:cNvSpPr>
            <a:spLocks noGrp="1"/>
          </p:cNvSpPr>
          <p:nvPr>
            <p:ph type="ftr" sz="quarter" idx="13"/>
          </p:nvPr>
        </p:nvSpPr>
        <p:spPr>
          <a:xfrm>
            <a:off x="757518" y="6356349"/>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80202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5" name="Slide Number Placeholder 4"/>
          <p:cNvSpPr>
            <a:spLocks noGrp="1"/>
          </p:cNvSpPr>
          <p:nvPr>
            <p:ph type="sldNum" sz="quarter" idx="12"/>
          </p:nvPr>
        </p:nvSpPr>
        <p:spPr/>
        <p:txBody>
          <a:bodyPr/>
          <a:lstStyle/>
          <a:p>
            <a:fld id="{AF5FB12C-948D-4C77-8613-2E4673F705B6}" type="slidenum">
              <a:rPr lang="en-IN" smtClean="0"/>
              <a:t>‹#›</a:t>
            </a:fld>
            <a:endParaRPr lang="en-IN"/>
          </a:p>
        </p:txBody>
      </p:sp>
      <p:sp>
        <p:nvSpPr>
          <p:cNvPr id="6"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277959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5FB12C-948D-4C77-8613-2E4673F705B6}" type="slidenum">
              <a:rPr lang="en-IN" smtClean="0"/>
              <a:t>‹#›</a:t>
            </a:fld>
            <a:endParaRPr lang="en-IN"/>
          </a:p>
        </p:txBody>
      </p:sp>
      <p:sp>
        <p:nvSpPr>
          <p:cNvPr id="5"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688077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169592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238105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8000">
              <a:srgbClr val="CADFF1"/>
            </a:gs>
            <a:gs pos="70597">
              <a:srgbClr val="B5D2EC"/>
            </a:gs>
            <a:gs pos="49000">
              <a:schemeClr val="accent1">
                <a:lumMod val="40000"/>
                <a:lumOff val="60000"/>
              </a:schemeClr>
            </a:gs>
            <a:gs pos="72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518: Database Management Systems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FB12C-948D-4C77-8613-2E4673F705B6}" type="slidenum">
              <a:rPr lang="en-IN" smtClean="0"/>
              <a:t>‹#›</a:t>
            </a:fld>
            <a:endParaRPr lang="en-IN"/>
          </a:p>
        </p:txBody>
      </p:sp>
    </p:spTree>
    <p:extLst>
      <p:ext uri="{BB962C8B-B14F-4D97-AF65-F5344CB8AC3E}">
        <p14:creationId xmlns:p14="http://schemas.microsoft.com/office/powerpoint/2010/main" val="1444454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8" Type="http://schemas.openxmlformats.org/officeDocument/2006/relationships/image" Target="../media/image11.wmf"/><Relationship Id="rId7" Type="http://schemas.openxmlformats.org/officeDocument/2006/relationships/oleObject" Target="../embeddings/oleObject1.bin"/><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image" Target="../media/image170.png"/></Relationships>
</file>

<file path=ppt/slides/_rels/slide22.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14.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t>Structure of Real-world Networks</a:t>
            </a:r>
            <a:endParaRPr lang="en-IN" sz="4800" dirty="0"/>
          </a:p>
        </p:txBody>
      </p:sp>
      <p:sp>
        <p:nvSpPr>
          <p:cNvPr id="3" name="Subtitle 2"/>
          <p:cNvSpPr>
            <a:spLocks noGrp="1"/>
          </p:cNvSpPr>
          <p:nvPr>
            <p:ph type="subTitle" idx="1"/>
          </p:nvPr>
        </p:nvSpPr>
        <p:spPr>
          <a:xfrm>
            <a:off x="1524000" y="4804053"/>
            <a:ext cx="9144000" cy="1655762"/>
          </a:xfrm>
        </p:spPr>
        <p:txBody>
          <a:bodyPr/>
          <a:lstStyle/>
          <a:p>
            <a:r>
              <a:rPr lang="en-IN" dirty="0"/>
              <a:t>Instructor: Ashok Singh Sairam</a:t>
            </a:r>
          </a:p>
          <a:p>
            <a:r>
              <a:rPr lang="en-IN" dirty="0"/>
              <a:t>             ashok@iitg.ac.in</a:t>
            </a:r>
          </a:p>
        </p:txBody>
      </p:sp>
      <p:sp>
        <p:nvSpPr>
          <p:cNvPr id="4" name="Rectangle 3"/>
          <p:cNvSpPr/>
          <p:nvPr/>
        </p:nvSpPr>
        <p:spPr>
          <a:xfrm>
            <a:off x="3966950" y="4038991"/>
            <a:ext cx="4479560" cy="584775"/>
          </a:xfrm>
          <a:prstGeom prst="rect">
            <a:avLst/>
          </a:prstGeom>
        </p:spPr>
        <p:txBody>
          <a:bodyPr wrap="none">
            <a:spAutoFit/>
          </a:bodyPr>
          <a:lstStyle/>
          <a:p>
            <a:r>
              <a:rPr lang="en-IN" sz="3200" dirty="0"/>
              <a:t>MA 653: Network Science</a:t>
            </a:r>
          </a:p>
        </p:txBody>
      </p:sp>
    </p:spTree>
    <p:extLst>
      <p:ext uri="{BB962C8B-B14F-4D97-AF65-F5344CB8AC3E}">
        <p14:creationId xmlns:p14="http://schemas.microsoft.com/office/powerpoint/2010/main" val="3697851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Shortest paths and the small-world effect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3911146"/>
              </a:xfrm>
            </p:spPr>
            <p:txBody>
              <a:bodyPr>
                <a:normAutofit/>
              </a:bodyPr>
              <a:lstStyle/>
              <a:p>
                <a:r>
                  <a:rPr lang="en-IN" dirty="0"/>
                  <a:t>The small-world effect is not surprising</a:t>
                </a:r>
              </a:p>
              <a:p>
                <a:pPr lvl="1"/>
                <a:r>
                  <a:rPr lang="en-IN" dirty="0"/>
                  <a:t>Mathematical models for networks suggest that the mean path length</a:t>
                </a:r>
                <a:r>
                  <a:rPr lang="en-IN" i="1" dirty="0"/>
                  <a:t> l </a:t>
                </a:r>
                <a:r>
                  <a:rPr lang="en-IN" dirty="0"/>
                  <a:t>in a network increases slowly with the number </a:t>
                </a:r>
                <a:r>
                  <a:rPr lang="en-IN" i="1" dirty="0"/>
                  <a:t>n</a:t>
                </a:r>
                <a:r>
                  <a:rPr lang="en-IN" dirty="0"/>
                  <a:t> of vertices in the network</a:t>
                </a: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𝑙</m:t>
                      </m:r>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log</m:t>
                              </m:r>
                            </m:fName>
                            <m:e>
                              <m:r>
                                <a:rPr lang="en-IN" b="0" i="1" smtClean="0">
                                  <a:latin typeface="Cambria Math" panose="02040503050406030204" pitchFamily="18" charset="0"/>
                                  <a:ea typeface="Cambria Math" panose="02040503050406030204" pitchFamily="18" charset="0"/>
                                </a:rPr>
                                <m:t>𝑛</m:t>
                              </m:r>
                            </m:e>
                          </m:func>
                        </m:num>
                        <m:den>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log</m:t>
                              </m:r>
                            </m:fName>
                            <m:e>
                              <m:r>
                                <a:rPr lang="en-IN" b="0" i="1" smtClean="0">
                                  <a:latin typeface="Cambria Math" panose="02040503050406030204" pitchFamily="18" charset="0"/>
                                  <a:ea typeface="Cambria Math" panose="02040503050406030204" pitchFamily="18" charset="0"/>
                                </a:rPr>
                                <m:t>&lt;</m:t>
                              </m:r>
                              <m:r>
                                <a:rPr lang="en-IN" b="0" i="1" smtClean="0">
                                  <a:latin typeface="Cambria Math" panose="02040503050406030204" pitchFamily="18" charset="0"/>
                                  <a:ea typeface="Cambria Math" panose="02040503050406030204" pitchFamily="18" charset="0"/>
                                </a:rPr>
                                <m:t>𝑘</m:t>
                              </m:r>
                              <m:r>
                                <a:rPr lang="en-IN" b="0" i="1" smtClean="0">
                                  <a:latin typeface="Cambria Math" panose="02040503050406030204" pitchFamily="18" charset="0"/>
                                  <a:ea typeface="Cambria Math" panose="02040503050406030204" pitchFamily="18" charset="0"/>
                                </a:rPr>
                                <m:t>&gt;</m:t>
                              </m:r>
                            </m:e>
                          </m:func>
                        </m:den>
                      </m:f>
                    </m:oMath>
                  </m:oMathPara>
                </a14:m>
                <a:endParaRPr lang="en-IN" dirty="0"/>
              </a:p>
              <a:p>
                <a:r>
                  <a:rPr lang="en-IN" dirty="0"/>
                  <a:t>Similarly, the diameter of a network is relatively small as well</a:t>
                </a:r>
              </a:p>
              <a:p>
                <a:pPr lvl="1"/>
                <a:r>
                  <a:rPr lang="en-IN" dirty="0"/>
                  <a:t>Scales logarithmically as well with the number of vertices (</a:t>
                </a:r>
                <a14:m>
                  <m:oMath xmlns:m="http://schemas.openxmlformats.org/officeDocument/2006/math">
                    <m:r>
                      <a:rPr lang="en-IN" b="0" i="1" smtClean="0">
                        <a:latin typeface="Cambria Math" panose="02040503050406030204" pitchFamily="18" charset="0"/>
                      </a:rPr>
                      <m:t>𝑑𝑖𝑎</m:t>
                    </m:r>
                    <m:r>
                      <a:rPr lang="en-IN" b="0" i="1" smtClean="0">
                        <a:latin typeface="Cambria Math" panose="02040503050406030204" pitchFamily="18" charset="0"/>
                      </a:rPr>
                      <m:t> ~</m:t>
                    </m:r>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log</m:t>
                        </m:r>
                      </m:fName>
                      <m:e>
                        <m:r>
                          <a:rPr lang="en-IN" b="0" i="1" smtClean="0">
                            <a:latin typeface="Cambria Math" panose="02040503050406030204" pitchFamily="18" charset="0"/>
                            <a:ea typeface="Cambria Math" panose="02040503050406030204" pitchFamily="18" charset="0"/>
                          </a:rPr>
                          <m:t>𝑛</m:t>
                        </m:r>
                        <m:r>
                          <a:rPr lang="en-IN" b="0" i="1" smtClean="0">
                            <a:latin typeface="Cambria Math" panose="02040503050406030204" pitchFamily="18" charset="0"/>
                            <a:ea typeface="Cambria Math" panose="02040503050406030204" pitchFamily="18" charset="0"/>
                          </a:rPr>
                          <m:t>)</m:t>
                        </m:r>
                      </m:e>
                    </m:func>
                  </m:oMath>
                </a14:m>
                <a:endParaRPr lang="en-IN" dirty="0"/>
              </a:p>
              <a:p>
                <a:pPr lvl="1"/>
                <a:r>
                  <a:rPr lang="en-IN" dirty="0"/>
                  <a:t>However, it is not a very useful metric (extreme case)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3911146"/>
              </a:xfrm>
              <a:blipFill>
                <a:blip r:embed="rId3"/>
                <a:stretch>
                  <a:fillRect l="-1043" t="-249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10</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191413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small-world </a:t>
            </a:r>
            <a:r>
              <a:rPr lang="en-IN" dirty="0" err="1"/>
              <a:t>effect:Funneling</a:t>
            </a:r>
            <a:endParaRPr lang="en-IN" dirty="0"/>
          </a:p>
        </p:txBody>
      </p:sp>
      <p:sp>
        <p:nvSpPr>
          <p:cNvPr id="3" name="Content Placeholder 2"/>
          <p:cNvSpPr>
            <a:spLocks noGrp="1"/>
          </p:cNvSpPr>
          <p:nvPr>
            <p:ph idx="1"/>
          </p:nvPr>
        </p:nvSpPr>
        <p:spPr>
          <a:xfrm>
            <a:off x="838200" y="1687059"/>
            <a:ext cx="10515600" cy="4351338"/>
          </a:xfrm>
        </p:spPr>
        <p:txBody>
          <a:bodyPr/>
          <a:lstStyle/>
          <a:p>
            <a:r>
              <a:rPr lang="en-IN" dirty="0" err="1"/>
              <a:t>Funneling</a:t>
            </a:r>
            <a:r>
              <a:rPr lang="en-IN" dirty="0"/>
              <a:t> was observed by Milgram in his experiment</a:t>
            </a:r>
          </a:p>
          <a:p>
            <a:r>
              <a:rPr lang="en-IN" dirty="0"/>
              <a:t>Most of the shortest paths to a sink vertex </a:t>
            </a:r>
            <a:r>
              <a:rPr lang="en-IN" i="1" dirty="0" err="1"/>
              <a:t>i</a:t>
            </a:r>
            <a:r>
              <a:rPr lang="en-IN" dirty="0"/>
              <a:t> go through one of its </a:t>
            </a:r>
            <a:r>
              <a:rPr lang="en-IN" dirty="0" err="1"/>
              <a:t>neighbors</a:t>
            </a:r>
            <a:r>
              <a:rPr lang="en-IN" dirty="0"/>
              <a:t>, so there is this </a:t>
            </a:r>
            <a:r>
              <a:rPr lang="en-IN" dirty="0" err="1"/>
              <a:t>funneling</a:t>
            </a:r>
            <a:r>
              <a:rPr lang="en-IN" dirty="0"/>
              <a:t> towards the destination</a:t>
            </a:r>
          </a:p>
          <a:p>
            <a:pPr lvl="1"/>
            <a:r>
              <a:rPr lang="en-IN" dirty="0"/>
              <a:t>Most of the shortest path of vertex </a:t>
            </a:r>
            <a:r>
              <a:rPr lang="en-IN" dirty="0" err="1"/>
              <a:t>i</a:t>
            </a:r>
            <a:r>
              <a:rPr lang="en-IN" dirty="0"/>
              <a:t> go through one or two of its </a:t>
            </a:r>
            <a:r>
              <a:rPr lang="en-IN" dirty="0" err="1"/>
              <a:t>neighbors</a:t>
            </a:r>
            <a:endParaRPr lang="en-IN" dirty="0"/>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11</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3"/>
          <a:stretch>
            <a:fillRect/>
          </a:stretch>
        </p:blipFill>
        <p:spPr>
          <a:xfrm>
            <a:off x="4702629" y="3477494"/>
            <a:ext cx="4428445" cy="2878856"/>
          </a:xfrm>
          <a:prstGeom prst="rect">
            <a:avLst/>
          </a:prstGeom>
        </p:spPr>
      </p:pic>
    </p:spTree>
    <p:extLst>
      <p:ext uri="{BB962C8B-B14F-4D97-AF65-F5344CB8AC3E}">
        <p14:creationId xmlns:p14="http://schemas.microsoft.com/office/powerpoint/2010/main" val="403732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498" y="2407934"/>
            <a:ext cx="10515600" cy="1325563"/>
          </a:xfrm>
        </p:spPr>
        <p:txBody>
          <a:bodyPr/>
          <a:lstStyle/>
          <a:p>
            <a:r>
              <a:rPr lang="en-US" dirty="0"/>
              <a:t>Measuring and Modeling Networks</a:t>
            </a:r>
            <a:endParaRPr lang="en-IN" dirty="0"/>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12</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224197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Degree distributions</a:t>
            </a:r>
          </a:p>
        </p:txBody>
      </p:sp>
      <p:sp>
        <p:nvSpPr>
          <p:cNvPr id="3" name="Content Placeholder 2"/>
          <p:cNvSpPr>
            <a:spLocks noGrp="1"/>
          </p:cNvSpPr>
          <p:nvPr>
            <p:ph idx="1"/>
          </p:nvPr>
        </p:nvSpPr>
        <p:spPr/>
        <p:txBody>
          <a:bodyPr/>
          <a:lstStyle/>
          <a:p>
            <a:r>
              <a:rPr lang="en-IN" dirty="0"/>
              <a:t>Let </a:t>
            </a:r>
            <a:r>
              <a:rPr lang="en-IN" i="1" dirty="0" err="1"/>
              <a:t>p</a:t>
            </a:r>
            <a:r>
              <a:rPr lang="en-IN" i="1" baseline="-25000" dirty="0" err="1"/>
              <a:t>k</a:t>
            </a:r>
            <a:r>
              <a:rPr lang="en-IN" dirty="0"/>
              <a:t> to be the fraction of vertices in a network that have degree </a:t>
            </a:r>
            <a:r>
              <a:rPr lang="en-IN" i="1" dirty="0"/>
              <a:t>k</a:t>
            </a:r>
          </a:p>
          <a:p>
            <a:pPr lvl="1"/>
            <a:r>
              <a:rPr lang="en-IN" dirty="0"/>
              <a:t>Compute </a:t>
            </a:r>
            <a:r>
              <a:rPr lang="en-IN" i="1" dirty="0"/>
              <a:t>p</a:t>
            </a:r>
            <a:r>
              <a:rPr lang="en-IN" i="1" baseline="-25000" dirty="0"/>
              <a:t>k</a:t>
            </a:r>
          </a:p>
          <a:p>
            <a:pPr lvl="1"/>
            <a:endParaRPr lang="en-IN" i="1" baseline="-25000" dirty="0"/>
          </a:p>
          <a:p>
            <a:pPr lvl="1"/>
            <a:endParaRPr lang="en-IN" i="1" baseline="-25000" dirty="0"/>
          </a:p>
          <a:p>
            <a:pPr lvl="1"/>
            <a:endParaRPr lang="en-IN" i="1" baseline="-25000" dirty="0"/>
          </a:p>
          <a:p>
            <a:pPr lvl="1"/>
            <a:endParaRPr lang="en-IN" i="1" baseline="-25000" dirty="0"/>
          </a:p>
          <a:p>
            <a:pPr lvl="1"/>
            <a:endParaRPr lang="en-IN" i="1" baseline="-25000" dirty="0"/>
          </a:p>
          <a:p>
            <a:pPr lvl="1"/>
            <a:endParaRPr lang="en-IN" i="1" baseline="-25000" dirty="0"/>
          </a:p>
          <a:p>
            <a:pPr lvl="1"/>
            <a:endParaRPr lang="en-IN" i="1" baseline="-25000" dirty="0"/>
          </a:p>
          <a:p>
            <a:pPr lvl="1"/>
            <a:endParaRPr lang="en-IN" i="1" baseline="-25000" dirty="0"/>
          </a:p>
          <a:p>
            <a:pPr lvl="1"/>
            <a:endParaRPr lang="en-IN" i="1" baseline="-25000" dirty="0"/>
          </a:p>
          <a:p>
            <a:pPr lvl="1"/>
            <a:endParaRPr lang="en-IN" i="1" baseline="-25000" dirty="0"/>
          </a:p>
          <a:p>
            <a:pPr lvl="1"/>
            <a:r>
              <a:rPr lang="en-US" dirty="0"/>
              <a:t>The quantities pk represent the degree distribution of the network.</a:t>
            </a:r>
            <a:endParaRPr lang="en-IN" dirty="0"/>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13</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grpSp>
        <p:nvGrpSpPr>
          <p:cNvPr id="6" name="Group 5"/>
          <p:cNvGrpSpPr/>
          <p:nvPr/>
        </p:nvGrpSpPr>
        <p:grpSpPr>
          <a:xfrm>
            <a:off x="4468822" y="2743329"/>
            <a:ext cx="4141778" cy="2603923"/>
            <a:chOff x="9024257" y="265609"/>
            <a:chExt cx="3037114" cy="2037935"/>
          </a:xfrm>
        </p:grpSpPr>
        <p:sp>
          <p:nvSpPr>
            <p:cNvPr id="7" name="Oval 6"/>
            <p:cNvSpPr/>
            <p:nvPr/>
          </p:nvSpPr>
          <p:spPr>
            <a:xfrm>
              <a:off x="9252857" y="522514"/>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9873343" y="1195542"/>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9024257" y="1502796"/>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9742714" y="2025959"/>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10820399" y="1195542"/>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10515599" y="2118487"/>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11136086" y="342334"/>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11353800" y="1713479"/>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11843657" y="935377"/>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p:cNvCxnSpPr>
              <a:stCxn id="7" idx="5"/>
              <a:endCxn id="8" idx="1"/>
            </p:cNvCxnSpPr>
            <p:nvPr/>
          </p:nvCxnSpPr>
          <p:spPr>
            <a:xfrm>
              <a:off x="9438688" y="680470"/>
              <a:ext cx="466538" cy="542173"/>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9206979" y="1332521"/>
              <a:ext cx="663255" cy="241827"/>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8" idx="4"/>
            </p:cNvCxnSpPr>
            <p:nvPr/>
          </p:nvCxnSpPr>
          <p:spPr>
            <a:xfrm flipH="1">
              <a:off x="9900558" y="1380599"/>
              <a:ext cx="81642" cy="662937"/>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9176657" y="1687852"/>
              <a:ext cx="609600" cy="430635"/>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8" idx="6"/>
              <a:endCxn id="11" idx="6"/>
            </p:cNvCxnSpPr>
            <p:nvPr/>
          </p:nvCxnSpPr>
          <p:spPr>
            <a:xfrm>
              <a:off x="10091057" y="1288071"/>
              <a:ext cx="828000"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3" idx="4"/>
              <a:endCxn id="11" idx="7"/>
            </p:cNvCxnSpPr>
            <p:nvPr/>
          </p:nvCxnSpPr>
          <p:spPr>
            <a:xfrm flipH="1">
              <a:off x="11006230" y="527391"/>
              <a:ext cx="238713" cy="69525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stCxn id="11" idx="4"/>
            </p:cNvCxnSpPr>
            <p:nvPr/>
          </p:nvCxnSpPr>
          <p:spPr>
            <a:xfrm flipH="1">
              <a:off x="10634568" y="1380599"/>
              <a:ext cx="294688" cy="7378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3" idx="4"/>
              <a:endCxn id="14" idx="1"/>
            </p:cNvCxnSpPr>
            <p:nvPr/>
          </p:nvCxnSpPr>
          <p:spPr>
            <a:xfrm>
              <a:off x="11244943" y="527391"/>
              <a:ext cx="140740" cy="1213189"/>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11325039" y="464913"/>
              <a:ext cx="598714" cy="5005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15" idx="4"/>
              <a:endCxn id="14" idx="7"/>
            </p:cNvCxnSpPr>
            <p:nvPr/>
          </p:nvCxnSpPr>
          <p:spPr>
            <a:xfrm flipH="1">
              <a:off x="11539631" y="1120434"/>
              <a:ext cx="412883" cy="620146"/>
            </a:xfrm>
            <a:prstGeom prst="line">
              <a:avLst/>
            </a:prstGeom>
          </p:spPr>
          <p:style>
            <a:lnRef idx="1">
              <a:schemeClr val="dk1"/>
            </a:lnRef>
            <a:fillRef idx="0">
              <a:schemeClr val="dk1"/>
            </a:fillRef>
            <a:effectRef idx="0">
              <a:schemeClr val="dk1"/>
            </a:effectRef>
            <a:fontRef idx="minor">
              <a:schemeClr val="tx1"/>
            </a:fontRef>
          </p:style>
        </p:cxnSp>
        <p:sp>
          <p:nvSpPr>
            <p:cNvPr id="26" name="Oval 25"/>
            <p:cNvSpPr/>
            <p:nvPr/>
          </p:nvSpPr>
          <p:spPr>
            <a:xfrm>
              <a:off x="10194472" y="265609"/>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670496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Degree distributions: Alternate construct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1"/>
                <a:endParaRPr lang="en-IN" i="1" baseline="-25000" dirty="0"/>
              </a:p>
              <a:p>
                <a:pPr lvl="1"/>
                <a:endParaRPr lang="en-IN" i="1" baseline="-25000" dirty="0"/>
              </a:p>
              <a:p>
                <a:pPr lvl="1"/>
                <a:endParaRPr lang="en-IN" i="1" baseline="-25000" dirty="0"/>
              </a:p>
              <a:p>
                <a:pPr lvl="1"/>
                <a:endParaRPr lang="en-IN" i="1" baseline="-25000" dirty="0"/>
              </a:p>
              <a:p>
                <a:pPr lvl="1"/>
                <a:endParaRPr lang="en-IN" i="1" baseline="-25000" dirty="0"/>
              </a:p>
              <a:p>
                <a:pPr lvl="1"/>
                <a:endParaRPr lang="en-IN" i="1" baseline="-25000" dirty="0"/>
              </a:p>
              <a:p>
                <a:r>
                  <a:rPr lang="en-IN" dirty="0"/>
                  <a:t>Another construct is degree sequence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2</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3</m:t>
                        </m:r>
                      </m:sub>
                    </m:sSub>
                    <m:r>
                      <a:rPr lang="en-IN" b="0" i="1" smtClean="0">
                        <a:latin typeface="Cambria Math" panose="02040503050406030204" pitchFamily="18" charset="0"/>
                      </a:rPr>
                      <m:t>, …}</m:t>
                    </m:r>
                  </m:oMath>
                </a14:m>
                <a:endParaRPr lang="en-IN" dirty="0"/>
              </a:p>
              <a:p>
                <a:pPr lvl="1"/>
                <a:r>
                  <a:rPr lang="en-IN" dirty="0"/>
                  <a:t>{0, 1, 1, 2, 2, 2, 2, 3, 3, 4 } , not necessary to present in ascending order</a:t>
                </a:r>
              </a:p>
              <a:p>
                <a:r>
                  <a:rPr lang="en-IN" dirty="0"/>
                  <a:t>Degree distribution/sequence does not capture the whole  network structure</a:t>
                </a:r>
              </a:p>
              <a:p>
                <a:endParaRPr lang="en-IN"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14</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mc:AlternateContent xmlns:mc="http://schemas.openxmlformats.org/markup-compatibility/2006" xmlns:a14="http://schemas.microsoft.com/office/drawing/2010/main">
        <mc:Choice Requires="a14">
          <p:sp>
            <p:nvSpPr>
              <p:cNvPr id="8" name="Rectangle 7"/>
              <p:cNvSpPr/>
              <p:nvPr/>
            </p:nvSpPr>
            <p:spPr>
              <a:xfrm>
                <a:off x="304799" y="2214424"/>
                <a:ext cx="8501743" cy="786177"/>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𝑝</m:t>
                          </m:r>
                        </m:e>
                        <m:sub>
                          <m:r>
                            <a:rPr lang="en-IN" sz="2400" i="1">
                              <a:latin typeface="Cambria Math" panose="02040503050406030204" pitchFamily="18" charset="0"/>
                            </a:rPr>
                            <m:t>0</m:t>
                          </m:r>
                        </m:sub>
                      </m:sSub>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10</m:t>
                          </m:r>
                        </m:den>
                      </m:f>
                      <m:r>
                        <a:rPr lang="en-IN" sz="2400" i="1">
                          <a:latin typeface="Cambria Math" panose="02040503050406030204" pitchFamily="18" charset="0"/>
                        </a:rPr>
                        <m:t>, </m:t>
                      </m:r>
                      <m:sSub>
                        <m:sSubPr>
                          <m:ctrlPr>
                            <a:rPr lang="en-IN" sz="2400" i="1">
                              <a:latin typeface="Cambria Math" panose="02040503050406030204" pitchFamily="18" charset="0"/>
                            </a:rPr>
                          </m:ctrlPr>
                        </m:sSubPr>
                        <m:e>
                          <m:r>
                            <a:rPr lang="en-IN" sz="2400" i="1">
                              <a:latin typeface="Cambria Math" panose="02040503050406030204" pitchFamily="18" charset="0"/>
                            </a:rPr>
                            <m:t>𝑝</m:t>
                          </m:r>
                        </m:e>
                        <m:sub>
                          <m:r>
                            <a:rPr lang="en-IN" sz="2400" i="1">
                              <a:latin typeface="Cambria Math" panose="02040503050406030204" pitchFamily="18" charset="0"/>
                            </a:rPr>
                            <m:t>1</m:t>
                          </m:r>
                        </m:sub>
                      </m:sSub>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2</m:t>
                          </m:r>
                        </m:num>
                        <m:den>
                          <m:r>
                            <a:rPr lang="en-IN" sz="2400" i="1">
                              <a:latin typeface="Cambria Math" panose="02040503050406030204" pitchFamily="18" charset="0"/>
                            </a:rPr>
                            <m:t>10</m:t>
                          </m:r>
                        </m:den>
                      </m:f>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𝑝</m:t>
                          </m:r>
                        </m:e>
                        <m:sub>
                          <m:r>
                            <a:rPr lang="en-IN" sz="2400" i="1">
                              <a:latin typeface="Cambria Math" panose="02040503050406030204" pitchFamily="18" charset="0"/>
                            </a:rPr>
                            <m:t>2</m:t>
                          </m:r>
                        </m:sub>
                      </m:sSub>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4</m:t>
                          </m:r>
                        </m:num>
                        <m:den>
                          <m:r>
                            <a:rPr lang="en-IN" sz="2400" i="1">
                              <a:latin typeface="Cambria Math" panose="02040503050406030204" pitchFamily="18" charset="0"/>
                            </a:rPr>
                            <m:t>10</m:t>
                          </m:r>
                        </m:den>
                      </m:f>
                      <m:r>
                        <a:rPr lang="en-IN" sz="2400" i="1">
                          <a:latin typeface="Cambria Math" panose="02040503050406030204" pitchFamily="18" charset="0"/>
                        </a:rPr>
                        <m:t>, </m:t>
                      </m:r>
                      <m:sSub>
                        <m:sSubPr>
                          <m:ctrlPr>
                            <a:rPr lang="en-IN" sz="2400" i="1">
                              <a:latin typeface="Cambria Math" panose="02040503050406030204" pitchFamily="18" charset="0"/>
                            </a:rPr>
                          </m:ctrlPr>
                        </m:sSubPr>
                        <m:e>
                          <m:r>
                            <a:rPr lang="en-IN" sz="2400" i="1">
                              <a:latin typeface="Cambria Math" panose="02040503050406030204" pitchFamily="18" charset="0"/>
                            </a:rPr>
                            <m:t>𝑝</m:t>
                          </m:r>
                        </m:e>
                        <m:sub>
                          <m:r>
                            <a:rPr lang="en-IN" sz="2400" i="1">
                              <a:latin typeface="Cambria Math" panose="02040503050406030204" pitchFamily="18" charset="0"/>
                            </a:rPr>
                            <m:t>3</m:t>
                          </m:r>
                        </m:sub>
                      </m:sSub>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2</m:t>
                          </m:r>
                        </m:num>
                        <m:den>
                          <m:r>
                            <a:rPr lang="en-IN" sz="2400" i="1">
                              <a:latin typeface="Cambria Math" panose="02040503050406030204" pitchFamily="18" charset="0"/>
                            </a:rPr>
                            <m:t>10</m:t>
                          </m:r>
                        </m:den>
                      </m:f>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𝑝</m:t>
                          </m:r>
                        </m:e>
                        <m:sub>
                          <m:r>
                            <a:rPr lang="en-IN" sz="2400" i="1">
                              <a:latin typeface="Cambria Math" panose="02040503050406030204" pitchFamily="18" charset="0"/>
                            </a:rPr>
                            <m:t>4</m:t>
                          </m:r>
                        </m:sub>
                      </m:sSub>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10</m:t>
                          </m:r>
                        </m:den>
                      </m:f>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𝑝</m:t>
                          </m:r>
                        </m:e>
                        <m:sub>
                          <m:r>
                            <a:rPr lang="en-IN" sz="2400" i="1">
                              <a:latin typeface="Cambria Math" panose="02040503050406030204" pitchFamily="18" charset="0"/>
                            </a:rPr>
                            <m:t>𝑘</m:t>
                          </m:r>
                        </m:sub>
                      </m:sSub>
                      <m:r>
                        <a:rPr lang="en-IN" sz="2400" i="1">
                          <a:latin typeface="Cambria Math" panose="02040503050406030204" pitchFamily="18" charset="0"/>
                        </a:rPr>
                        <m:t>=0∀</m:t>
                      </m:r>
                      <m:r>
                        <a:rPr lang="en-IN" sz="2400" i="1">
                          <a:latin typeface="Cambria Math" panose="02040503050406030204" pitchFamily="18" charset="0"/>
                        </a:rPr>
                        <m:t>𝑘</m:t>
                      </m:r>
                      <m:r>
                        <a:rPr lang="en-IN" sz="2400" i="1">
                          <a:latin typeface="Cambria Math" panose="02040503050406030204" pitchFamily="18" charset="0"/>
                        </a:rPr>
                        <m:t>≥5</m:t>
                      </m:r>
                    </m:oMath>
                  </m:oMathPara>
                </a14:m>
                <a:endParaRPr lang="en-IN" sz="2400" i="1" baseline="-25000" dirty="0"/>
              </a:p>
            </p:txBody>
          </p:sp>
        </mc:Choice>
        <mc:Fallback xmlns="">
          <p:sp>
            <p:nvSpPr>
              <p:cNvPr id="8" name="Rectangle 7"/>
              <p:cNvSpPr>
                <a:spLocks noRot="1" noChangeAspect="1" noMove="1" noResize="1" noEditPoints="1" noAdjustHandles="1" noChangeArrowheads="1" noChangeShapeType="1" noTextEdit="1"/>
              </p:cNvSpPr>
              <p:nvPr/>
            </p:nvSpPr>
            <p:spPr>
              <a:xfrm>
                <a:off x="304799" y="2214424"/>
                <a:ext cx="8501743" cy="786177"/>
              </a:xfrm>
              <a:prstGeom prst="rect">
                <a:avLst/>
              </a:prstGeom>
              <a:blipFill>
                <a:blip r:embed="rId3"/>
                <a:stretch>
                  <a:fillRect/>
                </a:stretch>
              </a:blipFill>
            </p:spPr>
            <p:txBody>
              <a:bodyPr/>
              <a:lstStyle/>
              <a:p>
                <a:r>
                  <a:rPr lang="en-IN">
                    <a:noFill/>
                  </a:rPr>
                  <a:t> </a:t>
                </a:r>
              </a:p>
            </p:txBody>
          </p:sp>
        </mc:Fallback>
      </mc:AlternateContent>
      <p:grpSp>
        <p:nvGrpSpPr>
          <p:cNvPr id="9" name="Group 8"/>
          <p:cNvGrpSpPr/>
          <p:nvPr/>
        </p:nvGrpSpPr>
        <p:grpSpPr>
          <a:xfrm>
            <a:off x="8719457" y="1646238"/>
            <a:ext cx="3037114" cy="2037935"/>
            <a:chOff x="9024257" y="265609"/>
            <a:chExt cx="3037114" cy="2037935"/>
          </a:xfrm>
        </p:grpSpPr>
        <p:sp>
          <p:nvSpPr>
            <p:cNvPr id="10" name="Oval 9"/>
            <p:cNvSpPr/>
            <p:nvPr/>
          </p:nvSpPr>
          <p:spPr>
            <a:xfrm>
              <a:off x="9252857" y="522514"/>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9873343" y="1195542"/>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9024257" y="1502796"/>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9742714" y="2025959"/>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10820399" y="1195542"/>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10515599" y="2118487"/>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11136086" y="342334"/>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11353800" y="1713479"/>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11843657" y="935377"/>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Connector 18"/>
            <p:cNvCxnSpPr>
              <a:stCxn id="10" idx="5"/>
              <a:endCxn id="11" idx="1"/>
            </p:cNvCxnSpPr>
            <p:nvPr/>
          </p:nvCxnSpPr>
          <p:spPr>
            <a:xfrm>
              <a:off x="9438688" y="680470"/>
              <a:ext cx="466538" cy="54217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9206979" y="1332521"/>
              <a:ext cx="663255" cy="24182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1" idx="4"/>
            </p:cNvCxnSpPr>
            <p:nvPr/>
          </p:nvCxnSpPr>
          <p:spPr>
            <a:xfrm flipH="1">
              <a:off x="9900558" y="1380599"/>
              <a:ext cx="81642" cy="66293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9176657" y="1687852"/>
              <a:ext cx="609600" cy="430635"/>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1" idx="6"/>
              <a:endCxn id="14" idx="6"/>
            </p:cNvCxnSpPr>
            <p:nvPr/>
          </p:nvCxnSpPr>
          <p:spPr>
            <a:xfrm>
              <a:off x="10091057" y="1288071"/>
              <a:ext cx="828000"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16" idx="4"/>
              <a:endCxn id="14" idx="7"/>
            </p:cNvCxnSpPr>
            <p:nvPr/>
          </p:nvCxnSpPr>
          <p:spPr>
            <a:xfrm flipH="1">
              <a:off x="11006230" y="527391"/>
              <a:ext cx="238713" cy="695252"/>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14" idx="4"/>
            </p:cNvCxnSpPr>
            <p:nvPr/>
          </p:nvCxnSpPr>
          <p:spPr>
            <a:xfrm flipH="1">
              <a:off x="10634568" y="1380599"/>
              <a:ext cx="294688" cy="7378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6" idx="4"/>
              <a:endCxn id="17" idx="1"/>
            </p:cNvCxnSpPr>
            <p:nvPr/>
          </p:nvCxnSpPr>
          <p:spPr>
            <a:xfrm>
              <a:off x="11244943" y="527391"/>
              <a:ext cx="140740" cy="1213189"/>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11325039" y="464913"/>
              <a:ext cx="598714" cy="50051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18" idx="4"/>
              <a:endCxn id="17" idx="7"/>
            </p:cNvCxnSpPr>
            <p:nvPr/>
          </p:nvCxnSpPr>
          <p:spPr>
            <a:xfrm flipH="1">
              <a:off x="11539631" y="1120434"/>
              <a:ext cx="412883" cy="620146"/>
            </a:xfrm>
            <a:prstGeom prst="line">
              <a:avLst/>
            </a:prstGeom>
          </p:spPr>
          <p:style>
            <a:lnRef idx="1">
              <a:schemeClr val="dk1"/>
            </a:lnRef>
            <a:fillRef idx="0">
              <a:schemeClr val="dk1"/>
            </a:fillRef>
            <a:effectRef idx="0">
              <a:schemeClr val="dk1"/>
            </a:effectRef>
            <a:fontRef idx="minor">
              <a:schemeClr val="tx1"/>
            </a:fontRef>
          </p:style>
        </p:cxnSp>
        <p:sp>
          <p:nvSpPr>
            <p:cNvPr id="29" name="Oval 28"/>
            <p:cNvSpPr/>
            <p:nvPr/>
          </p:nvSpPr>
          <p:spPr>
            <a:xfrm>
              <a:off x="10194472" y="265609"/>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84574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 Same degree but different network structure</a:t>
            </a:r>
          </a:p>
        </p:txBody>
      </p:sp>
      <p:sp>
        <p:nvSpPr>
          <p:cNvPr id="3" name="Content Placeholder 2"/>
          <p:cNvSpPr>
            <a:spLocks noGrp="1"/>
          </p:cNvSpPr>
          <p:nvPr>
            <p:ph idx="1"/>
          </p:nvPr>
        </p:nvSpPr>
        <p:spPr>
          <a:xfrm>
            <a:off x="936172" y="1895248"/>
            <a:ext cx="10515600" cy="4351338"/>
          </a:xfrm>
        </p:spPr>
        <p:txBody>
          <a:bodyPr/>
          <a:lstStyle/>
          <a:p>
            <a:r>
              <a:rPr lang="en-IN" dirty="0"/>
              <a:t>Consider these two networks. Compute their degree distribution.</a:t>
            </a:r>
          </a:p>
        </p:txBody>
      </p:sp>
      <p:sp>
        <p:nvSpPr>
          <p:cNvPr id="4" name="Slide Number Placeholder 3"/>
          <p:cNvSpPr>
            <a:spLocks noGrp="1"/>
          </p:cNvSpPr>
          <p:nvPr>
            <p:ph type="sldNum" sz="quarter" idx="12"/>
          </p:nvPr>
        </p:nvSpPr>
        <p:spPr/>
        <p:txBody>
          <a:bodyPr/>
          <a:lstStyle/>
          <a:p>
            <a:fld id="{AF5FB12C-948D-4C77-8613-2E4673F705B6}" type="slidenum">
              <a:rPr lang="en-IN" smtClean="0"/>
              <a:t>15</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grpSp>
        <p:nvGrpSpPr>
          <p:cNvPr id="34" name="Group 33"/>
          <p:cNvGrpSpPr/>
          <p:nvPr/>
        </p:nvGrpSpPr>
        <p:grpSpPr>
          <a:xfrm>
            <a:off x="3061606" y="3015342"/>
            <a:ext cx="6068788" cy="1721452"/>
            <a:chOff x="1349828" y="2754085"/>
            <a:chExt cx="6068788" cy="1721452"/>
          </a:xfrm>
        </p:grpSpPr>
        <p:sp>
          <p:nvSpPr>
            <p:cNvPr id="7" name="Oval 6"/>
            <p:cNvSpPr/>
            <p:nvPr/>
          </p:nvSpPr>
          <p:spPr>
            <a:xfrm>
              <a:off x="1349828" y="3517593"/>
              <a:ext cx="141515" cy="13062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2177143" y="2884714"/>
              <a:ext cx="141515" cy="13062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2895600" y="3517593"/>
              <a:ext cx="141515" cy="13062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1475014" y="4344908"/>
              <a:ext cx="141515" cy="13062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2803070" y="4344908"/>
              <a:ext cx="141515" cy="13062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5731329" y="3386964"/>
              <a:ext cx="141515" cy="13062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6558644" y="2754085"/>
              <a:ext cx="141515" cy="13062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7277101" y="3386964"/>
              <a:ext cx="141515" cy="13062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5878287" y="4225538"/>
              <a:ext cx="141515" cy="13062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7206343" y="4225538"/>
              <a:ext cx="141515" cy="13062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p:cNvCxnSpPr>
              <a:stCxn id="8" idx="3"/>
              <a:endCxn id="7" idx="7"/>
            </p:cNvCxnSpPr>
            <p:nvPr/>
          </p:nvCxnSpPr>
          <p:spPr>
            <a:xfrm flipH="1">
              <a:off x="1470619" y="2996213"/>
              <a:ext cx="727248" cy="54051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8" idx="5"/>
              <a:endCxn id="9" idx="1"/>
            </p:cNvCxnSpPr>
            <p:nvPr/>
          </p:nvCxnSpPr>
          <p:spPr>
            <a:xfrm>
              <a:off x="2297934" y="2996213"/>
              <a:ext cx="618390" cy="54051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stCxn id="7" idx="4"/>
              <a:endCxn id="10" idx="1"/>
            </p:cNvCxnSpPr>
            <p:nvPr/>
          </p:nvCxnSpPr>
          <p:spPr>
            <a:xfrm>
              <a:off x="1420586" y="3648222"/>
              <a:ext cx="75152" cy="715816"/>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2845042" y="3629092"/>
              <a:ext cx="142563" cy="846445"/>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5805331" y="2838529"/>
              <a:ext cx="777282" cy="613749"/>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6596146" y="2792605"/>
              <a:ext cx="718457" cy="632879"/>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5809727" y="3486442"/>
              <a:ext cx="1545772"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V="1">
              <a:off x="5919812" y="4303711"/>
              <a:ext cx="1378089" cy="19130"/>
            </a:xfrm>
            <a:prstGeom prst="line">
              <a:avLst/>
            </a:prstGeom>
          </p:spPr>
          <p:style>
            <a:lnRef idx="1">
              <a:schemeClr val="dk1"/>
            </a:lnRef>
            <a:fillRef idx="0">
              <a:schemeClr val="dk1"/>
            </a:fillRef>
            <a:effectRef idx="0">
              <a:schemeClr val="dk1"/>
            </a:effectRef>
            <a:fontRef idx="minor">
              <a:schemeClr val="tx1"/>
            </a:fontRef>
          </p:style>
        </p:cxnSp>
      </p:grpSp>
      <p:sp>
        <p:nvSpPr>
          <p:cNvPr id="6" name="TextBox 5"/>
          <p:cNvSpPr txBox="1"/>
          <p:nvPr/>
        </p:nvSpPr>
        <p:spPr>
          <a:xfrm>
            <a:off x="3329845" y="5122358"/>
            <a:ext cx="952697" cy="369332"/>
          </a:xfrm>
          <a:prstGeom prst="rect">
            <a:avLst/>
          </a:prstGeom>
          <a:noFill/>
        </p:spPr>
        <p:txBody>
          <a:bodyPr wrap="none" rtlCol="0">
            <a:spAutoFit/>
          </a:bodyPr>
          <a:lstStyle/>
          <a:p>
            <a:r>
              <a:rPr lang="en-IN" dirty="0"/>
              <a:t>Figure A</a:t>
            </a:r>
          </a:p>
        </p:txBody>
      </p:sp>
      <p:sp>
        <p:nvSpPr>
          <p:cNvPr id="26" name="TextBox 25"/>
          <p:cNvSpPr txBox="1"/>
          <p:nvPr/>
        </p:nvSpPr>
        <p:spPr>
          <a:xfrm>
            <a:off x="7714455" y="4975444"/>
            <a:ext cx="952697" cy="369332"/>
          </a:xfrm>
          <a:prstGeom prst="rect">
            <a:avLst/>
          </a:prstGeom>
          <a:noFill/>
        </p:spPr>
        <p:txBody>
          <a:bodyPr wrap="none" rtlCol="0">
            <a:spAutoFit/>
          </a:bodyPr>
          <a:lstStyle/>
          <a:p>
            <a:r>
              <a:rPr lang="en-IN" dirty="0"/>
              <a:t>Figure B</a:t>
            </a:r>
          </a:p>
        </p:txBody>
      </p:sp>
    </p:spTree>
    <p:extLst>
      <p:ext uri="{BB962C8B-B14F-4D97-AF65-F5344CB8AC3E}">
        <p14:creationId xmlns:p14="http://schemas.microsoft.com/office/powerpoint/2010/main" val="1207297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Plot of degree distribution</a:t>
            </a:r>
          </a:p>
        </p:txBody>
      </p:sp>
      <p:sp>
        <p:nvSpPr>
          <p:cNvPr id="3" name="Content Placeholder 2"/>
          <p:cNvSpPr>
            <a:spLocks noGrp="1"/>
          </p:cNvSpPr>
          <p:nvPr>
            <p:ph idx="1"/>
          </p:nvPr>
        </p:nvSpPr>
        <p:spPr/>
        <p:txBody>
          <a:bodyPr/>
          <a:lstStyle/>
          <a:p>
            <a:r>
              <a:rPr lang="en-IN" dirty="0"/>
              <a:t>Plot</a:t>
            </a:r>
          </a:p>
          <a:p>
            <a:pPr lvl="1"/>
            <a:r>
              <a:rPr lang="en-IN" dirty="0"/>
              <a:t>y-axis: </a:t>
            </a:r>
            <a:r>
              <a:rPr lang="en-IN" dirty="0" err="1"/>
              <a:t>p</a:t>
            </a:r>
            <a:r>
              <a:rPr lang="en-IN" baseline="-25000" dirty="0" err="1"/>
              <a:t>k</a:t>
            </a:r>
            <a:endParaRPr lang="en-IN" baseline="-25000" dirty="0"/>
          </a:p>
          <a:p>
            <a:pPr lvl="1"/>
            <a:r>
              <a:rPr lang="en-IN" dirty="0"/>
              <a:t>x-axis: k</a:t>
            </a:r>
          </a:p>
        </p:txBody>
      </p:sp>
      <p:sp>
        <p:nvSpPr>
          <p:cNvPr id="4" name="Slide Number Placeholder 3"/>
          <p:cNvSpPr>
            <a:spLocks noGrp="1"/>
          </p:cNvSpPr>
          <p:nvPr>
            <p:ph type="sldNum" sz="quarter" idx="12"/>
          </p:nvPr>
        </p:nvSpPr>
        <p:spPr/>
        <p:txBody>
          <a:bodyPr/>
          <a:lstStyle/>
          <a:p>
            <a:fld id="{AF5FB12C-948D-4C77-8613-2E4673F705B6}" type="slidenum">
              <a:rPr lang="en-IN" smtClean="0"/>
              <a:t>16</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3"/>
          <a:stretch>
            <a:fillRect/>
          </a:stretch>
        </p:blipFill>
        <p:spPr>
          <a:xfrm>
            <a:off x="6951518" y="1870075"/>
            <a:ext cx="4115145" cy="4012267"/>
          </a:xfrm>
          <a:prstGeom prst="rect">
            <a:avLst/>
          </a:prstGeom>
        </p:spPr>
      </p:pic>
    </p:spTree>
    <p:extLst>
      <p:ext uri="{BB962C8B-B14F-4D97-AF65-F5344CB8AC3E}">
        <p14:creationId xmlns:p14="http://schemas.microsoft.com/office/powerpoint/2010/main" val="2351388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Plot of Degree distribution</a:t>
            </a:r>
          </a:p>
        </p:txBody>
      </p:sp>
      <p:sp>
        <p:nvSpPr>
          <p:cNvPr id="3" name="Content Placeholder 2"/>
          <p:cNvSpPr>
            <a:spLocks noGrp="1"/>
          </p:cNvSpPr>
          <p:nvPr>
            <p:ph idx="1"/>
          </p:nvPr>
        </p:nvSpPr>
        <p:spPr>
          <a:xfrm>
            <a:off x="838200" y="1825625"/>
            <a:ext cx="5447226" cy="4351338"/>
          </a:xfrm>
        </p:spPr>
        <p:txBody>
          <a:bodyPr>
            <a:normAutofit lnSpcReduction="10000"/>
          </a:bodyPr>
          <a:lstStyle/>
          <a:p>
            <a:r>
              <a:rPr lang="en-IN" dirty="0"/>
              <a:t>Many nodes with small degrees, few with extremely high</a:t>
            </a:r>
          </a:p>
          <a:p>
            <a:r>
              <a:rPr lang="en-IN" dirty="0"/>
              <a:t>But there is a significant tail corresponding to nodes with substantially higher degree</a:t>
            </a:r>
          </a:p>
          <a:p>
            <a:pPr lvl="1"/>
            <a:r>
              <a:rPr lang="en-IN" dirty="0"/>
              <a:t>Largest degree is 2407 </a:t>
            </a:r>
          </a:p>
          <a:p>
            <a:pPr lvl="1"/>
            <a:r>
              <a:rPr lang="en-IN" dirty="0"/>
              <a:t>There are 19956 nodes in total</a:t>
            </a:r>
          </a:p>
          <a:p>
            <a:pPr lvl="1"/>
            <a:r>
              <a:rPr lang="en-IN" dirty="0"/>
              <a:t>That is the largest degree node is connected to 12% of the whole network in one hop</a:t>
            </a:r>
          </a:p>
          <a:p>
            <a:pPr lvl="1"/>
            <a:r>
              <a:rPr lang="en-IN" dirty="0"/>
              <a:t>Such nodes are called hubs</a:t>
            </a:r>
          </a:p>
        </p:txBody>
      </p:sp>
      <p:sp>
        <p:nvSpPr>
          <p:cNvPr id="4" name="Slide Number Placeholder 3"/>
          <p:cNvSpPr>
            <a:spLocks noGrp="1"/>
          </p:cNvSpPr>
          <p:nvPr>
            <p:ph type="sldNum" sz="quarter" idx="12"/>
          </p:nvPr>
        </p:nvSpPr>
        <p:spPr/>
        <p:txBody>
          <a:bodyPr/>
          <a:lstStyle/>
          <a:p>
            <a:fld id="{AF5FB12C-948D-4C77-8613-2E4673F705B6}" type="slidenum">
              <a:rPr lang="en-IN" smtClean="0"/>
              <a:t>17</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3"/>
          <a:stretch>
            <a:fillRect/>
          </a:stretch>
        </p:blipFill>
        <p:spPr>
          <a:xfrm>
            <a:off x="6285426" y="1825625"/>
            <a:ext cx="5630061" cy="3820058"/>
          </a:xfrm>
          <a:prstGeom prst="rect">
            <a:avLst/>
          </a:prstGeom>
        </p:spPr>
      </p:pic>
      <p:sp>
        <p:nvSpPr>
          <p:cNvPr id="7" name="Oval 6"/>
          <p:cNvSpPr/>
          <p:nvPr/>
        </p:nvSpPr>
        <p:spPr>
          <a:xfrm>
            <a:off x="9361714" y="4898571"/>
            <a:ext cx="2286000" cy="3701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9873902" y="3880187"/>
            <a:ext cx="2041585" cy="461665"/>
          </a:xfrm>
          <a:prstGeom prst="rect">
            <a:avLst/>
          </a:prstGeom>
          <a:noFill/>
        </p:spPr>
        <p:txBody>
          <a:bodyPr wrap="none" rtlCol="0">
            <a:spAutoFit/>
          </a:bodyPr>
          <a:lstStyle/>
          <a:p>
            <a:r>
              <a:rPr lang="en-IN" sz="2400" dirty="0"/>
              <a:t>Rightly skewed</a:t>
            </a:r>
          </a:p>
        </p:txBody>
      </p:sp>
      <p:cxnSp>
        <p:nvCxnSpPr>
          <p:cNvPr id="10" name="Straight Arrow Connector 9"/>
          <p:cNvCxnSpPr/>
          <p:nvPr/>
        </p:nvCxnSpPr>
        <p:spPr>
          <a:xfrm flipH="1">
            <a:off x="10613571" y="4365171"/>
            <a:ext cx="14400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4164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Degree distribution in directed networks</a:t>
            </a:r>
          </a:p>
        </p:txBody>
      </p:sp>
      <p:sp>
        <p:nvSpPr>
          <p:cNvPr id="3" name="Content Placeholder 2"/>
          <p:cNvSpPr>
            <a:spLocks noGrp="1"/>
          </p:cNvSpPr>
          <p:nvPr>
            <p:ph idx="1"/>
          </p:nvPr>
        </p:nvSpPr>
        <p:spPr/>
        <p:txBody>
          <a:bodyPr/>
          <a:lstStyle/>
          <a:p>
            <a:r>
              <a:rPr lang="en-IN" dirty="0"/>
              <a:t>For directed networks we have both in- and out-degree distributions</a:t>
            </a:r>
          </a:p>
        </p:txBody>
      </p:sp>
      <p:sp>
        <p:nvSpPr>
          <p:cNvPr id="4" name="Slide Number Placeholder 3"/>
          <p:cNvSpPr>
            <a:spLocks noGrp="1"/>
          </p:cNvSpPr>
          <p:nvPr>
            <p:ph type="sldNum" sz="quarter" idx="12"/>
          </p:nvPr>
        </p:nvSpPr>
        <p:spPr/>
        <p:txBody>
          <a:bodyPr/>
          <a:lstStyle/>
          <a:p>
            <a:fld id="{AF5FB12C-948D-4C77-8613-2E4673F705B6}" type="slidenum">
              <a:rPr lang="en-IN" smtClean="0"/>
              <a:t>18</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7" name="Picture 6"/>
          <p:cNvPicPr>
            <a:picLocks noChangeAspect="1"/>
          </p:cNvPicPr>
          <p:nvPr/>
        </p:nvPicPr>
        <p:blipFill>
          <a:blip r:embed="rId2"/>
          <a:stretch>
            <a:fillRect/>
          </a:stretch>
        </p:blipFill>
        <p:spPr>
          <a:xfrm>
            <a:off x="1770275" y="2318657"/>
            <a:ext cx="8329965" cy="3733800"/>
          </a:xfrm>
          <a:prstGeom prst="rect">
            <a:avLst/>
          </a:prstGeom>
        </p:spPr>
      </p:pic>
    </p:spTree>
    <p:extLst>
      <p:ext uri="{BB962C8B-B14F-4D97-AF65-F5344CB8AC3E}">
        <p14:creationId xmlns:p14="http://schemas.microsoft.com/office/powerpoint/2010/main" val="1661343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Degree distribution in directed networks</a:t>
            </a:r>
          </a:p>
        </p:txBody>
      </p:sp>
      <p:sp>
        <p:nvSpPr>
          <p:cNvPr id="3" name="Content Placeholder 2"/>
          <p:cNvSpPr>
            <a:spLocks noGrp="1"/>
          </p:cNvSpPr>
          <p:nvPr>
            <p:ph idx="1"/>
          </p:nvPr>
        </p:nvSpPr>
        <p:spPr/>
        <p:txBody>
          <a:bodyPr/>
          <a:lstStyle/>
          <a:p>
            <a:r>
              <a:rPr lang="en-IN" dirty="0"/>
              <a:t>In directed networks we can also define a joint in- and out degree distribution </a:t>
            </a:r>
            <a:r>
              <a:rPr lang="en-IN" dirty="0" err="1"/>
              <a:t>p</a:t>
            </a:r>
            <a:r>
              <a:rPr lang="en-IN" baseline="-25000" dirty="0" err="1"/>
              <a:t>jk</a:t>
            </a:r>
            <a:endParaRPr lang="en-IN" baseline="-25000" dirty="0"/>
          </a:p>
          <a:p>
            <a:pPr lvl="1"/>
            <a:r>
              <a:rPr lang="en-IN" dirty="0" err="1"/>
              <a:t>p</a:t>
            </a:r>
            <a:r>
              <a:rPr lang="en-IN" baseline="-25000" dirty="0" err="1"/>
              <a:t>jk</a:t>
            </a:r>
            <a:r>
              <a:rPr lang="en-IN" dirty="0"/>
              <a:t> is the fraction of vertices that have simultaneously an in-degree j and an out-degree k</a:t>
            </a:r>
          </a:p>
          <a:p>
            <a:r>
              <a:rPr lang="en-IN" dirty="0"/>
              <a:t>The joint distribution can allow to identify correlations between the in- and out-degrees</a:t>
            </a:r>
          </a:p>
          <a:p>
            <a:pPr lvl="1"/>
            <a:r>
              <a:rPr lang="en-IN" dirty="0"/>
              <a:t>This is not possible with the two separate, one-dimension, degree distributions</a:t>
            </a:r>
          </a:p>
        </p:txBody>
      </p:sp>
      <p:sp>
        <p:nvSpPr>
          <p:cNvPr id="4" name="Slide Number Placeholder 3"/>
          <p:cNvSpPr>
            <a:spLocks noGrp="1"/>
          </p:cNvSpPr>
          <p:nvPr>
            <p:ph type="sldNum" sz="quarter" idx="12"/>
          </p:nvPr>
        </p:nvSpPr>
        <p:spPr/>
        <p:txBody>
          <a:bodyPr/>
          <a:lstStyle/>
          <a:p>
            <a:fld id="{AF5FB12C-948D-4C77-8613-2E4673F705B6}" type="slidenum">
              <a:rPr lang="en-IN" smtClean="0"/>
              <a:t>19</a:t>
            </a:fld>
            <a:endParaRPr lang="en-IN"/>
          </a:p>
        </p:txBody>
      </p:sp>
      <p:sp>
        <p:nvSpPr>
          <p:cNvPr id="5" name="Footer Placeholder 4"/>
          <p:cNvSpPr>
            <a:spLocks noGrp="1"/>
          </p:cNvSpPr>
          <p:nvPr>
            <p:ph type="ftr" sz="quarter" idx="3"/>
          </p:nvPr>
        </p:nvSpPr>
        <p:spPr/>
        <p:txBody>
          <a:bodyPr/>
          <a:lstStyle/>
          <a:p>
            <a:r>
              <a:rPr lang="en-IN" dirty="0"/>
              <a:t>MA 653: Network Science</a:t>
            </a:r>
          </a:p>
        </p:txBody>
      </p:sp>
    </p:spTree>
    <p:extLst>
      <p:ext uri="{BB962C8B-B14F-4D97-AF65-F5344CB8AC3E}">
        <p14:creationId xmlns:p14="http://schemas.microsoft.com/office/powerpoint/2010/main" val="1138841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and Modeling Networks</a:t>
            </a:r>
            <a:endParaRPr lang="en-IN" dirty="0"/>
          </a:p>
        </p:txBody>
      </p:sp>
      <p:sp>
        <p:nvSpPr>
          <p:cNvPr id="3" name="Content Placeholder 2"/>
          <p:cNvSpPr>
            <a:spLocks noGrp="1"/>
          </p:cNvSpPr>
          <p:nvPr>
            <p:ph idx="1"/>
          </p:nvPr>
        </p:nvSpPr>
        <p:spPr/>
        <p:txBody>
          <a:bodyPr/>
          <a:lstStyle/>
          <a:p>
            <a:r>
              <a:rPr lang="en-US" dirty="0"/>
              <a:t>There are networks everywhere</a:t>
            </a:r>
          </a:p>
          <a:p>
            <a:r>
              <a:rPr lang="en-US" dirty="0"/>
              <a:t>What do they look like?</a:t>
            </a:r>
          </a:p>
          <a:p>
            <a:pPr lvl="1"/>
            <a:r>
              <a:rPr lang="en-US" dirty="0"/>
              <a:t>How do you measure and describe a billion node network?</a:t>
            </a:r>
          </a:p>
          <a:p>
            <a:r>
              <a:rPr lang="en-US" dirty="0"/>
              <a:t>What are the process that generate them?</a:t>
            </a:r>
          </a:p>
          <a:p>
            <a:pPr lvl="1"/>
            <a:r>
              <a:rPr lang="en-US" dirty="0"/>
              <a:t>Can we create models for real-life networks?</a:t>
            </a:r>
          </a:p>
          <a:p>
            <a:r>
              <a:rPr lang="en-US" dirty="0"/>
              <a:t>These two questions are related: We need to measure the characteristics that we want to model</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2</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413080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law degree distribution</a:t>
            </a:r>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20</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7" name="Picture 6"/>
          <p:cNvPicPr>
            <a:picLocks noChangeAspect="1"/>
          </p:cNvPicPr>
          <p:nvPr/>
        </p:nvPicPr>
        <p:blipFill>
          <a:blip r:embed="rId3"/>
          <a:stretch>
            <a:fillRect/>
          </a:stretch>
        </p:blipFill>
        <p:spPr>
          <a:xfrm>
            <a:off x="385695" y="2289988"/>
            <a:ext cx="5149690" cy="3422612"/>
          </a:xfrm>
          <a:prstGeom prst="rect">
            <a:avLst/>
          </a:prstGeom>
        </p:spPr>
      </p:pic>
      <p:pic>
        <p:nvPicPr>
          <p:cNvPr id="6" name="Picture 5"/>
          <p:cNvPicPr>
            <a:picLocks noChangeAspect="1"/>
          </p:cNvPicPr>
          <p:nvPr/>
        </p:nvPicPr>
        <p:blipFill>
          <a:blip r:embed="rId4"/>
          <a:stretch>
            <a:fillRect/>
          </a:stretch>
        </p:blipFill>
        <p:spPr>
          <a:xfrm>
            <a:off x="6437255" y="2228167"/>
            <a:ext cx="5197042" cy="3812903"/>
          </a:xfrm>
          <a:prstGeom prst="rect">
            <a:avLst/>
          </a:prstGeom>
        </p:spPr>
      </p:pic>
      <p:sp>
        <p:nvSpPr>
          <p:cNvPr id="8" name="Right Arrow 7"/>
          <p:cNvSpPr/>
          <p:nvPr/>
        </p:nvSpPr>
        <p:spPr>
          <a:xfrm>
            <a:off x="5159585" y="3263713"/>
            <a:ext cx="1164771" cy="515711"/>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3485165" y="2989822"/>
            <a:ext cx="2952090" cy="1200329"/>
          </a:xfrm>
          <a:prstGeom prst="rect">
            <a:avLst/>
          </a:prstGeom>
          <a:noFill/>
        </p:spPr>
        <p:txBody>
          <a:bodyPr wrap="none" rtlCol="0">
            <a:spAutoFit/>
          </a:bodyPr>
          <a:lstStyle/>
          <a:p>
            <a:pPr algn="ctr"/>
            <a:r>
              <a:rPr lang="en-IN" dirty="0">
                <a:solidFill>
                  <a:schemeClr val="accent2"/>
                </a:solidFill>
              </a:rPr>
              <a:t>Replotted degree distribution</a:t>
            </a:r>
          </a:p>
          <a:p>
            <a:pPr algn="ctr"/>
            <a:endParaRPr lang="en-IN" dirty="0">
              <a:solidFill>
                <a:schemeClr val="accent2"/>
              </a:solidFill>
            </a:endParaRPr>
          </a:p>
          <a:p>
            <a:pPr algn="ctr"/>
            <a:endParaRPr lang="en-IN" dirty="0">
              <a:solidFill>
                <a:schemeClr val="accent2"/>
              </a:solidFill>
            </a:endParaRPr>
          </a:p>
          <a:p>
            <a:pPr algn="ctr"/>
            <a:r>
              <a:rPr lang="en-IN" dirty="0">
                <a:solidFill>
                  <a:schemeClr val="accent2"/>
                </a:solidFill>
              </a:rPr>
              <a:t>on logarithmic scale</a:t>
            </a:r>
          </a:p>
        </p:txBody>
      </p:sp>
      <p:sp>
        <p:nvSpPr>
          <p:cNvPr id="10" name="Rectangle 9"/>
          <p:cNvSpPr/>
          <p:nvPr/>
        </p:nvSpPr>
        <p:spPr>
          <a:xfrm>
            <a:off x="5046884" y="1873141"/>
            <a:ext cx="2191177" cy="369332"/>
          </a:xfrm>
          <a:prstGeom prst="rect">
            <a:avLst/>
          </a:prstGeom>
        </p:spPr>
        <p:txBody>
          <a:bodyPr wrap="none">
            <a:spAutoFit/>
          </a:bodyPr>
          <a:lstStyle/>
          <a:p>
            <a:r>
              <a:rPr lang="en-IN" dirty="0"/>
              <a:t>axis of the histogram </a:t>
            </a:r>
          </a:p>
        </p:txBody>
      </p:sp>
      <p:sp>
        <p:nvSpPr>
          <p:cNvPr id="11" name="TextBox 10">
            <a:extLst>
              <a:ext uri="{FF2B5EF4-FFF2-40B4-BE49-F238E27FC236}">
                <a16:creationId xmlns:a16="http://schemas.microsoft.com/office/drawing/2014/main" id="{0E98704E-447C-765C-390B-BB7F796D3EDD}"/>
              </a:ext>
            </a:extLst>
          </p:cNvPr>
          <p:cNvSpPr txBox="1"/>
          <p:nvPr/>
        </p:nvSpPr>
        <p:spPr>
          <a:xfrm>
            <a:off x="7403752" y="1157992"/>
            <a:ext cx="4851918" cy="1200329"/>
          </a:xfrm>
          <a:prstGeom prst="rect">
            <a:avLst/>
          </a:prstGeom>
          <a:noFill/>
        </p:spPr>
        <p:txBody>
          <a:bodyPr wrap="square" rtlCol="0">
            <a:spAutoFit/>
          </a:bodyPr>
          <a:lstStyle/>
          <a:p>
            <a:r>
              <a:rPr lang="en-US" dirty="0"/>
              <a:t>both axes are logarithmic. We have also made the range of the bins bigger in the histogram to make the effect clearer—they are of width five in Fig. 8.5 where they were only of width one before.</a:t>
            </a:r>
            <a:endParaRPr lang="en-IN" dirty="0"/>
          </a:p>
        </p:txBody>
      </p:sp>
    </p:spTree>
    <p:extLst>
      <p:ext uri="{BB962C8B-B14F-4D97-AF65-F5344CB8AC3E}">
        <p14:creationId xmlns:p14="http://schemas.microsoft.com/office/powerpoint/2010/main" val="32213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law graphs</a:t>
            </a:r>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21</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grpSp>
        <p:nvGrpSpPr>
          <p:cNvPr id="6" name="Group 2"/>
          <p:cNvGrpSpPr>
            <a:grpSpLocks/>
          </p:cNvGrpSpPr>
          <p:nvPr/>
        </p:nvGrpSpPr>
        <p:grpSpPr bwMode="auto">
          <a:xfrm>
            <a:off x="1383155" y="2443163"/>
            <a:ext cx="8756828" cy="3738265"/>
            <a:chOff x="110947" y="1428750"/>
            <a:chExt cx="8756828" cy="3738265"/>
          </a:xfrm>
        </p:grpSpPr>
        <p:sp>
          <p:nvSpPr>
            <p:cNvPr id="7" name="Line 1026"/>
            <p:cNvSpPr>
              <a:spLocks noChangeShapeType="1"/>
            </p:cNvSpPr>
            <p:nvPr/>
          </p:nvSpPr>
          <p:spPr bwMode="auto">
            <a:xfrm>
              <a:off x="1752600" y="1428750"/>
              <a:ext cx="0" cy="3200400"/>
            </a:xfrm>
            <a:prstGeom prst="line">
              <a:avLst/>
            </a:prstGeom>
            <a:noFill/>
            <a:ln w="28575">
              <a:solidFill>
                <a:schemeClr val="tx1"/>
              </a:solidFill>
              <a:round/>
              <a:headEnd type="stealth" w="lg" len="lg"/>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ＭＳ Ｐゴシック" charset="0"/>
              </a:endParaRPr>
            </a:p>
          </p:txBody>
        </p:sp>
        <p:sp>
          <p:nvSpPr>
            <p:cNvPr id="8" name="Line 1027"/>
            <p:cNvSpPr>
              <a:spLocks noChangeShapeType="1"/>
            </p:cNvSpPr>
            <p:nvPr/>
          </p:nvSpPr>
          <p:spPr bwMode="auto">
            <a:xfrm>
              <a:off x="1390650" y="4283075"/>
              <a:ext cx="655320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ＭＳ Ｐゴシック" charset="0"/>
              </a:endParaRPr>
            </a:p>
          </p:txBody>
        </p:sp>
        <mc:AlternateContent xmlns:mc="http://schemas.openxmlformats.org/markup-compatibility/2006" xmlns:a14="http://schemas.microsoft.com/office/drawing/2010/main">
          <mc:Choice Requires="a14">
            <p:sp>
              <p:nvSpPr>
                <p:cNvPr id="9" name="Text Box 1028"/>
                <p:cNvSpPr txBox="1">
                  <a:spLocks noChangeArrowheads="1"/>
                </p:cNvSpPr>
                <p:nvPr/>
              </p:nvSpPr>
              <p:spPr bwMode="auto">
                <a:xfrm rot="16207028">
                  <a:off x="-879805" y="2773183"/>
                  <a:ext cx="2826415" cy="844911"/>
                </a:xfrm>
                <a:prstGeom prst="rect">
                  <a:avLst/>
                </a:prstGeom>
                <a:noFill/>
                <a:ln>
                  <a:noFill/>
                </a:ln>
                <a:effectLst/>
                <a:extLst>
                  <a:ext uri="{909E8E84-426E-40dd-AFC4-6F175D3DCCD1}">
                    <a14:hiddenFill xmlns="">
                      <a:solidFill>
                        <a:schemeClr val="accent1"/>
                      </a:solidFill>
                    </a14:hiddenFill>
                  </a:ext>
                  <a:ext uri="{91240B29-F687-4f45-9708-019B960494DF}">
                    <a14:hiddenLine xmlns="" w="9525">
                      <a:solidFill>
                        <a:schemeClr val="tx1"/>
                      </a:solidFill>
                      <a:miter lim="800000"/>
                      <a:headEnd/>
                      <a:tailEnd/>
                    </a14:hiddenLine>
                  </a:ext>
                  <a:ext uri="{AF507438-7753-43e0-B8FC-AC1667EBCBE1}">
                    <a14:hiddenEffects xmlns="">
                      <a:effectLst>
                        <a:outerShdw blurRad="63500" dist="38099" dir="2700000" algn="ctr" rotWithShape="0">
                          <a:schemeClr val="bg2">
                            <a:alpha val="74997"/>
                          </a:schemeClr>
                        </a:outerShdw>
                      </a:effectLst>
                    </a14:hiddenEffects>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defRPr/>
                  </a:pPr>
                  <a:r>
                    <a:rPr lang="en-US" b="1" dirty="0"/>
                    <a:t>ln (fraction of nodes</a:t>
                  </a:r>
                </a:p>
                <a:p>
                  <a:pPr eaLnBrk="1" hangingPunct="1">
                    <a:defRPr/>
                  </a:pPr>
                  <a:r>
                    <a:rPr lang="en-US" b="1" dirty="0"/>
                    <a:t>with degree </a:t>
                  </a:r>
                  <a:r>
                    <a:rPr lang="en-US" b="1" i="1" dirty="0"/>
                    <a:t>k</a:t>
                  </a:r>
                  <a:r>
                    <a:rPr lang="en-US" b="1" dirty="0"/>
                    <a:t>=</a:t>
                  </a:r>
                  <a14:m>
                    <m:oMath xmlns:m="http://schemas.openxmlformats.org/officeDocument/2006/math">
                      <m:sSup>
                        <m:sSupPr>
                          <m:ctrlPr>
                            <a:rPr lang="en-IN" b="1" i="1" smtClean="0">
                              <a:latin typeface="Cambria Math" panose="02040503050406030204" pitchFamily="18" charset="0"/>
                            </a:rPr>
                          </m:ctrlPr>
                        </m:sSupPr>
                        <m:e>
                          <m:r>
                            <a:rPr lang="en-IN" b="1" i="1" smtClean="0">
                              <a:latin typeface="Cambria Math" panose="02040503050406030204" pitchFamily="18" charset="0"/>
                            </a:rPr>
                            <m:t>𝒑</m:t>
                          </m:r>
                        </m:e>
                        <m:sup>
                          <m:r>
                            <a:rPr lang="en-IN" b="1" i="1" smtClean="0">
                              <a:latin typeface="Cambria Math" panose="02040503050406030204" pitchFamily="18" charset="0"/>
                            </a:rPr>
                            <m:t>𝒌</m:t>
                          </m:r>
                        </m:sup>
                      </m:sSup>
                    </m:oMath>
                  </a14:m>
                  <a:r>
                    <a:rPr lang="en-US" b="1" dirty="0"/>
                    <a:t>)</a:t>
                  </a:r>
                </a:p>
              </p:txBody>
            </p:sp>
          </mc:Choice>
          <mc:Fallback xmlns="">
            <p:sp>
              <p:nvSpPr>
                <p:cNvPr id="9" name="Text Box 1028"/>
                <p:cNvSpPr txBox="1">
                  <a:spLocks noRot="1" noChangeAspect="1" noMove="1" noResize="1" noEditPoints="1" noAdjustHandles="1" noChangeArrowheads="1" noChangeShapeType="1" noTextEdit="1"/>
                </p:cNvSpPr>
                <p:nvPr/>
              </p:nvSpPr>
              <p:spPr bwMode="auto">
                <a:xfrm rot="16207028">
                  <a:off x="-879805" y="2773183"/>
                  <a:ext cx="2826415" cy="844911"/>
                </a:xfrm>
                <a:prstGeom prst="rect">
                  <a:avLst/>
                </a:prstGeom>
                <a:blipFill>
                  <a:blip r:embed="rId4"/>
                  <a:stretch>
                    <a:fillRect l="-5714" t="-2151" r="-15714" b="-3226"/>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IN">
                      <a:noFill/>
                    </a:rPr>
                    <a:t> </a:t>
                  </a:r>
                </a:p>
              </p:txBody>
            </p:sp>
          </mc:Fallback>
        </mc:AlternateContent>
        <p:sp>
          <p:nvSpPr>
            <p:cNvPr id="10" name="Text Box 1029"/>
            <p:cNvSpPr txBox="1">
              <a:spLocks noChangeArrowheads="1"/>
            </p:cNvSpPr>
            <p:nvPr/>
          </p:nvSpPr>
          <p:spPr bwMode="auto">
            <a:xfrm>
              <a:off x="3200400" y="4705350"/>
              <a:ext cx="271183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defRPr/>
              </a:pPr>
              <a:r>
                <a:rPr lang="en-US" b="1" dirty="0"/>
                <a:t>ln (node degree=</a:t>
              </a:r>
              <a:r>
                <a:rPr lang="en-US" b="1" i="1" dirty="0"/>
                <a:t>k</a:t>
              </a:r>
              <a:r>
                <a:rPr lang="en-US" b="1" dirty="0"/>
                <a:t>)</a:t>
              </a:r>
            </a:p>
          </p:txBody>
        </p:sp>
        <p:sp>
          <p:nvSpPr>
            <p:cNvPr id="11" name="Line 1031"/>
            <p:cNvSpPr>
              <a:spLocks noChangeShapeType="1"/>
            </p:cNvSpPr>
            <p:nvPr/>
          </p:nvSpPr>
          <p:spPr bwMode="auto">
            <a:xfrm>
              <a:off x="1752600" y="1657350"/>
              <a:ext cx="5715000" cy="2590800"/>
            </a:xfrm>
            <a:prstGeom prst="line">
              <a:avLst/>
            </a:prstGeom>
            <a:noFill/>
            <a:ln w="28575">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ＭＳ Ｐゴシック" charset="0"/>
              </a:endParaRPr>
            </a:p>
          </p:txBody>
        </p:sp>
        <p:sp>
          <p:nvSpPr>
            <p:cNvPr id="12" name="Text Box 1032"/>
            <p:cNvSpPr txBox="1">
              <a:spLocks noChangeArrowheads="1"/>
            </p:cNvSpPr>
            <p:nvPr/>
          </p:nvSpPr>
          <p:spPr bwMode="auto">
            <a:xfrm>
              <a:off x="6172200" y="3200400"/>
              <a:ext cx="1479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defRPr/>
              </a:pPr>
              <a:r>
                <a:rPr lang="en-US" dirty="0">
                  <a:solidFill>
                    <a:srgbClr val="008000"/>
                  </a:solidFill>
                </a:rPr>
                <a:t>Power law</a:t>
              </a:r>
            </a:p>
          </p:txBody>
        </p:sp>
        <p:sp>
          <p:nvSpPr>
            <p:cNvPr id="13" name="Freeform 1033"/>
            <p:cNvSpPr>
              <a:spLocks/>
            </p:cNvSpPr>
            <p:nvPr/>
          </p:nvSpPr>
          <p:spPr bwMode="auto">
            <a:xfrm>
              <a:off x="1752600" y="2571750"/>
              <a:ext cx="2209800" cy="1676400"/>
            </a:xfrm>
            <a:custGeom>
              <a:avLst/>
              <a:gdLst>
                <a:gd name="T0" fmla="*/ 0 w 1344"/>
                <a:gd name="T1" fmla="*/ 2147483647 h 1216"/>
                <a:gd name="T2" fmla="*/ 2147483647 w 1344"/>
                <a:gd name="T3" fmla="*/ 2147483647 h 1216"/>
                <a:gd name="T4" fmla="*/ 2147483647 w 1344"/>
                <a:gd name="T5" fmla="*/ 2147483647 h 1216"/>
                <a:gd name="T6" fmla="*/ 2147483647 w 1344"/>
                <a:gd name="T7" fmla="*/ 2147483647 h 1216"/>
                <a:gd name="T8" fmla="*/ 2147483647 w 1344"/>
                <a:gd name="T9" fmla="*/ 2147483647 h 1216"/>
                <a:gd name="T10" fmla="*/ 2147483647 w 1344"/>
                <a:gd name="T11" fmla="*/ 2147483647 h 12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44" h="1216">
                  <a:moveTo>
                    <a:pt x="0" y="16"/>
                  </a:moveTo>
                  <a:cubicBezTo>
                    <a:pt x="124" y="8"/>
                    <a:pt x="248" y="0"/>
                    <a:pt x="384" y="16"/>
                  </a:cubicBezTo>
                  <a:cubicBezTo>
                    <a:pt x="520" y="32"/>
                    <a:pt x="696" y="56"/>
                    <a:pt x="816" y="112"/>
                  </a:cubicBezTo>
                  <a:cubicBezTo>
                    <a:pt x="936" y="168"/>
                    <a:pt x="1032" y="264"/>
                    <a:pt x="1104" y="352"/>
                  </a:cubicBezTo>
                  <a:cubicBezTo>
                    <a:pt x="1176" y="440"/>
                    <a:pt x="1208" y="496"/>
                    <a:pt x="1248" y="640"/>
                  </a:cubicBezTo>
                  <a:cubicBezTo>
                    <a:pt x="1288" y="784"/>
                    <a:pt x="1328" y="1120"/>
                    <a:pt x="1344" y="1216"/>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 name="Text Box 1034"/>
            <p:cNvSpPr txBox="1">
              <a:spLocks noChangeArrowheads="1"/>
            </p:cNvSpPr>
            <p:nvPr/>
          </p:nvSpPr>
          <p:spPr bwMode="auto">
            <a:xfrm>
              <a:off x="2057400" y="3810000"/>
              <a:ext cx="1671638"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defRPr/>
              </a:pPr>
              <a:r>
                <a:rPr lang="en-US" dirty="0">
                  <a:solidFill>
                    <a:srgbClr val="0000FF"/>
                  </a:solidFill>
                </a:rPr>
                <a:t>Exponential</a:t>
              </a:r>
            </a:p>
          </p:txBody>
        </p:sp>
        <p:sp>
          <p:nvSpPr>
            <p:cNvPr id="15" name="Freeform 1035"/>
            <p:cNvSpPr>
              <a:spLocks/>
            </p:cNvSpPr>
            <p:nvPr/>
          </p:nvSpPr>
          <p:spPr bwMode="auto">
            <a:xfrm>
              <a:off x="1752600" y="2038350"/>
              <a:ext cx="4114800" cy="2209800"/>
            </a:xfrm>
            <a:custGeom>
              <a:avLst/>
              <a:gdLst>
                <a:gd name="T0" fmla="*/ 0 w 2688"/>
                <a:gd name="T1" fmla="*/ 0 h 1584"/>
                <a:gd name="T2" fmla="*/ 2147483647 w 2688"/>
                <a:gd name="T3" fmla="*/ 2147483647 h 1584"/>
                <a:gd name="T4" fmla="*/ 2147483647 w 2688"/>
                <a:gd name="T5" fmla="*/ 2147483647 h 1584"/>
                <a:gd name="T6" fmla="*/ 2147483647 w 2688"/>
                <a:gd name="T7" fmla="*/ 2147483647 h 1584"/>
                <a:gd name="T8" fmla="*/ 2147483647 w 2688"/>
                <a:gd name="T9" fmla="*/ 2147483647 h 1584"/>
                <a:gd name="T10" fmla="*/ 2147483647 w 2688"/>
                <a:gd name="T11" fmla="*/ 2147483647 h 15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88" h="1584">
                  <a:moveTo>
                    <a:pt x="0" y="0"/>
                  </a:moveTo>
                  <a:cubicBezTo>
                    <a:pt x="116" y="4"/>
                    <a:pt x="232" y="8"/>
                    <a:pt x="384" y="48"/>
                  </a:cubicBezTo>
                  <a:cubicBezTo>
                    <a:pt x="536" y="88"/>
                    <a:pt x="760" y="160"/>
                    <a:pt x="912" y="240"/>
                  </a:cubicBezTo>
                  <a:cubicBezTo>
                    <a:pt x="1064" y="320"/>
                    <a:pt x="1128" y="400"/>
                    <a:pt x="1296" y="528"/>
                  </a:cubicBezTo>
                  <a:cubicBezTo>
                    <a:pt x="1464" y="656"/>
                    <a:pt x="1688" y="832"/>
                    <a:pt x="1920" y="1008"/>
                  </a:cubicBezTo>
                  <a:cubicBezTo>
                    <a:pt x="2152" y="1184"/>
                    <a:pt x="2560" y="1488"/>
                    <a:pt x="2688" y="1584"/>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Text Box 1036"/>
            <p:cNvSpPr txBox="1">
              <a:spLocks noChangeArrowheads="1"/>
            </p:cNvSpPr>
            <p:nvPr/>
          </p:nvSpPr>
          <p:spPr bwMode="auto">
            <a:xfrm>
              <a:off x="4114800" y="3486150"/>
              <a:ext cx="1749425"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defRPr/>
              </a:pPr>
              <a:r>
                <a:rPr lang="en-US" dirty="0">
                  <a:solidFill>
                    <a:srgbClr val="FF0000"/>
                  </a:solidFill>
                </a:rPr>
                <a:t>Heavy tailed</a:t>
              </a:r>
            </a:p>
          </p:txBody>
        </p:sp>
        <p:sp>
          <p:nvSpPr>
            <p:cNvPr id="17" name="Text Box 1037"/>
            <p:cNvSpPr txBox="1">
              <a:spLocks noChangeArrowheads="1"/>
            </p:cNvSpPr>
            <p:nvPr/>
          </p:nvSpPr>
          <p:spPr bwMode="auto">
            <a:xfrm>
              <a:off x="2133600" y="4435475"/>
              <a:ext cx="184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defRPr/>
              </a:pPr>
              <a:endParaRPr lang="en-US"/>
            </a:p>
          </p:txBody>
        </p:sp>
        <p:sp>
          <p:nvSpPr>
            <p:cNvPr id="18" name="Text Box 1038"/>
            <p:cNvSpPr txBox="1">
              <a:spLocks noChangeArrowheads="1"/>
            </p:cNvSpPr>
            <p:nvPr/>
          </p:nvSpPr>
          <p:spPr bwMode="auto">
            <a:xfrm>
              <a:off x="1889125" y="4248150"/>
              <a:ext cx="55943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defRPr/>
              </a:pPr>
              <a:r>
                <a:rPr lang="en-US"/>
                <a:t>1                 10                   100               1000</a:t>
              </a:r>
            </a:p>
          </p:txBody>
        </p:sp>
        <p:sp>
          <p:nvSpPr>
            <p:cNvPr id="19" name="Text Box 1039"/>
            <p:cNvSpPr txBox="1">
              <a:spLocks noChangeArrowheads="1"/>
            </p:cNvSpPr>
            <p:nvPr/>
          </p:nvSpPr>
          <p:spPr bwMode="auto">
            <a:xfrm rot="16205815">
              <a:off x="141288" y="2720975"/>
              <a:ext cx="2613025" cy="460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defRPr/>
              </a:pPr>
              <a:r>
                <a:rPr lang="en-US" dirty="0"/>
                <a:t>1  100   10000   1M</a:t>
              </a:r>
            </a:p>
          </p:txBody>
        </p:sp>
        <p:sp>
          <p:nvSpPr>
            <p:cNvPr id="20" name="Text Box 1040"/>
            <p:cNvSpPr txBox="1">
              <a:spLocks noChangeArrowheads="1"/>
            </p:cNvSpPr>
            <p:nvPr/>
          </p:nvSpPr>
          <p:spPr bwMode="auto">
            <a:xfrm>
              <a:off x="3886200" y="1524000"/>
              <a:ext cx="46132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defRPr/>
              </a:pPr>
              <a:r>
                <a:rPr lang="en-US"/>
                <a:t>Number of nodes with degree </a:t>
              </a:r>
              <a:r>
                <a:rPr lang="en-US" i="1"/>
                <a:t>k</a:t>
              </a:r>
              <a:r>
                <a:rPr lang="en-US"/>
                <a:t> is ~ </a:t>
              </a:r>
            </a:p>
          </p:txBody>
        </p:sp>
        <mc:AlternateContent xmlns:mc="http://schemas.openxmlformats.org/markup-compatibility/2006" xmlns:a14="http://schemas.microsoft.com/office/drawing/2010/main">
          <mc:Choice Requires="a14">
            <p:graphicFrame>
              <p:nvGraphicFramePr>
                <p:cNvPr id="21" name="Object 1041"/>
                <p:cNvGraphicFramePr>
                  <a:graphicFrameLocks noChangeAspect="1"/>
                </p:cNvGraphicFramePr>
                <p:nvPr/>
              </p:nvGraphicFramePr>
              <p:xfrm>
                <a:off x="8286750" y="1495425"/>
                <a:ext cx="581025" cy="463550"/>
              </p:xfrm>
              <a:graphic>
                <a:graphicData uri="http://schemas.openxmlformats.org/presentationml/2006/ole">
                  <mc:AlternateContent>
                    <mc:Choice xmlns:v="urn:schemas-microsoft-com:vml" Requires="v">
                      <p:oleObj name="Equation" r:id="rId5" imgW="253780" imgH="203024" progId="Equation.3">
                        <p:embed/>
                      </p:oleObj>
                    </mc:Choice>
                    <mc:Fallback>
                      <p:oleObj name="Equation" r:id="rId5" imgW="253780" imgH="203024" progId="Equation.3">
                        <p:embed/>
                        <p:pic>
                          <p:nvPicPr>
                            <p:cNvPr id="33810" name="Object 1041"/>
                            <p:cNvPicPr>
                              <a:picLocks noChangeAspect="1" noChangeArrowheads="1"/>
                            </p:cNvPicPr>
                            <p:nvPr/>
                          </p:nvPicPr>
                          <p:blipFill>
                            <a:blip r:embed="rId6">
                              <a:extLst>
                                <a:ext uri="{28A0092B-C50C-407E-A947-70E740481C1C}">
                                  <a14:useLocalDpi val="0"/>
                                </a:ext>
                              </a:extLst>
                            </a:blip>
                            <a:srcRect/>
                            <a:stretch>
                              <a:fillRect/>
                            </a:stretch>
                          </p:blipFill>
                          <p:spPr bwMode="auto">
                            <a:xfrm>
                              <a:off x="8286750" y="1495425"/>
                              <a:ext cx="581025" cy="463550"/>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alpha val="74997"/>
                                      </a:srgbClr>
                                    </a:outerShdw>
                                  </a:effectLst>
                                </a14:hiddenEffects>
                              </a:ext>
                            </a:extLst>
                          </p:spPr>
                        </p:pic>
                      </p:oleObj>
                    </mc:Fallback>
                  </mc:AlternateContent>
                </a:graphicData>
              </a:graphic>
            </p:graphicFrame>
          </mc:Choice>
          <mc:Fallback xmlns="">
            <p:graphicFrame>
              <p:nvGraphicFramePr>
                <p:cNvPr id="21" name="Object 1041"/>
                <p:cNvGraphicFramePr>
                  <a:graphicFrameLocks noChangeAspect="1"/>
                </p:cNvGraphicFramePr>
                <p:nvPr/>
              </p:nvGraphicFramePr>
              <p:xfrm>
                <a:off x="8286750" y="1495425"/>
                <a:ext cx="581025" cy="463550"/>
              </p:xfrm>
              <a:graphic>
                <a:graphicData uri="http://schemas.openxmlformats.org/presentationml/2006/ole">
                  <mc:AlternateContent>
                    <mc:Choice xmlns:v="urn:schemas-microsoft-com:vml" Requires="v">
                      <p:oleObj spid="_x0000_s1029" name="Equation" r:id="rId7" imgW="253780" imgH="203024" progId="Equation.3">
                        <p:embed/>
                      </p:oleObj>
                    </mc:Choice>
                    <mc:Fallback>
                      <p:oleObj name="Equation" r:id="rId7" imgW="253780" imgH="203024" progId="Equation.3">
                        <p:embed/>
                        <p:pic>
                          <p:nvPicPr>
                            <p:cNvPr id="33810" name="Object 10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86750" y="1495425"/>
                              <a:ext cx="5810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mc:Fallback>
        </mc:AlternateContent>
        <p:sp>
          <p:nvSpPr>
            <p:cNvPr id="22" name="Line 1042"/>
            <p:cNvSpPr>
              <a:spLocks noChangeShapeType="1"/>
            </p:cNvSpPr>
            <p:nvPr/>
          </p:nvSpPr>
          <p:spPr bwMode="auto">
            <a:xfrm flipV="1">
              <a:off x="6705600" y="2057400"/>
              <a:ext cx="0" cy="106680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ＭＳ Ｐゴシック" charset="0"/>
              </a:endParaRPr>
            </a:p>
          </p:txBody>
        </p:sp>
      </p:grpSp>
    </p:spTree>
    <p:extLst>
      <p:ext uri="{BB962C8B-B14F-4D97-AF65-F5344CB8AC3E}">
        <p14:creationId xmlns:p14="http://schemas.microsoft.com/office/powerpoint/2010/main" val="3614807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law networks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dirty="0"/>
                  <a:t>If we plot the degree distribution for the Internet in log-log scale we get a straight line figure</a:t>
                </a:r>
              </a:p>
              <a:p>
                <a:endParaRPr lang="en-IN" sz="900" dirty="0"/>
              </a:p>
              <a:p>
                <a:pPr marL="0" indent="0">
                  <a:buNone/>
                </a:pPr>
                <a14:m>
                  <m:oMathPara xmlns:m="http://schemas.openxmlformats.org/officeDocument/2006/math">
                    <m:oMathParaPr>
                      <m:jc m:val="centerGroup"/>
                    </m:oMathParaPr>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0" i="1" smtClean="0">
                                  <a:latin typeface="Cambria Math" panose="02040503050406030204" pitchFamily="18" charset="0"/>
                                </a:rPr>
                                <m:t>𝑘</m:t>
                              </m:r>
                            </m:sub>
                          </m:sSub>
                          <m:r>
                            <a:rPr lang="en-IN" b="0" i="1" smtClean="0">
                              <a:latin typeface="Cambria Math" panose="02040503050406030204" pitchFamily="18" charset="0"/>
                            </a:rPr>
                            <m:t>=−</m:t>
                          </m:r>
                          <m:r>
                            <a:rPr lang="en-IN" b="0" i="1" smtClean="0">
                              <a:latin typeface="Cambria Math" panose="02040503050406030204" pitchFamily="18" charset="0"/>
                            </a:rPr>
                            <m:t>𝛼</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r>
                                <a:rPr lang="en-IN" b="0" i="1" smtClean="0">
                                  <a:latin typeface="Cambria Math" panose="02040503050406030204" pitchFamily="18" charset="0"/>
                                </a:rPr>
                                <m:t>𝑘</m:t>
                              </m:r>
                            </m:e>
                          </m:func>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0" i="1" smtClean="0">
                                  <a:latin typeface="Cambria Math" panose="02040503050406030204" pitchFamily="18" charset="0"/>
                                </a:rPr>
                                <m:t>𝑘</m:t>
                              </m:r>
                            </m:sub>
                          </m:sSub>
                          <m:r>
                            <a:rPr lang="en-IN" b="0" i="1" smtClean="0">
                              <a:latin typeface="Cambria Math" panose="02040503050406030204" pitchFamily="18" charset="0"/>
                            </a:rPr>
                            <m:t>=</m:t>
                          </m:r>
                          <m:r>
                            <a:rPr lang="en-IN" b="0" i="1" smtClean="0">
                              <a:latin typeface="Cambria Math" panose="02040503050406030204" pitchFamily="18" charset="0"/>
                            </a:rPr>
                            <m:t>𝐶</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𝑘</m:t>
                              </m:r>
                            </m:e>
                            <m:sup>
                              <m:r>
                                <a:rPr lang="en-IN" b="0" i="1" smtClean="0">
                                  <a:latin typeface="Cambria Math" panose="02040503050406030204" pitchFamily="18" charset="0"/>
                                </a:rPr>
                                <m:t>−</m:t>
                              </m:r>
                              <m:r>
                                <a:rPr lang="en-IN" b="0" i="1" smtClean="0">
                                  <a:latin typeface="Cambria Math" panose="02040503050406030204" pitchFamily="18" charset="0"/>
                                </a:rPr>
                                <m:t>𝛼</m:t>
                              </m:r>
                            </m:sup>
                          </m:sSup>
                          <m:r>
                            <a:rPr lang="en-IN" b="0" i="1" smtClean="0">
                              <a:latin typeface="Cambria Math" panose="02040503050406030204" pitchFamily="18" charset="0"/>
                            </a:rPr>
                            <m:t>,</m:t>
                          </m:r>
                          <m:r>
                            <a:rPr lang="en-IN" b="0" i="1" smtClean="0">
                              <a:latin typeface="Cambria Math" panose="02040503050406030204" pitchFamily="18" charset="0"/>
                            </a:rPr>
                            <m:t>𝛼</m:t>
                          </m:r>
                          <m:r>
                            <a:rPr lang="en-IN" b="0" i="1" smtClean="0">
                              <a:latin typeface="Cambria Math" panose="02040503050406030204" pitchFamily="18" charset="0"/>
                            </a:rPr>
                            <m:t>&gt;0, </m:t>
                          </m:r>
                          <m:r>
                            <a:rPr lang="en-IN" b="0" i="1" smtClean="0">
                              <a:latin typeface="Cambria Math" panose="02040503050406030204" pitchFamily="18" charset="0"/>
                            </a:rPr>
                            <m:t>𝐶</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𝑐</m:t>
                              </m:r>
                            </m:sup>
                          </m:sSup>
                        </m:e>
                      </m:func>
                    </m:oMath>
                  </m:oMathPara>
                </a14:m>
                <a:endParaRPr lang="en-IN" sz="800" dirty="0"/>
              </a:p>
              <a:p>
                <a:r>
                  <a:rPr lang="en-IN" dirty="0"/>
                  <a:t>Distributions of the above form, varying as a power of </a:t>
                </a:r>
                <a:r>
                  <a:rPr lang="en-IN" i="1" dirty="0"/>
                  <a:t>k</a:t>
                </a:r>
                <a:r>
                  <a:rPr lang="en-IN" dirty="0"/>
                  <a:t> are called power law</a:t>
                </a:r>
              </a:p>
              <a:p>
                <a14:m>
                  <m:oMath xmlns:m="http://schemas.openxmlformats.org/officeDocument/2006/math">
                    <m:r>
                      <a:rPr lang="en-IN" b="0" i="1" smtClean="0">
                        <a:latin typeface="Cambria Math" panose="02040503050406030204" pitchFamily="18" charset="0"/>
                      </a:rPr>
                      <m:t>𝛼</m:t>
                    </m:r>
                  </m:oMath>
                </a14:m>
                <a:r>
                  <a:rPr lang="en-IN" dirty="0"/>
                  <a:t> is called the exponent, typically </a:t>
                </a:r>
                <a:r>
                  <a:rPr lang="el-GR" dirty="0"/>
                  <a:t>2≤α≤3</a:t>
                </a:r>
                <a:r>
                  <a:rPr lang="en-IN" dirty="0"/>
                  <a:t> (values outside these range are also possible)</a:t>
                </a:r>
              </a:p>
              <a:p>
                <a:r>
                  <a:rPr lang="en-IN" dirty="0"/>
                  <a:t>The constant C is in general not interesting</a:t>
                </a:r>
              </a:p>
              <a:p>
                <a:pPr lvl="1"/>
                <a:r>
                  <a:rPr lang="en-IN" dirty="0"/>
                  <a:t>Used for normalization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22</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152673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38200" y="1480457"/>
            <a:ext cx="10123714" cy="4865175"/>
          </a:xfrm>
          <a:prstGeom prst="rect">
            <a:avLst/>
          </a:prstGeom>
        </p:spPr>
      </p:pic>
      <p:sp>
        <p:nvSpPr>
          <p:cNvPr id="2" name="Title 1"/>
          <p:cNvSpPr>
            <a:spLocks noGrp="1"/>
          </p:cNvSpPr>
          <p:nvPr>
            <p:ph type="title"/>
          </p:nvPr>
        </p:nvSpPr>
        <p:spPr/>
        <p:txBody>
          <a:bodyPr>
            <a:normAutofit/>
          </a:bodyPr>
          <a:lstStyle/>
          <a:p>
            <a:r>
              <a:rPr lang="en-IN" sz="4000" dirty="0"/>
              <a:t>Statistics for real networks: power-law exponent</a:t>
            </a:r>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23</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
        <p:nvSpPr>
          <p:cNvPr id="7" name="Rectangle 6"/>
          <p:cNvSpPr/>
          <p:nvPr/>
        </p:nvSpPr>
        <p:spPr>
          <a:xfrm>
            <a:off x="8523514" y="1491510"/>
            <a:ext cx="729343" cy="4864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38877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laws and scale free networks</a:t>
            </a:r>
          </a:p>
        </p:txBody>
      </p:sp>
      <p:sp>
        <p:nvSpPr>
          <p:cNvPr id="3" name="Content Placeholder 2"/>
          <p:cNvSpPr>
            <a:spLocks noGrp="1"/>
          </p:cNvSpPr>
          <p:nvPr>
            <p:ph idx="1"/>
          </p:nvPr>
        </p:nvSpPr>
        <p:spPr/>
        <p:txBody>
          <a:bodyPr>
            <a:normAutofit/>
          </a:bodyPr>
          <a:lstStyle/>
          <a:p>
            <a:r>
              <a:rPr lang="en-IN" dirty="0"/>
              <a:t>Real networks do not follow power law degree distribution over the whole range of k</a:t>
            </a:r>
          </a:p>
          <a:p>
            <a:pPr lvl="1"/>
            <a:r>
              <a:rPr lang="en-IN" dirty="0"/>
              <a:t>Usually when we say a degree distribution follows a power law we refer to its tail</a:t>
            </a:r>
          </a:p>
          <a:p>
            <a:pPr lvl="1"/>
            <a:r>
              <a:rPr lang="en-IN" dirty="0"/>
              <a:t>Deviations from power law can appear for high values of k as well</a:t>
            </a:r>
          </a:p>
          <a:p>
            <a:pPr lvl="2"/>
            <a:r>
              <a:rPr lang="en-IN" dirty="0"/>
              <a:t>E.g., cut-offs that limit the maximum degree of vertices in the tail</a:t>
            </a:r>
          </a:p>
          <a:p>
            <a:r>
              <a:rPr lang="en-IN" dirty="0"/>
              <a:t>Networks that follow power law degree distribution are often referred to as </a:t>
            </a:r>
            <a:r>
              <a:rPr lang="en-IN" b="1" dirty="0">
                <a:solidFill>
                  <a:srgbClr val="FF0000"/>
                </a:solidFill>
              </a:rPr>
              <a:t>scale-free networks</a:t>
            </a:r>
          </a:p>
          <a:p>
            <a:pPr lvl="1"/>
            <a:r>
              <a:rPr lang="en-IN" dirty="0"/>
              <a:t>Identifying scale-free from non scale-free networks is not trivial</a:t>
            </a:r>
          </a:p>
          <a:p>
            <a:pPr lvl="1"/>
            <a:r>
              <a:rPr lang="en-IN" dirty="0"/>
              <a:t>Simplest – but not very accurate - strategy </a:t>
            </a:r>
            <a:r>
              <a:rPr lang="en-IN" dirty="0">
                <a:sym typeface="Wingdings" panose="05000000000000000000" pitchFamily="2" charset="2"/>
              </a:rPr>
              <a:t></a:t>
            </a:r>
            <a:r>
              <a:rPr lang="en-IN" dirty="0"/>
              <a:t> log-log plot is a straight line</a:t>
            </a:r>
          </a:p>
        </p:txBody>
      </p:sp>
      <p:sp>
        <p:nvSpPr>
          <p:cNvPr id="4" name="Slide Number Placeholder 3"/>
          <p:cNvSpPr>
            <a:spLocks noGrp="1"/>
          </p:cNvSpPr>
          <p:nvPr>
            <p:ph type="sldNum" sz="quarter" idx="12"/>
          </p:nvPr>
        </p:nvSpPr>
        <p:spPr/>
        <p:txBody>
          <a:bodyPr/>
          <a:lstStyle/>
          <a:p>
            <a:fld id="{AF5FB12C-948D-4C77-8613-2E4673F705B6}" type="slidenum">
              <a:rPr lang="en-IN" smtClean="0"/>
              <a:t>24</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909236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25</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3"/>
          <a:stretch>
            <a:fillRect/>
          </a:stretch>
        </p:blipFill>
        <p:spPr>
          <a:xfrm>
            <a:off x="697335" y="2277028"/>
            <a:ext cx="9783540" cy="1724266"/>
          </a:xfrm>
          <a:prstGeom prst="rect">
            <a:avLst/>
          </a:prstGeom>
        </p:spPr>
      </p:pic>
    </p:spTree>
    <p:extLst>
      <p:ext uri="{BB962C8B-B14F-4D97-AF65-F5344CB8AC3E}">
        <p14:creationId xmlns:p14="http://schemas.microsoft.com/office/powerpoint/2010/main" val="1290145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a:t>
            </a:r>
            <a:r>
              <a:rPr lang="en-IN"/>
              <a:t>law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𝑘</m:t>
                          </m:r>
                        </m:sub>
                      </m:sSub>
                      <m:r>
                        <a:rPr lang="en-IN" i="1">
                          <a:latin typeface="Cambria Math" panose="02040503050406030204" pitchFamily="18" charset="0"/>
                        </a:rPr>
                        <m:t>=</m:t>
                      </m:r>
                      <m:r>
                        <a:rPr lang="en-IN" i="1">
                          <a:latin typeface="Cambria Math" panose="02040503050406030204" pitchFamily="18" charset="0"/>
                        </a:rPr>
                        <m:t>𝐶</m:t>
                      </m:r>
                      <m:sSup>
                        <m:sSupPr>
                          <m:ctrlPr>
                            <a:rPr lang="en-IN" i="1">
                              <a:latin typeface="Cambria Math" panose="02040503050406030204" pitchFamily="18" charset="0"/>
                            </a:rPr>
                          </m:ctrlPr>
                        </m:sSupPr>
                        <m:e>
                          <m:r>
                            <a:rPr lang="en-IN" i="1">
                              <a:latin typeface="Cambria Math" panose="02040503050406030204" pitchFamily="18" charset="0"/>
                            </a:rPr>
                            <m:t>𝑘</m:t>
                          </m:r>
                        </m:e>
                        <m:sup>
                          <m:r>
                            <a:rPr lang="en-IN" i="1">
                              <a:latin typeface="Cambria Math" panose="02040503050406030204" pitchFamily="18" charset="0"/>
                            </a:rPr>
                            <m:t>−</m:t>
                          </m:r>
                          <m:r>
                            <a:rPr lang="en-IN" i="1">
                              <a:latin typeface="Cambria Math" panose="02040503050406030204" pitchFamily="18" charset="0"/>
                            </a:rPr>
                            <m:t>𝛼</m:t>
                          </m:r>
                        </m:sup>
                      </m:sSup>
                      <m:r>
                        <a:rPr lang="en-IN" i="1">
                          <a:latin typeface="Cambria Math" panose="02040503050406030204" pitchFamily="18" charset="0"/>
                        </a:rPr>
                        <m:t>,</m:t>
                      </m:r>
                      <m:r>
                        <a:rPr lang="en-IN" i="1">
                          <a:latin typeface="Cambria Math" panose="02040503050406030204" pitchFamily="18" charset="0"/>
                        </a:rPr>
                        <m:t>𝛼</m:t>
                      </m:r>
                      <m:r>
                        <a:rPr lang="en-IN" i="1">
                          <a:latin typeface="Cambria Math" panose="02040503050406030204" pitchFamily="18" charset="0"/>
                        </a:rPr>
                        <m:t>&gt;0, </m:t>
                      </m:r>
                      <m:r>
                        <a:rPr lang="en-IN" i="1">
                          <a:latin typeface="Cambria Math" panose="02040503050406030204" pitchFamily="18" charset="0"/>
                        </a:rPr>
                        <m:t>𝐶</m:t>
                      </m:r>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𝑐</m:t>
                          </m:r>
                        </m:sup>
                      </m:sSup>
                    </m:oMath>
                  </m:oMathPara>
                </a14:m>
                <a:endParaRPr lang="en-IN" dirty="0"/>
              </a:p>
              <a:p>
                <a:r>
                  <a:rPr lang="en-IN" dirty="0"/>
                  <a:t>Identifying power-law from non power-law distributions is not trivial</a:t>
                </a:r>
              </a:p>
              <a:p>
                <a:r>
                  <a:rPr lang="en-IN" dirty="0"/>
                  <a:t>Approaches:</a:t>
                </a:r>
              </a:p>
              <a:p>
                <a:pPr lvl="1"/>
                <a:r>
                  <a:rPr lang="en-IN" dirty="0"/>
                  <a:t>Visual examination of log-log plot; linear plot =&gt; power law </a:t>
                </a:r>
              </a:p>
              <a:p>
                <a:pPr lvl="2"/>
                <a:r>
                  <a:rPr lang="en-IN" dirty="0"/>
                  <a:t>Not very accurate</a:t>
                </a:r>
              </a:p>
              <a:p>
                <a:pPr lvl="1"/>
                <a:r>
                  <a:rPr lang="en-IN" dirty="0"/>
                  <a:t>Binning/histogram: </a:t>
                </a:r>
              </a:p>
              <a:p>
                <a:pPr lvl="2"/>
                <a:r>
                  <a:rPr lang="en-IN" dirty="0"/>
                  <a:t>Create bins and logarithmically scale the axis of the histogram </a:t>
                </a:r>
              </a:p>
              <a:p>
                <a:pPr lvl="2"/>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26</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2491574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747" y="-185368"/>
            <a:ext cx="10515600" cy="1325563"/>
          </a:xfrm>
        </p:spPr>
        <p:txBody>
          <a:bodyPr/>
          <a:lstStyle/>
          <a:p>
            <a:r>
              <a:rPr lang="en-IN" dirty="0"/>
              <a:t>Ex: Binning</a:t>
            </a:r>
          </a:p>
        </p:txBody>
      </p:sp>
      <p:sp>
        <p:nvSpPr>
          <p:cNvPr id="3" name="Content Placeholder 2"/>
          <p:cNvSpPr>
            <a:spLocks noGrp="1"/>
          </p:cNvSpPr>
          <p:nvPr>
            <p:ph idx="1"/>
          </p:nvPr>
        </p:nvSpPr>
        <p:spPr>
          <a:xfrm>
            <a:off x="838200" y="901895"/>
            <a:ext cx="10791118" cy="3020695"/>
          </a:xfrm>
        </p:spPr>
        <p:txBody>
          <a:bodyPr/>
          <a:lstStyle/>
          <a:p>
            <a:r>
              <a:rPr lang="en-IN" dirty="0"/>
              <a:t>Poor statistics at the tail of the distribution</a:t>
            </a:r>
          </a:p>
          <a:p>
            <a:pPr lvl="1"/>
            <a:r>
              <a:rPr lang="en-IN" dirty="0"/>
              <a:t>In every bin there will be only a few samples </a:t>
            </a:r>
            <a:r>
              <a:rPr lang="en-IN" dirty="0">
                <a:sym typeface="Wingdings" panose="05000000000000000000" pitchFamily="2" charset="2"/>
              </a:rPr>
              <a:t></a:t>
            </a:r>
            <a:r>
              <a:rPr lang="en-IN" dirty="0"/>
              <a:t> large statistical fluctuations in the number of samples from bin to bin </a:t>
            </a:r>
            <a:r>
              <a:rPr lang="en-IN" dirty="0">
                <a:sym typeface="Wingdings" panose="05000000000000000000" pitchFamily="2" charset="2"/>
              </a:rPr>
              <a:t> visible as a noisy signal</a:t>
            </a:r>
            <a:endParaRPr lang="en-IN" dirty="0"/>
          </a:p>
          <a:p>
            <a:pPr lvl="1"/>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27</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2"/>
          <a:stretch>
            <a:fillRect/>
          </a:stretch>
        </p:blipFill>
        <p:spPr>
          <a:xfrm>
            <a:off x="6858000" y="2679443"/>
            <a:ext cx="5021954" cy="3172093"/>
          </a:xfrm>
          <a:prstGeom prst="rect">
            <a:avLst/>
          </a:prstGeom>
        </p:spPr>
      </p:pic>
      <p:grpSp>
        <p:nvGrpSpPr>
          <p:cNvPr id="11" name="Group 10"/>
          <p:cNvGrpSpPr/>
          <p:nvPr/>
        </p:nvGrpSpPr>
        <p:grpSpPr>
          <a:xfrm>
            <a:off x="10270159" y="3394234"/>
            <a:ext cx="1676400" cy="2057361"/>
            <a:chOff x="9982200" y="3529623"/>
            <a:chExt cx="1676400" cy="2057361"/>
          </a:xfrm>
        </p:grpSpPr>
        <p:sp>
          <p:nvSpPr>
            <p:cNvPr id="7" name="Oval 6"/>
            <p:cNvSpPr/>
            <p:nvPr/>
          </p:nvSpPr>
          <p:spPr>
            <a:xfrm>
              <a:off x="11274552" y="4901184"/>
              <a:ext cx="384048" cy="6858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9982200" y="3529623"/>
              <a:ext cx="1647118" cy="369332"/>
            </a:xfrm>
            <a:prstGeom prst="rect">
              <a:avLst/>
            </a:prstGeom>
            <a:noFill/>
          </p:spPr>
          <p:txBody>
            <a:bodyPr wrap="none" rtlCol="0">
              <a:spAutoFit/>
            </a:bodyPr>
            <a:lstStyle/>
            <a:p>
              <a:r>
                <a:rPr lang="en-IN" dirty="0"/>
                <a:t>Noisy at the tail</a:t>
              </a:r>
            </a:p>
          </p:txBody>
        </p:sp>
        <p:cxnSp>
          <p:nvCxnSpPr>
            <p:cNvPr id="10" name="Straight Arrow Connector 9"/>
            <p:cNvCxnSpPr>
              <a:endCxn id="7" idx="0"/>
            </p:cNvCxnSpPr>
            <p:nvPr/>
          </p:nvCxnSpPr>
          <p:spPr>
            <a:xfrm>
              <a:off x="10981944" y="3898955"/>
              <a:ext cx="484632" cy="10022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2" name="Content Placeholder 2"/>
          <p:cNvSpPr txBox="1">
            <a:spLocks/>
          </p:cNvSpPr>
          <p:nvPr/>
        </p:nvSpPr>
        <p:spPr>
          <a:xfrm>
            <a:off x="838912" y="2135979"/>
            <a:ext cx="6019088" cy="382012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IN" dirty="0"/>
              <a:t>use larger bins to reduce the noise at the tail</a:t>
            </a:r>
          </a:p>
          <a:p>
            <a:pPr lvl="2"/>
            <a:r>
              <a:rPr lang="en-IN" dirty="0"/>
              <a:t>reduces the detail captured from the histogram</a:t>
            </a:r>
          </a:p>
          <a:p>
            <a:pPr lvl="2"/>
            <a:r>
              <a:rPr lang="en-US" dirty="0"/>
              <a:t>a bin of width five will on average accrue five times as many samples as a similarly placed bin of width one, so if we wish to compare counts in the two we should divide the number of samples in the larger bin by five. More generally, we should divide sample counts by the width of their bins to make counts in bins of different widths comparable.</a:t>
            </a:r>
            <a:endParaRPr lang="en-IN" dirty="0"/>
          </a:p>
          <a:p>
            <a:pPr lvl="2"/>
            <a:endParaRPr lang="en-IN" dirty="0"/>
          </a:p>
        </p:txBody>
      </p:sp>
    </p:spTree>
    <p:extLst>
      <p:ext uri="{BB962C8B-B14F-4D97-AF65-F5344CB8AC3E}">
        <p14:creationId xmlns:p14="http://schemas.microsoft.com/office/powerpoint/2010/main" val="298172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a:t>
            </a:r>
            <a:r>
              <a:rPr lang="en-IN"/>
              <a:t>law 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914400" lvl="2" indent="0">
                  <a:buNone/>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𝑘</m:t>
                          </m:r>
                        </m:sub>
                      </m:sSub>
                      <m:r>
                        <a:rPr lang="en-IN" i="1">
                          <a:latin typeface="Cambria Math" panose="02040503050406030204" pitchFamily="18" charset="0"/>
                        </a:rPr>
                        <m:t>=</m:t>
                      </m:r>
                      <m:r>
                        <a:rPr lang="en-IN" i="1">
                          <a:latin typeface="Cambria Math" panose="02040503050406030204" pitchFamily="18" charset="0"/>
                        </a:rPr>
                        <m:t>𝐶</m:t>
                      </m:r>
                      <m:sSup>
                        <m:sSupPr>
                          <m:ctrlPr>
                            <a:rPr lang="en-IN" i="1">
                              <a:latin typeface="Cambria Math" panose="02040503050406030204" pitchFamily="18" charset="0"/>
                            </a:rPr>
                          </m:ctrlPr>
                        </m:sSupPr>
                        <m:e>
                          <m:r>
                            <a:rPr lang="en-IN" i="1">
                              <a:latin typeface="Cambria Math" panose="02040503050406030204" pitchFamily="18" charset="0"/>
                            </a:rPr>
                            <m:t>𝑘</m:t>
                          </m:r>
                        </m:e>
                        <m:sup>
                          <m:r>
                            <a:rPr lang="en-IN" i="1">
                              <a:latin typeface="Cambria Math" panose="02040503050406030204" pitchFamily="18" charset="0"/>
                            </a:rPr>
                            <m:t>−</m:t>
                          </m:r>
                          <m:r>
                            <a:rPr lang="en-IN" i="1">
                              <a:latin typeface="Cambria Math" panose="02040503050406030204" pitchFamily="18" charset="0"/>
                            </a:rPr>
                            <m:t>𝛼</m:t>
                          </m:r>
                        </m:sup>
                      </m:sSup>
                      <m:r>
                        <a:rPr lang="en-IN" i="1">
                          <a:latin typeface="Cambria Math" panose="02040503050406030204" pitchFamily="18" charset="0"/>
                        </a:rPr>
                        <m:t>,</m:t>
                      </m:r>
                      <m:r>
                        <a:rPr lang="en-IN" i="1">
                          <a:latin typeface="Cambria Math" panose="02040503050406030204" pitchFamily="18" charset="0"/>
                        </a:rPr>
                        <m:t>𝛼</m:t>
                      </m:r>
                      <m:r>
                        <a:rPr lang="en-IN" i="1">
                          <a:latin typeface="Cambria Math" panose="02040503050406030204" pitchFamily="18" charset="0"/>
                        </a:rPr>
                        <m:t>&gt;0, </m:t>
                      </m:r>
                      <m:r>
                        <a:rPr lang="en-IN" i="1">
                          <a:latin typeface="Cambria Math" panose="02040503050406030204" pitchFamily="18" charset="0"/>
                        </a:rPr>
                        <m:t>𝐶</m:t>
                      </m:r>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𝑐</m:t>
                          </m:r>
                        </m:sup>
                      </m:sSup>
                    </m:oMath>
                  </m:oMathPara>
                </a14:m>
                <a:endParaRPr lang="en-IN" dirty="0"/>
              </a:p>
              <a:p>
                <a:r>
                  <a:rPr lang="en-IN" dirty="0"/>
                  <a:t>Identifying power-law from non power-law distributions is not trivial</a:t>
                </a:r>
              </a:p>
              <a:p>
                <a:r>
                  <a:rPr lang="en-IN" dirty="0"/>
                  <a:t>Approaches:</a:t>
                </a:r>
              </a:p>
              <a:p>
                <a:pPr lvl="1"/>
                <a:r>
                  <a:rPr lang="en-IN" dirty="0"/>
                  <a:t>Visual examination of log-log plot; linear plot =&gt; power law </a:t>
                </a:r>
              </a:p>
              <a:p>
                <a:pPr lvl="2"/>
                <a:r>
                  <a:rPr lang="en-IN" dirty="0"/>
                  <a:t>Not very accurate</a:t>
                </a:r>
              </a:p>
              <a:p>
                <a:pPr lvl="1"/>
                <a:r>
                  <a:rPr lang="en-IN" dirty="0"/>
                  <a:t>Binning/histogram: </a:t>
                </a:r>
              </a:p>
              <a:p>
                <a:pPr lvl="2"/>
                <a:r>
                  <a:rPr lang="en-IN" dirty="0"/>
                  <a:t>Create bins and logarithmically scale the axis of the histogram </a:t>
                </a:r>
              </a:p>
              <a:p>
                <a:pPr lvl="1"/>
                <a:r>
                  <a:rPr lang="en-IN" dirty="0"/>
                  <a:t>Logarithmic binning: different bin sizes in different parts of the histogram</a:t>
                </a:r>
              </a:p>
              <a:p>
                <a:pPr lvl="2"/>
                <a:r>
                  <a:rPr lang="en-IN" dirty="0"/>
                  <a:t>Careful at normalizing the bins correctly! (</a:t>
                </a:r>
                <a:r>
                  <a:rPr lang="en-US" dirty="0"/>
                  <a:t>a bin of width five will on average accrue five times as many samples as a similarly placed bin of width one, so if we wish to compare counts in the two we should divide the number of samples in the larger bin by five. More generally, we should divide sample counts by the width of their bins to make counts in bins of different widths comparable.)</a:t>
                </a:r>
                <a:endParaRPr lang="en-IN" dirty="0"/>
              </a:p>
              <a:p>
                <a:pPr lvl="2"/>
                <a:endParaRPr lang="en-IN" dirty="0"/>
              </a:p>
              <a:p>
                <a:pPr lvl="1"/>
                <a:endParaRPr lang="en-IN" dirty="0"/>
              </a:p>
              <a:p>
                <a:pPr lvl="2"/>
                <a:endParaRPr lang="en-IN"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r="-812" b="-70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28</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1082914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Logarithmic binning</a:t>
            </a:r>
          </a:p>
        </p:txBody>
      </p:sp>
      <p:sp>
        <p:nvSpPr>
          <p:cNvPr id="3" name="Content Placeholder 2"/>
          <p:cNvSpPr>
            <a:spLocks noGrp="1"/>
          </p:cNvSpPr>
          <p:nvPr>
            <p:ph idx="1"/>
          </p:nvPr>
        </p:nvSpPr>
        <p:spPr/>
        <p:txBody>
          <a:bodyPr/>
          <a:lstStyle/>
          <a:p>
            <a:r>
              <a:rPr lang="en-IN" dirty="0"/>
              <a:t>In this scheme each bin is made wider than its predecessor by a constant factor </a:t>
            </a:r>
            <a:r>
              <a:rPr lang="en-IN" i="1" dirty="0"/>
              <a:t>a</a:t>
            </a:r>
          </a:p>
          <a:p>
            <a:r>
              <a:rPr lang="en-IN" dirty="0"/>
              <a:t>The n-</a:t>
            </a:r>
            <a:r>
              <a:rPr lang="en-IN" dirty="0" err="1"/>
              <a:t>th</a:t>
            </a:r>
            <a:r>
              <a:rPr lang="en-IN" dirty="0"/>
              <a:t> bin will cover the range: </a:t>
            </a:r>
            <a:r>
              <a:rPr lang="en-IN" i="1" dirty="0"/>
              <a:t>a</a:t>
            </a:r>
            <a:r>
              <a:rPr lang="en-IN" baseline="30000" dirty="0"/>
              <a:t>n-1</a:t>
            </a:r>
            <a:r>
              <a:rPr lang="en-IN" dirty="0"/>
              <a:t> ≤ k &lt; </a:t>
            </a:r>
            <a:r>
              <a:rPr lang="en-IN" i="1" dirty="0"/>
              <a:t>a</a:t>
            </a:r>
            <a:r>
              <a:rPr lang="en-IN" baseline="30000" dirty="0"/>
              <a:t>n</a:t>
            </a:r>
          </a:p>
          <a:p>
            <a:r>
              <a:rPr lang="en-IN" dirty="0"/>
              <a:t>The most common choices for </a:t>
            </a:r>
            <a:r>
              <a:rPr lang="en-IN" i="1" dirty="0"/>
              <a:t>a </a:t>
            </a:r>
            <a:r>
              <a:rPr lang="en-IN" dirty="0"/>
              <a:t>are 2 and 10 since larger values of </a:t>
            </a:r>
            <a:r>
              <a:rPr lang="en-IN" i="1" dirty="0"/>
              <a:t>a </a:t>
            </a:r>
            <a:r>
              <a:rPr lang="en-IN" dirty="0"/>
              <a:t>give ranges that are too big, and smaller </a:t>
            </a:r>
            <a:r>
              <a:rPr lang="en-IN" i="1" dirty="0"/>
              <a:t>a </a:t>
            </a:r>
            <a:r>
              <a:rPr lang="en-IN" dirty="0"/>
              <a:t>values give non-integer ranges limits</a:t>
            </a:r>
          </a:p>
          <a:p>
            <a:r>
              <a:rPr lang="en-IN" dirty="0"/>
              <a:t>When plotted in log-log scale, the bins appear to have equal width</a:t>
            </a:r>
          </a:p>
          <a:p>
            <a:r>
              <a:rPr lang="en-IN" dirty="0"/>
              <a:t>We do not plot degree zero</a:t>
            </a:r>
          </a:p>
          <a:p>
            <a:pPr lvl="1"/>
            <a:r>
              <a:rPr lang="en-IN" dirty="0"/>
              <a:t>Since there is no 0 in a log scale</a:t>
            </a:r>
          </a:p>
        </p:txBody>
      </p:sp>
      <p:sp>
        <p:nvSpPr>
          <p:cNvPr id="4" name="Slide Number Placeholder 3"/>
          <p:cNvSpPr>
            <a:spLocks noGrp="1"/>
          </p:cNvSpPr>
          <p:nvPr>
            <p:ph type="sldNum" sz="quarter" idx="12"/>
          </p:nvPr>
        </p:nvSpPr>
        <p:spPr/>
        <p:txBody>
          <a:bodyPr/>
          <a:lstStyle/>
          <a:p>
            <a:fld id="{AF5FB12C-948D-4C77-8613-2E4673F705B6}" type="slidenum">
              <a:rPr lang="en-IN" smtClean="0"/>
              <a:t>29</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2543568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Statistics for real </a:t>
            </a:r>
            <a:r>
              <a:rPr lang="en-IN" dirty="0" err="1"/>
              <a:t>networks:component</a:t>
            </a:r>
            <a:endParaRPr lang="en-IN" dirty="0"/>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3</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3"/>
          <a:stretch>
            <a:fillRect/>
          </a:stretch>
        </p:blipFill>
        <p:spPr>
          <a:xfrm>
            <a:off x="838200" y="1480457"/>
            <a:ext cx="10123714" cy="4865175"/>
          </a:xfrm>
          <a:prstGeom prst="rect">
            <a:avLst/>
          </a:prstGeom>
        </p:spPr>
      </p:pic>
      <p:sp>
        <p:nvSpPr>
          <p:cNvPr id="8" name="Rectangle 7"/>
          <p:cNvSpPr/>
          <p:nvPr/>
        </p:nvSpPr>
        <p:spPr>
          <a:xfrm>
            <a:off x="7141029" y="1447800"/>
            <a:ext cx="642257" cy="4864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15614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Binning versus logarithmic binning</a:t>
            </a:r>
          </a:p>
        </p:txBody>
      </p:sp>
      <p:sp>
        <p:nvSpPr>
          <p:cNvPr id="3" name="Content Placeholder 2"/>
          <p:cNvSpPr>
            <a:spLocks noGrp="1"/>
          </p:cNvSpPr>
          <p:nvPr>
            <p:ph idx="1"/>
          </p:nvPr>
        </p:nvSpPr>
        <p:spPr/>
        <p:txBody>
          <a:bodyPr>
            <a:normAutofit fontScale="92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US" dirty="0"/>
          </a:p>
          <a:p>
            <a:endParaRPr lang="en-US" dirty="0"/>
          </a:p>
          <a:p>
            <a:r>
              <a:rPr lang="en-US" dirty="0"/>
              <a:t>We have been careful to normalize each bin by dividing by its width, as described above</a:t>
            </a:r>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30</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3"/>
          <a:stretch>
            <a:fillRect/>
          </a:stretch>
        </p:blipFill>
        <p:spPr>
          <a:xfrm>
            <a:off x="838200" y="1770976"/>
            <a:ext cx="4963356" cy="3135080"/>
          </a:xfrm>
          <a:prstGeom prst="rect">
            <a:avLst/>
          </a:prstGeom>
        </p:spPr>
      </p:pic>
      <p:pic>
        <p:nvPicPr>
          <p:cNvPr id="7" name="Picture 6"/>
          <p:cNvPicPr>
            <a:picLocks noChangeAspect="1"/>
          </p:cNvPicPr>
          <p:nvPr/>
        </p:nvPicPr>
        <p:blipFill>
          <a:blip r:embed="rId4"/>
          <a:stretch>
            <a:fillRect/>
          </a:stretch>
        </p:blipFill>
        <p:spPr>
          <a:xfrm>
            <a:off x="6561389" y="1690688"/>
            <a:ext cx="4492028" cy="3295657"/>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167760" y="5172177"/>
                <a:ext cx="13408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b="0" i="1" smtClean="0">
                          <a:solidFill>
                            <a:srgbClr val="FF0000"/>
                          </a:solidFill>
                          <a:latin typeface="Cambria Math" panose="02040503050406030204" pitchFamily="18" charset="0"/>
                        </a:rPr>
                        <m:t>0=</m:t>
                      </m:r>
                      <m:func>
                        <m:funcPr>
                          <m:ctrlPr>
                            <a:rPr lang="en-IN" b="0" i="1" smtClean="0">
                              <a:solidFill>
                                <a:srgbClr val="FF0000"/>
                              </a:solidFill>
                              <a:latin typeface="Cambria Math" panose="02040503050406030204" pitchFamily="18" charset="0"/>
                            </a:rPr>
                          </m:ctrlPr>
                        </m:funcPr>
                        <m:fName>
                          <m:sSub>
                            <m:sSubPr>
                              <m:ctrlPr>
                                <a:rPr lang="en-IN" b="0" i="1" smtClean="0">
                                  <a:solidFill>
                                    <a:srgbClr val="FF0000"/>
                                  </a:solidFill>
                                  <a:latin typeface="Cambria Math" panose="02040503050406030204" pitchFamily="18" charset="0"/>
                                </a:rPr>
                              </m:ctrlPr>
                            </m:sSubPr>
                            <m:e>
                              <m:r>
                                <m:rPr>
                                  <m:sty m:val="p"/>
                                </m:rPr>
                                <a:rPr lang="en-IN" b="0" i="0" smtClean="0">
                                  <a:solidFill>
                                    <a:srgbClr val="FF0000"/>
                                  </a:solidFill>
                                  <a:latin typeface="Cambria Math" panose="02040503050406030204" pitchFamily="18" charset="0"/>
                                </a:rPr>
                                <m:t>log</m:t>
                              </m:r>
                            </m:e>
                            <m:sub>
                              <m:r>
                                <a:rPr lang="en-IN" b="0" i="1" smtClean="0">
                                  <a:solidFill>
                                    <a:srgbClr val="FF0000"/>
                                  </a:solidFill>
                                  <a:latin typeface="Cambria Math" panose="02040503050406030204" pitchFamily="18" charset="0"/>
                                </a:rPr>
                                <m:t>10</m:t>
                              </m:r>
                            </m:sub>
                          </m:sSub>
                        </m:fName>
                        <m:e>
                          <m:r>
                            <a:rPr lang="en-IN" b="0" i="1" smtClean="0">
                              <a:solidFill>
                                <a:srgbClr val="FF0000"/>
                              </a:solidFill>
                              <a:latin typeface="Cambria Math" panose="02040503050406030204" pitchFamily="18" charset="0"/>
                            </a:rPr>
                            <m:t>1</m:t>
                          </m:r>
                        </m:e>
                      </m:func>
                    </m:oMath>
                  </m:oMathPara>
                </a14:m>
                <a:endParaRPr lang="en-IN" dirty="0"/>
              </a:p>
            </p:txBody>
          </p:sp>
        </mc:Choice>
        <mc:Fallback xmlns="">
          <p:sp>
            <p:nvSpPr>
              <p:cNvPr id="8" name="TextBox 7"/>
              <p:cNvSpPr txBox="1">
                <a:spLocks noRot="1" noChangeAspect="1" noMove="1" noResize="1" noEditPoints="1" noAdjustHandles="1" noChangeArrowheads="1" noChangeShapeType="1" noTextEdit="1"/>
              </p:cNvSpPr>
              <p:nvPr/>
            </p:nvSpPr>
            <p:spPr>
              <a:xfrm>
                <a:off x="167760" y="5172177"/>
                <a:ext cx="1340880" cy="369332"/>
              </a:xfrm>
              <a:prstGeom prst="rect">
                <a:avLst/>
              </a:prstGeom>
              <a:blipFill>
                <a:blip r:embed="rId5"/>
                <a:stretch>
                  <a:fillRect b="-131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895600" y="5172177"/>
                <a:ext cx="14691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i="1" smtClean="0">
                          <a:solidFill>
                            <a:srgbClr val="FF0000"/>
                          </a:solidFill>
                          <a:latin typeface="Cambria Math" panose="02040503050406030204" pitchFamily="18" charset="0"/>
                        </a:rPr>
                        <m:t>1</m:t>
                      </m:r>
                      <m:r>
                        <a:rPr lang="en-IN" b="0" i="1" smtClean="0">
                          <a:solidFill>
                            <a:srgbClr val="FF0000"/>
                          </a:solidFill>
                          <a:latin typeface="Cambria Math" panose="02040503050406030204" pitchFamily="18" charset="0"/>
                        </a:rPr>
                        <m:t>=</m:t>
                      </m:r>
                      <m:func>
                        <m:funcPr>
                          <m:ctrlPr>
                            <a:rPr lang="en-IN" b="0" i="1" smtClean="0">
                              <a:solidFill>
                                <a:srgbClr val="FF0000"/>
                              </a:solidFill>
                              <a:latin typeface="Cambria Math" panose="02040503050406030204" pitchFamily="18" charset="0"/>
                            </a:rPr>
                          </m:ctrlPr>
                        </m:funcPr>
                        <m:fName>
                          <m:sSub>
                            <m:sSubPr>
                              <m:ctrlPr>
                                <a:rPr lang="en-IN" b="0" i="1" smtClean="0">
                                  <a:solidFill>
                                    <a:srgbClr val="FF0000"/>
                                  </a:solidFill>
                                  <a:latin typeface="Cambria Math" panose="02040503050406030204" pitchFamily="18" charset="0"/>
                                </a:rPr>
                              </m:ctrlPr>
                            </m:sSubPr>
                            <m:e>
                              <m:r>
                                <m:rPr>
                                  <m:sty m:val="p"/>
                                </m:rPr>
                                <a:rPr lang="en-IN" b="0" i="0" smtClean="0">
                                  <a:solidFill>
                                    <a:srgbClr val="FF0000"/>
                                  </a:solidFill>
                                  <a:latin typeface="Cambria Math" panose="02040503050406030204" pitchFamily="18" charset="0"/>
                                </a:rPr>
                                <m:t>log</m:t>
                              </m:r>
                            </m:e>
                            <m:sub>
                              <m:r>
                                <a:rPr lang="en-IN" b="0" i="1" smtClean="0">
                                  <a:solidFill>
                                    <a:srgbClr val="FF0000"/>
                                  </a:solidFill>
                                  <a:latin typeface="Cambria Math" panose="02040503050406030204" pitchFamily="18" charset="0"/>
                                </a:rPr>
                                <m:t>10</m:t>
                              </m:r>
                            </m:sub>
                          </m:sSub>
                        </m:fName>
                        <m:e>
                          <m:r>
                            <a:rPr lang="en-IN" b="0" i="1" smtClean="0">
                              <a:solidFill>
                                <a:srgbClr val="FF0000"/>
                              </a:solidFill>
                              <a:latin typeface="Cambria Math" panose="02040503050406030204" pitchFamily="18" charset="0"/>
                            </a:rPr>
                            <m:t>10</m:t>
                          </m:r>
                        </m:e>
                      </m:func>
                    </m:oMath>
                  </m:oMathPara>
                </a14:m>
                <a:endParaRPr lang="en-IN" dirty="0"/>
              </a:p>
            </p:txBody>
          </p:sp>
        </mc:Choice>
        <mc:Fallback xmlns="">
          <p:sp>
            <p:nvSpPr>
              <p:cNvPr id="9" name="TextBox 8"/>
              <p:cNvSpPr txBox="1">
                <a:spLocks noRot="1" noChangeAspect="1" noMove="1" noResize="1" noEditPoints="1" noAdjustHandles="1" noChangeArrowheads="1" noChangeShapeType="1" noTextEdit="1"/>
              </p:cNvSpPr>
              <p:nvPr/>
            </p:nvSpPr>
            <p:spPr>
              <a:xfrm>
                <a:off x="2895600" y="5172177"/>
                <a:ext cx="1469120" cy="369332"/>
              </a:xfrm>
              <a:prstGeom prst="rect">
                <a:avLst/>
              </a:prstGeom>
              <a:blipFill>
                <a:blip r:embed="rId6"/>
                <a:stretch>
                  <a:fillRect b="-131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459357" y="5172177"/>
                <a:ext cx="15973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i="1" smtClean="0">
                          <a:solidFill>
                            <a:srgbClr val="FF0000"/>
                          </a:solidFill>
                          <a:latin typeface="Cambria Math" panose="02040503050406030204" pitchFamily="18" charset="0"/>
                        </a:rPr>
                        <m:t>2</m:t>
                      </m:r>
                      <m:r>
                        <a:rPr lang="en-IN" b="0" i="1" smtClean="0">
                          <a:solidFill>
                            <a:srgbClr val="FF0000"/>
                          </a:solidFill>
                          <a:latin typeface="Cambria Math" panose="02040503050406030204" pitchFamily="18" charset="0"/>
                        </a:rPr>
                        <m:t>=</m:t>
                      </m:r>
                      <m:func>
                        <m:funcPr>
                          <m:ctrlPr>
                            <a:rPr lang="en-IN" b="0" i="1" smtClean="0">
                              <a:solidFill>
                                <a:srgbClr val="FF0000"/>
                              </a:solidFill>
                              <a:latin typeface="Cambria Math" panose="02040503050406030204" pitchFamily="18" charset="0"/>
                            </a:rPr>
                          </m:ctrlPr>
                        </m:funcPr>
                        <m:fName>
                          <m:sSub>
                            <m:sSubPr>
                              <m:ctrlPr>
                                <a:rPr lang="en-IN" b="0" i="1" smtClean="0">
                                  <a:solidFill>
                                    <a:srgbClr val="FF0000"/>
                                  </a:solidFill>
                                  <a:latin typeface="Cambria Math" panose="02040503050406030204" pitchFamily="18" charset="0"/>
                                </a:rPr>
                              </m:ctrlPr>
                            </m:sSubPr>
                            <m:e>
                              <m:r>
                                <m:rPr>
                                  <m:sty m:val="p"/>
                                </m:rPr>
                                <a:rPr lang="en-IN" b="0" i="0" smtClean="0">
                                  <a:solidFill>
                                    <a:srgbClr val="FF0000"/>
                                  </a:solidFill>
                                  <a:latin typeface="Cambria Math" panose="02040503050406030204" pitchFamily="18" charset="0"/>
                                </a:rPr>
                                <m:t>log</m:t>
                              </m:r>
                            </m:e>
                            <m:sub>
                              <m:r>
                                <a:rPr lang="en-IN" b="0" i="1" smtClean="0">
                                  <a:solidFill>
                                    <a:srgbClr val="FF0000"/>
                                  </a:solidFill>
                                  <a:latin typeface="Cambria Math" panose="02040503050406030204" pitchFamily="18" charset="0"/>
                                </a:rPr>
                                <m:t>10</m:t>
                              </m:r>
                            </m:sub>
                          </m:sSub>
                        </m:fName>
                        <m:e>
                          <m:r>
                            <a:rPr lang="en-IN" b="0" i="1" smtClean="0">
                              <a:solidFill>
                                <a:srgbClr val="FF0000"/>
                              </a:solidFill>
                              <a:latin typeface="Cambria Math" panose="02040503050406030204" pitchFamily="18" charset="0"/>
                            </a:rPr>
                            <m:t>100</m:t>
                          </m:r>
                        </m:e>
                      </m:func>
                    </m:oMath>
                  </m:oMathPara>
                </a14:m>
                <a:endParaRPr lang="en-IN" dirty="0"/>
              </a:p>
            </p:txBody>
          </p:sp>
        </mc:Choice>
        <mc:Fallback xmlns="">
          <p:sp>
            <p:nvSpPr>
              <p:cNvPr id="11" name="TextBox 10"/>
              <p:cNvSpPr txBox="1">
                <a:spLocks noRot="1" noChangeAspect="1" noMove="1" noResize="1" noEditPoints="1" noAdjustHandles="1" noChangeArrowheads="1" noChangeShapeType="1" noTextEdit="1"/>
              </p:cNvSpPr>
              <p:nvPr/>
            </p:nvSpPr>
            <p:spPr>
              <a:xfrm>
                <a:off x="4459357" y="5172177"/>
                <a:ext cx="1597360" cy="369332"/>
              </a:xfrm>
              <a:prstGeom prst="rect">
                <a:avLst/>
              </a:prstGeom>
              <a:blipFill>
                <a:blip r:embed="rId7"/>
                <a:stretch>
                  <a:fillRect b="-13115"/>
                </a:stretch>
              </a:blipFill>
            </p:spPr>
            <p:txBody>
              <a:bodyPr/>
              <a:lstStyle/>
              <a:p>
                <a:r>
                  <a:rPr lang="en-IN">
                    <a:noFill/>
                  </a:rPr>
                  <a:t> </a:t>
                </a:r>
              </a:p>
            </p:txBody>
          </p:sp>
        </mc:Fallback>
      </mc:AlternateContent>
      <p:sp>
        <p:nvSpPr>
          <p:cNvPr id="13" name="Freeform 12"/>
          <p:cNvSpPr/>
          <p:nvPr/>
        </p:nvSpPr>
        <p:spPr>
          <a:xfrm>
            <a:off x="639087" y="4705168"/>
            <a:ext cx="864705" cy="536713"/>
          </a:xfrm>
          <a:custGeom>
            <a:avLst/>
            <a:gdLst>
              <a:gd name="connsiteX0" fmla="*/ 0 w 864705"/>
              <a:gd name="connsiteY0" fmla="*/ 536713 h 536713"/>
              <a:gd name="connsiteX1" fmla="*/ 715618 w 864705"/>
              <a:gd name="connsiteY1" fmla="*/ 357809 h 536713"/>
              <a:gd name="connsiteX2" fmla="*/ 864705 w 864705"/>
              <a:gd name="connsiteY2" fmla="*/ 0 h 536713"/>
            </a:gdLst>
            <a:ahLst/>
            <a:cxnLst>
              <a:cxn ang="0">
                <a:pos x="connsiteX0" y="connsiteY0"/>
              </a:cxn>
              <a:cxn ang="0">
                <a:pos x="connsiteX1" y="connsiteY1"/>
              </a:cxn>
              <a:cxn ang="0">
                <a:pos x="connsiteX2" y="connsiteY2"/>
              </a:cxn>
            </a:cxnLst>
            <a:rect l="l" t="t" r="r" b="b"/>
            <a:pathLst>
              <a:path w="864705" h="536713">
                <a:moveTo>
                  <a:pt x="0" y="536713"/>
                </a:moveTo>
                <a:cubicBezTo>
                  <a:pt x="285750" y="491987"/>
                  <a:pt x="571501" y="447261"/>
                  <a:pt x="715618" y="357809"/>
                </a:cubicBezTo>
                <a:cubicBezTo>
                  <a:pt x="859735" y="268357"/>
                  <a:pt x="862220" y="134178"/>
                  <a:pt x="864705" y="0"/>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flipH="1" flipV="1">
            <a:off x="3250096" y="4705168"/>
            <a:ext cx="69782" cy="4670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953000" y="4705168"/>
            <a:ext cx="0" cy="4670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6062870" y="3001617"/>
            <a:ext cx="498519" cy="357809"/>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0024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laws and scale free networks</a:t>
            </a:r>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n-IN" dirty="0"/>
              <a:t>Networks that follow power-law degree distribution are referred to as scale-free networks</a:t>
            </a:r>
          </a:p>
          <a:p>
            <a:r>
              <a:rPr lang="en-IN" dirty="0"/>
              <a:t>Scale-free network: means these networks have the same functional form at all scales</a:t>
            </a:r>
          </a:p>
          <a:p>
            <a:pPr lvl="1"/>
            <a:r>
              <a:rPr lang="en-IN" dirty="0"/>
              <a:t>The power law remains unchanged (other than the multiplicative factor) when scaling the independent variable </a:t>
            </a:r>
            <a:r>
              <a:rPr lang="en-IN" i="1" dirty="0"/>
              <a:t>k</a:t>
            </a:r>
          </a:p>
          <a:p>
            <a:r>
              <a:rPr lang="en-IN" dirty="0"/>
              <a:t>Real networks do not follow power-law degree distribution over the whole range of degrees </a:t>
            </a:r>
            <a:r>
              <a:rPr lang="en-IN" i="1" dirty="0"/>
              <a:t>k</a:t>
            </a:r>
          </a:p>
          <a:p>
            <a:pPr lvl="1"/>
            <a:r>
              <a:rPr lang="en-IN" dirty="0"/>
              <a:t>That is the degree distribution is not monotonically decreasing over the whole range of degrees</a:t>
            </a:r>
          </a:p>
          <a:p>
            <a:pPr lvl="1"/>
            <a:r>
              <a:rPr lang="en-IN" dirty="0"/>
              <a:t>Many times we refer to its tail only (high degrees)</a:t>
            </a:r>
          </a:p>
          <a:p>
            <a:pPr lvl="1"/>
            <a:r>
              <a:rPr lang="en-IN" dirty="0"/>
              <a:t>Deviations from power law can appear for high values of </a:t>
            </a:r>
            <a:r>
              <a:rPr lang="en-IN" i="1" dirty="0"/>
              <a:t>k</a:t>
            </a:r>
            <a:r>
              <a:rPr lang="en-IN" dirty="0"/>
              <a:t> as well</a:t>
            </a:r>
          </a:p>
        </p:txBody>
      </p:sp>
      <p:sp>
        <p:nvSpPr>
          <p:cNvPr id="4" name="Slide Number Placeholder 3"/>
          <p:cNvSpPr>
            <a:spLocks noGrp="1"/>
          </p:cNvSpPr>
          <p:nvPr>
            <p:ph type="sldNum" sz="quarter" idx="12"/>
          </p:nvPr>
        </p:nvSpPr>
        <p:spPr/>
        <p:txBody>
          <a:bodyPr/>
          <a:lstStyle/>
          <a:p>
            <a:fld id="{AF5FB12C-948D-4C77-8613-2E4673F705B6}" type="slidenum">
              <a:rPr lang="en-IN" smtClean="0"/>
              <a:t>31</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417034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Cumulative distribution function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IN" dirty="0"/>
                  <a:t>Another way to visualize power laws is through the </a:t>
                </a:r>
                <a:r>
                  <a:rPr lang="en-IN" dirty="0" err="1"/>
                  <a:t>cummulative</a:t>
                </a:r>
                <a:r>
                  <a:rPr lang="en-IN" dirty="0"/>
                  <a:t> distribution function (CDF) </a:t>
                </a:r>
                <a:r>
                  <a:rPr lang="en-IN" dirty="0" err="1"/>
                  <a:t>P</a:t>
                </a:r>
                <a:r>
                  <a:rPr lang="en-IN" baseline="-25000" dirty="0" err="1"/>
                  <a:t>k</a:t>
                </a:r>
                <a:endParaRPr lang="en-IN" baseline="-25000" dirty="0"/>
              </a:p>
              <a:p>
                <a:pPr marL="0" indent="0">
                  <a:buNone/>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𝑃</m:t>
                          </m:r>
                        </m:e>
                        <m:sub>
                          <m:r>
                            <a:rPr lang="en-IN" sz="2000" b="0" i="1" smtClean="0">
                              <a:latin typeface="Cambria Math" panose="02040503050406030204" pitchFamily="18" charset="0"/>
                            </a:rPr>
                            <m:t>𝑘</m:t>
                          </m:r>
                        </m:sub>
                      </m:sSub>
                      <m:r>
                        <a:rPr lang="en-IN" sz="2000" b="0" i="1" smtClean="0">
                          <a:latin typeface="Cambria Math" panose="02040503050406030204" pitchFamily="18" charset="0"/>
                        </a:rPr>
                        <m:t>=</m:t>
                      </m:r>
                      <m:nary>
                        <m:naryPr>
                          <m:chr m:val="∑"/>
                          <m:ctrlPr>
                            <a:rPr lang="en-IN" sz="2000" b="0" i="1" smtClean="0">
                              <a:latin typeface="Cambria Math" panose="02040503050406030204" pitchFamily="18" charset="0"/>
                            </a:rPr>
                          </m:ctrlPr>
                        </m:naryPr>
                        <m:sub>
                          <m:sSup>
                            <m:sSupPr>
                              <m:ctrlPr>
                                <a:rPr lang="en-IN" sz="2000" b="0" i="1" smtClean="0">
                                  <a:latin typeface="Cambria Math" panose="02040503050406030204" pitchFamily="18" charset="0"/>
                                </a:rPr>
                              </m:ctrlPr>
                            </m:sSupPr>
                            <m:e>
                              <m:r>
                                <m:rPr>
                                  <m:brk m:alnAt="23"/>
                                </m:rPr>
                                <a:rPr lang="en-IN" sz="2000" b="0" i="1" smtClean="0">
                                  <a:latin typeface="Cambria Math" panose="02040503050406030204" pitchFamily="18" charset="0"/>
                                </a:rPr>
                                <m:t>𝑘</m:t>
                              </m:r>
                            </m:e>
                            <m:sup>
                              <m:r>
                                <m:rPr>
                                  <m:brk m:alnAt="23"/>
                                </m:rPr>
                                <a:rPr lang="en-IN" sz="2000" b="0" i="1" smtClean="0">
                                  <a:latin typeface="Cambria Math" panose="02040503050406030204" pitchFamily="18" charset="0"/>
                                </a:rPr>
                                <m:t>′</m:t>
                              </m:r>
                            </m:sup>
                          </m:sSup>
                          <m:r>
                            <m:rPr>
                              <m:brk m:alnAt="23"/>
                            </m:rPr>
                            <a:rPr lang="en-IN" sz="2000" b="0" i="1" smtClean="0">
                              <a:latin typeface="Cambria Math" panose="02040503050406030204" pitchFamily="18" charset="0"/>
                            </a:rPr>
                            <m:t>=</m:t>
                          </m:r>
                          <m:r>
                            <a:rPr lang="en-IN" sz="2000" b="0" i="1" smtClean="0">
                              <a:latin typeface="Cambria Math" panose="02040503050406030204" pitchFamily="18" charset="0"/>
                            </a:rPr>
                            <m:t>𝑘</m:t>
                          </m:r>
                        </m:sub>
                        <m:sup>
                          <m:r>
                            <a:rPr lang="en-IN" sz="2000" i="1">
                              <a:latin typeface="Cambria Math" panose="02040503050406030204" pitchFamily="18" charset="0"/>
                              <a:ea typeface="Cambria Math" panose="02040503050406030204" pitchFamily="18" charset="0"/>
                            </a:rPr>
                            <m:t>∞</m:t>
                          </m:r>
                        </m:sup>
                        <m:e>
                          <m:sSub>
                            <m:sSubPr>
                              <m:ctrlPr>
                                <a:rPr lang="en-IN" sz="2000" b="0" i="1" smtClean="0">
                                  <a:latin typeface="Cambria Math" panose="02040503050406030204" pitchFamily="18" charset="0"/>
                                </a:rPr>
                              </m:ctrlPr>
                            </m:sSubPr>
                            <m:e>
                              <m:r>
                                <a:rPr lang="en-IN" sz="2000" i="1">
                                  <a:latin typeface="Cambria Math" panose="02040503050406030204" pitchFamily="18" charset="0"/>
                                </a:rPr>
                                <m:t>𝑝</m:t>
                              </m:r>
                            </m:e>
                            <m:sub>
                              <m:sSup>
                                <m:sSupPr>
                                  <m:ctrlPr>
                                    <a:rPr lang="en-IN" sz="2000" i="1">
                                      <a:latin typeface="Cambria Math" panose="02040503050406030204" pitchFamily="18" charset="0"/>
                                    </a:rPr>
                                  </m:ctrlPr>
                                </m:sSupPr>
                                <m:e>
                                  <m:r>
                                    <a:rPr lang="en-IN" sz="2000" i="1">
                                      <a:latin typeface="Cambria Math" panose="02040503050406030204" pitchFamily="18" charset="0"/>
                                    </a:rPr>
                                    <m:t>𝑘</m:t>
                                  </m:r>
                                </m:e>
                                <m:sup>
                                  <m:r>
                                    <a:rPr lang="en-IN" sz="2000" i="1">
                                      <a:latin typeface="Cambria Math" panose="02040503050406030204" pitchFamily="18" charset="0"/>
                                    </a:rPr>
                                    <m:t>′</m:t>
                                  </m:r>
                                </m:sup>
                              </m:sSup>
                            </m:sub>
                          </m:sSub>
                        </m:e>
                      </m:nary>
                    </m:oMath>
                  </m:oMathPara>
                </a14:m>
                <a:endParaRPr lang="en-IN" sz="2000" dirty="0"/>
              </a:p>
              <a:p>
                <a:pPr lvl="1"/>
                <a:r>
                  <a:rPr lang="en-IN" dirty="0" err="1"/>
                  <a:t>P</a:t>
                </a:r>
                <a:r>
                  <a:rPr lang="en-IN" baseline="-25000" dirty="0" err="1"/>
                  <a:t>k</a:t>
                </a:r>
                <a:r>
                  <a:rPr lang="en-IN" dirty="0"/>
                  <a:t> is the fraction of vertices that have degree k or greater</a:t>
                </a:r>
              </a:p>
              <a:p>
                <a:r>
                  <a:rPr lang="en-IN" dirty="0"/>
                  <a:t>Let’s assume that the degree distribution follows power law at the tail (i.e., for </a:t>
                </a:r>
                <a:r>
                  <a:rPr lang="en-IN" dirty="0" err="1"/>
                  <a:t>k≥k</a:t>
                </a:r>
                <a:r>
                  <a:rPr lang="en-IN" baseline="-25000" dirty="0" err="1"/>
                  <a:t>min</a:t>
                </a:r>
                <a:r>
                  <a:rPr lang="en-IN" dirty="0"/>
                  <a:t>). Then:</a:t>
                </a:r>
              </a:p>
              <a:p>
                <a:pPr marL="0" indent="0">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𝑘</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𝐶</m:t>
                          </m:r>
                        </m:num>
                        <m:den>
                          <m:r>
                            <a:rPr lang="en-IN" b="0" i="1" smtClean="0">
                              <a:latin typeface="Cambria Math" panose="02040503050406030204" pitchFamily="18" charset="0"/>
                            </a:rPr>
                            <m:t>𝛼</m:t>
                          </m:r>
                          <m:r>
                            <a:rPr lang="en-IN" b="0" i="1" smtClean="0">
                              <a:latin typeface="Cambria Math" panose="02040503050406030204" pitchFamily="18" charset="0"/>
                            </a:rPr>
                            <m:t>−1</m:t>
                          </m:r>
                        </m:den>
                      </m:f>
                      <m:sSup>
                        <m:sSupPr>
                          <m:ctrlPr>
                            <a:rPr lang="en-IN" b="0" i="1" smtClean="0">
                              <a:latin typeface="Cambria Math" panose="02040503050406030204" pitchFamily="18" charset="0"/>
                            </a:rPr>
                          </m:ctrlPr>
                        </m:sSupPr>
                        <m:e>
                          <m:r>
                            <a:rPr lang="en-IN" b="0" i="1" smtClean="0">
                              <a:latin typeface="Cambria Math" panose="02040503050406030204" pitchFamily="18" charset="0"/>
                            </a:rPr>
                            <m:t>𝑘</m:t>
                          </m:r>
                        </m:e>
                        <m:sup>
                          <m:r>
                            <a:rPr lang="en-IN" b="0" i="1" smtClean="0">
                              <a:latin typeface="Cambria Math" panose="02040503050406030204" pitchFamily="18" charset="0"/>
                            </a:rPr>
                            <m:t>−(</m:t>
                          </m:r>
                          <m:r>
                            <a:rPr lang="en-IN" b="0" i="1" smtClean="0">
                              <a:latin typeface="Cambria Math" panose="02040503050406030204" pitchFamily="18" charset="0"/>
                            </a:rPr>
                            <m:t>𝛼</m:t>
                          </m:r>
                          <m:r>
                            <a:rPr lang="en-IN" b="0" i="1" smtClean="0">
                              <a:latin typeface="Cambria Math" panose="02040503050406030204" pitchFamily="18" charset="0"/>
                            </a:rPr>
                            <m:t>−1)</m:t>
                          </m:r>
                        </m:sup>
                      </m:sSup>
                      <m:r>
                        <a:rPr lang="en-IN" b="0" i="1" smtClean="0">
                          <a:latin typeface="Cambria Math" panose="02040503050406030204" pitchFamily="18" charset="0"/>
                        </a:rPr>
                        <m:t>, </m:t>
                      </m:r>
                      <m:r>
                        <a:rPr lang="en-IN" b="0" i="1" smtClean="0">
                          <a:latin typeface="Cambria Math" panose="02040503050406030204" pitchFamily="18" charset="0"/>
                        </a:rPr>
                        <m:t>𝛼</m:t>
                      </m:r>
                      <m:r>
                        <a:rPr lang="en-IN" b="0" i="1" smtClean="0">
                          <a:latin typeface="Cambria Math" panose="02040503050406030204" pitchFamily="18" charset="0"/>
                        </a:rPr>
                        <m:t>&gt;1,</m:t>
                      </m:r>
                      <m:r>
                        <a:rPr lang="en-IN" b="0" i="1" smtClean="0">
                          <a:latin typeface="Cambria Math" panose="02040503050406030204" pitchFamily="18" charset="0"/>
                        </a:rPr>
                        <m:t>𝑘</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𝑚𝑖𝑛</m:t>
                          </m:r>
                        </m:sub>
                      </m:sSub>
                    </m:oMath>
                  </m:oMathPara>
                </a14:m>
                <a:endParaRPr lang="en-IN" dirty="0"/>
              </a:p>
              <a:p>
                <a:pPr lvl="1"/>
                <a:r>
                  <a:rPr lang="en-IN" dirty="0"/>
                  <a:t>CDF follows a power law as well, with an exponent (</a:t>
                </a:r>
                <a14:m>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 </m:t>
                    </m:r>
                  </m:oMath>
                </a14:m>
                <a:r>
                  <a:rPr lang="en-IN" dirty="0"/>
                  <a:t>-1)</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162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32</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566092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45" y="-63637"/>
            <a:ext cx="10515600" cy="1325563"/>
          </a:xfrm>
        </p:spPr>
        <p:txBody>
          <a:bodyPr/>
          <a:lstStyle/>
          <a:p>
            <a:r>
              <a:rPr lang="en-IN" dirty="0"/>
              <a:t>Cumulative distribution function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102438"/>
                <a:ext cx="5476539" cy="4351338"/>
              </a:xfrm>
            </p:spPr>
            <p:txBody>
              <a:bodyPr/>
              <a:lstStyle/>
              <a:p>
                <a:r>
                  <a:rPr lang="en-IN" dirty="0"/>
                  <a:t>Hence, we can visualize the CDF in log-log scales</a:t>
                </a:r>
              </a:p>
              <a:p>
                <a:pPr lvl="1"/>
                <a:r>
                  <a:rPr lang="en-IN" dirty="0"/>
                  <a:t>No need for binning</a:t>
                </a:r>
              </a:p>
              <a:p>
                <a:pPr lvl="2"/>
                <a:r>
                  <a:rPr lang="en-IN" sz="2400" dirty="0"/>
                  <a:t>Hence, we are not throwing any information as we do when we bin the normal histogram</a:t>
                </a:r>
              </a:p>
              <a:p>
                <a:pPr lvl="1"/>
                <a:r>
                  <a:rPr lang="en-IN" dirty="0"/>
                  <a:t>Easy to compute from data</a:t>
                </a:r>
              </a:p>
              <a:p>
                <a:pPr lvl="2"/>
                <a:r>
                  <a:rPr lang="en-IN" dirty="0"/>
                  <a:t>Sort the nodes in descending order</a:t>
                </a:r>
              </a:p>
              <a:p>
                <a:pPr lvl="2"/>
                <a:r>
                  <a:rPr lang="en-IN" dirty="0"/>
                  <a:t>Number them 1 to n (called ranks, r)</a:t>
                </a:r>
              </a:p>
              <a:p>
                <a:pPr lvl="2"/>
                <a:r>
                  <a:rPr lang="en-IN" dirty="0"/>
                  <a:t>Then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𝑘</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𝑟</m:t>
                        </m:r>
                      </m:num>
                      <m:den>
                        <m:r>
                          <a:rPr lang="en-IN" b="0" i="1" smtClean="0">
                            <a:latin typeface="Cambria Math" panose="02040503050406030204" pitchFamily="18" charset="0"/>
                          </a:rPr>
                          <m:t>𝑛</m:t>
                        </m:r>
                      </m:den>
                    </m:f>
                  </m:oMath>
                </a14:m>
                <a:endParaRPr lang="en-IN" dirty="0"/>
              </a:p>
              <a:p>
                <a:pPr lvl="2"/>
                <a:endParaRPr lang="en-IN" dirty="0"/>
              </a:p>
              <a:p>
                <a:pPr lvl="1"/>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102438"/>
                <a:ext cx="5476539" cy="4351338"/>
              </a:xfrm>
              <a:blipFill>
                <a:blip r:embed="rId3"/>
                <a:stretch>
                  <a:fillRect l="-2004" t="-2381" r="-167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33</a:t>
            </a:fld>
            <a:endParaRPr lang="en-IN"/>
          </a:p>
        </p:txBody>
      </p:sp>
      <p:sp>
        <p:nvSpPr>
          <p:cNvPr id="5" name="Footer Placeholder 4"/>
          <p:cNvSpPr>
            <a:spLocks noGrp="1"/>
          </p:cNvSpPr>
          <p:nvPr>
            <p:ph type="ftr" sz="quarter" idx="3"/>
          </p:nvPr>
        </p:nvSpPr>
        <p:spPr>
          <a:xfrm>
            <a:off x="838200" y="6488101"/>
            <a:ext cx="4114800" cy="365125"/>
          </a:xfrm>
        </p:spPr>
        <p:txBody>
          <a:bodyPr/>
          <a:lstStyle/>
          <a:p>
            <a:r>
              <a:rPr lang="en-IN"/>
              <a:t>MA 653: Network Science</a:t>
            </a:r>
            <a:endParaRPr lang="en-IN" dirty="0"/>
          </a:p>
        </p:txBody>
      </p:sp>
      <p:pic>
        <p:nvPicPr>
          <p:cNvPr id="6" name="Picture 5"/>
          <p:cNvPicPr>
            <a:picLocks noChangeAspect="1"/>
          </p:cNvPicPr>
          <p:nvPr/>
        </p:nvPicPr>
        <p:blipFill>
          <a:blip r:embed="rId4"/>
          <a:stretch>
            <a:fillRect/>
          </a:stretch>
        </p:blipFill>
        <p:spPr>
          <a:xfrm>
            <a:off x="6260881" y="1159114"/>
            <a:ext cx="5147348" cy="3604787"/>
          </a:xfrm>
          <a:prstGeom prst="rect">
            <a:avLst/>
          </a:prstGeom>
        </p:spPr>
      </p:pic>
      <p:sp>
        <p:nvSpPr>
          <p:cNvPr id="8" name="TextBox 7">
            <a:extLst>
              <a:ext uri="{FF2B5EF4-FFF2-40B4-BE49-F238E27FC236}">
                <a16:creationId xmlns:a16="http://schemas.microsoft.com/office/drawing/2014/main" id="{EFBBE152-C7F5-FBB0-103F-B872EC77D540}"/>
              </a:ext>
            </a:extLst>
          </p:cNvPr>
          <p:cNvSpPr txBox="1"/>
          <p:nvPr/>
        </p:nvSpPr>
        <p:spPr>
          <a:xfrm>
            <a:off x="580545" y="4865525"/>
            <a:ext cx="11030910" cy="1754326"/>
          </a:xfrm>
          <a:prstGeom prst="rect">
            <a:avLst/>
          </a:prstGeom>
          <a:noFill/>
        </p:spPr>
        <p:txBody>
          <a:bodyPr wrap="square">
            <a:spAutoFit/>
          </a:bodyPr>
          <a:lstStyle/>
          <a:p>
            <a:r>
              <a:rPr lang="en-US" dirty="0"/>
              <a:t>The cumulative distribution function is also easy to calculate. The number of vertices with degree greater than or equal to that of the </a:t>
            </a:r>
            <a:r>
              <a:rPr lang="en-US" dirty="0" err="1"/>
              <a:t>rth</a:t>
            </a:r>
            <a:r>
              <a:rPr lang="en-US" dirty="0"/>
              <a:t>-highest-degree vertex in a network is, by definition, r. Thus the fraction with degree greater than or equal to that of the </a:t>
            </a:r>
            <a:r>
              <a:rPr lang="en-US" dirty="0" err="1"/>
              <a:t>rth</a:t>
            </a:r>
            <a:r>
              <a:rPr lang="en-US" dirty="0"/>
              <a:t>-highest-degree vertex in a network is Pk = r/n. So a simple way of finding Pk is to sort the degrees of the vertices in descending order and then number them from 1 to n in that order. These numbers are the so-called ranks </a:t>
            </a:r>
            <a:r>
              <a:rPr lang="en-US" dirty="0" err="1"/>
              <a:t>ri</a:t>
            </a:r>
            <a:r>
              <a:rPr lang="en-US" dirty="0"/>
              <a:t> of the vertices. A plot of </a:t>
            </a:r>
            <a:r>
              <a:rPr lang="en-US" dirty="0" err="1"/>
              <a:t>ri</a:t>
            </a:r>
            <a:r>
              <a:rPr lang="en-US" dirty="0"/>
              <a:t> /n as a function of degree ki , with the vertices in rank order, then gives us our cumulative distribution plot</a:t>
            </a:r>
            <a:endParaRPr lang="en-IN" dirty="0"/>
          </a:p>
        </p:txBody>
      </p:sp>
    </p:spTree>
    <p:extLst>
      <p:ext uri="{BB962C8B-B14F-4D97-AF65-F5344CB8AC3E}">
        <p14:creationId xmlns:p14="http://schemas.microsoft.com/office/powerpoint/2010/main" val="2128378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CDF example</a:t>
            </a:r>
          </a:p>
        </p:txBody>
      </p:sp>
      <p:sp>
        <p:nvSpPr>
          <p:cNvPr id="3" name="Content Placeholder 2"/>
          <p:cNvSpPr>
            <a:spLocks noGrp="1"/>
          </p:cNvSpPr>
          <p:nvPr>
            <p:ph idx="1"/>
          </p:nvPr>
        </p:nvSpPr>
        <p:spPr/>
        <p:txBody>
          <a:bodyPr/>
          <a:lstStyle/>
          <a:p>
            <a:r>
              <a:rPr lang="en-IN" dirty="0"/>
              <a:t>Compute the CDF of the following graph</a:t>
            </a:r>
          </a:p>
          <a:p>
            <a:endParaRPr lang="en-IN" dirty="0"/>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34</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grpSp>
        <p:nvGrpSpPr>
          <p:cNvPr id="6" name="Group 5"/>
          <p:cNvGrpSpPr/>
          <p:nvPr/>
        </p:nvGrpSpPr>
        <p:grpSpPr>
          <a:xfrm>
            <a:off x="8063241" y="2162606"/>
            <a:ext cx="3037114" cy="2037935"/>
            <a:chOff x="9024257" y="265609"/>
            <a:chExt cx="3037114" cy="2037935"/>
          </a:xfrm>
        </p:grpSpPr>
        <p:sp>
          <p:nvSpPr>
            <p:cNvPr id="7" name="Oval 6"/>
            <p:cNvSpPr/>
            <p:nvPr/>
          </p:nvSpPr>
          <p:spPr>
            <a:xfrm>
              <a:off x="9252857" y="522514"/>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9873343" y="1195542"/>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9024257" y="1502796"/>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9742714" y="2025959"/>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10820399" y="1195542"/>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10515599" y="2118487"/>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11136086" y="342334"/>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11353800" y="1713479"/>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11843657" y="935377"/>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p:cNvCxnSpPr>
              <a:stCxn id="7" idx="5"/>
              <a:endCxn id="8" idx="1"/>
            </p:cNvCxnSpPr>
            <p:nvPr/>
          </p:nvCxnSpPr>
          <p:spPr>
            <a:xfrm>
              <a:off x="9438688" y="680470"/>
              <a:ext cx="466538" cy="542173"/>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9206979" y="1332521"/>
              <a:ext cx="663255" cy="241827"/>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8" idx="4"/>
            </p:cNvCxnSpPr>
            <p:nvPr/>
          </p:nvCxnSpPr>
          <p:spPr>
            <a:xfrm flipH="1">
              <a:off x="9900558" y="1380599"/>
              <a:ext cx="81642" cy="662937"/>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9176657" y="1687852"/>
              <a:ext cx="609600" cy="430635"/>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8" idx="6"/>
              <a:endCxn id="11" idx="6"/>
            </p:cNvCxnSpPr>
            <p:nvPr/>
          </p:nvCxnSpPr>
          <p:spPr>
            <a:xfrm>
              <a:off x="10091057" y="1288071"/>
              <a:ext cx="828000"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3" idx="4"/>
              <a:endCxn id="11" idx="7"/>
            </p:cNvCxnSpPr>
            <p:nvPr/>
          </p:nvCxnSpPr>
          <p:spPr>
            <a:xfrm flipH="1">
              <a:off x="11006230" y="527391"/>
              <a:ext cx="238713" cy="69525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stCxn id="11" idx="4"/>
            </p:cNvCxnSpPr>
            <p:nvPr/>
          </p:nvCxnSpPr>
          <p:spPr>
            <a:xfrm flipH="1">
              <a:off x="10634568" y="1380599"/>
              <a:ext cx="294688" cy="7378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3" idx="4"/>
              <a:endCxn id="14" idx="1"/>
            </p:cNvCxnSpPr>
            <p:nvPr/>
          </p:nvCxnSpPr>
          <p:spPr>
            <a:xfrm>
              <a:off x="11244943" y="527391"/>
              <a:ext cx="140740" cy="1213189"/>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11325039" y="464913"/>
              <a:ext cx="598714" cy="5005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15" idx="4"/>
              <a:endCxn id="14" idx="7"/>
            </p:cNvCxnSpPr>
            <p:nvPr/>
          </p:nvCxnSpPr>
          <p:spPr>
            <a:xfrm flipH="1">
              <a:off x="11539631" y="1120434"/>
              <a:ext cx="412883" cy="620146"/>
            </a:xfrm>
            <a:prstGeom prst="line">
              <a:avLst/>
            </a:prstGeom>
          </p:spPr>
          <p:style>
            <a:lnRef idx="1">
              <a:schemeClr val="dk1"/>
            </a:lnRef>
            <a:fillRef idx="0">
              <a:schemeClr val="dk1"/>
            </a:fillRef>
            <a:effectRef idx="0">
              <a:schemeClr val="dk1"/>
            </a:effectRef>
            <a:fontRef idx="minor">
              <a:schemeClr val="tx1"/>
            </a:fontRef>
          </p:style>
        </p:cxnSp>
        <p:sp>
          <p:nvSpPr>
            <p:cNvPr id="26" name="Oval 25"/>
            <p:cNvSpPr/>
            <p:nvPr/>
          </p:nvSpPr>
          <p:spPr>
            <a:xfrm>
              <a:off x="10194472" y="265609"/>
              <a:ext cx="217714" cy="1850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aphicFrame>
        <p:nvGraphicFramePr>
          <p:cNvPr id="28" name="Table 27"/>
          <p:cNvGraphicFramePr>
            <a:graphicFrameLocks noGrp="1"/>
          </p:cNvGraphicFramePr>
          <p:nvPr/>
        </p:nvGraphicFramePr>
        <p:xfrm>
          <a:off x="1692028" y="3092539"/>
          <a:ext cx="4570419" cy="741680"/>
        </p:xfrm>
        <a:graphic>
          <a:graphicData uri="http://schemas.openxmlformats.org/drawingml/2006/table">
            <a:tbl>
              <a:tblPr firstRow="1" bandRow="1">
                <a:tableStyleId>{5C22544A-7EE6-4342-B048-85BDC9FD1C3A}</a:tableStyleId>
              </a:tblPr>
              <a:tblGrid>
                <a:gridCol w="1470720">
                  <a:extLst>
                    <a:ext uri="{9D8B030D-6E8A-4147-A177-3AD203B41FA5}">
                      <a16:colId xmlns:a16="http://schemas.microsoft.com/office/drawing/2014/main" val="2126231346"/>
                    </a:ext>
                  </a:extLst>
                </a:gridCol>
                <a:gridCol w="1421506">
                  <a:extLst>
                    <a:ext uri="{9D8B030D-6E8A-4147-A177-3AD203B41FA5}">
                      <a16:colId xmlns:a16="http://schemas.microsoft.com/office/drawing/2014/main" val="3362226736"/>
                    </a:ext>
                  </a:extLst>
                </a:gridCol>
                <a:gridCol w="1678193">
                  <a:extLst>
                    <a:ext uri="{9D8B030D-6E8A-4147-A177-3AD203B41FA5}">
                      <a16:colId xmlns:a16="http://schemas.microsoft.com/office/drawing/2014/main" val="949508321"/>
                    </a:ext>
                  </a:extLst>
                </a:gridCol>
              </a:tblGrid>
              <a:tr h="370840">
                <a:tc>
                  <a:txBody>
                    <a:bodyPr/>
                    <a:lstStyle/>
                    <a:p>
                      <a:r>
                        <a:rPr lang="en-IN" dirty="0">
                          <a:solidFill>
                            <a:schemeClr val="tx1"/>
                          </a:solidFill>
                        </a:rPr>
                        <a:t>Degree</a:t>
                      </a:r>
                      <a:r>
                        <a:rPr lang="en-IN" baseline="0" dirty="0">
                          <a:solidFill>
                            <a:schemeClr val="tx1"/>
                          </a:solidFill>
                        </a:rPr>
                        <a:t> </a:t>
                      </a:r>
                      <a:r>
                        <a:rPr lang="en-IN" i="1" baseline="0" dirty="0">
                          <a:solidFill>
                            <a:schemeClr val="tx1"/>
                          </a:solidFill>
                        </a:rPr>
                        <a:t>k</a:t>
                      </a:r>
                      <a:endParaRPr lang="en-IN"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solidFill>
                            <a:schemeClr val="tx1"/>
                          </a:solidFill>
                        </a:rPr>
                        <a:t>Rank</a:t>
                      </a:r>
                      <a:r>
                        <a:rPr lang="en-IN" baseline="0" dirty="0">
                          <a:solidFill>
                            <a:schemeClr val="tx1"/>
                          </a:solidFill>
                        </a:rPr>
                        <a:t> </a:t>
                      </a:r>
                      <a:r>
                        <a:rPr lang="en-IN" i="1" baseline="0" dirty="0">
                          <a:solidFill>
                            <a:schemeClr val="tx1"/>
                          </a:solidFill>
                        </a:rPr>
                        <a:t>r</a:t>
                      </a:r>
                      <a:endParaRPr lang="en-IN"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err="1">
                          <a:solidFill>
                            <a:schemeClr val="tx1"/>
                          </a:solidFill>
                        </a:rPr>
                        <a:t>P</a:t>
                      </a:r>
                      <a:r>
                        <a:rPr lang="en-IN" baseline="-25000" dirty="0" err="1">
                          <a:solidFill>
                            <a:schemeClr val="tx1"/>
                          </a:solidFill>
                        </a:rPr>
                        <a:t>k</a:t>
                      </a:r>
                      <a:r>
                        <a:rPr lang="en-IN" dirty="0">
                          <a:solidFill>
                            <a:schemeClr val="tx1"/>
                          </a:solidFill>
                        </a:rPr>
                        <a:t>=</a:t>
                      </a:r>
                      <a:r>
                        <a:rPr lang="en-IN" i="1" dirty="0">
                          <a:solidFill>
                            <a:schemeClr val="tx1"/>
                          </a:solidFill>
                        </a:rPr>
                        <a:t>r</a:t>
                      </a:r>
                      <a:r>
                        <a:rPr lang="en-IN" dirty="0">
                          <a:solidFill>
                            <a:schemeClr val="tx1"/>
                          </a:solidFill>
                        </a:rPr>
                        <a:t>/</a:t>
                      </a:r>
                      <a:r>
                        <a:rPr lang="en-IN" i="1"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3286714"/>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6065663"/>
                  </a:ext>
                </a:extLst>
              </a:tr>
            </a:tbl>
          </a:graphicData>
        </a:graphic>
      </p:graphicFrame>
    </p:spTree>
    <p:extLst>
      <p:ext uri="{BB962C8B-B14F-4D97-AF65-F5344CB8AC3E}">
        <p14:creationId xmlns:p14="http://schemas.microsoft.com/office/powerpoint/2010/main" val="2771860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Then a plot of the last column as a function of the first gives us our cumulative distribution function.</a:t>
            </a:r>
          </a:p>
        </p:txBody>
      </p:sp>
      <p:sp>
        <p:nvSpPr>
          <p:cNvPr id="4" name="Slide Number Placeholder 3"/>
          <p:cNvSpPr>
            <a:spLocks noGrp="1"/>
          </p:cNvSpPr>
          <p:nvPr>
            <p:ph type="sldNum" sz="quarter" idx="12"/>
          </p:nvPr>
        </p:nvSpPr>
        <p:spPr/>
        <p:txBody>
          <a:bodyPr/>
          <a:lstStyle/>
          <a:p>
            <a:fld id="{AF5FB12C-948D-4C77-8613-2E4673F705B6}" type="slidenum">
              <a:rPr lang="en-IN" smtClean="0"/>
              <a:t>35</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2"/>
          <a:stretch>
            <a:fillRect/>
          </a:stretch>
        </p:blipFill>
        <p:spPr>
          <a:xfrm>
            <a:off x="6614995" y="2757590"/>
            <a:ext cx="3286584" cy="3343742"/>
          </a:xfrm>
          <a:prstGeom prst="rect">
            <a:avLst/>
          </a:prstGeom>
        </p:spPr>
      </p:pic>
    </p:spTree>
    <p:extLst>
      <p:ext uri="{BB962C8B-B14F-4D97-AF65-F5344CB8AC3E}">
        <p14:creationId xmlns:p14="http://schemas.microsoft.com/office/powerpoint/2010/main" val="990383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CDF disadvantages</a:t>
            </a:r>
          </a:p>
        </p:txBody>
      </p:sp>
      <p:sp>
        <p:nvSpPr>
          <p:cNvPr id="3" name="Content Placeholder 2"/>
          <p:cNvSpPr>
            <a:spLocks noGrp="1"/>
          </p:cNvSpPr>
          <p:nvPr>
            <p:ph idx="1"/>
          </p:nvPr>
        </p:nvSpPr>
        <p:spPr/>
        <p:txBody>
          <a:bodyPr>
            <a:normAutofit/>
          </a:bodyPr>
          <a:lstStyle/>
          <a:p>
            <a:r>
              <a:rPr lang="en-IN" dirty="0"/>
              <a:t>Less easy to interpret as compared to normal histograms</a:t>
            </a:r>
          </a:p>
          <a:p>
            <a:pPr lvl="1"/>
            <a:r>
              <a:rPr lang="en-IN" dirty="0"/>
              <a:t>Since they are indirectly related to the degree distribution</a:t>
            </a:r>
          </a:p>
          <a:p>
            <a:r>
              <a:rPr lang="en-IN" dirty="0"/>
              <a:t>Successive points on a CDF plot are correlated</a:t>
            </a:r>
          </a:p>
          <a:p>
            <a:pPr lvl="1"/>
            <a:r>
              <a:rPr lang="en-IN" dirty="0"/>
              <a:t>Adjacent values are not independent</a:t>
            </a:r>
          </a:p>
          <a:p>
            <a:pPr lvl="1"/>
            <a:r>
              <a:rPr lang="en-IN" dirty="0"/>
              <a:t>Not appropriate to extract the value of the exponent by standard techniques (e.g., least squares) that assume independence between data points</a:t>
            </a:r>
          </a:p>
          <a:p>
            <a:r>
              <a:rPr lang="en-IN" dirty="0"/>
              <a:t>In general, it is not a good practice to fit straight line to either CDF or normal histograms</a:t>
            </a:r>
          </a:p>
          <a:p>
            <a:pPr lvl="2"/>
            <a:r>
              <a:rPr lang="en-IN" sz="2600" dirty="0"/>
              <a:t>Biased estimations for different reasons</a:t>
            </a:r>
          </a:p>
        </p:txBody>
      </p:sp>
      <p:sp>
        <p:nvSpPr>
          <p:cNvPr id="4" name="Slide Number Placeholder 3"/>
          <p:cNvSpPr>
            <a:spLocks noGrp="1"/>
          </p:cNvSpPr>
          <p:nvPr>
            <p:ph type="sldNum" sz="quarter" idx="12"/>
          </p:nvPr>
        </p:nvSpPr>
        <p:spPr/>
        <p:txBody>
          <a:bodyPr/>
          <a:lstStyle/>
          <a:p>
            <a:fld id="{AF5FB12C-948D-4C77-8613-2E4673F705B6}" type="slidenum">
              <a:rPr lang="en-IN" smtClean="0"/>
              <a:t>36</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4184983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 (1)</a:t>
            </a:r>
          </a:p>
        </p:txBody>
      </p:sp>
      <p:sp>
        <p:nvSpPr>
          <p:cNvPr id="3" name="Content Placeholder 2"/>
          <p:cNvSpPr>
            <a:spLocks noGrp="1"/>
          </p:cNvSpPr>
          <p:nvPr>
            <p:ph idx="1"/>
          </p:nvPr>
        </p:nvSpPr>
        <p:spPr>
          <a:xfrm>
            <a:off x="838200" y="1687059"/>
            <a:ext cx="10515600" cy="4351338"/>
          </a:xfrm>
        </p:spPr>
        <p:txBody>
          <a:bodyPr>
            <a:normAutofit fontScale="92500" lnSpcReduction="10000"/>
          </a:bodyPr>
          <a:lstStyle/>
          <a:p>
            <a:r>
              <a:rPr lang="en-IN" b="1" dirty="0"/>
              <a:t>What are the component sizes in a real-world network?</a:t>
            </a:r>
          </a:p>
          <a:p>
            <a:r>
              <a:rPr lang="en-IN" dirty="0"/>
              <a:t>Typically there is a large component that fills most of the network</a:t>
            </a:r>
          </a:p>
          <a:p>
            <a:pPr lvl="1"/>
            <a:r>
              <a:rPr lang="en-IN" dirty="0"/>
              <a:t>Even more than 90% of the nodes</a:t>
            </a:r>
          </a:p>
          <a:p>
            <a:r>
              <a:rPr lang="en-IN" dirty="0"/>
              <a:t>Rest of the network is divided in many smaller components disconnected from each other</a:t>
            </a:r>
          </a:p>
          <a:p>
            <a:r>
              <a:rPr lang="en-IN" dirty="0"/>
              <a:t> The large components can arise</a:t>
            </a:r>
          </a:p>
          <a:p>
            <a:pPr marL="0" indent="0">
              <a:buNone/>
            </a:pPr>
            <a:r>
              <a:rPr lang="en-IN" dirty="0"/>
              <a:t>   either </a:t>
            </a:r>
            <a:r>
              <a:rPr lang="en-IN" u="sng" dirty="0"/>
              <a:t>due to the nature of the network</a:t>
            </a:r>
          </a:p>
          <a:p>
            <a:pPr marL="0" indent="0">
              <a:buNone/>
            </a:pPr>
            <a:r>
              <a:rPr lang="en-IN" dirty="0"/>
              <a:t>   (e.g., Internet), or </a:t>
            </a:r>
            <a:r>
              <a:rPr lang="en-IN" u="sng" dirty="0"/>
              <a:t>due to the</a:t>
            </a:r>
          </a:p>
          <a:p>
            <a:pPr marL="0" indent="0">
              <a:buNone/>
            </a:pPr>
            <a:r>
              <a:rPr lang="en-IN" u="sng" dirty="0"/>
              <a:t>   way the network was measured</a:t>
            </a:r>
          </a:p>
          <a:p>
            <a:pPr marL="0" indent="0">
              <a:buNone/>
            </a:pPr>
            <a:r>
              <a:rPr lang="en-IN" dirty="0"/>
              <a:t>   (e.g., Web)</a:t>
            </a:r>
          </a:p>
        </p:txBody>
      </p:sp>
      <p:sp>
        <p:nvSpPr>
          <p:cNvPr id="4" name="Slide Number Placeholder 3"/>
          <p:cNvSpPr>
            <a:spLocks noGrp="1"/>
          </p:cNvSpPr>
          <p:nvPr>
            <p:ph type="sldNum" sz="quarter" idx="12"/>
          </p:nvPr>
        </p:nvSpPr>
        <p:spPr/>
        <p:txBody>
          <a:bodyPr/>
          <a:lstStyle/>
          <a:p>
            <a:fld id="{AF5FB12C-948D-4C77-8613-2E4673F705B6}" type="slidenum">
              <a:rPr lang="en-IN" smtClean="0"/>
              <a:t>4</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3"/>
          <a:stretch>
            <a:fillRect/>
          </a:stretch>
        </p:blipFill>
        <p:spPr>
          <a:xfrm>
            <a:off x="6910698" y="3447221"/>
            <a:ext cx="3604902" cy="3084625"/>
          </a:xfrm>
          <a:prstGeom prst="rect">
            <a:avLst/>
          </a:prstGeom>
        </p:spPr>
      </p:pic>
    </p:spTree>
    <p:extLst>
      <p:ext uri="{BB962C8B-B14F-4D97-AF65-F5344CB8AC3E}">
        <p14:creationId xmlns:p14="http://schemas.microsoft.com/office/powerpoint/2010/main" val="24168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 in directed networks (1)</a:t>
            </a:r>
          </a:p>
        </p:txBody>
      </p:sp>
      <p:sp>
        <p:nvSpPr>
          <p:cNvPr id="3" name="Content Placeholder 2"/>
          <p:cNvSpPr>
            <a:spLocks noGrp="1"/>
          </p:cNvSpPr>
          <p:nvPr>
            <p:ph idx="1"/>
          </p:nvPr>
        </p:nvSpPr>
        <p:spPr>
          <a:xfrm>
            <a:off x="838200" y="1690688"/>
            <a:ext cx="10515600" cy="4351338"/>
          </a:xfrm>
        </p:spPr>
        <p:txBody>
          <a:bodyPr>
            <a:normAutofit/>
          </a:bodyPr>
          <a:lstStyle/>
          <a:p>
            <a:r>
              <a:rPr lang="en-IN" dirty="0"/>
              <a:t>The weakly connected components of directed networks </a:t>
            </a:r>
            <a:r>
              <a:rPr lang="en-IN" i="1" dirty="0"/>
              <a:t>behave </a:t>
            </a:r>
            <a:r>
              <a:rPr lang="en-IN" dirty="0"/>
              <a:t>similar to the components of undirected networks</a:t>
            </a:r>
          </a:p>
          <a:p>
            <a:pPr lvl="1"/>
            <a:r>
              <a:rPr lang="en-IN" dirty="0"/>
              <a:t>There is a large weakly connected component and many smaller ones</a:t>
            </a:r>
          </a:p>
          <a:p>
            <a:r>
              <a:rPr lang="en-IN" dirty="0"/>
              <a:t>The situation is similar with strongly connected components</a:t>
            </a:r>
          </a:p>
          <a:p>
            <a:pPr lvl="1"/>
            <a:r>
              <a:rPr lang="en-IN" dirty="0"/>
              <a:t>There is a large strongly connected component and a selection of smaller ones</a:t>
            </a:r>
          </a:p>
          <a:p>
            <a:pPr lvl="1"/>
            <a:r>
              <a:rPr lang="en-IN" dirty="0"/>
              <a:t>However, the large connected component is typically not “as large” as in the case of undirected networks</a:t>
            </a:r>
          </a:p>
          <a:p>
            <a:pPr lvl="2"/>
            <a:r>
              <a:rPr lang="en-IN" dirty="0"/>
              <a:t>E.g., For the WWW, the largest connected component fills about a quarter of the network*</a:t>
            </a:r>
          </a:p>
        </p:txBody>
      </p:sp>
      <p:sp>
        <p:nvSpPr>
          <p:cNvPr id="4" name="Slide Number Placeholder 3"/>
          <p:cNvSpPr>
            <a:spLocks noGrp="1"/>
          </p:cNvSpPr>
          <p:nvPr>
            <p:ph type="sldNum" sz="quarter" idx="12"/>
          </p:nvPr>
        </p:nvSpPr>
        <p:spPr/>
        <p:txBody>
          <a:bodyPr/>
          <a:lstStyle/>
          <a:p>
            <a:fld id="{AF5FB12C-948D-4C77-8613-2E4673F705B6}" type="slidenum">
              <a:rPr lang="en-IN" smtClean="0"/>
              <a:t>5</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185458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Bow-tie structure of web graph</a:t>
            </a:r>
          </a:p>
        </p:txBody>
      </p:sp>
      <p:sp>
        <p:nvSpPr>
          <p:cNvPr id="3" name="Content Placeholder 2"/>
          <p:cNvSpPr>
            <a:spLocks noGrp="1"/>
          </p:cNvSpPr>
          <p:nvPr>
            <p:ph idx="1"/>
          </p:nvPr>
        </p:nvSpPr>
        <p:spPr>
          <a:xfrm>
            <a:off x="838200" y="1690688"/>
            <a:ext cx="4464682" cy="4486275"/>
          </a:xfrm>
        </p:spPr>
        <p:txBody>
          <a:bodyPr>
            <a:normAutofit/>
          </a:bodyPr>
          <a:lstStyle/>
          <a:p>
            <a:r>
              <a:rPr lang="en-IN" dirty="0"/>
              <a:t>Not all directed networks have large strongly connected components</a:t>
            </a:r>
          </a:p>
          <a:p>
            <a:pPr lvl="1"/>
            <a:r>
              <a:rPr lang="en-IN" dirty="0"/>
              <a:t>E.g., acyclic networks (citation network)</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6</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3"/>
          <a:stretch>
            <a:fillRect/>
          </a:stretch>
        </p:blipFill>
        <p:spPr>
          <a:xfrm>
            <a:off x="5302882" y="1690688"/>
            <a:ext cx="5710558" cy="4513656"/>
          </a:xfrm>
          <a:prstGeom prst="rect">
            <a:avLst/>
          </a:prstGeom>
        </p:spPr>
      </p:pic>
    </p:spTree>
    <p:extLst>
      <p:ext uri="{BB962C8B-B14F-4D97-AF65-F5344CB8AC3E}">
        <p14:creationId xmlns:p14="http://schemas.microsoft.com/office/powerpoint/2010/main" val="1253455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Statistics for real </a:t>
            </a:r>
            <a:r>
              <a:rPr lang="en-IN" dirty="0" err="1"/>
              <a:t>networks:component</a:t>
            </a:r>
            <a:endParaRPr lang="en-IN" dirty="0"/>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7</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3"/>
          <a:stretch>
            <a:fillRect/>
          </a:stretch>
        </p:blipFill>
        <p:spPr>
          <a:xfrm>
            <a:off x="838200" y="1480457"/>
            <a:ext cx="10123714" cy="4865175"/>
          </a:xfrm>
          <a:prstGeom prst="rect">
            <a:avLst/>
          </a:prstGeom>
        </p:spPr>
      </p:pic>
      <p:sp>
        <p:nvSpPr>
          <p:cNvPr id="8" name="Rectangle 7"/>
          <p:cNvSpPr/>
          <p:nvPr/>
        </p:nvSpPr>
        <p:spPr>
          <a:xfrm>
            <a:off x="7899309" y="1447800"/>
            <a:ext cx="642257" cy="4864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8466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small world effect</a:t>
            </a:r>
          </a:p>
        </p:txBody>
      </p:sp>
      <p:sp>
        <p:nvSpPr>
          <p:cNvPr id="3" name="Content Placeholder 2"/>
          <p:cNvSpPr>
            <a:spLocks noGrp="1"/>
          </p:cNvSpPr>
          <p:nvPr>
            <p:ph idx="1"/>
          </p:nvPr>
        </p:nvSpPr>
        <p:spPr/>
        <p:txBody>
          <a:bodyPr>
            <a:normAutofit/>
          </a:bodyPr>
          <a:lstStyle/>
          <a:p>
            <a:r>
              <a:rPr lang="en-IN" dirty="0"/>
              <a:t>In many networks the typical network distances between vertices are surprisingly small</a:t>
            </a:r>
          </a:p>
          <a:p>
            <a:pPr lvl="1"/>
            <a:r>
              <a:rPr lang="en-IN" dirty="0"/>
              <a:t>Small world effect (Remember the Stanley </a:t>
            </a:r>
            <a:r>
              <a:rPr lang="en-IN" dirty="0" err="1"/>
              <a:t>Miligram</a:t>
            </a:r>
            <a:r>
              <a:rPr lang="en-IN" dirty="0"/>
              <a:t> 1967 experiment. )</a:t>
            </a:r>
          </a:p>
          <a:p>
            <a:r>
              <a:rPr lang="en-IN" dirty="0"/>
              <a:t>In math terms the small world effect is a hypothesis that the mean distance </a:t>
            </a:r>
            <a:r>
              <a:rPr lang="en-IN" i="1" dirty="0">
                <a:latin typeface="CG Times" panose="02020603050405020304" pitchFamily="18" charset="0"/>
              </a:rPr>
              <a:t>l</a:t>
            </a:r>
            <a:r>
              <a:rPr lang="en-IN" dirty="0"/>
              <a:t> is “small”</a:t>
            </a:r>
          </a:p>
          <a:p>
            <a:pPr lvl="1"/>
            <a:r>
              <a:rPr lang="en-IN" dirty="0"/>
              <a:t>Typically networks have been found to have mean distance less than 20 – or in many cases less than 10 – even though the networks themselves have millions of nodes</a:t>
            </a:r>
          </a:p>
          <a:p>
            <a:pPr lvl="1"/>
            <a:r>
              <a:rPr lang="en-IN" dirty="0"/>
              <a:t>Implications such as </a:t>
            </a:r>
            <a:r>
              <a:rPr lang="en-IN" dirty="0" err="1"/>
              <a:t>rumor</a:t>
            </a:r>
            <a:r>
              <a:rPr lang="en-IN" dirty="0"/>
              <a:t> spread in a social networks, response time in the Internet etc.</a:t>
            </a:r>
          </a:p>
        </p:txBody>
      </p:sp>
      <p:sp>
        <p:nvSpPr>
          <p:cNvPr id="4" name="Slide Number Placeholder 3"/>
          <p:cNvSpPr>
            <a:spLocks noGrp="1"/>
          </p:cNvSpPr>
          <p:nvPr>
            <p:ph type="sldNum" sz="quarter" idx="12"/>
          </p:nvPr>
        </p:nvSpPr>
        <p:spPr/>
        <p:txBody>
          <a:bodyPr/>
          <a:lstStyle/>
          <a:p>
            <a:fld id="{AF5FB12C-948D-4C77-8613-2E4673F705B6}" type="slidenum">
              <a:rPr lang="en-IN" smtClean="0"/>
              <a:t>8</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1412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Computing shortest path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49000" cy="4351338"/>
              </a:xfrm>
            </p:spPr>
            <p:txBody>
              <a:bodyPr/>
              <a:lstStyle/>
              <a:p>
                <a:r>
                  <a:rPr lang="en-IN" dirty="0"/>
                  <a:t>Compute the average for each component</a:t>
                </a: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𝑚</m:t>
                        </m:r>
                      </m:sub>
                    </m:sSub>
                  </m:oMath>
                </a14:m>
                <a:r>
                  <a:rPr lang="en-IN" dirty="0"/>
                  <a:t>: component of a network</a:t>
                </a:r>
              </a:p>
              <a:p>
                <a:pPr marL="0" indent="0">
                  <a:buNone/>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𝑙</m:t>
                      </m:r>
                      <m:r>
                        <a:rPr lang="en-IN" b="0" i="1" smtClean="0">
                          <a:latin typeface="Cambria Math" panose="02040503050406030204" pitchFamily="18" charset="0"/>
                        </a:rPr>
                        <m:t>= </m:t>
                      </m:r>
                      <m:f>
                        <m:fPr>
                          <m:ctrlPr>
                            <a:rPr lang="en-IN" b="0" i="1" smtClean="0">
                              <a:latin typeface="Cambria Math" panose="02040503050406030204" pitchFamily="18" charset="0"/>
                            </a:rPr>
                          </m:ctrlPr>
                        </m:fPr>
                        <m:num>
                          <m:nary>
                            <m:naryPr>
                              <m:chr m:val="∑"/>
                              <m:supHide m:val="on"/>
                              <m:ctrlPr>
                                <a:rPr lang="en-IN" b="0" i="1" smtClean="0">
                                  <a:latin typeface="Cambria Math" panose="02040503050406030204" pitchFamily="18" charset="0"/>
                                </a:rPr>
                              </m:ctrlPr>
                            </m:naryPr>
                            <m:sub>
                              <m:r>
                                <a:rPr lang="en-IN" b="0" i="1" smtClean="0">
                                  <a:latin typeface="Cambria Math" panose="02040503050406030204" pitchFamily="18" charset="0"/>
                                </a:rPr>
                                <m:t>𝑚</m:t>
                              </m:r>
                            </m:sub>
                            <m:sup/>
                            <m:e>
                              <m:nary>
                                <m:naryPr>
                                  <m:chr m:val="∑"/>
                                  <m:limLoc m:val="subSup"/>
                                  <m:supHide m:val="on"/>
                                  <m:ctrlPr>
                                    <a:rPr lang="en-IN" b="0" i="1" smtClean="0">
                                      <a:latin typeface="Cambria Math" panose="02040503050406030204" pitchFamily="18" charset="0"/>
                                    </a:rPr>
                                  </m:ctrlPr>
                                </m:naryPr>
                                <m:sub>
                                  <m:r>
                                    <m:rPr>
                                      <m:brk m:alnAt="9"/>
                                    </m:rPr>
                                    <a:rPr lang="en-IN" b="0" i="1" smtClean="0">
                                      <a:latin typeface="Cambria Math" panose="02040503050406030204" pitchFamily="18" charset="0"/>
                                    </a:rPr>
                                    <m:t>𝑖</m:t>
                                  </m:r>
                                  <m:r>
                                    <a:rPr lang="en-IN" b="0" i="1" smtClean="0">
                                      <a:latin typeface="Cambria Math" panose="02040503050406030204" pitchFamily="18" charset="0"/>
                                    </a:rPr>
                                    <m:t>𝑗</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𝑚</m:t>
                                      </m:r>
                                    </m:sub>
                                  </m:sSub>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𝑑</m:t>
                                      </m:r>
                                    </m:e>
                                    <m:sub>
                                      <m:r>
                                        <a:rPr lang="en-IN" b="0" i="1" smtClean="0">
                                          <a:latin typeface="Cambria Math" panose="02040503050406030204" pitchFamily="18" charset="0"/>
                                        </a:rPr>
                                        <m:t>𝑖𝑗</m:t>
                                      </m:r>
                                    </m:sub>
                                  </m:sSub>
                                </m:e>
                              </m:nary>
                            </m:e>
                          </m:nary>
                        </m:num>
                        <m:den>
                          <m:nary>
                            <m:naryPr>
                              <m:chr m:val="∑"/>
                              <m:supHide m:val="on"/>
                              <m:ctrlPr>
                                <a:rPr lang="en-IN" b="0" i="1" smtClean="0">
                                  <a:latin typeface="Cambria Math" panose="02040503050406030204" pitchFamily="18" charset="0"/>
                                </a:rPr>
                              </m:ctrlPr>
                            </m:naryPr>
                            <m:sub>
                              <m:r>
                                <a:rPr lang="en-IN" b="0" i="1" smtClean="0">
                                  <a:latin typeface="Cambria Math" panose="02040503050406030204" pitchFamily="18" charset="0"/>
                                </a:rPr>
                                <m:t>𝑚</m:t>
                              </m:r>
                            </m:sub>
                            <m:sup/>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𝑛</m:t>
                                  </m:r>
                                </m:e>
                                <m:sub>
                                  <m:r>
                                    <a:rPr lang="en-IN" b="0" i="1" smtClean="0">
                                      <a:latin typeface="Cambria Math" panose="02040503050406030204" pitchFamily="18" charset="0"/>
                                    </a:rPr>
                                    <m:t>𝑚</m:t>
                                  </m:r>
                                </m:sub>
                                <m:sup>
                                  <m:r>
                                    <a:rPr lang="en-IN" b="0" i="1" smtClean="0">
                                      <a:latin typeface="Cambria Math" panose="02040503050406030204" pitchFamily="18" charset="0"/>
                                    </a:rPr>
                                    <m:t>2</m:t>
                                  </m:r>
                                </m:sup>
                              </m:sSubSup>
                            </m:e>
                          </m:nary>
                        </m:den>
                      </m:f>
                    </m:oMath>
                  </m:oMathPara>
                </a14:m>
                <a:endParaRPr lang="en-IN" dirty="0"/>
              </a:p>
              <a:p>
                <a:r>
                  <a:rPr lang="en-IN" dirty="0"/>
                  <a:t>where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𝑚</m:t>
                        </m:r>
                      </m:sub>
                    </m:sSub>
                  </m:oMath>
                </a14:m>
                <a:r>
                  <a:rPr lang="en-IN" dirty="0"/>
                  <a:t> is the number of nodes in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𝐶</m:t>
                        </m:r>
                      </m:e>
                      <m:sub>
                        <m:r>
                          <a:rPr lang="en-IN" i="1">
                            <a:latin typeface="Cambria Math" panose="02040503050406030204" pitchFamily="18" charset="0"/>
                          </a:rPr>
                          <m:t>𝑚</m:t>
                        </m:r>
                      </m:sub>
                    </m:sSub>
                  </m:oMath>
                </a14:m>
                <a:endParaRPr lang="en-IN" dirty="0"/>
              </a:p>
              <a:p>
                <a:pPr marL="0" indent="0">
                  <a:buNone/>
                </a:pPr>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𝑑</m:t>
                        </m:r>
                      </m:e>
                      <m:sub>
                        <m:r>
                          <a:rPr lang="en-IN" b="0" i="1" smtClean="0">
                            <a:latin typeface="Cambria Math" panose="02040503050406030204" pitchFamily="18" charset="0"/>
                          </a:rPr>
                          <m:t>𝑖𝑗</m:t>
                        </m:r>
                      </m:sub>
                    </m:sSub>
                  </m:oMath>
                </a14:m>
                <a:r>
                  <a:rPr lang="en-IN" dirty="0"/>
                  <a:t> is the shortest distance b/w nodes </a:t>
                </a:r>
                <a:r>
                  <a:rPr lang="en-IN" i="1" dirty="0" err="1"/>
                  <a:t>i</a:t>
                </a:r>
                <a:r>
                  <a:rPr lang="en-IN" dirty="0"/>
                  <a:t> and </a:t>
                </a:r>
                <a:r>
                  <a:rPr lang="en-IN" i="1" dirty="0"/>
                  <a:t>j</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49000" cy="4351338"/>
              </a:xfrm>
              <a:blipFill>
                <a:blip r:embed="rId2"/>
                <a:stretch>
                  <a:fillRect l="-993" t="-224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9</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2585253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EFC3C03-67F6-4601-A27C-579326EF49A0}">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7610</TotalTime>
  <Words>2322</Words>
  <Application>Microsoft Office PowerPoint</Application>
  <PresentationFormat>Widescreen</PresentationFormat>
  <Paragraphs>322</Paragraphs>
  <Slides>36</Slides>
  <Notes>26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Arial</vt:lpstr>
      <vt:lpstr>Calibri</vt:lpstr>
      <vt:lpstr>Calibri Light</vt:lpstr>
      <vt:lpstr>Cambria Math</vt:lpstr>
      <vt:lpstr>CG Times</vt:lpstr>
      <vt:lpstr>Times New Roman</vt:lpstr>
      <vt:lpstr>Wingdings</vt:lpstr>
      <vt:lpstr>Office Theme</vt:lpstr>
      <vt:lpstr>Equation</vt:lpstr>
      <vt:lpstr>Structure of Real-world Networks</vt:lpstr>
      <vt:lpstr>Measuring and Modeling Networks</vt:lpstr>
      <vt:lpstr>Statistics for real networks:component</vt:lpstr>
      <vt:lpstr>Components (1)</vt:lpstr>
      <vt:lpstr>Components in directed networks (1)</vt:lpstr>
      <vt:lpstr>Bow-tie structure of web graph</vt:lpstr>
      <vt:lpstr>Statistics for real networks:component</vt:lpstr>
      <vt:lpstr>The small world effect</vt:lpstr>
      <vt:lpstr>Computing shortest path</vt:lpstr>
      <vt:lpstr>Shortest paths and the small-world effect </vt:lpstr>
      <vt:lpstr>The small-world effect:Funneling</vt:lpstr>
      <vt:lpstr>Measuring and Modeling Networks</vt:lpstr>
      <vt:lpstr>Degree distributions</vt:lpstr>
      <vt:lpstr>Degree distributions: Alternate construct</vt:lpstr>
      <vt:lpstr>Ex: Same degree but different network structure</vt:lpstr>
      <vt:lpstr>Plot of degree distribution</vt:lpstr>
      <vt:lpstr>Plot of Degree distribution</vt:lpstr>
      <vt:lpstr>Degree distribution in directed networks</vt:lpstr>
      <vt:lpstr>Degree distribution in directed networks</vt:lpstr>
      <vt:lpstr>Power law degree distribution</vt:lpstr>
      <vt:lpstr>Power law graphs</vt:lpstr>
      <vt:lpstr>Power law networks</vt:lpstr>
      <vt:lpstr>Statistics for real networks: power-law exponent</vt:lpstr>
      <vt:lpstr>Power laws and scale free networks</vt:lpstr>
      <vt:lpstr>PowerPoint Presentation</vt:lpstr>
      <vt:lpstr>Power law distribution</vt:lpstr>
      <vt:lpstr>Ex: Binning</vt:lpstr>
      <vt:lpstr>Power law distribution</vt:lpstr>
      <vt:lpstr>Logarithmic binning</vt:lpstr>
      <vt:lpstr>Binning versus logarithmic binning</vt:lpstr>
      <vt:lpstr>Power laws and scale free networks</vt:lpstr>
      <vt:lpstr>Cumulative distribution function</vt:lpstr>
      <vt:lpstr>Cumulative distribution function</vt:lpstr>
      <vt:lpstr>CDF example</vt:lpstr>
      <vt:lpstr>PowerPoint Presentation</vt:lpstr>
      <vt:lpstr>CDF 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 518 Database Management Systems</dc:title>
  <dc:creator>Ashok Singh Sairam</dc:creator>
  <cp:lastModifiedBy>AKSHAT JAIN</cp:lastModifiedBy>
  <cp:revision>210</cp:revision>
  <dcterms:created xsi:type="dcterms:W3CDTF">2020-08-05T04:35:17Z</dcterms:created>
  <dcterms:modified xsi:type="dcterms:W3CDTF">2024-02-27T10:16:31Z</dcterms:modified>
</cp:coreProperties>
</file>