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330" r:id="rId2"/>
    <p:sldId id="343" r:id="rId3"/>
    <p:sldId id="344" r:id="rId4"/>
    <p:sldId id="347" r:id="rId5"/>
    <p:sldId id="346" r:id="rId6"/>
    <p:sldId id="338" r:id="rId7"/>
    <p:sldId id="350" r:id="rId8"/>
    <p:sldId id="340" r:id="rId9"/>
    <p:sldId id="349" r:id="rId10"/>
    <p:sldId id="341" r:id="rId11"/>
    <p:sldId id="342" r:id="rId12"/>
    <p:sldId id="296" r:id="rId13"/>
    <p:sldId id="311" r:id="rId14"/>
    <p:sldId id="285" r:id="rId15"/>
    <p:sldId id="297" r:id="rId16"/>
    <p:sldId id="298" r:id="rId17"/>
    <p:sldId id="299" r:id="rId18"/>
    <p:sldId id="300" r:id="rId19"/>
    <p:sldId id="286" r:id="rId20"/>
    <p:sldId id="287" r:id="rId21"/>
    <p:sldId id="301" r:id="rId22"/>
    <p:sldId id="288" r:id="rId23"/>
    <p:sldId id="289" r:id="rId24"/>
    <p:sldId id="290" r:id="rId25"/>
    <p:sldId id="313" r:id="rId26"/>
    <p:sldId id="32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541"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notesViewPr>
    <p:cSldViewPr snapToGrid="0">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627426-C160-449A-A4A8-9C77998B232F}" type="datetimeFigureOut">
              <a:rPr lang="en-IN" smtClean="0"/>
              <a:t>28-02-2024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7B6BFA-4EB4-4C4F-BBAF-4860EB98D440}" type="slidenum">
              <a:rPr lang="en-IN" smtClean="0"/>
              <a:t>‹#›</a:t>
            </a:fld>
            <a:endParaRPr lang="en-IN"/>
          </a:p>
        </p:txBody>
      </p:sp>
    </p:spTree>
    <p:extLst>
      <p:ext uri="{BB962C8B-B14F-4D97-AF65-F5344CB8AC3E}">
        <p14:creationId xmlns:p14="http://schemas.microsoft.com/office/powerpoint/2010/main" val="1167688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19A86-DA99-49AD-A072-61FED97192A4}" type="datetimeFigureOut">
              <a:rPr lang="en-IN" smtClean="0"/>
              <a:t>28-02-2024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CD03B-7401-4C33-8A82-DB9311663B63}" type="slidenum">
              <a:rPr lang="en-IN" smtClean="0"/>
              <a:t>‹#›</a:t>
            </a:fld>
            <a:endParaRPr lang="en-IN"/>
          </a:p>
        </p:txBody>
      </p:sp>
    </p:spTree>
    <p:extLst>
      <p:ext uri="{BB962C8B-B14F-4D97-AF65-F5344CB8AC3E}">
        <p14:creationId xmlns:p14="http://schemas.microsoft.com/office/powerpoint/2010/main" val="3921317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a:t>
            </a:fld>
            <a:endParaRPr lang="en-IN"/>
          </a:p>
        </p:txBody>
      </p:sp>
    </p:spTree>
    <p:extLst>
      <p:ext uri="{BB962C8B-B14F-4D97-AF65-F5344CB8AC3E}">
        <p14:creationId xmlns:p14="http://schemas.microsoft.com/office/powerpoint/2010/main" val="2618999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IN" dirty="0"/>
              </a:p>
            </p:txBody>
          </p:sp>
        </mc:Choice>
        <mc:Fallback xmlns="">
          <p:sp>
            <p:nvSpPr>
              <p:cNvPr id="3" name="Notes Placeholder 2"/>
              <p:cNvSpPr>
                <a:spLocks noGrp="1"/>
              </p:cNvSpPr>
              <p:nvPr>
                <p:ph type="body" idx="1"/>
              </p:nvPr>
            </p:nvSpPr>
            <p:spPr/>
            <p:txBody>
              <a:bodyPr/>
              <a:lstStyle/>
              <a:p>
                <a:r>
                  <a:rPr lang="en-IN" dirty="0" smtClean="0"/>
                  <a:t>The constant C is fixed by the requirement that the degree distribution be normalized. We</a:t>
                </a:r>
                <a:r>
                  <a:rPr lang="en-IN" baseline="0" dirty="0" smtClean="0"/>
                  <a:t> have </a:t>
                </a:r>
                <a:r>
                  <a:rPr lang="en-IN" b="0" i="0" baseline="0" smtClean="0">
                    <a:latin typeface="Cambria Math" panose="02040503050406030204" pitchFamily="18" charset="0"/>
                  </a:rPr>
                  <a:t>𝑝_𝑘=𝐶𝑘^(−𝛼)</a:t>
                </a:r>
                <a:r>
                  <a:rPr lang="en-IN" dirty="0" smtClean="0"/>
                  <a:t>. Let</a:t>
                </a:r>
                <a:r>
                  <a:rPr lang="en-IN" baseline="0" dirty="0" smtClean="0"/>
                  <a:t> us suppose that the distribution follows power law for all </a:t>
                </a:r>
                <a:r>
                  <a:rPr lang="en-IN" b="0" i="0" baseline="0" smtClean="0">
                    <a:latin typeface="Cambria Math" panose="02040503050406030204" pitchFamily="18" charset="0"/>
                  </a:rPr>
                  <a:t>𝑘≥1</a:t>
                </a:r>
                <a:r>
                  <a:rPr lang="en-IN" dirty="0" smtClean="0"/>
                  <a:t>. Based on these assumptions, we have </a:t>
                </a:r>
                <a:r>
                  <a:rPr lang="en-IN" b="0" i="0" smtClean="0">
                    <a:latin typeface="Cambria Math" panose="02040503050406030204" pitchFamily="18" charset="0"/>
                  </a:rPr>
                  <a:t>𝐶∑24_(𝑘=1)^</a:t>
                </a:r>
                <a:r>
                  <a:rPr lang="en-IN" b="0" i="0" smtClean="0">
                    <a:latin typeface="Cambria Math" panose="02040503050406030204" pitchFamily="18" charset="0"/>
                    <a:ea typeface="Cambria Math" panose="02040503050406030204" pitchFamily="18" charset="0"/>
                  </a:rPr>
                  <a:t>∞▒〖</a:t>
                </a:r>
                <a:r>
                  <a:rPr lang="en-IN" b="0" i="0" smtClean="0">
                    <a:latin typeface="Cambria Math" panose="02040503050406030204" pitchFamily="18" charset="0"/>
                  </a:rPr>
                  <a:t>𝑘^(−𝛼)=1〗</a:t>
                </a:r>
                <a:endParaRPr lang="en-IN" dirty="0"/>
              </a:p>
            </p:txBody>
          </p:sp>
        </mc:Fallback>
      </mc:AlternateContent>
      <p:sp>
        <p:nvSpPr>
          <p:cNvPr id="4" name="Slide Number Placeholder 3"/>
          <p:cNvSpPr>
            <a:spLocks noGrp="1"/>
          </p:cNvSpPr>
          <p:nvPr>
            <p:ph type="sldNum" sz="quarter" idx="10"/>
          </p:nvPr>
        </p:nvSpPr>
        <p:spPr/>
        <p:txBody>
          <a:bodyPr/>
          <a:lstStyle/>
          <a:p>
            <a:fld id="{39ECD03B-7401-4C33-8A82-DB9311663B63}" type="slidenum">
              <a:rPr lang="en-IN" smtClean="0"/>
              <a:t>10</a:t>
            </a:fld>
            <a:endParaRPr lang="en-IN"/>
          </a:p>
        </p:txBody>
      </p:sp>
    </p:spTree>
    <p:extLst>
      <p:ext uri="{BB962C8B-B14F-4D97-AF65-F5344CB8AC3E}">
        <p14:creationId xmlns:p14="http://schemas.microsoft.com/office/powerpoint/2010/main" val="3287223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12</a:t>
            </a:fld>
            <a:endParaRPr lang="en-IN"/>
          </a:p>
        </p:txBody>
      </p:sp>
    </p:spTree>
    <p:extLst>
      <p:ext uri="{BB962C8B-B14F-4D97-AF65-F5344CB8AC3E}">
        <p14:creationId xmlns:p14="http://schemas.microsoft.com/office/powerpoint/2010/main" val="2863636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13</a:t>
            </a:fld>
            <a:endParaRPr lang="en-IN"/>
          </a:p>
        </p:txBody>
      </p:sp>
    </p:spTree>
    <p:extLst>
      <p:ext uri="{BB962C8B-B14F-4D97-AF65-F5344CB8AC3E}">
        <p14:creationId xmlns:p14="http://schemas.microsoft.com/office/powerpoint/2010/main" val="138876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14</a:t>
            </a:fld>
            <a:endParaRPr lang="en-IN"/>
          </a:p>
        </p:txBody>
      </p:sp>
    </p:spTree>
    <p:extLst>
      <p:ext uri="{BB962C8B-B14F-4D97-AF65-F5344CB8AC3E}">
        <p14:creationId xmlns:p14="http://schemas.microsoft.com/office/powerpoint/2010/main" val="4110980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15</a:t>
            </a:fld>
            <a:endParaRPr lang="en-IN"/>
          </a:p>
        </p:txBody>
      </p:sp>
    </p:spTree>
    <p:extLst>
      <p:ext uri="{BB962C8B-B14F-4D97-AF65-F5344CB8AC3E}">
        <p14:creationId xmlns:p14="http://schemas.microsoft.com/office/powerpoint/2010/main" val="2391925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16</a:t>
            </a:fld>
            <a:endParaRPr lang="en-IN"/>
          </a:p>
        </p:txBody>
      </p:sp>
    </p:spTree>
    <p:extLst>
      <p:ext uri="{BB962C8B-B14F-4D97-AF65-F5344CB8AC3E}">
        <p14:creationId xmlns:p14="http://schemas.microsoft.com/office/powerpoint/2010/main" val="1736536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IN" dirty="0"/>
              </a:p>
            </p:txBody>
          </p:sp>
        </mc:Choice>
        <mc:Fallback xmlns="">
          <p:sp>
            <p:nvSpPr>
              <p:cNvPr id="3" name="Notes Placeholder 2"/>
              <p:cNvSpPr>
                <a:spLocks noGrp="1"/>
              </p:cNvSpPr>
              <p:nvPr>
                <p:ph type="body" idx="1"/>
              </p:nvPr>
            </p:nvSpPr>
            <p:spPr/>
            <p:txBody>
              <a:bodyPr/>
              <a:lstStyle/>
              <a:p>
                <a:r>
                  <a:rPr lang="en-IN" dirty="0" smtClean="0"/>
                  <a:t>So far we have only</a:t>
                </a:r>
                <a:r>
                  <a:rPr lang="en-IN" baseline="0" dirty="0" smtClean="0"/>
                  <a:t> considered degree </a:t>
                </a:r>
                <a:r>
                  <a:rPr lang="en-IN" baseline="0" dirty="0" smtClean="0"/>
                  <a:t>distribution, Eigenvector centrality </a:t>
                </a:r>
                <a:r>
                  <a:rPr lang="en-IN" b="0" i="0" baseline="0" smtClean="0">
                    <a:latin typeface="Cambria Math" panose="02040503050406030204" pitchFamily="18" charset="0"/>
                  </a:rPr>
                  <a:t>𝑥_𝑖=𝑘^(−1) ∑8_𝑗▒𝑥_𝑗 </a:t>
                </a:r>
                <a:r>
                  <a:rPr lang="en-IN" dirty="0" smtClean="0"/>
                  <a:t> where j are</a:t>
                </a:r>
                <a:r>
                  <a:rPr lang="en-IN" baseline="0" dirty="0" smtClean="0"/>
                  <a:t> the neighbours of node </a:t>
                </a:r>
                <a:r>
                  <a:rPr lang="en-IN" baseline="0" dirty="0" err="1" smtClean="0"/>
                  <a:t>i</a:t>
                </a:r>
                <a:endParaRPr lang="en-IN" dirty="0"/>
              </a:p>
            </p:txBody>
          </p:sp>
        </mc:Fallback>
      </mc:AlternateContent>
      <p:sp>
        <p:nvSpPr>
          <p:cNvPr id="4" name="Slide Number Placeholder 3"/>
          <p:cNvSpPr>
            <a:spLocks noGrp="1"/>
          </p:cNvSpPr>
          <p:nvPr>
            <p:ph type="sldNum" sz="quarter" idx="10"/>
          </p:nvPr>
        </p:nvSpPr>
        <p:spPr/>
        <p:txBody>
          <a:bodyPr/>
          <a:lstStyle/>
          <a:p>
            <a:fld id="{39ECD03B-7401-4C33-8A82-DB9311663B63}" type="slidenum">
              <a:rPr lang="en-IN" smtClean="0"/>
              <a:t>18</a:t>
            </a:fld>
            <a:endParaRPr lang="en-IN"/>
          </a:p>
        </p:txBody>
      </p:sp>
    </p:spTree>
    <p:extLst>
      <p:ext uri="{BB962C8B-B14F-4D97-AF65-F5344CB8AC3E}">
        <p14:creationId xmlns:p14="http://schemas.microsoft.com/office/powerpoint/2010/main" val="2609121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19</a:t>
            </a:fld>
            <a:endParaRPr lang="en-IN"/>
          </a:p>
        </p:txBody>
      </p:sp>
    </p:spTree>
    <p:extLst>
      <p:ext uri="{BB962C8B-B14F-4D97-AF65-F5344CB8AC3E}">
        <p14:creationId xmlns:p14="http://schemas.microsoft.com/office/powerpoint/2010/main" val="3403746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just"/>
                <a:endParaRPr lang="en-IN" dirty="0"/>
              </a:p>
            </p:txBody>
          </p:sp>
        </mc:Choice>
        <mc:Fallback xmlns="">
          <p:sp>
            <p:nvSpPr>
              <p:cNvPr id="3" name="Notes Placeholder 2"/>
              <p:cNvSpPr>
                <a:spLocks noGrp="1"/>
              </p:cNvSpPr>
              <p:nvPr>
                <p:ph type="body" idx="1"/>
              </p:nvPr>
            </p:nvSpPr>
            <p:spPr/>
            <p:txBody>
              <a:bodyPr/>
              <a:lstStyle/>
              <a:p>
                <a:pPr algn="just"/>
                <a:r>
                  <a:rPr lang="en-IN" b="0" i="0" smtClean="0">
                    <a:latin typeface="Cambria Math" panose="02040503050406030204" pitchFamily="18" charset="0"/>
                  </a:rPr>
                  <a:t>𝑙_𝑖=1/𝑛 ∑8_𝑗▒𝑑_𝑖𝑗 </a:t>
                </a:r>
                <a:r>
                  <a:rPr lang="en-IN" dirty="0" smtClean="0"/>
                  <a:t>; In </a:t>
                </a:r>
                <a:r>
                  <a:rPr lang="en-US" altLang="en-US" dirty="0" smtClean="0">
                    <a:ea typeface="ＭＳ Ｐゴシック" panose="020B0600070205080204" pitchFamily="34" charset="-128"/>
                  </a:rPr>
                  <a:t>contrast to other centrality measures, </a:t>
                </a:r>
                <a:r>
                  <a:rPr lang="en-US" altLang="en-US" i="1" dirty="0" smtClean="0">
                    <a:ea typeface="ＭＳ Ｐゴシック" panose="020B0600070205080204" pitchFamily="34" charset="-128"/>
                  </a:rPr>
                  <a:t>l</a:t>
                </a:r>
                <a:r>
                  <a:rPr lang="en-US" altLang="en-US" i="1" baseline="-25000" dirty="0" smtClean="0">
                    <a:ea typeface="ＭＳ Ｐゴシック" panose="020B0600070205080204" pitchFamily="34" charset="-128"/>
                  </a:rPr>
                  <a:t>i</a:t>
                </a:r>
                <a:r>
                  <a:rPr lang="en-US" altLang="en-US" dirty="0" smtClean="0">
                    <a:ea typeface="ＭＳ Ｐゴシック" panose="020B0600070205080204" pitchFamily="34" charset="-128"/>
                  </a:rPr>
                  <a:t> gets smaller values for central nodes, hence c</a:t>
                </a:r>
                <a:r>
                  <a:rPr lang="en-IN" dirty="0" err="1" smtClean="0"/>
                  <a:t>loseness</a:t>
                </a:r>
                <a:r>
                  <a:rPr lang="en-IN" baseline="0" dirty="0" smtClean="0"/>
                  <a:t> </a:t>
                </a:r>
                <a:r>
                  <a:rPr lang="en-IN" baseline="0" dirty="0" smtClean="0"/>
                  <a:t>centrality is the reciprocal of the mean shortest-path distance from a node to all other </a:t>
                </a:r>
                <a:r>
                  <a:rPr lang="en-IN" baseline="0" dirty="0" err="1" smtClean="0"/>
                  <a:t>reacheable</a:t>
                </a:r>
                <a:r>
                  <a:rPr lang="en-IN" baseline="0" dirty="0" smtClean="0"/>
                  <a:t> nodes</a:t>
                </a:r>
                <a:r>
                  <a:rPr lang="en-IN" baseline="0" dirty="0" smtClean="0"/>
                  <a:t>. What will be the value of </a:t>
                </a:r>
                <a:r>
                  <a:rPr lang="en-IN" baseline="0" dirty="0" err="1" smtClean="0"/>
                  <a:t>l_i</a:t>
                </a:r>
                <a:r>
                  <a:rPr lang="en-IN" baseline="0" dirty="0" smtClean="0"/>
                  <a:t>?</a:t>
                </a:r>
              </a:p>
              <a:p>
                <a:pPr algn="just"/>
                <a:r>
                  <a:rPr lang="en-IN" baseline="0" dirty="0" smtClean="0"/>
                  <a:t>Due to the small world effect, the </a:t>
                </a:r>
                <a:r>
                  <a:rPr lang="en-IN" baseline="0" dirty="0" smtClean="0"/>
                  <a:t>value of the mean distances typically have quite small value and are bounded by the diameter of the network, typically of the order of log n. This basically means closeness centrality cannot have a broad distribution or a long tail</a:t>
                </a:r>
                <a:endParaRPr lang="en-IN" dirty="0"/>
              </a:p>
            </p:txBody>
          </p:sp>
        </mc:Fallback>
      </mc:AlternateContent>
      <p:sp>
        <p:nvSpPr>
          <p:cNvPr id="4" name="Slide Number Placeholder 3"/>
          <p:cNvSpPr>
            <a:spLocks noGrp="1"/>
          </p:cNvSpPr>
          <p:nvPr>
            <p:ph type="sldNum" sz="quarter" idx="10"/>
          </p:nvPr>
        </p:nvSpPr>
        <p:spPr/>
        <p:txBody>
          <a:bodyPr/>
          <a:lstStyle/>
          <a:p>
            <a:fld id="{39ECD03B-7401-4C33-8A82-DB9311663B63}" type="slidenum">
              <a:rPr lang="en-IN" smtClean="0"/>
              <a:t>20</a:t>
            </a:fld>
            <a:endParaRPr lang="en-IN"/>
          </a:p>
        </p:txBody>
      </p:sp>
    </p:spTree>
    <p:extLst>
      <p:ext uri="{BB962C8B-B14F-4D97-AF65-F5344CB8AC3E}">
        <p14:creationId xmlns:p14="http://schemas.microsoft.com/office/powerpoint/2010/main" val="2580378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21</a:t>
            </a:fld>
            <a:endParaRPr lang="en-IN"/>
          </a:p>
        </p:txBody>
      </p:sp>
    </p:spTree>
    <p:extLst>
      <p:ext uri="{BB962C8B-B14F-4D97-AF65-F5344CB8AC3E}">
        <p14:creationId xmlns:p14="http://schemas.microsoft.com/office/powerpoint/2010/main" val="148881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2</a:t>
            </a:fld>
            <a:endParaRPr lang="en-IN"/>
          </a:p>
        </p:txBody>
      </p:sp>
    </p:spTree>
    <p:extLst>
      <p:ext uri="{BB962C8B-B14F-4D97-AF65-F5344CB8AC3E}">
        <p14:creationId xmlns:p14="http://schemas.microsoft.com/office/powerpoint/2010/main" val="1535579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Clustering coefficient quantifies the density of triangles in a network</a:t>
            </a:r>
          </a:p>
          <a:p>
            <a:pPr lvl="1"/>
            <a:r>
              <a:rPr lang="en-IN" dirty="0"/>
              <a:t>Most of the values are on the order of tens of percent – there is typically a probability between 10% to 60% that two neighbours of a node will be themselves neighbours</a:t>
            </a:r>
          </a:p>
          <a:p>
            <a:endParaRPr lang="en-IN" dirty="0"/>
          </a:p>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22</a:t>
            </a:fld>
            <a:endParaRPr lang="en-IN"/>
          </a:p>
        </p:txBody>
      </p:sp>
    </p:spTree>
    <p:extLst>
      <p:ext uri="{BB962C8B-B14F-4D97-AF65-F5344CB8AC3E}">
        <p14:creationId xmlns:p14="http://schemas.microsoft.com/office/powerpoint/2010/main" val="3557895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23</a:t>
            </a:fld>
            <a:endParaRPr lang="en-IN"/>
          </a:p>
        </p:txBody>
      </p:sp>
    </p:spTree>
    <p:extLst>
      <p:ext uri="{BB962C8B-B14F-4D97-AF65-F5344CB8AC3E}">
        <p14:creationId xmlns:p14="http://schemas.microsoft.com/office/powerpoint/2010/main" val="2911588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24</a:t>
            </a:fld>
            <a:endParaRPr lang="en-IN"/>
          </a:p>
        </p:txBody>
      </p:sp>
    </p:spTree>
    <p:extLst>
      <p:ext uri="{BB962C8B-B14F-4D97-AF65-F5344CB8AC3E}">
        <p14:creationId xmlns:p14="http://schemas.microsoft.com/office/powerpoint/2010/main" val="2194465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25</a:t>
            </a:fld>
            <a:endParaRPr lang="en-IN"/>
          </a:p>
        </p:txBody>
      </p:sp>
    </p:spTree>
    <p:extLst>
      <p:ext uri="{BB962C8B-B14F-4D97-AF65-F5344CB8AC3E}">
        <p14:creationId xmlns:p14="http://schemas.microsoft.com/office/powerpoint/2010/main" val="3136128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IN" dirty="0"/>
              </a:p>
            </p:txBody>
          </p:sp>
        </mc:Choice>
        <mc:Fallback xmlns="">
          <p:sp>
            <p:nvSpPr>
              <p:cNvPr id="3" name="Notes Placeholder 2"/>
              <p:cNvSpPr>
                <a:spLocks noGrp="1"/>
              </p:cNvSpPr>
              <p:nvPr>
                <p:ph type="body" idx="1"/>
              </p:nvPr>
            </p:nvSpPr>
            <p:spPr/>
            <p:txBody>
              <a:bodyPr/>
              <a:lstStyle/>
              <a:p>
                <a:pPr/>
                <a:r>
                  <a:rPr lang="en-IN" b="0" i="0" smtClean="0">
                    <a:latin typeface="Cambria Math" panose="02040503050406030204" pitchFamily="18" charset="0"/>
                  </a:rPr>
                  <a:t>𝑊=</a:t>
                </a:r>
                <a:r>
                  <a:rPr lang="en-IN" b="0" i="0" smtClean="0">
                    <a:latin typeface="Cambria Math" panose="02040503050406030204" pitchFamily="18" charset="0"/>
                  </a:rPr>
                  <a:t>𝑃^((𝛼−2)/(𝛼−1))</a:t>
                </a:r>
                <a:r>
                  <a:rPr lang="en-IN" dirty="0" smtClean="0"/>
                  <a:t>; </a:t>
                </a:r>
                <a:endParaRPr lang="en-IN" dirty="0"/>
              </a:p>
            </p:txBody>
          </p:sp>
        </mc:Fallback>
      </mc:AlternateContent>
      <p:sp>
        <p:nvSpPr>
          <p:cNvPr id="4" name="Slide Number Placeholder 3"/>
          <p:cNvSpPr>
            <a:spLocks noGrp="1"/>
          </p:cNvSpPr>
          <p:nvPr>
            <p:ph type="sldNum" sz="quarter" idx="10"/>
          </p:nvPr>
        </p:nvSpPr>
        <p:spPr/>
        <p:txBody>
          <a:bodyPr/>
          <a:lstStyle/>
          <a:p>
            <a:fld id="{39ECD03B-7401-4C33-8A82-DB9311663B63}" type="slidenum">
              <a:rPr lang="en-IN" smtClean="0"/>
              <a:t>26</a:t>
            </a:fld>
            <a:endParaRPr lang="en-IN"/>
          </a:p>
        </p:txBody>
      </p:sp>
    </p:spTree>
    <p:extLst>
      <p:ext uri="{BB962C8B-B14F-4D97-AF65-F5344CB8AC3E}">
        <p14:creationId xmlns:p14="http://schemas.microsoft.com/office/powerpoint/2010/main" val="987105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3</a:t>
            </a:fld>
            <a:endParaRPr lang="en-IN"/>
          </a:p>
        </p:txBody>
      </p:sp>
    </p:spTree>
    <p:extLst>
      <p:ext uri="{BB962C8B-B14F-4D97-AF65-F5344CB8AC3E}">
        <p14:creationId xmlns:p14="http://schemas.microsoft.com/office/powerpoint/2010/main" val="179917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4</a:t>
            </a:fld>
            <a:endParaRPr lang="en-IN"/>
          </a:p>
        </p:txBody>
      </p:sp>
    </p:spTree>
    <p:extLst>
      <p:ext uri="{BB962C8B-B14F-4D97-AF65-F5344CB8AC3E}">
        <p14:creationId xmlns:p14="http://schemas.microsoft.com/office/powerpoint/2010/main" val="41346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5</a:t>
            </a:fld>
            <a:endParaRPr lang="en-IN"/>
          </a:p>
        </p:txBody>
      </p:sp>
    </p:spTree>
    <p:extLst>
      <p:ext uri="{BB962C8B-B14F-4D97-AF65-F5344CB8AC3E}">
        <p14:creationId xmlns:p14="http://schemas.microsoft.com/office/powerpoint/2010/main" val="2933905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6</a:t>
            </a:fld>
            <a:endParaRPr lang="en-IN"/>
          </a:p>
        </p:txBody>
      </p:sp>
    </p:spTree>
    <p:extLst>
      <p:ext uri="{BB962C8B-B14F-4D97-AF65-F5344CB8AC3E}">
        <p14:creationId xmlns:p14="http://schemas.microsoft.com/office/powerpoint/2010/main" val="3002725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7</a:t>
            </a:fld>
            <a:endParaRPr lang="en-IN"/>
          </a:p>
        </p:txBody>
      </p:sp>
    </p:spTree>
    <p:extLst>
      <p:ext uri="{BB962C8B-B14F-4D97-AF65-F5344CB8AC3E}">
        <p14:creationId xmlns:p14="http://schemas.microsoft.com/office/powerpoint/2010/main" val="2795183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8</a:t>
            </a:fld>
            <a:endParaRPr lang="en-IN"/>
          </a:p>
        </p:txBody>
      </p:sp>
    </p:spTree>
    <p:extLst>
      <p:ext uri="{BB962C8B-B14F-4D97-AF65-F5344CB8AC3E}">
        <p14:creationId xmlns:p14="http://schemas.microsoft.com/office/powerpoint/2010/main" val="570928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CD03B-7401-4C33-8A82-DB9311663B63}" type="slidenum">
              <a:rPr lang="en-IN" smtClean="0"/>
              <a:t>9</a:t>
            </a:fld>
            <a:endParaRPr lang="en-IN"/>
          </a:p>
        </p:txBody>
      </p:sp>
    </p:spTree>
    <p:extLst>
      <p:ext uri="{BB962C8B-B14F-4D97-AF65-F5344CB8AC3E}">
        <p14:creationId xmlns:p14="http://schemas.microsoft.com/office/powerpoint/2010/main" val="73188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518: Database Management Systems</a:t>
            </a:r>
          </a:p>
        </p:txBody>
      </p:sp>
    </p:spTree>
    <p:extLst>
      <p:ext uri="{BB962C8B-B14F-4D97-AF65-F5344CB8AC3E}">
        <p14:creationId xmlns:p14="http://schemas.microsoft.com/office/powerpoint/2010/main" val="222861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207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p:cNvSpPr>
            <a:spLocks noGrp="1"/>
          </p:cNvSpPr>
          <p:nvPr>
            <p:ph type="ftr" sz="quarter" idx="11"/>
          </p:nvPr>
        </p:nvSpPr>
        <p:spPr/>
        <p:txBody>
          <a:bodyPr/>
          <a:lstStyle/>
          <a:p>
            <a:r>
              <a:rPr lang="en-IN" dirty="0"/>
              <a:t>MA 653: Network Science</a:t>
            </a:r>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Tree>
    <p:extLst>
      <p:ext uri="{BB962C8B-B14F-4D97-AF65-F5344CB8AC3E}">
        <p14:creationId xmlns:p14="http://schemas.microsoft.com/office/powerpoint/2010/main" val="349091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23927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AF5FB12C-948D-4C77-8613-2E4673F705B6}" type="slidenum">
              <a:rPr lang="en-IN" smtClean="0"/>
              <a:t>‹#›</a:t>
            </a:fld>
            <a:endParaRPr lang="en-IN"/>
          </a:p>
        </p:txBody>
      </p:sp>
      <p:sp>
        <p:nvSpPr>
          <p:cNvPr id="7"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402770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1429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Slide Number Placeholder 8"/>
          <p:cNvSpPr>
            <a:spLocks noGrp="1"/>
          </p:cNvSpPr>
          <p:nvPr>
            <p:ph type="sldNum" sz="quarter" idx="12"/>
          </p:nvPr>
        </p:nvSpPr>
        <p:spPr/>
        <p:txBody>
          <a:bodyPr/>
          <a:lstStyle/>
          <a:p>
            <a:fld id="{AF5FB12C-948D-4C77-8613-2E4673F705B6}" type="slidenum">
              <a:rPr lang="en-IN" smtClean="0"/>
              <a:t>‹#›</a:t>
            </a:fld>
            <a:endParaRPr lang="en-IN"/>
          </a:p>
        </p:txBody>
      </p:sp>
      <p:sp>
        <p:nvSpPr>
          <p:cNvPr id="10" name="Footer Placeholder 4"/>
          <p:cNvSpPr>
            <a:spLocks noGrp="1"/>
          </p:cNvSpPr>
          <p:nvPr>
            <p:ph type="ftr" sz="quarter" idx="13"/>
          </p:nvPr>
        </p:nvSpPr>
        <p:spPr>
          <a:xfrm>
            <a:off x="757518" y="6356349"/>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80202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5" name="Slide Number Placeholder 4"/>
          <p:cNvSpPr>
            <a:spLocks noGrp="1"/>
          </p:cNvSpPr>
          <p:nvPr>
            <p:ph type="sldNum" sz="quarter" idx="12"/>
          </p:nvPr>
        </p:nvSpPr>
        <p:spPr/>
        <p:txBody>
          <a:bodyPr/>
          <a:lstStyle/>
          <a:p>
            <a:fld id="{AF5FB12C-948D-4C77-8613-2E4673F705B6}" type="slidenum">
              <a:rPr lang="en-IN" smtClean="0"/>
              <a:t>‹#›</a:t>
            </a:fld>
            <a:endParaRPr lang="en-IN"/>
          </a:p>
        </p:txBody>
      </p:sp>
      <p:sp>
        <p:nvSpPr>
          <p:cNvPr id="6"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277959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F5FB12C-948D-4C77-8613-2E4673F705B6}" type="slidenum">
              <a:rPr lang="en-IN" smtClean="0"/>
              <a:t>‹#›</a:t>
            </a:fld>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68807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116959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AF5FB12C-948D-4C77-8613-2E4673F705B6}" type="slidenum">
              <a:rPr lang="en-IN" smtClean="0"/>
              <a:t>‹#›</a:t>
            </a:fld>
            <a:endParaRPr lang="en-IN"/>
          </a:p>
        </p:txBody>
      </p:sp>
      <p:sp>
        <p:nvSpPr>
          <p:cNvPr id="8"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653: Network Science</a:t>
            </a:r>
          </a:p>
        </p:txBody>
      </p:sp>
    </p:spTree>
    <p:extLst>
      <p:ext uri="{BB962C8B-B14F-4D97-AF65-F5344CB8AC3E}">
        <p14:creationId xmlns:p14="http://schemas.microsoft.com/office/powerpoint/2010/main" val="238105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8000">
              <a:srgbClr val="CADFF1"/>
            </a:gs>
            <a:gs pos="70597">
              <a:srgbClr val="B5D2EC"/>
            </a:gs>
            <a:gs pos="49000">
              <a:schemeClr val="accent1">
                <a:lumMod val="40000"/>
                <a:lumOff val="60000"/>
              </a:schemeClr>
            </a:gs>
            <a:gs pos="72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ctr">
              <a:defRPr sz="1600" b="1">
                <a:solidFill>
                  <a:schemeClr val="tx1"/>
                </a:solidFill>
                <a:latin typeface="Arial" panose="020B0604020202020204" pitchFamily="34" charset="0"/>
                <a:cs typeface="Arial" panose="020B0604020202020204" pitchFamily="34" charset="0"/>
              </a:defRPr>
            </a:lvl1pPr>
          </a:lstStyle>
          <a:p>
            <a:r>
              <a:rPr lang="en-IN" dirty="0"/>
              <a:t>MA 518: Database Management Systems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FB12C-948D-4C77-8613-2E4673F705B6}" type="slidenum">
              <a:rPr lang="en-IN" smtClean="0"/>
              <a:t>‹#›</a:t>
            </a:fld>
            <a:endParaRPr lang="en-IN"/>
          </a:p>
        </p:txBody>
      </p:sp>
    </p:spTree>
    <p:extLst>
      <p:ext uri="{BB962C8B-B14F-4D97-AF65-F5344CB8AC3E}">
        <p14:creationId xmlns:p14="http://schemas.microsoft.com/office/powerpoint/2010/main" val="1444454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897" y="1122363"/>
            <a:ext cx="10503243" cy="2387600"/>
          </a:xfrm>
        </p:spPr>
        <p:txBody>
          <a:bodyPr>
            <a:normAutofit/>
          </a:bodyPr>
          <a:lstStyle/>
          <a:p>
            <a:r>
              <a:rPr lang="en-IN" sz="5400" dirty="0"/>
              <a:t>Structure of Real-world Networks – III</a:t>
            </a:r>
            <a:br>
              <a:rPr lang="en-IN" sz="5400" dirty="0"/>
            </a:br>
            <a:endParaRPr lang="en-IN" sz="5400" dirty="0"/>
          </a:p>
        </p:txBody>
      </p:sp>
      <p:sp>
        <p:nvSpPr>
          <p:cNvPr id="3" name="Subtitle 2"/>
          <p:cNvSpPr>
            <a:spLocks noGrp="1"/>
          </p:cNvSpPr>
          <p:nvPr>
            <p:ph type="subTitle" idx="1"/>
          </p:nvPr>
        </p:nvSpPr>
        <p:spPr>
          <a:xfrm>
            <a:off x="1524000" y="4804053"/>
            <a:ext cx="9144000" cy="1655762"/>
          </a:xfrm>
        </p:spPr>
        <p:txBody>
          <a:bodyPr/>
          <a:lstStyle/>
          <a:p>
            <a:r>
              <a:rPr lang="en-IN" dirty="0"/>
              <a:t>Instructor: Ashok Singh Sairam</a:t>
            </a:r>
          </a:p>
          <a:p>
            <a:r>
              <a:rPr lang="en-IN" dirty="0"/>
              <a:t>             ashok@iitg.ac.in</a:t>
            </a:r>
          </a:p>
        </p:txBody>
      </p:sp>
      <p:sp>
        <p:nvSpPr>
          <p:cNvPr id="4" name="Rectangle 3"/>
          <p:cNvSpPr/>
          <p:nvPr/>
        </p:nvSpPr>
        <p:spPr>
          <a:xfrm>
            <a:off x="3966950" y="4038991"/>
            <a:ext cx="4479560" cy="584775"/>
          </a:xfrm>
          <a:prstGeom prst="rect">
            <a:avLst/>
          </a:prstGeom>
        </p:spPr>
        <p:txBody>
          <a:bodyPr wrap="none">
            <a:spAutoFit/>
          </a:bodyPr>
          <a:lstStyle/>
          <a:p>
            <a:r>
              <a:rPr lang="en-IN" sz="3200" dirty="0"/>
              <a:t>MA 653: Network Science</a:t>
            </a:r>
          </a:p>
        </p:txBody>
      </p:sp>
    </p:spTree>
    <p:extLst>
      <p:ext uri="{BB962C8B-B14F-4D97-AF65-F5344CB8AC3E}">
        <p14:creationId xmlns:p14="http://schemas.microsoft.com/office/powerpoint/2010/main" val="25342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Normalization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0515600" cy="4486275"/>
              </a:xfrm>
            </p:spPr>
            <p:txBody>
              <a:bodyPr>
                <a:normAutofit/>
              </a:bodyPr>
              <a:lstStyle/>
              <a:p>
                <a:r>
                  <a:rPr lang="en-IN" sz="2400" dirty="0"/>
                  <a:t>Constant C is computed through the requirement that the sum of all probabilities for the different degrees must be 1:</a:t>
                </a:r>
              </a:p>
              <a:p>
                <a:pPr marL="0" indent="0">
                  <a:buNone/>
                </a:pPr>
                <a14:m>
                  <m:oMathPara xmlns:m="http://schemas.openxmlformats.org/officeDocument/2006/math">
                    <m:oMathParaPr>
                      <m:jc m:val="centerGroup"/>
                    </m:oMathParaPr>
                    <m:oMath xmlns:m="http://schemas.openxmlformats.org/officeDocument/2006/math">
                      <m:nary>
                        <m:naryPr>
                          <m:chr m:val="∑"/>
                          <m:ctrlPr>
                            <a:rPr lang="en-IN" sz="2200" i="1" smtClean="0">
                              <a:latin typeface="Cambria Math" panose="02040503050406030204" pitchFamily="18" charset="0"/>
                            </a:rPr>
                          </m:ctrlPr>
                        </m:naryPr>
                        <m:sub>
                          <m:r>
                            <m:rPr>
                              <m:brk m:alnAt="23"/>
                            </m:rPr>
                            <a:rPr lang="en-IN" sz="2200" b="0" i="1" smtClean="0">
                              <a:latin typeface="Cambria Math" panose="02040503050406030204" pitchFamily="18" charset="0"/>
                            </a:rPr>
                            <m:t>𝑘</m:t>
                          </m:r>
                          <m:r>
                            <a:rPr lang="en-IN" sz="2200" b="0" i="1" smtClean="0">
                              <a:latin typeface="Cambria Math" panose="02040503050406030204" pitchFamily="18" charset="0"/>
                            </a:rPr>
                            <m:t>=0</m:t>
                          </m:r>
                        </m:sub>
                        <m:sup>
                          <m:r>
                            <a:rPr lang="en-IN" sz="2200" i="1" smtClean="0">
                              <a:latin typeface="Cambria Math" panose="02040503050406030204" pitchFamily="18" charset="0"/>
                              <a:ea typeface="Cambria Math" panose="02040503050406030204" pitchFamily="18" charset="0"/>
                            </a:rPr>
                            <m:t>∞</m:t>
                          </m:r>
                        </m:sup>
                        <m:e>
                          <m:sSub>
                            <m:sSubPr>
                              <m:ctrlPr>
                                <a:rPr lang="en-IN" sz="2200" b="0" i="1" smtClean="0">
                                  <a:latin typeface="Cambria Math" panose="02040503050406030204" pitchFamily="18" charset="0"/>
                                </a:rPr>
                              </m:ctrlPr>
                            </m:sSubPr>
                            <m:e>
                              <m:r>
                                <a:rPr lang="en-IN" sz="2200" b="0" i="1" smtClean="0">
                                  <a:latin typeface="Cambria Math" panose="02040503050406030204" pitchFamily="18" charset="0"/>
                                </a:rPr>
                                <m:t>𝑝</m:t>
                              </m:r>
                            </m:e>
                            <m:sub>
                              <m:r>
                                <a:rPr lang="en-IN" sz="2200" b="0" i="1" smtClean="0">
                                  <a:latin typeface="Cambria Math" panose="02040503050406030204" pitchFamily="18" charset="0"/>
                                </a:rPr>
                                <m:t>𝑘</m:t>
                              </m:r>
                            </m:sub>
                          </m:sSub>
                          <m:r>
                            <a:rPr lang="en-IN" sz="2200" b="0" i="1" smtClean="0">
                              <a:latin typeface="Cambria Math" panose="02040503050406030204" pitchFamily="18" charset="0"/>
                            </a:rPr>
                            <m:t>=1</m:t>
                          </m:r>
                        </m:e>
                      </m:nary>
                    </m:oMath>
                  </m:oMathPara>
                </a14:m>
                <a:endParaRPr lang="en-IN" sz="2200" dirty="0"/>
              </a:p>
              <a:p>
                <a:r>
                  <a:rPr lang="en-IN" sz="2400" dirty="0"/>
                  <a:t>In a pure power-law distribution degree of zero is not allowed. Hence, the above sum should start from k=1. Then:</a:t>
                </a:r>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𝐶</m:t>
                      </m:r>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1</m:t>
                          </m:r>
                        </m:num>
                        <m:den>
                          <m:nary>
                            <m:naryPr>
                              <m:chr m:val="∑"/>
                              <m:ctrlPr>
                                <a:rPr lang="en-IN" sz="2400" b="0" i="1" smtClean="0">
                                  <a:latin typeface="Cambria Math" panose="02040503050406030204" pitchFamily="18" charset="0"/>
                                </a:rPr>
                              </m:ctrlPr>
                            </m:naryPr>
                            <m:sub>
                              <m:r>
                                <m:rPr>
                                  <m:brk m:alnAt="23"/>
                                </m:rPr>
                                <a:rPr lang="en-IN" sz="2400" b="0" i="1" smtClean="0">
                                  <a:latin typeface="Cambria Math" panose="02040503050406030204" pitchFamily="18" charset="0"/>
                                </a:rPr>
                                <m:t>𝑘</m:t>
                              </m:r>
                              <m:r>
                                <a:rPr lang="en-IN" sz="2400" b="0" i="1" smtClean="0">
                                  <a:latin typeface="Cambria Math" panose="02040503050406030204" pitchFamily="18" charset="0"/>
                                </a:rPr>
                                <m:t>=1</m:t>
                              </m:r>
                            </m:sub>
                            <m:sup>
                              <m:r>
                                <a:rPr lang="en-IN" sz="2400" b="0" i="1" smtClean="0">
                                  <a:latin typeface="Cambria Math" panose="02040503050406030204" pitchFamily="18" charset="0"/>
                                  <a:ea typeface="Cambria Math" panose="02040503050406030204" pitchFamily="18" charset="0"/>
                                </a:rPr>
                                <m:t>∞</m:t>
                              </m:r>
                            </m:sup>
                            <m:e>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𝑘</m:t>
                                  </m:r>
                                </m:e>
                                <m:sup>
                                  <m:r>
                                    <a:rPr lang="en-IN" sz="2400" b="0" i="1" smtClean="0">
                                      <a:latin typeface="Cambria Math" panose="02040503050406030204" pitchFamily="18" charset="0"/>
                                    </a:rPr>
                                    <m:t>−</m:t>
                                  </m:r>
                                  <m:r>
                                    <a:rPr lang="en-IN" sz="2400" b="0" i="1" smtClean="0">
                                      <a:latin typeface="Cambria Math" panose="02040503050406030204" pitchFamily="18" charset="0"/>
                                    </a:rPr>
                                    <m:t>𝛼</m:t>
                                  </m:r>
                                </m:sup>
                              </m:sSup>
                            </m:e>
                          </m:nary>
                        </m:den>
                      </m:f>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1</m:t>
                          </m:r>
                        </m:num>
                        <m:den>
                          <m:r>
                            <a:rPr lang="en-IN" sz="2400" b="0" i="1" smtClean="0">
                              <a:latin typeface="Cambria Math" panose="02040503050406030204" pitchFamily="18" charset="0"/>
                            </a:rPr>
                            <m:t>𝜍</m:t>
                          </m:r>
                          <m:sSup>
                            <m:sSupPr>
                              <m:ctrlPr>
                                <a:rPr lang="en-IN" sz="2400" b="0" i="1" smtClean="0">
                                  <a:latin typeface="Cambria Math" panose="02040503050406030204" pitchFamily="18" charset="0"/>
                                </a:rPr>
                              </m:ctrlPr>
                            </m:sSupPr>
                            <m:e>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𝛼</m:t>
                                  </m:r>
                                </m:e>
                              </m:d>
                            </m:e>
                            <m:sup>
                              <m:r>
                                <a:rPr lang="en-IN" sz="2400" b="0" i="1" smtClean="0">
                                  <a:latin typeface="Cambria Math" panose="02040503050406030204" pitchFamily="18" charset="0"/>
                                </a:rPr>
                                <m:t>′</m:t>
                              </m:r>
                            </m:sup>
                          </m:sSup>
                        </m:den>
                      </m:f>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𝑝</m:t>
                          </m:r>
                        </m:e>
                        <m:sub>
                          <m:r>
                            <a:rPr lang="en-IN" sz="2400" b="0" i="1" smtClean="0">
                              <a:latin typeface="Cambria Math" panose="02040503050406030204" pitchFamily="18" charset="0"/>
                            </a:rPr>
                            <m:t>𝑘</m:t>
                          </m:r>
                        </m:sub>
                      </m:sSub>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𝑘</m:t>
                              </m:r>
                            </m:e>
                            <m:sup>
                              <m:r>
                                <a:rPr lang="en-IN" sz="2400" b="0" i="1" smtClean="0">
                                  <a:latin typeface="Cambria Math" panose="02040503050406030204" pitchFamily="18" charset="0"/>
                                </a:rPr>
                                <m:t>−</m:t>
                              </m:r>
                              <m:r>
                                <a:rPr lang="en-IN" sz="2400" b="0" i="1" smtClean="0">
                                  <a:latin typeface="Cambria Math" panose="02040503050406030204" pitchFamily="18" charset="0"/>
                                </a:rPr>
                                <m:t>𝛼</m:t>
                              </m:r>
                            </m:sup>
                          </m:sSup>
                        </m:num>
                        <m:den>
                          <m:r>
                            <a:rPr lang="en-IN" sz="2400" b="0" i="1" smtClean="0">
                              <a:latin typeface="Cambria Math" panose="02040503050406030204" pitchFamily="18" charset="0"/>
                            </a:rPr>
                            <m:t>𝜍</m:t>
                          </m:r>
                          <m:r>
                            <a:rPr lang="en-IN" sz="2400" b="0" i="1" smtClean="0">
                              <a:latin typeface="Cambria Math" panose="02040503050406030204" pitchFamily="18" charset="0"/>
                            </a:rPr>
                            <m:t>(</m:t>
                          </m:r>
                          <m:r>
                            <a:rPr lang="en-IN" sz="2400" b="0" i="1" smtClean="0">
                              <a:latin typeface="Cambria Math" panose="02040503050406030204" pitchFamily="18" charset="0"/>
                            </a:rPr>
                            <m:t>𝛼</m:t>
                          </m:r>
                          <m:r>
                            <a:rPr lang="en-IN" sz="2400" b="0" i="1" smtClean="0">
                              <a:latin typeface="Cambria Math" panose="02040503050406030204" pitchFamily="18" charset="0"/>
                            </a:rPr>
                            <m:t>)</m:t>
                          </m:r>
                        </m:den>
                      </m:f>
                      <m:r>
                        <a:rPr lang="en-IN" sz="2400" b="0" i="1" smtClean="0">
                          <a:latin typeface="Cambria Math" panose="02040503050406030204" pitchFamily="18" charset="0"/>
                        </a:rPr>
                        <m:t>,</m:t>
                      </m:r>
                      <m:r>
                        <a:rPr lang="en-IN" sz="2400" b="0" i="1" smtClean="0">
                          <a:latin typeface="Cambria Math" panose="02040503050406030204" pitchFamily="18" charset="0"/>
                        </a:rPr>
                        <m:t>𝑘</m:t>
                      </m:r>
                      <m:r>
                        <a:rPr lang="en-IN" sz="2400" b="0" i="1" smtClean="0">
                          <a:latin typeface="Cambria Math" panose="02040503050406030204" pitchFamily="18" charset="0"/>
                        </a:rPr>
                        <m:t>&gt;0,</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𝑝</m:t>
                          </m:r>
                        </m:e>
                        <m:sub>
                          <m:r>
                            <a:rPr lang="en-IN" sz="2400" b="0" i="1" smtClean="0">
                              <a:latin typeface="Cambria Math" panose="02040503050406030204" pitchFamily="18" charset="0"/>
                            </a:rPr>
                            <m:t>0</m:t>
                          </m:r>
                        </m:sub>
                      </m:sSub>
                      <m:r>
                        <a:rPr lang="en-IN" sz="2400" b="0" i="1" smtClean="0">
                          <a:latin typeface="Cambria Math" panose="02040503050406030204" pitchFamily="18" charset="0"/>
                        </a:rPr>
                        <m:t>=0</m:t>
                      </m:r>
                    </m:oMath>
                  </m:oMathPara>
                </a14:m>
                <a:endParaRPr lang="en-IN" sz="2400" dirty="0"/>
              </a:p>
              <a:p>
                <a:pPr lvl="1"/>
                <a14:m>
                  <m:oMath xmlns:m="http://schemas.openxmlformats.org/officeDocument/2006/math">
                    <m:r>
                      <a:rPr lang="en-IN" i="1">
                        <a:latin typeface="Cambria Math" panose="02040503050406030204" pitchFamily="18" charset="0"/>
                      </a:rPr>
                      <m:t>𝜍</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IN" i="1">
                                <a:latin typeface="Cambria Math" panose="02040503050406030204" pitchFamily="18" charset="0"/>
                              </a:rPr>
                              <m:t>𝛼</m:t>
                            </m:r>
                          </m:e>
                        </m:d>
                      </m:e>
                      <m:sup>
                        <m:r>
                          <a:rPr lang="en-IN" b="0" i="1" smtClean="0">
                            <a:latin typeface="Cambria Math" panose="02040503050406030204" pitchFamily="18" charset="0"/>
                          </a:rPr>
                          <m:t>′</m:t>
                        </m:r>
                      </m:sup>
                    </m:sSup>
                  </m:oMath>
                </a14:m>
                <a:r>
                  <a:rPr lang="en-IN" dirty="0"/>
                  <a:t> is called the Riemann zeta function</a:t>
                </a:r>
              </a:p>
              <a:p>
                <a:r>
                  <a:rPr lang="en-IN" sz="2400" dirty="0"/>
                  <a:t>If the distribution deviates for small values of </a:t>
                </a:r>
                <a:r>
                  <a:rPr lang="en-IN" sz="2400" i="1" dirty="0"/>
                  <a:t>k</a:t>
                </a:r>
                <a:r>
                  <a:rPr lang="en-IN" sz="2400" dirty="0"/>
                  <a:t>, then the above constant is not correct!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486275"/>
              </a:xfrm>
              <a:blipFill>
                <a:blip r:embed="rId3"/>
                <a:stretch>
                  <a:fillRect l="-812" t="-1902" r="-69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10</a:t>
            </a:fld>
            <a:endParaRPr lang="en-IN"/>
          </a:p>
        </p:txBody>
      </p:sp>
      <p:sp>
        <p:nvSpPr>
          <p:cNvPr id="5" name="Footer Placeholder 4"/>
          <p:cNvSpPr>
            <a:spLocks noGrp="1"/>
          </p:cNvSpPr>
          <p:nvPr>
            <p:ph type="ftr" sz="quarter" idx="3"/>
          </p:nvPr>
        </p:nvSpPr>
        <p:spPr/>
        <p:txBody>
          <a:bodyPr/>
          <a:lstStyle/>
          <a:p>
            <a:r>
              <a:rPr lang="en-IN" dirty="0"/>
              <a:t>MA 653: Network Science</a:t>
            </a:r>
          </a:p>
        </p:txBody>
      </p:sp>
    </p:spTree>
    <p:extLst>
      <p:ext uri="{BB962C8B-B14F-4D97-AF65-F5344CB8AC3E}">
        <p14:creationId xmlns:p14="http://schemas.microsoft.com/office/powerpoint/2010/main" val="3015665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Normalization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When we are interested in the tail of the distribution, we can discard the rest of the data</a:t>
                </a:r>
              </a:p>
              <a:p>
                <a:pPr lvl="1"/>
                <a:r>
                  <a:rPr lang="en-IN" dirty="0"/>
                  <a:t>We normalize over only the tail, starting from the minimum value </a:t>
                </a:r>
                <a:r>
                  <a:rPr lang="en-IN" dirty="0" err="1"/>
                  <a:t>k</a:t>
                </a:r>
                <a:r>
                  <a:rPr lang="en-IN" baseline="-25000" dirty="0" err="1"/>
                  <a:t>min</a:t>
                </a:r>
                <a:r>
                  <a:rPr lang="en-IN" dirty="0"/>
                  <a:t> for which the power-law holds:</a:t>
                </a:r>
              </a:p>
              <a:p>
                <a:pPr marL="457200" lvl="1" indent="0">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𝑘</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𝑘</m:t>
                              </m:r>
                            </m:e>
                            <m:sup>
                              <m:r>
                                <a:rPr lang="en-IN" b="0" i="1" smtClean="0">
                                  <a:latin typeface="Cambria Math" panose="02040503050406030204" pitchFamily="18" charset="0"/>
                                </a:rPr>
                                <m:t>−</m:t>
                              </m:r>
                              <m:r>
                                <a:rPr lang="en-IN" b="0" i="1" smtClean="0">
                                  <a:latin typeface="Cambria Math" panose="02040503050406030204" pitchFamily="18" charset="0"/>
                                </a:rPr>
                                <m:t>𝛼</m:t>
                              </m:r>
                            </m:sup>
                          </m:sSup>
                        </m:num>
                        <m:den>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𝑘</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𝑚𝑖𝑛</m:t>
                                  </m:r>
                                </m:sub>
                              </m:sSub>
                            </m:sub>
                            <m:sup>
                              <m:r>
                                <a:rPr lang="en-IN" b="0" i="1" smtClean="0">
                                  <a:latin typeface="Cambria Math" panose="02040503050406030204" pitchFamily="18" charset="0"/>
                                  <a:ea typeface="Cambria Math" panose="02040503050406030204" pitchFamily="18" charset="0"/>
                                </a:rPr>
                                <m:t>∞</m:t>
                              </m:r>
                            </m:sup>
                            <m:e>
                              <m:sSup>
                                <m:sSupPr>
                                  <m:ctrlPr>
                                    <a:rPr lang="en-IN" b="0" i="1" smtClean="0">
                                      <a:latin typeface="Cambria Math" panose="02040503050406030204" pitchFamily="18" charset="0"/>
                                    </a:rPr>
                                  </m:ctrlPr>
                                </m:sSupPr>
                                <m:e>
                                  <m:r>
                                    <a:rPr lang="en-IN" b="0" i="1" smtClean="0">
                                      <a:latin typeface="Cambria Math" panose="02040503050406030204" pitchFamily="18" charset="0"/>
                                    </a:rPr>
                                    <m:t>𝑘</m:t>
                                  </m:r>
                                </m:e>
                                <m:sup>
                                  <m:r>
                                    <a:rPr lang="en-IN" b="0" i="1" smtClean="0">
                                      <a:latin typeface="Cambria Math" panose="02040503050406030204" pitchFamily="18" charset="0"/>
                                    </a:rPr>
                                    <m:t>−</m:t>
                                  </m:r>
                                  <m:r>
                                    <a:rPr lang="en-IN" b="0" i="1" smtClean="0">
                                      <a:latin typeface="Cambria Math" panose="02040503050406030204" pitchFamily="18" charset="0"/>
                                    </a:rPr>
                                    <m:t>𝛼</m:t>
                                  </m:r>
                                </m:sup>
                              </m:sSup>
                            </m:e>
                          </m:nary>
                          <m:r>
                            <a:rPr lang="en-IN" b="0" i="1" smtClean="0">
                              <a:latin typeface="Cambria Math" panose="02040503050406030204" pitchFamily="18" charset="0"/>
                            </a:rPr>
                            <m:t> </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𝑘</m:t>
                              </m:r>
                            </m:e>
                            <m:sup>
                              <m:r>
                                <a:rPr lang="en-IN" b="0" i="1" smtClean="0">
                                  <a:latin typeface="Cambria Math" panose="02040503050406030204" pitchFamily="18" charset="0"/>
                                </a:rPr>
                                <m:t>−</m:t>
                              </m:r>
                              <m:r>
                                <a:rPr lang="en-IN" b="0" i="1" smtClean="0">
                                  <a:latin typeface="Cambria Math" panose="02040503050406030204" pitchFamily="18" charset="0"/>
                                </a:rPr>
                                <m:t>𝛼</m:t>
                              </m:r>
                            </m:sup>
                          </m:sSup>
                        </m:num>
                        <m:den>
                          <m:r>
                            <a:rPr lang="en-IN" b="0" i="1" smtClean="0">
                              <a:latin typeface="Cambria Math" panose="02040503050406030204" pitchFamily="18" charset="0"/>
                            </a:rPr>
                            <m:t>𝜍</m:t>
                          </m:r>
                          <m:r>
                            <a:rPr lang="en-IN" b="0" i="1" smtClean="0">
                              <a:latin typeface="Cambria Math" panose="02040503050406030204" pitchFamily="18" charset="0"/>
                            </a:rPr>
                            <m:t>(</m:t>
                          </m:r>
                          <m:r>
                            <a:rPr lang="en-IN" b="0" i="1" smtClean="0">
                              <a:latin typeface="Cambria Math" panose="02040503050406030204" pitchFamily="18" charset="0"/>
                            </a:rPr>
                            <m:t>𝛼</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𝑚𝑖𝑛</m:t>
                              </m:r>
                            </m:sub>
                          </m:sSub>
                          <m:r>
                            <a:rPr lang="en-IN" b="0" i="1" smtClean="0">
                              <a:latin typeface="Cambria Math" panose="02040503050406030204" pitchFamily="18" charset="0"/>
                            </a:rPr>
                            <m:t>)</m:t>
                          </m:r>
                        </m:den>
                      </m:f>
                    </m:oMath>
                  </m:oMathPara>
                </a14:m>
                <a:endParaRPr lang="en-IN" dirty="0"/>
              </a:p>
              <a:p>
                <a:r>
                  <a:rPr lang="en-IN" dirty="0"/>
                  <a:t>If we approximate the sum over k at the tail of the distribution with an integral we have:</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𝐶</m:t>
                      </m:r>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nary>
                            <m:naryPr>
                              <m:ctrlPr>
                                <a:rPr lang="en-IN" b="0" i="1" smtClean="0">
                                  <a:latin typeface="Cambria Math" panose="02040503050406030204" pitchFamily="18" charset="0"/>
                                  <a:ea typeface="Cambria Math" panose="02040503050406030204" pitchFamily="18" charset="0"/>
                                </a:rPr>
                              </m:ctrlPr>
                            </m:naryPr>
                            <m:sub>
                              <m:sSub>
                                <m:sSubPr>
                                  <m:ctrlPr>
                                    <a:rPr lang="en-IN" b="0" i="1" smtClean="0">
                                      <a:latin typeface="Cambria Math" panose="02040503050406030204" pitchFamily="18" charset="0"/>
                                      <a:ea typeface="Cambria Math" panose="02040503050406030204" pitchFamily="18" charset="0"/>
                                    </a:rPr>
                                  </m:ctrlPr>
                                </m:sSubPr>
                                <m:e>
                                  <m:r>
                                    <m:rPr>
                                      <m:brk m:alnAt="23"/>
                                    </m:rPr>
                                    <a:rPr lang="en-IN" b="0" i="1" smtClean="0">
                                      <a:latin typeface="Cambria Math" panose="02040503050406030204" pitchFamily="18" charset="0"/>
                                      <a:ea typeface="Cambria Math" panose="02040503050406030204" pitchFamily="18" charset="0"/>
                                    </a:rPr>
                                    <m:t>𝑘</m:t>
                                  </m:r>
                                </m:e>
                                <m:sub>
                                  <m:r>
                                    <a:rPr lang="en-IN" b="0" i="1" smtClean="0">
                                      <a:latin typeface="Cambria Math" panose="02040503050406030204" pitchFamily="18" charset="0"/>
                                      <a:ea typeface="Cambria Math" panose="02040503050406030204" pitchFamily="18" charset="0"/>
                                    </a:rPr>
                                    <m:t>𝑚𝑖𝑛</m:t>
                                  </m:r>
                                </m:sub>
                              </m:sSub>
                            </m:sub>
                            <m:sup>
                              <m:r>
                                <a:rPr lang="en-IN" b="0" i="1" smtClean="0">
                                  <a:latin typeface="Cambria Math" panose="02040503050406030204" pitchFamily="18" charset="0"/>
                                  <a:ea typeface="Cambria Math" panose="02040503050406030204" pitchFamily="18" charset="0"/>
                                </a:rPr>
                                <m:t>∞</m:t>
                              </m:r>
                            </m:sup>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𝑘</m:t>
                                  </m:r>
                                </m:e>
                                <m:sup>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𝛼</m:t>
                                  </m:r>
                                </m:sup>
                              </m:sSup>
                              <m:r>
                                <a:rPr lang="en-IN" b="0" i="1" smtClean="0">
                                  <a:latin typeface="Cambria Math" panose="02040503050406030204" pitchFamily="18" charset="0"/>
                                  <a:ea typeface="Cambria Math" panose="02040503050406030204" pitchFamily="18" charset="0"/>
                                </a:rPr>
                                <m:t>𝑑𝑘</m:t>
                              </m:r>
                            </m:e>
                          </m:nary>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𝛼</m:t>
                              </m:r>
                              <m:r>
                                <a:rPr lang="en-IN" i="1">
                                  <a:latin typeface="Cambria Math" panose="02040503050406030204" pitchFamily="18" charset="0"/>
                                  <a:ea typeface="Cambria Math" panose="02040503050406030204" pitchFamily="18" charset="0"/>
                                </a:rPr>
                                <m:t>−1</m:t>
                              </m:r>
                            </m:e>
                          </m:d>
                        </m:num>
                        <m:den>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𝑘</m:t>
                              </m:r>
                            </m:e>
                            <m:sub>
                              <m:r>
                                <a:rPr lang="en-IN" i="1">
                                  <a:latin typeface="Cambria Math" panose="02040503050406030204" pitchFamily="18" charset="0"/>
                                  <a:ea typeface="Cambria Math" panose="02040503050406030204" pitchFamily="18" charset="0"/>
                                </a:rPr>
                                <m:t>𝑚𝑖𝑛</m:t>
                              </m:r>
                            </m:sub>
                            <m:sup>
                              <m:r>
                                <a:rPr lang="en-IN" i="1">
                                  <a:latin typeface="Cambria Math" panose="02040503050406030204" pitchFamily="18" charset="0"/>
                                  <a:ea typeface="Cambria Math" panose="02040503050406030204" pitchFamily="18" charset="0"/>
                                </a:rPr>
                                <m:t>1</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𝛼</m:t>
                              </m:r>
                            </m:sup>
                          </m:sSubSup>
                        </m:den>
                      </m:f>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𝑝</m:t>
                          </m:r>
                        </m:e>
                        <m:sub>
                          <m:r>
                            <a:rPr lang="en-IN" b="0" i="1" smtClean="0">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 ≅</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−1</m:t>
                          </m:r>
                        </m:num>
                        <m:den>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𝑘</m:t>
                              </m:r>
                            </m:e>
                            <m:sub>
                              <m:r>
                                <a:rPr lang="en-IN" b="0" i="1" smtClean="0">
                                  <a:latin typeface="Cambria Math" panose="02040503050406030204" pitchFamily="18" charset="0"/>
                                  <a:ea typeface="Cambria Math" panose="02040503050406030204" pitchFamily="18" charset="0"/>
                                </a:rPr>
                                <m:t>𝑚𝑖𝑛</m:t>
                              </m:r>
                            </m:sub>
                          </m:sSub>
                        </m:den>
                      </m:f>
                      <m:sSup>
                        <m:sSupPr>
                          <m:ctrlPr>
                            <a:rPr lang="en-IN" b="0" i="1" smtClean="0">
                              <a:latin typeface="Cambria Math" panose="02040503050406030204" pitchFamily="18" charset="0"/>
                              <a:ea typeface="Cambria Math" panose="02040503050406030204" pitchFamily="18" charset="0"/>
                            </a:rPr>
                          </m:ctrlPr>
                        </m:sSupPr>
                        <m:e>
                          <m:d>
                            <m:dPr>
                              <m:ctrlPr>
                                <a:rPr lang="en-IN" b="0" i="1" smtClean="0">
                                  <a:latin typeface="Cambria Math" panose="02040503050406030204" pitchFamily="18" charset="0"/>
                                  <a:ea typeface="Cambria Math" panose="02040503050406030204" pitchFamily="18" charset="0"/>
                                </a:rPr>
                              </m:ctrlPr>
                            </m:dPr>
                            <m:e>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𝑘</m:t>
                                  </m:r>
                                </m:num>
                                <m:den>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𝑘</m:t>
                                      </m:r>
                                    </m:e>
                                    <m:sub>
                                      <m:r>
                                        <a:rPr lang="en-IN" b="0" i="1" smtClean="0">
                                          <a:latin typeface="Cambria Math" panose="02040503050406030204" pitchFamily="18" charset="0"/>
                                          <a:ea typeface="Cambria Math" panose="02040503050406030204" pitchFamily="18" charset="0"/>
                                        </a:rPr>
                                        <m:t>𝑚𝑖𝑛</m:t>
                                      </m:r>
                                    </m:sub>
                                  </m:sSub>
                                </m:den>
                              </m:f>
                            </m:e>
                          </m:d>
                        </m:e>
                        <m:sup>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𝛼</m:t>
                          </m:r>
                        </m:sup>
                      </m:sSup>
                    </m:oMath>
                  </m:oMathPara>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5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11</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
        <p:nvSpPr>
          <p:cNvPr id="8" name="Oval 7"/>
          <p:cNvSpPr/>
          <p:nvPr/>
        </p:nvSpPr>
        <p:spPr>
          <a:xfrm>
            <a:off x="6511107" y="3656508"/>
            <a:ext cx="1556658" cy="555171"/>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8" idx="6"/>
          </p:cNvCxnSpPr>
          <p:nvPr/>
        </p:nvCxnSpPr>
        <p:spPr>
          <a:xfrm flipV="1">
            <a:off x="8067765" y="3934093"/>
            <a:ext cx="71700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8937063" y="3296049"/>
            <a:ext cx="1812163" cy="830997"/>
          </a:xfrm>
          <a:prstGeom prst="rect">
            <a:avLst/>
          </a:prstGeom>
          <a:noFill/>
        </p:spPr>
        <p:txBody>
          <a:bodyPr wrap="none" rtlCol="0">
            <a:spAutoFit/>
          </a:bodyPr>
          <a:lstStyle/>
          <a:p>
            <a:r>
              <a:rPr lang="en-IN" sz="2400" dirty="0"/>
              <a:t>Incomplete </a:t>
            </a:r>
          </a:p>
          <a:p>
            <a:r>
              <a:rPr lang="en-IN" sz="2400" dirty="0"/>
              <a:t>zeta function</a:t>
            </a:r>
          </a:p>
        </p:txBody>
      </p:sp>
    </p:spTree>
    <p:extLst>
      <p:ext uri="{BB962C8B-B14F-4D97-AF65-F5344CB8AC3E}">
        <p14:creationId xmlns:p14="http://schemas.microsoft.com/office/powerpoint/2010/main" val="113127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Moments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The first moment of the degree distribution is its mean</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&lt;</m:t>
                      </m:r>
                      <m:r>
                        <a:rPr lang="en-IN" b="0" i="1" smtClean="0">
                          <a:latin typeface="Cambria Math" panose="02040503050406030204" pitchFamily="18" charset="0"/>
                        </a:rPr>
                        <m:t>𝑘</m:t>
                      </m:r>
                      <m:r>
                        <a:rPr lang="en-IN" b="0" i="1" smtClean="0">
                          <a:latin typeface="Cambria Math" panose="02040503050406030204" pitchFamily="18" charset="0"/>
                        </a:rPr>
                        <m:t>&gt; = </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𝑘</m:t>
                          </m:r>
                          <m:r>
                            <a:rPr lang="en-IN" b="0" i="1" smtClean="0">
                              <a:latin typeface="Cambria Math" panose="02040503050406030204" pitchFamily="18" charset="0"/>
                            </a:rPr>
                            <m:t>=0</m:t>
                          </m:r>
                        </m:sub>
                        <m:sup>
                          <m:r>
                            <a:rPr lang="en-IN" b="0" i="1" smtClean="0">
                              <a:latin typeface="Cambria Math" panose="02040503050406030204" pitchFamily="18" charset="0"/>
                              <a:ea typeface="Cambria Math" panose="02040503050406030204" pitchFamily="18" charset="0"/>
                            </a:rPr>
                            <m:t>∞</m:t>
                          </m:r>
                        </m:sup>
                        <m:e>
                          <m:r>
                            <a:rPr lang="en-IN" b="0" i="1" smtClean="0">
                              <a:latin typeface="Cambria Math" panose="02040503050406030204" pitchFamily="18" charset="0"/>
                            </a:rPr>
                            <m:t>𝑘</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𝑘</m:t>
                              </m:r>
                            </m:sub>
                          </m:sSub>
                        </m:e>
                      </m:nary>
                    </m:oMath>
                  </m:oMathPara>
                </a14:m>
                <a:endParaRPr lang="en-IN" dirty="0"/>
              </a:p>
              <a:p>
                <a:r>
                  <a:rPr lang="en-IN" dirty="0"/>
                  <a:t>Thus the m-</a:t>
                </a:r>
                <a:r>
                  <a:rPr lang="en-IN" dirty="0" err="1"/>
                  <a:t>th</a:t>
                </a:r>
                <a:r>
                  <a:rPr lang="en-IN" dirty="0"/>
                  <a:t> moment of the degree distribution is given by </a:t>
                </a:r>
              </a:p>
              <a:p>
                <a:pPr marL="0" indent="0">
                  <a:buNone/>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&lt;</m:t>
                      </m:r>
                      <m:sSup>
                        <m:sSupPr>
                          <m:ctrlPr>
                            <a:rPr lang="en-IN" b="0" i="1" smtClean="0">
                              <a:latin typeface="Cambria Math" panose="02040503050406030204" pitchFamily="18" charset="0"/>
                            </a:rPr>
                          </m:ctrlPr>
                        </m:sSupPr>
                        <m:e>
                          <m:r>
                            <a:rPr lang="en-IN" i="1">
                              <a:latin typeface="Cambria Math" panose="02040503050406030204" pitchFamily="18" charset="0"/>
                            </a:rPr>
                            <m:t>𝑘</m:t>
                          </m:r>
                        </m:e>
                        <m:sup>
                          <m:r>
                            <a:rPr lang="en-IN" b="0" i="1" smtClean="0">
                              <a:latin typeface="Cambria Math" panose="02040503050406030204" pitchFamily="18" charset="0"/>
                            </a:rPr>
                            <m:t>𝑚</m:t>
                          </m:r>
                        </m:sup>
                      </m:sSup>
                      <m:r>
                        <a:rPr lang="en-IN" i="1">
                          <a:latin typeface="Cambria Math" panose="02040503050406030204" pitchFamily="18" charset="0"/>
                        </a:rPr>
                        <m:t>&gt; = </m:t>
                      </m:r>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𝑘</m:t>
                          </m:r>
                          <m:r>
                            <a:rPr lang="en-IN" i="1">
                              <a:latin typeface="Cambria Math" panose="02040503050406030204" pitchFamily="18" charset="0"/>
                            </a:rPr>
                            <m:t>=0</m:t>
                          </m:r>
                        </m:sub>
                        <m:sup>
                          <m:r>
                            <a:rPr lang="en-IN" i="1">
                              <a:latin typeface="Cambria Math" panose="02040503050406030204" pitchFamily="18" charset="0"/>
                              <a:ea typeface="Cambria Math" panose="02040503050406030204" pitchFamily="18" charset="0"/>
                            </a:rPr>
                            <m:t>∞</m:t>
                          </m:r>
                        </m:sup>
                        <m:e>
                          <m:sSup>
                            <m:sSupPr>
                              <m:ctrlPr>
                                <a:rPr lang="en-IN" b="0" i="1" smtClean="0">
                                  <a:latin typeface="Cambria Math" panose="02040503050406030204" pitchFamily="18" charset="0"/>
                                </a:rPr>
                              </m:ctrlPr>
                            </m:sSupPr>
                            <m:e>
                              <m:r>
                                <a:rPr lang="en-IN" i="1">
                                  <a:latin typeface="Cambria Math" panose="02040503050406030204" pitchFamily="18" charset="0"/>
                                </a:rPr>
                                <m:t>𝑘</m:t>
                              </m:r>
                            </m:e>
                            <m:sup>
                              <m:r>
                                <a:rPr lang="en-IN" b="0" i="1" smtClean="0">
                                  <a:latin typeface="Cambria Math" panose="02040503050406030204" pitchFamily="18" charset="0"/>
                                </a:rPr>
                                <m:t>𝑚</m:t>
                              </m:r>
                            </m:sup>
                          </m:sSup>
                          <m:sSub>
                            <m:sSubPr>
                              <m:ctrlPr>
                                <a:rPr lang="en-IN" i="1">
                                  <a:latin typeface="Cambria Math" panose="02040503050406030204" pitchFamily="18" charset="0"/>
                                </a:rPr>
                              </m:ctrlPr>
                            </m:sSubPr>
                            <m:e>
                              <m:r>
                                <a:rPr lang="en-IN" b="0" i="1" smtClean="0">
                                  <a:latin typeface="Cambria Math" panose="02040503050406030204" pitchFamily="18" charset="0"/>
                                </a:rPr>
                                <m:t> </m:t>
                              </m:r>
                              <m:r>
                                <a:rPr lang="en-IN" i="1">
                                  <a:latin typeface="Cambria Math" panose="02040503050406030204" pitchFamily="18" charset="0"/>
                                </a:rPr>
                                <m:t>𝑝</m:t>
                              </m:r>
                            </m:e>
                            <m:sub>
                              <m:r>
                                <a:rPr lang="en-IN" i="1">
                                  <a:latin typeface="Cambria Math" panose="02040503050406030204" pitchFamily="18" charset="0"/>
                                </a:rPr>
                                <m:t>𝑘</m:t>
                              </m:r>
                            </m:sub>
                          </m:sSub>
                        </m:e>
                      </m:nary>
                    </m:oMath>
                  </m:oMathPara>
                </a14:m>
                <a:endParaRPr lang="en-IN" dirty="0"/>
              </a:p>
              <a:p>
                <a:r>
                  <a:rPr lang="en-IN" dirty="0"/>
                  <a:t>Suppose we have a degree distribution that follows power law for </a:t>
                </a:r>
                <a14:m>
                  <m:oMath xmlns:m="http://schemas.openxmlformats.org/officeDocument/2006/math">
                    <m:r>
                      <a:rPr lang="en-IN" b="0" i="1" smtClean="0">
                        <a:latin typeface="Cambria Math" panose="02040503050406030204" pitchFamily="18" charset="0"/>
                      </a:rPr>
                      <m:t>𝑘</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𝑚𝑖𝑛</m:t>
                        </m:r>
                      </m:sub>
                    </m:sSub>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12</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989333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Moments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Approximating the sum at the tail of the distribution with an integral we have:</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&lt;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𝑘</m:t>
                          </m:r>
                        </m:e>
                        <m:sup>
                          <m:r>
                            <a:rPr lang="en-IN" b="0" i="1" smtClean="0">
                              <a:latin typeface="Cambria Math" panose="02040503050406030204" pitchFamily="18" charset="0"/>
                            </a:rPr>
                            <m:t>𝑚</m:t>
                          </m:r>
                        </m:sup>
                      </m:sSup>
                      <m:r>
                        <a:rPr lang="en-IN" b="0" i="1" smtClean="0">
                          <a:latin typeface="Cambria Math" panose="02040503050406030204" pitchFamily="18" charset="0"/>
                        </a:rPr>
                        <m:t>&gt;</m:t>
                      </m:r>
                      <m:r>
                        <a:rPr lang="en-IN" b="0" i="1" smtClean="0">
                          <a:latin typeface="Cambria Math" panose="02040503050406030204" pitchFamily="18" charset="0"/>
                          <a:ea typeface="Cambria Math" panose="02040503050406030204" pitchFamily="18" charset="0"/>
                        </a:rPr>
                        <m:t>≅</m:t>
                      </m:r>
                      <m:nary>
                        <m:naryPr>
                          <m:chr m:val="∑"/>
                          <m:ctrlPr>
                            <a:rPr lang="en-IN" b="0" i="1" smtClean="0">
                              <a:latin typeface="Cambria Math" panose="02040503050406030204" pitchFamily="18" charset="0"/>
                              <a:ea typeface="Cambria Math" panose="02040503050406030204" pitchFamily="18" charset="0"/>
                            </a:rPr>
                          </m:ctrlPr>
                        </m:naryPr>
                        <m:sub>
                          <m:r>
                            <m:rPr>
                              <m:brk m:alnAt="23"/>
                            </m:rPr>
                            <a:rPr lang="en-IN" b="0" i="1" smtClean="0">
                              <a:latin typeface="Cambria Math" panose="02040503050406030204" pitchFamily="18" charset="0"/>
                              <a:ea typeface="Cambria Math" panose="02040503050406030204" pitchFamily="18" charset="0"/>
                            </a:rPr>
                            <m:t>𝑘</m:t>
                          </m:r>
                          <m:r>
                            <a:rPr lang="en-IN" b="0" i="1" smtClean="0">
                              <a:latin typeface="Cambria Math" panose="02040503050406030204" pitchFamily="18" charset="0"/>
                              <a:ea typeface="Cambria Math" panose="02040503050406030204" pitchFamily="18" charset="0"/>
                            </a:rPr>
                            <m:t>=0</m:t>
                          </m:r>
                        </m:sub>
                        <m: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𝑘</m:t>
                              </m:r>
                            </m:e>
                            <m:sub>
                              <m:r>
                                <a:rPr lang="en-IN" b="0" i="1" smtClean="0">
                                  <a:latin typeface="Cambria Math" panose="02040503050406030204" pitchFamily="18" charset="0"/>
                                  <a:ea typeface="Cambria Math" panose="02040503050406030204" pitchFamily="18" charset="0"/>
                                </a:rPr>
                                <m:t>𝑚𝑖𝑛</m:t>
                              </m:r>
                            </m:sub>
                          </m:sSub>
                          <m:r>
                            <a:rPr lang="en-IN" b="0" i="1" smtClean="0">
                              <a:latin typeface="Cambria Math" panose="02040503050406030204" pitchFamily="18" charset="0"/>
                              <a:ea typeface="Cambria Math" panose="02040503050406030204" pitchFamily="18" charset="0"/>
                            </a:rPr>
                            <m:t>−1</m:t>
                          </m:r>
                        </m:sup>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𝑘</m:t>
                              </m:r>
                            </m:e>
                            <m:sup>
                              <m:r>
                                <a:rPr lang="en-IN" b="0" i="1" smtClean="0">
                                  <a:latin typeface="Cambria Math" panose="02040503050406030204" pitchFamily="18" charset="0"/>
                                  <a:ea typeface="Cambria Math" panose="02040503050406030204" pitchFamily="18" charset="0"/>
                                </a:rPr>
                                <m:t>𝑚</m:t>
                              </m:r>
                            </m:sup>
                          </m:s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𝑝</m:t>
                              </m:r>
                            </m:e>
                            <m:sub>
                              <m:r>
                                <a:rPr lang="en-IN" b="0" i="1" smtClean="0">
                                  <a:latin typeface="Cambria Math" panose="02040503050406030204" pitchFamily="18" charset="0"/>
                                  <a:ea typeface="Cambria Math" panose="02040503050406030204" pitchFamily="18" charset="0"/>
                                </a:rPr>
                                <m:t>𝑘</m:t>
                              </m:r>
                            </m:sub>
                          </m:sSub>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𝐶</m:t>
                              </m:r>
                            </m:num>
                            <m:den>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+1</m:t>
                              </m:r>
                            </m:den>
                          </m:f>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𝑘</m:t>
                                  </m:r>
                                </m:e>
                                <m:sup>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+1</m:t>
                                  </m:r>
                                </m:sup>
                              </m:sSup>
                              <m:r>
                                <a:rPr lang="en-IN" b="0" i="1" smtClean="0">
                                  <a:latin typeface="Cambria Math" panose="02040503050406030204" pitchFamily="18" charset="0"/>
                                  <a:ea typeface="Cambria Math" panose="02040503050406030204" pitchFamily="18" charset="0"/>
                                </a:rPr>
                                <m:t>]</m:t>
                              </m:r>
                            </m:e>
                            <m:sub>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𝑘</m:t>
                                  </m:r>
                                </m:e>
                                <m:sub>
                                  <m:r>
                                    <a:rPr lang="en-IN" b="0" i="1" smtClean="0">
                                      <a:latin typeface="Cambria Math" panose="02040503050406030204" pitchFamily="18" charset="0"/>
                                      <a:ea typeface="Cambria Math" panose="02040503050406030204" pitchFamily="18" charset="0"/>
                                    </a:rPr>
                                    <m:t>𝑚𝑖𝑛</m:t>
                                  </m:r>
                                </m:sub>
                              </m:sSub>
                            </m:sub>
                            <m:sup>
                              <m:r>
                                <a:rPr lang="en-IN" b="0" i="1" smtClean="0">
                                  <a:latin typeface="Cambria Math" panose="02040503050406030204" pitchFamily="18" charset="0"/>
                                  <a:ea typeface="Cambria Math" panose="02040503050406030204" pitchFamily="18" charset="0"/>
                                </a:rPr>
                                <m:t>∞</m:t>
                              </m:r>
                            </m:sup>
                          </m:sSubSup>
                        </m:e>
                      </m:nary>
                    </m:oMath>
                  </m:oMathPara>
                </a14:m>
                <a:endParaRPr lang="en-IN" dirty="0"/>
              </a:p>
              <a:p>
                <a:r>
                  <a:rPr lang="en-IN" dirty="0"/>
                  <a:t>The first term is some finite number, the second term depends on the values of </a:t>
                </a:r>
                <a:r>
                  <a:rPr lang="en-IN" i="1" dirty="0"/>
                  <a:t>m</a:t>
                </a:r>
                <a:r>
                  <a:rPr lang="en-IN" dirty="0"/>
                  <a:t> and </a:t>
                </a:r>
                <a14:m>
                  <m:oMath xmlns:m="http://schemas.openxmlformats.org/officeDocument/2006/math">
                    <m:r>
                      <a:rPr lang="en-IN" b="0" i="1" smtClean="0">
                        <a:latin typeface="Cambria Math" panose="02040503050406030204" pitchFamily="18" charset="0"/>
                      </a:rPr>
                      <m:t>𝛼</m:t>
                    </m:r>
                  </m:oMath>
                </a14:m>
                <a:endParaRPr lang="en-IN" dirty="0"/>
              </a:p>
              <a:p>
                <a:pPr lvl="1"/>
                <a:r>
                  <a:rPr lang="en-IN" dirty="0"/>
                  <a:t>If </a:t>
                </a:r>
                <a14:m>
                  <m:oMath xmlns:m="http://schemas.openxmlformats.org/officeDocument/2006/math">
                    <m:r>
                      <a:rPr lang="en-IN" b="0" i="1" smtClean="0">
                        <a:latin typeface="Cambria Math" panose="02040503050406030204" pitchFamily="18" charset="0"/>
                      </a:rPr>
                      <m:t>𝑚</m:t>
                    </m:r>
                    <m:r>
                      <a:rPr lang="en-IN" b="0" i="1" smtClean="0">
                        <a:latin typeface="Cambria Math" panose="02040503050406030204" pitchFamily="18" charset="0"/>
                      </a:rPr>
                      <m:t>−</m:t>
                    </m:r>
                    <m:r>
                      <a:rPr lang="en-IN" b="0" i="1" smtClean="0">
                        <a:latin typeface="Cambria Math" panose="02040503050406030204" pitchFamily="18" charset="0"/>
                      </a:rPr>
                      <m:t>𝛼</m:t>
                    </m:r>
                    <m:r>
                      <a:rPr lang="en-IN" b="0" i="1" smtClean="0">
                        <a:latin typeface="Cambria Math" panose="02040503050406030204" pitchFamily="18" charset="0"/>
                      </a:rPr>
                      <m:t>+1</m:t>
                    </m:r>
                  </m:oMath>
                </a14:m>
                <a:r>
                  <a:rPr lang="en-IN" dirty="0"/>
                  <a:t> has a negative value then the bracket has a finite value and </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&lt;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𝑘</m:t>
                        </m:r>
                      </m:e>
                      <m:sup>
                        <m:r>
                          <a:rPr lang="en-IN" b="0" i="1" smtClean="0">
                            <a:latin typeface="Cambria Math" panose="02040503050406030204" pitchFamily="18" charset="0"/>
                          </a:rPr>
                          <m:t>𝑚</m:t>
                        </m:r>
                      </m:sup>
                    </m:sSup>
                    <m:r>
                      <a:rPr lang="en-IN" b="0" i="1" smtClean="0">
                        <a:latin typeface="Cambria Math" panose="02040503050406030204" pitchFamily="18" charset="0"/>
                      </a:rPr>
                      <m:t>&gt;</m:t>
                    </m:r>
                  </m:oMath>
                </a14:m>
                <a:r>
                  <a:rPr lang="en-IN" dirty="0"/>
                  <a:t> is well-defined</a:t>
                </a:r>
              </a:p>
              <a:p>
                <a:pPr lvl="1"/>
                <a:r>
                  <a:rPr lang="en-IN" dirty="0"/>
                  <a:t>Otherwise the value of </a:t>
                </a:r>
                <a14:m>
                  <m:oMath xmlns:m="http://schemas.openxmlformats.org/officeDocument/2006/math">
                    <m:r>
                      <a:rPr lang="en-IN" i="1">
                        <a:latin typeface="Cambria Math" panose="02040503050406030204" pitchFamily="18" charset="0"/>
                      </a:rPr>
                      <m:t>&lt;</m:t>
                    </m:r>
                    <m:sSup>
                      <m:sSupPr>
                        <m:ctrlPr>
                          <a:rPr lang="en-IN" i="1">
                            <a:latin typeface="Cambria Math" panose="02040503050406030204" pitchFamily="18" charset="0"/>
                          </a:rPr>
                        </m:ctrlPr>
                      </m:sSupPr>
                      <m:e>
                        <m:r>
                          <a:rPr lang="en-IN" i="1">
                            <a:latin typeface="Cambria Math" panose="02040503050406030204" pitchFamily="18" charset="0"/>
                          </a:rPr>
                          <m:t>𝑘</m:t>
                        </m:r>
                      </m:e>
                      <m:sup>
                        <m:r>
                          <a:rPr lang="en-IN" i="1">
                            <a:latin typeface="Cambria Math" panose="02040503050406030204" pitchFamily="18" charset="0"/>
                          </a:rPr>
                          <m:t>𝑚</m:t>
                        </m:r>
                      </m:sup>
                    </m:sSup>
                    <m:r>
                      <a:rPr lang="en-IN" i="1">
                        <a:latin typeface="Cambria Math" panose="02040503050406030204" pitchFamily="18" charset="0"/>
                      </a:rPr>
                      <m:t>&gt;</m:t>
                    </m:r>
                  </m:oMath>
                </a14:m>
                <a:r>
                  <a:rPr lang="en-IN" dirty="0"/>
                  <a:t>  diverges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33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13</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391482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Moments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95120"/>
                <a:ext cx="10515600" cy="5008880"/>
              </a:xfrm>
            </p:spPr>
            <p:txBody>
              <a:bodyPr>
                <a:normAutofit/>
              </a:bodyPr>
              <a:lstStyle/>
              <a:p>
                <a:r>
                  <a:rPr lang="en-IN" dirty="0"/>
                  <a:t>Given that real networks exhibit exponent 2≤α≤3, which means the second moment should diverge</a:t>
                </a:r>
              </a:p>
              <a:p>
                <a:pPr lvl="1"/>
                <a:r>
                  <a:rPr lang="en-IN" dirty="0"/>
                  <a:t>This is true even if the power-law holds only for the tail of the distribution</a:t>
                </a:r>
              </a:p>
              <a:p>
                <a:r>
                  <a:rPr lang="en-IN" dirty="0"/>
                  <a:t>In any real networks, all the moments of the degree distribution will actually be finite and calculated by</a:t>
                </a:r>
              </a:p>
              <a:p>
                <a:pPr marL="0" indent="0">
                  <a:buNone/>
                </a:pPr>
                <a14:m>
                  <m:oMathPara xmlns:m="http://schemas.openxmlformats.org/officeDocument/2006/math">
                    <m:oMathParaPr>
                      <m:jc m:val="centerGroup"/>
                    </m:oMathParaPr>
                    <m:oMath xmlns:m="http://schemas.openxmlformats.org/officeDocument/2006/math">
                      <m:r>
                        <a:rPr lang="en-IN" sz="2400" i="1">
                          <a:latin typeface="Cambria Math" panose="02040503050406030204" pitchFamily="18" charset="0"/>
                        </a:rPr>
                        <m:t>&lt;</m:t>
                      </m:r>
                      <m:sSup>
                        <m:sSupPr>
                          <m:ctrlPr>
                            <a:rPr lang="en-IN" sz="2400" i="1">
                              <a:latin typeface="Cambria Math" panose="02040503050406030204" pitchFamily="18" charset="0"/>
                            </a:rPr>
                          </m:ctrlPr>
                        </m:sSupPr>
                        <m:e>
                          <m:r>
                            <a:rPr lang="en-IN" sz="2400" i="1">
                              <a:latin typeface="Cambria Math" panose="02040503050406030204" pitchFamily="18" charset="0"/>
                            </a:rPr>
                            <m:t>𝑘</m:t>
                          </m:r>
                        </m:e>
                        <m:sup>
                          <m:r>
                            <a:rPr lang="en-IN" sz="2400" i="1">
                              <a:latin typeface="Cambria Math" panose="02040503050406030204" pitchFamily="18" charset="0"/>
                            </a:rPr>
                            <m:t>𝑚</m:t>
                          </m:r>
                        </m:sup>
                      </m:sSup>
                      <m:r>
                        <a:rPr lang="en-IN" sz="2400" i="1">
                          <a:latin typeface="Cambria Math" panose="02040503050406030204" pitchFamily="18" charset="0"/>
                        </a:rPr>
                        <m:t>&gt; = </m:t>
                      </m:r>
                      <m:f>
                        <m:fPr>
                          <m:ctrlPr>
                            <a:rPr lang="en-IN" sz="2400" i="1" smtClean="0">
                              <a:latin typeface="Cambria Math" panose="02040503050406030204" pitchFamily="18" charset="0"/>
                            </a:rPr>
                          </m:ctrlPr>
                        </m:fPr>
                        <m:num>
                          <m:r>
                            <a:rPr lang="en-IN" sz="2400" b="0" i="1" smtClean="0">
                              <a:latin typeface="Cambria Math" panose="02040503050406030204" pitchFamily="18" charset="0"/>
                            </a:rPr>
                            <m:t>1</m:t>
                          </m:r>
                        </m:num>
                        <m:den>
                          <m:r>
                            <a:rPr lang="en-IN" sz="2400" b="0" i="1" smtClean="0">
                              <a:latin typeface="Cambria Math" panose="02040503050406030204" pitchFamily="18" charset="0"/>
                            </a:rPr>
                            <m:t>𝑛</m:t>
                          </m:r>
                        </m:den>
                      </m:f>
                      <m:nary>
                        <m:naryPr>
                          <m:chr m:val="∑"/>
                          <m:ctrlPr>
                            <a:rPr lang="en-IN" sz="2400" i="1">
                              <a:latin typeface="Cambria Math" panose="02040503050406030204" pitchFamily="18" charset="0"/>
                            </a:rPr>
                          </m:ctrlPr>
                        </m:naryPr>
                        <m:sub>
                          <m:r>
                            <a:rPr lang="en-IN" sz="2400" b="0" i="1" smtClean="0">
                              <a:latin typeface="Cambria Math" panose="02040503050406030204" pitchFamily="18" charset="0"/>
                            </a:rPr>
                            <m:t>𝑖</m:t>
                          </m:r>
                          <m:r>
                            <a:rPr lang="en-IN" sz="2400" i="1">
                              <a:latin typeface="Cambria Math" panose="02040503050406030204" pitchFamily="18" charset="0"/>
                            </a:rPr>
                            <m:t>=</m:t>
                          </m:r>
                          <m:r>
                            <a:rPr lang="en-IN" sz="2400" b="0" i="1" smtClean="0">
                              <a:latin typeface="Cambria Math" panose="02040503050406030204" pitchFamily="18" charset="0"/>
                            </a:rPr>
                            <m:t>1</m:t>
                          </m:r>
                        </m:sub>
                        <m:sup>
                          <m:r>
                            <a:rPr lang="en-IN" sz="2400" b="0" i="1" smtClean="0">
                              <a:latin typeface="Cambria Math" panose="02040503050406030204" pitchFamily="18" charset="0"/>
                              <a:ea typeface="Cambria Math" panose="02040503050406030204" pitchFamily="18" charset="0"/>
                            </a:rPr>
                            <m:t>𝑛</m:t>
                          </m:r>
                        </m:sup>
                        <m:e>
                          <m:sSubSup>
                            <m:sSubSupPr>
                              <m:ctrlPr>
                                <a:rPr lang="en-IN" sz="2400" b="0" i="1" smtClean="0">
                                  <a:latin typeface="Cambria Math" panose="02040503050406030204" pitchFamily="18" charset="0"/>
                                </a:rPr>
                              </m:ctrlPr>
                            </m:sSubSupPr>
                            <m:e>
                              <m:r>
                                <a:rPr lang="en-IN" sz="2400" i="1">
                                  <a:latin typeface="Cambria Math" panose="02040503050406030204" pitchFamily="18" charset="0"/>
                                </a:rPr>
                                <m:t>𝑘</m:t>
                              </m:r>
                            </m:e>
                            <m:sub>
                              <m:r>
                                <a:rPr lang="en-IN" sz="2400" b="0" i="1" smtClean="0">
                                  <a:latin typeface="Cambria Math" panose="02040503050406030204" pitchFamily="18" charset="0"/>
                                </a:rPr>
                                <m:t>𝑖</m:t>
                              </m:r>
                            </m:sub>
                            <m:sup>
                              <m:r>
                                <a:rPr lang="en-IN" sz="2400" i="1">
                                  <a:latin typeface="Cambria Math" panose="02040503050406030204" pitchFamily="18" charset="0"/>
                                </a:rPr>
                                <m:t>𝑚</m:t>
                              </m:r>
                            </m:sup>
                          </m:sSubSup>
                        </m:e>
                      </m:nary>
                    </m:oMath>
                  </m:oMathPara>
                </a14:m>
                <a:endParaRPr lang="en-IN" sz="2400" dirty="0"/>
              </a:p>
              <a:p>
                <a:pPr lvl="1"/>
                <a:r>
                  <a:rPr lang="en-IN" dirty="0"/>
                  <a:t>And since all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𝑖</m:t>
                        </m:r>
                      </m:sub>
                    </m:sSub>
                  </m:oMath>
                </a14:m>
                <a:r>
                  <a:rPr lang="en-IN" dirty="0"/>
                  <a:t> are finite, so must be the sum. </a:t>
                </a:r>
              </a:p>
              <a:p>
                <a:pPr lvl="1"/>
                <a:r>
                  <a:rPr lang="en-IN" dirty="0"/>
                  <a:t>Moreover, we have finite, simple networks, the maximum value that the degree can get is k=n</a:t>
                </a:r>
              </a:p>
              <a:p>
                <a:r>
                  <a:rPr lang="en-IN" dirty="0"/>
                  <a:t>Then, what does this mean that the second moment diverge?</a:t>
                </a:r>
              </a:p>
              <a:p>
                <a:pPr lvl="1"/>
                <a:endParaRPr lang="en-IN"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95120"/>
                <a:ext cx="10515600" cy="5008880"/>
              </a:xfrm>
              <a:blipFill>
                <a:blip r:embed="rId3"/>
                <a:stretch>
                  <a:fillRect l="-1043" t="-207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14</a:t>
            </a:fld>
            <a:endParaRPr lang="en-IN"/>
          </a:p>
        </p:txBody>
      </p:sp>
      <p:sp>
        <p:nvSpPr>
          <p:cNvPr id="5" name="Footer Placeholder 4"/>
          <p:cNvSpPr>
            <a:spLocks noGrp="1"/>
          </p:cNvSpPr>
          <p:nvPr>
            <p:ph type="ftr" sz="quarter" idx="3"/>
          </p:nvPr>
        </p:nvSpPr>
        <p:spPr/>
        <p:txBody>
          <a:bodyPr/>
          <a:lstStyle/>
          <a:p>
            <a:r>
              <a:rPr lang="en-IN" dirty="0"/>
              <a:t>MA 653: Network Science</a:t>
            </a:r>
          </a:p>
        </p:txBody>
      </p:sp>
    </p:spTree>
    <p:extLst>
      <p:ext uri="{BB962C8B-B14F-4D97-AF65-F5344CB8AC3E}">
        <p14:creationId xmlns:p14="http://schemas.microsoft.com/office/powerpoint/2010/main" val="158131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Moments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95120"/>
                <a:ext cx="10515600" cy="5008880"/>
              </a:xfrm>
            </p:spPr>
            <p:txBody>
              <a:bodyPr>
                <a:normAutofit/>
              </a:bodyPr>
              <a:lstStyle/>
              <a:p>
                <a:r>
                  <a:rPr lang="en-IN" dirty="0"/>
                  <a:t>We say that the m-</a:t>
                </a:r>
                <a:r>
                  <a:rPr lang="en-IN" dirty="0" err="1"/>
                  <a:t>th</a:t>
                </a:r>
                <a:r>
                  <a:rPr lang="en-IN" dirty="0"/>
                  <a:t> moment diverge, if its value is arbitrarily large when n </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m:t>
                    </m:r>
                  </m:oMath>
                </a14:m>
                <a:endParaRPr lang="en-IN" dirty="0"/>
              </a:p>
              <a:p>
                <a:r>
                  <a:rPr lang="en-IN" dirty="0"/>
                  <a:t>Even for finite-sized networks, the value of the moments while not infinite can be quite large </a:t>
                </a:r>
              </a:p>
              <a:p>
                <a:pPr lvl="1"/>
                <a:r>
                  <a:rPr lang="en-IN" dirty="0"/>
                  <a:t>For Internet data, </a:t>
                </a:r>
                <a14:m>
                  <m:oMath xmlns:m="http://schemas.openxmlformats.org/officeDocument/2006/math">
                    <m:r>
                      <a:rPr lang="en-IN" b="0" i="1" smtClean="0">
                        <a:latin typeface="Cambria Math" panose="02040503050406030204" pitchFamily="18" charset="0"/>
                      </a:rPr>
                      <m:t>&lt;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𝑘</m:t>
                        </m:r>
                      </m:e>
                      <m:sup>
                        <m:r>
                          <a:rPr lang="en-IN" b="0" i="1" smtClean="0">
                            <a:latin typeface="Cambria Math" panose="02040503050406030204" pitchFamily="18" charset="0"/>
                          </a:rPr>
                          <m:t>2</m:t>
                        </m:r>
                      </m:sup>
                    </m:sSup>
                    <m:r>
                      <a:rPr lang="en-IN" b="0" i="1" smtClean="0">
                        <a:latin typeface="Cambria Math" panose="02040503050406030204" pitchFamily="18" charset="0"/>
                      </a:rPr>
                      <m:t>&gt;   ≥1159</m:t>
                    </m:r>
                  </m:oMath>
                </a14:m>
                <a:r>
                  <a:rPr lang="en-IN" dirty="0"/>
                  <a:t>, which can be treated as infinite for many purposes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95120"/>
                <a:ext cx="10515600" cy="5008880"/>
              </a:xfrm>
              <a:blipFill>
                <a:blip r:embed="rId3"/>
                <a:stretch>
                  <a:fillRect l="-1043" t="-2071" r="-75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15</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3688440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Top-heavy distributions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965371" cy="4351338"/>
              </a:xfrm>
            </p:spPr>
            <p:txBody>
              <a:bodyPr/>
              <a:lstStyle/>
              <a:p>
                <a:r>
                  <a:rPr lang="en-IN" dirty="0"/>
                  <a:t>Another interesting quantity is the fraction of edges in a network that is connected to the nodes with the highest degree</a:t>
                </a:r>
              </a:p>
              <a:p>
                <a:r>
                  <a:rPr lang="en-US" dirty="0"/>
                  <a:t>For a </a:t>
                </a:r>
                <a:r>
                  <a:rPr lang="en-US" b="1" dirty="0">
                    <a:solidFill>
                      <a:srgbClr val="FF0000"/>
                    </a:solidFill>
                  </a:rPr>
                  <a:t>pure power-law degree distribution</a:t>
                </a:r>
                <a:r>
                  <a:rPr lang="en-US" dirty="0"/>
                  <a:t>, </a:t>
                </a:r>
                <a:r>
                  <a:rPr lang="en-IN" dirty="0"/>
                  <a:t>Fraction W of ends of edges attached to fraction P of highest-degree nodes is</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𝑊</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𝑃</m:t>
                          </m:r>
                        </m:e>
                        <m:sup>
                          <m:r>
                            <a:rPr lang="en-IN" b="0" i="1" smtClean="0">
                              <a:latin typeface="Cambria Math" panose="02040503050406030204" pitchFamily="18" charset="0"/>
                            </a:rPr>
                            <m:t>(</m:t>
                          </m:r>
                          <m:r>
                            <a:rPr lang="en-IN" b="0" i="1" smtClean="0">
                              <a:latin typeface="Cambria Math" panose="02040503050406030204" pitchFamily="18" charset="0"/>
                            </a:rPr>
                            <m:t>𝛼</m:t>
                          </m:r>
                          <m:r>
                            <a:rPr lang="en-IN" b="0" i="1" smtClean="0">
                              <a:latin typeface="Cambria Math" panose="02040503050406030204" pitchFamily="18" charset="0"/>
                            </a:rPr>
                            <m:t>−2)/(</m:t>
                          </m:r>
                          <m:r>
                            <a:rPr lang="en-IN" b="0" i="1" smtClean="0">
                              <a:latin typeface="Cambria Math" panose="02040503050406030204" pitchFamily="18" charset="0"/>
                            </a:rPr>
                            <m:t>𝛼</m:t>
                          </m:r>
                          <m:r>
                            <a:rPr lang="en-IN" b="0" i="1" smtClean="0">
                              <a:latin typeface="Cambria Math" panose="02040503050406030204" pitchFamily="18" charset="0"/>
                            </a:rPr>
                            <m:t>−1)</m:t>
                          </m:r>
                        </m:sup>
                      </m:sSup>
                    </m:oMath>
                  </m:oMathPara>
                </a14:m>
                <a:endParaRPr lang="en-IN" dirty="0"/>
              </a:p>
              <a:p>
                <a:r>
                  <a:rPr lang="en-IN" dirty="0"/>
                  <a:t>These curves are called Lorenz curves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965371" cy="4351338"/>
              </a:xfrm>
              <a:blipFill>
                <a:blip r:embed="rId3"/>
                <a:stretch>
                  <a:fillRect l="-1840" t="-2241" b="-56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16</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4"/>
          <a:stretch>
            <a:fillRect/>
          </a:stretch>
        </p:blipFill>
        <p:spPr>
          <a:xfrm>
            <a:off x="6812902" y="1825625"/>
            <a:ext cx="4553585" cy="4029637"/>
          </a:xfrm>
          <a:prstGeom prst="rect">
            <a:avLst/>
          </a:prstGeom>
        </p:spPr>
      </p:pic>
      <p:sp>
        <p:nvSpPr>
          <p:cNvPr id="7" name="TextBox 6"/>
          <p:cNvSpPr txBox="1"/>
          <p:nvPr/>
        </p:nvSpPr>
        <p:spPr>
          <a:xfrm rot="16200000">
            <a:off x="5755342" y="3560781"/>
            <a:ext cx="2853410" cy="369332"/>
          </a:xfrm>
          <a:prstGeom prst="rect">
            <a:avLst/>
          </a:prstGeom>
          <a:solidFill>
            <a:schemeClr val="bg1"/>
          </a:solidFill>
        </p:spPr>
        <p:txBody>
          <a:bodyPr wrap="none" rtlCol="0">
            <a:spAutoFit/>
          </a:bodyPr>
          <a:lstStyle/>
          <a:p>
            <a:r>
              <a:rPr lang="en-IN" dirty="0"/>
              <a:t>Fraction of ends of edges </a:t>
            </a:r>
            <a:r>
              <a:rPr lang="en-IN" i="1" dirty="0"/>
              <a:t>W</a:t>
            </a:r>
            <a:r>
              <a:rPr lang="en-IN" dirty="0"/>
              <a:t> </a:t>
            </a:r>
          </a:p>
        </p:txBody>
      </p:sp>
      <p:sp>
        <p:nvSpPr>
          <p:cNvPr id="8" name="TextBox 7"/>
          <p:cNvSpPr txBox="1"/>
          <p:nvPr/>
        </p:nvSpPr>
        <p:spPr>
          <a:xfrm>
            <a:off x="8446547" y="5646781"/>
            <a:ext cx="1988108" cy="369332"/>
          </a:xfrm>
          <a:prstGeom prst="rect">
            <a:avLst/>
          </a:prstGeom>
          <a:solidFill>
            <a:schemeClr val="bg1"/>
          </a:solidFill>
        </p:spPr>
        <p:txBody>
          <a:bodyPr wrap="none" rtlCol="0">
            <a:spAutoFit/>
          </a:bodyPr>
          <a:lstStyle/>
          <a:p>
            <a:r>
              <a:rPr lang="en-IN" dirty="0"/>
              <a:t>Fraction of nodes </a:t>
            </a:r>
            <a:r>
              <a:rPr lang="en-IN" i="1" dirty="0"/>
              <a:t>P</a:t>
            </a:r>
          </a:p>
        </p:txBody>
      </p:sp>
      <p:sp>
        <p:nvSpPr>
          <p:cNvPr id="11" name="TextBox 10">
            <a:extLst>
              <a:ext uri="{FF2B5EF4-FFF2-40B4-BE49-F238E27FC236}">
                <a16:creationId xmlns:a16="http://schemas.microsoft.com/office/drawing/2014/main" id="{76A433FD-2707-55AF-00A1-B40F5D41562B}"/>
              </a:ext>
            </a:extLst>
          </p:cNvPr>
          <p:cNvSpPr txBox="1"/>
          <p:nvPr/>
        </p:nvSpPr>
        <p:spPr>
          <a:xfrm>
            <a:off x="6193194" y="374752"/>
            <a:ext cx="6097554" cy="1200329"/>
          </a:xfrm>
          <a:prstGeom prst="rect">
            <a:avLst/>
          </a:prstGeom>
          <a:noFill/>
        </p:spPr>
        <p:txBody>
          <a:bodyPr wrap="square">
            <a:spAutoFit/>
          </a:bodyPr>
          <a:lstStyle/>
          <a:p>
            <a:r>
              <a:rPr lang="en-US" dirty="0"/>
              <a:t>As the figure shows, the curves are concave downward for all values of α, and for values only a little above 2 they have a very fast initial increase, meaning that a large fraction of the edges are connected to a small fraction of the highest degree nodes.</a:t>
            </a:r>
            <a:endParaRPr lang="en-IN" dirty="0"/>
          </a:p>
        </p:txBody>
      </p:sp>
    </p:spTree>
    <p:extLst>
      <p:ext uri="{BB962C8B-B14F-4D97-AF65-F5344CB8AC3E}">
        <p14:creationId xmlns:p14="http://schemas.microsoft.com/office/powerpoint/2010/main" val="1185544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 Top heavy distributions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Consider the equation </a:t>
                </a:r>
                <a14:m>
                  <m:oMath xmlns:m="http://schemas.openxmlformats.org/officeDocument/2006/math">
                    <m:r>
                      <a:rPr lang="en-IN" i="1">
                        <a:latin typeface="Cambria Math" panose="02040503050406030204" pitchFamily="18" charset="0"/>
                      </a:rPr>
                      <m:t>𝑊</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𝑃</m:t>
                        </m:r>
                      </m:e>
                      <m:sup>
                        <m:r>
                          <a:rPr lang="en-IN" i="1">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−2)/(</m:t>
                        </m:r>
                        <m:r>
                          <a:rPr lang="en-IN" i="1">
                            <a:latin typeface="Cambria Math" panose="02040503050406030204" pitchFamily="18" charset="0"/>
                          </a:rPr>
                          <m:t>𝛼</m:t>
                        </m:r>
                        <m:r>
                          <a:rPr lang="en-IN" i="1">
                            <a:latin typeface="Cambria Math" panose="02040503050406030204" pitchFamily="18" charset="0"/>
                          </a:rPr>
                          <m:t>−1)</m:t>
                        </m:r>
                      </m:sup>
                    </m:sSup>
                  </m:oMath>
                </a14:m>
                <a:r>
                  <a:rPr lang="en-IN" dirty="0"/>
                  <a:t> </a:t>
                </a:r>
              </a:p>
              <a:p>
                <a:pPr lvl="1"/>
                <a:r>
                  <a:rPr lang="en-IN" dirty="0"/>
                  <a:t>The in-degree distribution of the WWW follows power law</a:t>
                </a:r>
              </a:p>
              <a:p>
                <a:pPr lvl="1"/>
                <a:r>
                  <a:rPr lang="en-IN" dirty="0"/>
                  <a:t>Assume </a:t>
                </a:r>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  </m:t>
                    </m:r>
                    <m:r>
                      <m:rPr>
                        <m:sty m:val="p"/>
                      </m:rPr>
                      <a:rPr lang="en-IN" b="0" i="0" smtClean="0">
                        <a:latin typeface="Cambria Math" panose="02040503050406030204" pitchFamily="18" charset="0"/>
                      </a:rPr>
                      <m:t>and</m:t>
                    </m:r>
                    <m:r>
                      <a:rPr lang="en-IN" b="0" i="1" smtClean="0">
                        <a:latin typeface="Cambria Math" panose="02040503050406030204" pitchFamily="18" charset="0"/>
                      </a:rPr>
                      <m:t> </m:t>
                    </m:r>
                    <m:r>
                      <a:rPr lang="en-IN" b="0" i="1" smtClean="0">
                        <a:latin typeface="Cambria Math" panose="02040503050406030204" pitchFamily="18" charset="0"/>
                      </a:rPr>
                      <m:t>𝛼</m:t>
                    </m:r>
                    <m:r>
                      <a:rPr lang="en-IN" b="0" i="1" smtClean="0">
                        <a:latin typeface="Cambria Math" panose="02040503050406030204" pitchFamily="18" charset="0"/>
                      </a:rPr>
                      <m:t>=2.2 </m:t>
                    </m:r>
                    <m:r>
                      <m:rPr>
                        <m:sty m:val="p"/>
                      </m:rPr>
                      <a:rPr lang="en-IN" b="0" i="0" smtClean="0">
                        <a:latin typeface="Cambria Math" panose="02040503050406030204" pitchFamily="18" charset="0"/>
                      </a:rPr>
                      <m:t>we</m:t>
                    </m:r>
                    <m:r>
                      <a:rPr lang="en-IN" b="0" i="0" smtClean="0">
                        <a:latin typeface="Cambria Math" panose="02040503050406030204" pitchFamily="18" charset="0"/>
                      </a:rPr>
                      <m:t> </m:t>
                    </m:r>
                    <m:r>
                      <m:rPr>
                        <m:sty m:val="p"/>
                      </m:rPr>
                      <a:rPr lang="en-IN" b="0" i="0" smtClean="0">
                        <a:latin typeface="Cambria Math" panose="02040503050406030204" pitchFamily="18" charset="0"/>
                      </a:rPr>
                      <m:t>get</m:t>
                    </m:r>
                    <m:r>
                      <a:rPr lang="en-IN" b="0" i="0" smtClean="0">
                        <a:latin typeface="Cambria Math" panose="02040503050406030204" pitchFamily="18" charset="0"/>
                      </a:rPr>
                      <m:t> </m:t>
                    </m:r>
                    <m:r>
                      <a:rPr lang="en-IN" b="0" i="1" smtClean="0">
                        <a:latin typeface="Cambria Math" panose="02040503050406030204" pitchFamily="18" charset="0"/>
                      </a:rPr>
                      <m:t>𝑊</m:t>
                    </m:r>
                    <m:r>
                      <a:rPr lang="en-IN" b="0" i="1" smtClean="0">
                        <a:latin typeface="Cambria Math" panose="02040503050406030204" pitchFamily="18" charset="0"/>
                      </a:rPr>
                      <m:t>=0.89 </m:t>
                    </m:r>
                    <m:r>
                      <a:rPr lang="en-IN" b="0" i="1" smtClean="0">
                        <a:latin typeface="Cambria Math" panose="02040503050406030204" pitchFamily="18" charset="0"/>
                      </a:rPr>
                      <m:t>𝑜𝑟</m:t>
                    </m:r>
                    <m:r>
                      <a:rPr lang="en-IN" b="0" i="1" smtClean="0">
                        <a:latin typeface="Cambria Math" panose="02040503050406030204" pitchFamily="18" charset="0"/>
                      </a:rPr>
                      <m:t> 89%</m:t>
                    </m:r>
                  </m:oMath>
                </a14:m>
                <a:endParaRPr lang="en-IN" dirty="0"/>
              </a:p>
              <a:p>
                <a:pPr lvl="1"/>
                <a:r>
                  <a:rPr lang="en-IN" dirty="0"/>
                  <a:t>This means 89% of all hyperlinks to go to pages in top half of the degree distribution</a:t>
                </a:r>
              </a:p>
              <a:p>
                <a:pPr lvl="1"/>
                <a:r>
                  <a:rPr lang="en-IN" dirty="0"/>
                  <a:t>The calculation assumes a perfect power law, whereas we have observed that it is followed in the high-degree tail</a:t>
                </a:r>
              </a:p>
              <a:p>
                <a:pPr lvl="1"/>
                <a:r>
                  <a:rPr lang="en-IN" dirty="0"/>
                  <a:t>Using other data, we find that 50% of the incoming hyperlinks point to just 1.1% of the richest nodes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1821" r="-87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17</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3680390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Distribution of Eigenvector centrality</a:t>
            </a:r>
          </a:p>
        </p:txBody>
      </p:sp>
      <p:sp>
        <p:nvSpPr>
          <p:cNvPr id="3" name="Content Placeholder 2"/>
          <p:cNvSpPr>
            <a:spLocks noGrp="1"/>
          </p:cNvSpPr>
          <p:nvPr>
            <p:ph idx="1"/>
          </p:nvPr>
        </p:nvSpPr>
        <p:spPr/>
        <p:txBody>
          <a:bodyPr/>
          <a:lstStyle/>
          <a:p>
            <a:r>
              <a:rPr lang="en-IN" dirty="0"/>
              <a:t>Eigenvector centrality can be thought of as an extended form of degree centrality</a:t>
            </a:r>
          </a:p>
          <a:p>
            <a:pPr lvl="1"/>
            <a:r>
              <a:rPr lang="en-IN" dirty="0"/>
              <a:t>Takes into account not only how many neighbours a node has but also how important these neighbours themselves are</a:t>
            </a:r>
          </a:p>
          <a:p>
            <a:pPr lvl="1"/>
            <a:r>
              <a:rPr lang="en-IN" dirty="0"/>
              <a:t>Given its similarity to degree centrality, it is not surprising that the distribution of eigenvector is similar to that of degree distribution</a:t>
            </a:r>
          </a:p>
          <a:p>
            <a:pPr lvl="1"/>
            <a:r>
              <a:rPr lang="en-IN" dirty="0"/>
              <a:t>Cumulative distribution of eigenvector centralities for the nodes of the Internet (AS level), WWW and citation network exhibit power law</a:t>
            </a:r>
          </a:p>
          <a:p>
            <a:pPr lvl="1"/>
            <a:r>
              <a:rPr lang="en-IN" dirty="0"/>
              <a:t>Some networks are right skewed but non-power law distribution</a:t>
            </a:r>
          </a:p>
        </p:txBody>
      </p:sp>
      <p:sp>
        <p:nvSpPr>
          <p:cNvPr id="4" name="Slide Number Placeholder 3"/>
          <p:cNvSpPr>
            <a:spLocks noGrp="1"/>
          </p:cNvSpPr>
          <p:nvPr>
            <p:ph type="sldNum" sz="quarter" idx="12"/>
          </p:nvPr>
        </p:nvSpPr>
        <p:spPr/>
        <p:txBody>
          <a:bodyPr/>
          <a:lstStyle/>
          <a:p>
            <a:fld id="{AF5FB12C-948D-4C77-8613-2E4673F705B6}" type="slidenum">
              <a:rPr lang="en-IN" smtClean="0"/>
              <a:t>18</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2545534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Distributions of </a:t>
            </a:r>
            <a:r>
              <a:rPr lang="en-IN" dirty="0" err="1"/>
              <a:t>betweenness</a:t>
            </a:r>
            <a:r>
              <a:rPr lang="en-IN" dirty="0"/>
              <a:t> centrality </a:t>
            </a:r>
          </a:p>
        </p:txBody>
      </p:sp>
      <p:sp>
        <p:nvSpPr>
          <p:cNvPr id="3" name="Content Placeholder 2"/>
          <p:cNvSpPr>
            <a:spLocks noGrp="1"/>
          </p:cNvSpPr>
          <p:nvPr>
            <p:ph idx="1"/>
          </p:nvPr>
        </p:nvSpPr>
        <p:spPr/>
        <p:txBody>
          <a:bodyPr/>
          <a:lstStyle/>
          <a:p>
            <a:r>
              <a:rPr lang="en-IN" dirty="0"/>
              <a:t>Eigenvector and </a:t>
            </a:r>
            <a:r>
              <a:rPr lang="en-IN" dirty="0" err="1"/>
              <a:t>betweeness</a:t>
            </a:r>
            <a:r>
              <a:rPr lang="en-IN" dirty="0"/>
              <a:t> centrality often have a highly right-skewed distribution</a:t>
            </a:r>
          </a:p>
          <a:p>
            <a:pPr lvl="1"/>
            <a:r>
              <a:rPr lang="en-IN" dirty="0"/>
              <a:t>Not necessarily power law though</a:t>
            </a:r>
          </a:p>
        </p:txBody>
      </p:sp>
      <p:sp>
        <p:nvSpPr>
          <p:cNvPr id="4" name="Slide Number Placeholder 3"/>
          <p:cNvSpPr>
            <a:spLocks noGrp="1"/>
          </p:cNvSpPr>
          <p:nvPr>
            <p:ph type="sldNum" sz="quarter" idx="12"/>
          </p:nvPr>
        </p:nvSpPr>
        <p:spPr/>
        <p:txBody>
          <a:bodyPr/>
          <a:lstStyle/>
          <a:p>
            <a:fld id="{AF5FB12C-948D-4C77-8613-2E4673F705B6}" type="slidenum">
              <a:rPr lang="en-IN" smtClean="0"/>
              <a:t>19</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7" name="Picture 6"/>
          <p:cNvPicPr>
            <a:picLocks noChangeAspect="1"/>
          </p:cNvPicPr>
          <p:nvPr/>
        </p:nvPicPr>
        <p:blipFill>
          <a:blip r:embed="rId3"/>
          <a:stretch>
            <a:fillRect/>
          </a:stretch>
        </p:blipFill>
        <p:spPr>
          <a:xfrm>
            <a:off x="4594860" y="3118793"/>
            <a:ext cx="4965700" cy="3375669"/>
          </a:xfrm>
          <a:prstGeom prst="rect">
            <a:avLst/>
          </a:prstGeom>
        </p:spPr>
      </p:pic>
      <p:sp>
        <p:nvSpPr>
          <p:cNvPr id="8" name="Rectangle 7"/>
          <p:cNvSpPr/>
          <p:nvPr/>
        </p:nvSpPr>
        <p:spPr>
          <a:xfrm>
            <a:off x="2493414" y="3742174"/>
            <a:ext cx="1228221" cy="461665"/>
          </a:xfrm>
          <a:prstGeom prst="rect">
            <a:avLst/>
          </a:prstGeom>
        </p:spPr>
        <p:txBody>
          <a:bodyPr wrap="none">
            <a:spAutoFit/>
          </a:bodyPr>
          <a:lstStyle/>
          <a:p>
            <a:r>
              <a:rPr lang="en-IN" sz="2400" dirty="0">
                <a:latin typeface="ArialMT"/>
              </a:rPr>
              <a:t>Internet</a:t>
            </a:r>
            <a:endParaRPr lang="en-IN" sz="2400" dirty="0"/>
          </a:p>
        </p:txBody>
      </p:sp>
    </p:spTree>
    <p:extLst>
      <p:ext uri="{BB962C8B-B14F-4D97-AF65-F5344CB8AC3E}">
        <p14:creationId xmlns:p14="http://schemas.microsoft.com/office/powerpoint/2010/main" val="4284821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Linear scale plot</a:t>
            </a:r>
          </a:p>
        </p:txBody>
      </p:sp>
      <p:sp>
        <p:nvSpPr>
          <p:cNvPr id="3" name="Content Placeholder 2"/>
          <p:cNvSpPr>
            <a:spLocks noGrp="1"/>
          </p:cNvSpPr>
          <p:nvPr>
            <p:ph idx="1"/>
          </p:nvPr>
        </p:nvSpPr>
        <p:spPr/>
        <p:txBody>
          <a:bodyPr/>
          <a:lstStyle/>
          <a:p>
            <a:r>
              <a:rPr lang="en-IN" dirty="0"/>
              <a:t>First few bins					Whole range</a:t>
            </a:r>
          </a:p>
        </p:txBody>
      </p:sp>
      <p:sp>
        <p:nvSpPr>
          <p:cNvPr id="4" name="Slide Number Placeholder 3"/>
          <p:cNvSpPr>
            <a:spLocks noGrp="1"/>
          </p:cNvSpPr>
          <p:nvPr>
            <p:ph type="sldNum" sz="quarter" idx="12"/>
          </p:nvPr>
        </p:nvSpPr>
        <p:spPr/>
        <p:txBody>
          <a:bodyPr/>
          <a:lstStyle/>
          <a:p>
            <a:fld id="{AF5FB12C-948D-4C77-8613-2E4673F705B6}" type="slidenum">
              <a:rPr lang="en-IN" smtClean="0"/>
              <a:t>2</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1098651" y="2421924"/>
            <a:ext cx="4588090" cy="3579945"/>
          </a:xfrm>
          <a:prstGeom prst="rect">
            <a:avLst/>
          </a:prstGeom>
        </p:spPr>
      </p:pic>
      <p:pic>
        <p:nvPicPr>
          <p:cNvPr id="7" name="Picture 6"/>
          <p:cNvPicPr>
            <a:picLocks noChangeAspect="1"/>
          </p:cNvPicPr>
          <p:nvPr/>
        </p:nvPicPr>
        <p:blipFill>
          <a:blip r:embed="rId4"/>
          <a:stretch>
            <a:fillRect/>
          </a:stretch>
        </p:blipFill>
        <p:spPr>
          <a:xfrm>
            <a:off x="6314754" y="2372337"/>
            <a:ext cx="4591691" cy="3629532"/>
          </a:xfrm>
          <a:prstGeom prst="rect">
            <a:avLst/>
          </a:prstGeom>
        </p:spPr>
      </p:pic>
    </p:spTree>
    <p:extLst>
      <p:ext uri="{BB962C8B-B14F-4D97-AF65-F5344CB8AC3E}">
        <p14:creationId xmlns:p14="http://schemas.microsoft.com/office/powerpoint/2010/main" val="780049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Distributions of closeness centrality</a:t>
            </a:r>
          </a:p>
        </p:txBody>
      </p:sp>
      <p:sp>
        <p:nvSpPr>
          <p:cNvPr id="3" name="Content Placeholder 2"/>
          <p:cNvSpPr>
            <a:spLocks noGrp="1"/>
          </p:cNvSpPr>
          <p:nvPr>
            <p:ph idx="1"/>
          </p:nvPr>
        </p:nvSpPr>
        <p:spPr/>
        <p:txBody>
          <a:bodyPr/>
          <a:lstStyle/>
          <a:p>
            <a:r>
              <a:rPr lang="en-IN" dirty="0"/>
              <a:t>Closeness centrality does not exhibit skewed distribution </a:t>
            </a:r>
          </a:p>
          <a:p>
            <a:pPr lvl="1"/>
            <a:r>
              <a:rPr lang="en-IN" dirty="0"/>
              <a:t>Closeness centrality takes values in a small range (1 to </a:t>
            </a:r>
            <a:r>
              <a:rPr lang="en-IN" dirty="0" err="1"/>
              <a:t>logn</a:t>
            </a:r>
            <a:r>
              <a:rPr lang="en-IN" dirty="0"/>
              <a:t>) and hence there cannot be long tail</a:t>
            </a:r>
          </a:p>
        </p:txBody>
      </p:sp>
      <p:sp>
        <p:nvSpPr>
          <p:cNvPr id="4" name="Slide Number Placeholder 3"/>
          <p:cNvSpPr>
            <a:spLocks noGrp="1"/>
          </p:cNvSpPr>
          <p:nvPr>
            <p:ph type="sldNum" sz="quarter" idx="12"/>
          </p:nvPr>
        </p:nvSpPr>
        <p:spPr/>
        <p:txBody>
          <a:bodyPr/>
          <a:lstStyle/>
          <a:p>
            <a:fld id="{AF5FB12C-948D-4C77-8613-2E4673F705B6}" type="slidenum">
              <a:rPr lang="en-IN" smtClean="0"/>
              <a:t>20</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4797840" y="2917833"/>
            <a:ext cx="4695851" cy="3348824"/>
          </a:xfrm>
          <a:prstGeom prst="rect">
            <a:avLst/>
          </a:prstGeom>
        </p:spPr>
      </p:pic>
      <p:sp>
        <p:nvSpPr>
          <p:cNvPr id="7" name="Rectangle 6"/>
          <p:cNvSpPr/>
          <p:nvPr/>
        </p:nvSpPr>
        <p:spPr>
          <a:xfrm>
            <a:off x="2493414" y="3742174"/>
            <a:ext cx="1228221" cy="461665"/>
          </a:xfrm>
          <a:prstGeom prst="rect">
            <a:avLst/>
          </a:prstGeom>
        </p:spPr>
        <p:txBody>
          <a:bodyPr wrap="none">
            <a:spAutoFit/>
          </a:bodyPr>
          <a:lstStyle/>
          <a:p>
            <a:r>
              <a:rPr lang="en-IN" sz="2400" dirty="0">
                <a:latin typeface="ArialMT"/>
              </a:rPr>
              <a:t>Internet</a:t>
            </a:r>
            <a:endParaRPr lang="en-IN" sz="2400" dirty="0"/>
          </a:p>
        </p:txBody>
      </p:sp>
    </p:spTree>
    <p:extLst>
      <p:ext uri="{BB962C8B-B14F-4D97-AF65-F5344CB8AC3E}">
        <p14:creationId xmlns:p14="http://schemas.microsoft.com/office/powerpoint/2010/main" val="1804002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Clustering coefficients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IN" dirty="0"/>
                  <a:t>Given a network with a specific degree distribution in which connections are at random, the expected clustering coefficient is given by:</a:t>
                </a:r>
              </a:p>
              <a:p>
                <a:endParaRPr lang="en-IN" sz="900" dirty="0"/>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𝐶</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𝑛</m:t>
                          </m:r>
                        </m:den>
                      </m:f>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&lt;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𝑘</m:t>
                                      </m:r>
                                    </m:e>
                                    <m:sup>
                                      <m:r>
                                        <a:rPr lang="en-IN" b="0" i="1" smtClean="0">
                                          <a:latin typeface="Cambria Math" panose="02040503050406030204" pitchFamily="18" charset="0"/>
                                        </a:rPr>
                                        <m:t>2</m:t>
                                      </m:r>
                                    </m:sup>
                                  </m:sSup>
                                  <m:r>
                                    <a:rPr lang="en-IN" b="0" i="1" smtClean="0">
                                      <a:latin typeface="Cambria Math" panose="02040503050406030204" pitchFamily="18" charset="0"/>
                                    </a:rPr>
                                    <m:t>≻− &lt;</m:t>
                                  </m:r>
                                  <m:r>
                                    <a:rPr lang="en-IN" b="0" i="1" smtClean="0">
                                      <a:latin typeface="Cambria Math" panose="02040503050406030204" pitchFamily="18" charset="0"/>
                                    </a:rPr>
                                    <m:t>𝑘</m:t>
                                  </m:r>
                                  <m:r>
                                    <a:rPr lang="en-IN" b="0" i="1" smtClean="0">
                                      <a:latin typeface="Cambria Math" panose="02040503050406030204" pitchFamily="18" charset="0"/>
                                    </a:rPr>
                                    <m:t>&gt;</m:t>
                                  </m:r>
                                </m:e>
                              </m:d>
                            </m:e>
                            <m:sup>
                              <m:r>
                                <a:rPr lang="en-IN" b="0" i="1" smtClean="0">
                                  <a:latin typeface="Cambria Math" panose="02040503050406030204" pitchFamily="18" charset="0"/>
                                </a:rPr>
                                <m:t>2</m:t>
                              </m:r>
                            </m:sup>
                          </m:sSup>
                        </m:num>
                        <m:den>
                          <m:r>
                            <a:rPr lang="en-IN" b="0" i="1" smtClean="0">
                              <a:latin typeface="Cambria Math" panose="02040503050406030204" pitchFamily="18" charset="0"/>
                            </a:rPr>
                            <m:t>&lt;</m:t>
                          </m:r>
                          <m:r>
                            <a:rPr lang="en-IN" b="0" i="1" smtClean="0">
                              <a:latin typeface="Cambria Math" panose="02040503050406030204" pitchFamily="18" charset="0"/>
                            </a:rPr>
                            <m:t>𝑘</m:t>
                          </m:r>
                          <m:sSup>
                            <m:sSupPr>
                              <m:ctrlPr>
                                <a:rPr lang="en-IN" b="0" i="1" smtClean="0">
                                  <a:latin typeface="Cambria Math" panose="02040503050406030204" pitchFamily="18" charset="0"/>
                                </a:rPr>
                              </m:ctrlPr>
                            </m:sSupPr>
                            <m:e>
                              <m:r>
                                <a:rPr lang="en-IN" b="0" i="1" smtClean="0">
                                  <a:latin typeface="Cambria Math" panose="02040503050406030204" pitchFamily="18" charset="0"/>
                                </a:rPr>
                                <m:t>&gt;</m:t>
                              </m:r>
                            </m:e>
                            <m:sup>
                              <m:r>
                                <a:rPr lang="en-IN" b="0" i="1" smtClean="0">
                                  <a:latin typeface="Cambria Math" panose="02040503050406030204" pitchFamily="18" charset="0"/>
                                </a:rPr>
                                <m:t>3</m:t>
                              </m:r>
                            </m:sup>
                          </m:sSup>
                        </m:den>
                      </m:f>
                    </m:oMath>
                  </m:oMathPara>
                </a14:m>
                <a:endParaRPr lang="en-IN" dirty="0"/>
              </a:p>
              <a:p>
                <a:endParaRPr lang="en-IN" sz="900" dirty="0"/>
              </a:p>
              <a:p>
                <a:r>
                  <a:rPr lang="en-IN" dirty="0"/>
                  <a:t>In general when the two first moments of the degree distribution are finite, then as we increase n, the clustering coefficient takes very small values</a:t>
                </a:r>
              </a:p>
              <a:p>
                <a:r>
                  <a:rPr lang="en-IN" b="1" dirty="0"/>
                  <a:t>However, in many real networks the clustering coefficient takes much different values (lower or larger) from the expected one</a:t>
                </a:r>
              </a:p>
              <a:p>
                <a:pPr lvl="1"/>
                <a:r>
                  <a:rPr lang="en-IN" dirty="0"/>
                  <a:t>The exact reason for this phenomenon is not well understood, but it may be connected with the formation of groups or communities</a:t>
                </a:r>
              </a:p>
              <a:p>
                <a:pPr lvl="2"/>
                <a:r>
                  <a:rPr lang="en-IN" dirty="0"/>
                  <a:t>E.g., in social networks called triadic closure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801" r="-1507" b="-168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21</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170544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Clustering coefficients in real networks</a:t>
            </a:r>
          </a:p>
        </p:txBody>
      </p:sp>
      <p:sp>
        <p:nvSpPr>
          <p:cNvPr id="3" name="Content Placeholder 2"/>
          <p:cNvSpPr>
            <a:spLocks noGrp="1"/>
          </p:cNvSpPr>
          <p:nvPr>
            <p:ph idx="1"/>
          </p:nvPr>
        </p:nvSpPr>
        <p:spPr>
          <a:xfrm>
            <a:off x="838200" y="1825625"/>
            <a:ext cx="11201400" cy="4351338"/>
          </a:xfrm>
        </p:spPr>
        <p:txBody>
          <a:bodyPr>
            <a:normAutofit/>
          </a:bodyPr>
          <a:lstStyle/>
          <a:p>
            <a:r>
              <a:rPr lang="en-IN" dirty="0"/>
              <a:t>Clustering coefficient found to have values sharply different from what one would expect on the basis of chance</a:t>
            </a:r>
          </a:p>
        </p:txBody>
      </p:sp>
      <p:sp>
        <p:nvSpPr>
          <p:cNvPr id="4" name="Slide Number Placeholder 3"/>
          <p:cNvSpPr>
            <a:spLocks noGrp="1"/>
          </p:cNvSpPr>
          <p:nvPr>
            <p:ph type="sldNum" sz="quarter" idx="12"/>
          </p:nvPr>
        </p:nvSpPr>
        <p:spPr/>
        <p:txBody>
          <a:bodyPr/>
          <a:lstStyle/>
          <a:p>
            <a:fld id="{AF5FB12C-948D-4C77-8613-2E4673F705B6}" type="slidenum">
              <a:rPr lang="en-IN" smtClean="0"/>
              <a:t>22</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9" name="Picture 8"/>
          <p:cNvPicPr>
            <a:picLocks noChangeAspect="1"/>
          </p:cNvPicPr>
          <p:nvPr/>
        </p:nvPicPr>
        <p:blipFill>
          <a:blip r:embed="rId3"/>
          <a:stretch>
            <a:fillRect/>
          </a:stretch>
        </p:blipFill>
        <p:spPr>
          <a:xfrm>
            <a:off x="1196746" y="2623457"/>
            <a:ext cx="9705581" cy="6145666"/>
          </a:xfrm>
          <a:prstGeom prst="rect">
            <a:avLst/>
          </a:prstGeom>
        </p:spPr>
      </p:pic>
      <p:sp>
        <p:nvSpPr>
          <p:cNvPr id="7" name="Rectangle 6"/>
          <p:cNvSpPr/>
          <p:nvPr/>
        </p:nvSpPr>
        <p:spPr>
          <a:xfrm>
            <a:off x="9252857" y="2608943"/>
            <a:ext cx="784028" cy="60832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86758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Local clustering coefficient</a:t>
            </a:r>
          </a:p>
        </p:txBody>
      </p:sp>
      <p:sp>
        <p:nvSpPr>
          <p:cNvPr id="3" name="Content Placeholder 2"/>
          <p:cNvSpPr>
            <a:spLocks noGrp="1"/>
          </p:cNvSpPr>
          <p:nvPr>
            <p:ph idx="1"/>
          </p:nvPr>
        </p:nvSpPr>
        <p:spPr/>
        <p:txBody>
          <a:bodyPr/>
          <a:lstStyle/>
          <a:p>
            <a:r>
              <a:rPr lang="en-IN" dirty="0"/>
              <a:t>If we calculate the clustering coefficient of all vertices of a network an interesting pattern occurs</a:t>
            </a:r>
          </a:p>
          <a:p>
            <a:pPr lvl="1"/>
            <a:r>
              <a:rPr lang="en-IN" dirty="0"/>
              <a:t>On average, vertices of higher degree exhibit lower local clustering</a:t>
            </a:r>
          </a:p>
        </p:txBody>
      </p:sp>
      <p:sp>
        <p:nvSpPr>
          <p:cNvPr id="4" name="Slide Number Placeholder 3"/>
          <p:cNvSpPr>
            <a:spLocks noGrp="1"/>
          </p:cNvSpPr>
          <p:nvPr>
            <p:ph type="sldNum" sz="quarter" idx="12"/>
          </p:nvPr>
        </p:nvSpPr>
        <p:spPr/>
        <p:txBody>
          <a:bodyPr/>
          <a:lstStyle/>
          <a:p>
            <a:fld id="{AF5FB12C-948D-4C77-8613-2E4673F705B6}" type="slidenum">
              <a:rPr lang="en-IN" smtClean="0"/>
              <a:t>23</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4016972" y="3035206"/>
            <a:ext cx="4593628" cy="3228790"/>
          </a:xfrm>
          <a:prstGeom prst="rect">
            <a:avLst/>
          </a:prstGeom>
        </p:spPr>
      </p:pic>
      <p:sp>
        <p:nvSpPr>
          <p:cNvPr id="7" name="Rectangle 6"/>
          <p:cNvSpPr/>
          <p:nvPr/>
        </p:nvSpPr>
        <p:spPr>
          <a:xfrm>
            <a:off x="2493414" y="3742174"/>
            <a:ext cx="1228221" cy="461665"/>
          </a:xfrm>
          <a:prstGeom prst="rect">
            <a:avLst/>
          </a:prstGeom>
        </p:spPr>
        <p:txBody>
          <a:bodyPr wrap="none">
            <a:spAutoFit/>
          </a:bodyPr>
          <a:lstStyle/>
          <a:p>
            <a:r>
              <a:rPr lang="en-IN" sz="2400" dirty="0">
                <a:latin typeface="ArialMT"/>
              </a:rPr>
              <a:t>Internet</a:t>
            </a:r>
            <a:endParaRPr lang="en-IN" sz="2400" dirty="0"/>
          </a:p>
        </p:txBody>
      </p:sp>
    </p:spTree>
    <p:extLst>
      <p:ext uri="{BB962C8B-B14F-4D97-AF65-F5344CB8AC3E}">
        <p14:creationId xmlns:p14="http://schemas.microsoft.com/office/powerpoint/2010/main" val="2309278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Assortative mixing by degree</a:t>
            </a:r>
          </a:p>
        </p:txBody>
      </p:sp>
      <p:sp>
        <p:nvSpPr>
          <p:cNvPr id="3" name="Content Placeholder 2"/>
          <p:cNvSpPr>
            <a:spLocks noGrp="1"/>
          </p:cNvSpPr>
          <p:nvPr>
            <p:ph idx="1"/>
          </p:nvPr>
        </p:nvSpPr>
        <p:spPr/>
        <p:txBody>
          <a:bodyPr>
            <a:normAutofit/>
          </a:bodyPr>
          <a:lstStyle/>
          <a:p>
            <a:r>
              <a:rPr lang="en-IN" dirty="0"/>
              <a:t>In general the absolute values of the </a:t>
            </a:r>
            <a:r>
              <a:rPr lang="en-IN" dirty="0" err="1"/>
              <a:t>assortativity</a:t>
            </a:r>
            <a:r>
              <a:rPr lang="en-IN" dirty="0"/>
              <a:t> coefficient </a:t>
            </a:r>
            <a:r>
              <a:rPr lang="en-IN" i="1" dirty="0"/>
              <a:t>r</a:t>
            </a:r>
            <a:r>
              <a:rPr lang="en-IN" dirty="0"/>
              <a:t> are not large</a:t>
            </a:r>
          </a:p>
          <a:p>
            <a:r>
              <a:rPr lang="en-IN" dirty="0"/>
              <a:t>Technological networks tend to have negative </a:t>
            </a:r>
            <a:r>
              <a:rPr lang="en-IN" i="1" dirty="0"/>
              <a:t>r</a:t>
            </a:r>
            <a:r>
              <a:rPr lang="en-IN" dirty="0"/>
              <a:t>, while social networks tend to have positive </a:t>
            </a:r>
            <a:r>
              <a:rPr lang="en-IN" i="1" dirty="0"/>
              <a:t>r</a:t>
            </a:r>
          </a:p>
          <a:p>
            <a:r>
              <a:rPr lang="en-IN" dirty="0"/>
              <a:t>In general, for simple networks, due to the limited number of possible edges between high degree nodes, one should expect (in the absence of other biases) </a:t>
            </a:r>
            <a:r>
              <a:rPr lang="en-IN" dirty="0" err="1"/>
              <a:t>disassortative</a:t>
            </a:r>
            <a:r>
              <a:rPr lang="en-IN" dirty="0"/>
              <a:t> mixing</a:t>
            </a:r>
          </a:p>
          <a:p>
            <a:pPr lvl="1"/>
            <a:r>
              <a:rPr lang="en-IN" dirty="0"/>
              <a:t>Social networks?</a:t>
            </a:r>
          </a:p>
          <a:p>
            <a:pPr lvl="2"/>
            <a:r>
              <a:rPr lang="en-IN" dirty="0"/>
              <a:t>There might be other biases in place that cause a slight assortative mixing</a:t>
            </a:r>
          </a:p>
        </p:txBody>
      </p:sp>
      <p:sp>
        <p:nvSpPr>
          <p:cNvPr id="4" name="Slide Number Placeholder 3"/>
          <p:cNvSpPr>
            <a:spLocks noGrp="1"/>
          </p:cNvSpPr>
          <p:nvPr>
            <p:ph type="sldNum" sz="quarter" idx="12"/>
          </p:nvPr>
        </p:nvSpPr>
        <p:spPr/>
        <p:txBody>
          <a:bodyPr/>
          <a:lstStyle/>
          <a:p>
            <a:fld id="{AF5FB12C-948D-4C77-8613-2E4673F705B6}" type="slidenum">
              <a:rPr lang="en-IN" smtClean="0"/>
              <a:t>24</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3982869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Statistics for real </a:t>
            </a:r>
            <a:r>
              <a:rPr lang="en-IN" dirty="0" err="1"/>
              <a:t>networks:assortative</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AF5FB12C-948D-4C77-8613-2E4673F705B6}" type="slidenum">
              <a:rPr lang="en-IN" smtClean="0"/>
              <a:t>25</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977117" y="1825625"/>
            <a:ext cx="10532514" cy="6491516"/>
          </a:xfrm>
          <a:prstGeom prst="rect">
            <a:avLst/>
          </a:prstGeom>
        </p:spPr>
      </p:pic>
      <p:sp>
        <p:nvSpPr>
          <p:cNvPr id="7" name="Rectangle 6"/>
          <p:cNvSpPr/>
          <p:nvPr/>
        </p:nvSpPr>
        <p:spPr>
          <a:xfrm>
            <a:off x="10647688" y="2029765"/>
            <a:ext cx="784028" cy="60832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290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N" sz="2400" dirty="0"/>
                  <a:t>Ex 10.4: (a) Which of these networks is scale-free?</a:t>
                </a:r>
              </a:p>
              <a:p>
                <a:pPr marL="0" indent="0">
                  <a:buNone/>
                </a:pPr>
                <a:r>
                  <a:rPr lang="en-IN" sz="2400" dirty="0"/>
                  <a:t>(b) If there are m edges in the scale-free network, there are 2m ends of edges. Approximately what fraction of the highest-degree nodes have a half of all the edge-ends? [</a:t>
                </a:r>
                <a14:m>
                  <m:oMath xmlns:m="http://schemas.openxmlformats.org/officeDocument/2006/math">
                    <m:r>
                      <a:rPr lang="en-IN" sz="2400" b="0" i="1" smtClean="0">
                        <a:latin typeface="Cambria Math" panose="02040503050406030204" pitchFamily="18" charset="0"/>
                      </a:rPr>
                      <m:t>𝛼</m:t>
                    </m:r>
                    <m:r>
                      <a:rPr lang="en-IN" sz="2400" b="0" i="1" smtClean="0">
                        <a:latin typeface="Cambria Math" panose="02040503050406030204" pitchFamily="18" charset="0"/>
                      </a:rPr>
                      <m:t>=2.1</m:t>
                    </m:r>
                  </m:oMath>
                </a14:m>
                <a:r>
                  <a:rPr lang="en-IN" sz="2400" dirty="0"/>
                  <a:t>]</a:t>
                </a:r>
              </a:p>
              <a:p>
                <a:pPr marL="0" indent="0">
                  <a:buNone/>
                </a:pPr>
                <a:r>
                  <a:rPr lang="en-IN" dirty="0"/>
                  <a:t>Ans Hint: (W is given,</a:t>
                </a:r>
              </a:p>
              <a:p>
                <a:pPr marL="0" indent="0">
                  <a:buNone/>
                </a:pPr>
                <a:r>
                  <a:rPr lang="en-IN" dirty="0"/>
                  <a:t>		find P)</a:t>
                </a:r>
              </a:p>
              <a:p>
                <a:pPr marL="0" indent="0">
                  <a:buNone/>
                </a:pPr>
                <a:endParaRPr lang="en-IN" dirty="0"/>
              </a:p>
              <a:p>
                <a:pPr marL="0" indent="0">
                  <a:buNone/>
                </a:pPr>
                <a:r>
                  <a:rPr lang="en-IN"/>
                  <a:t>Ans =&gt; 0.0004</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196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26</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7" name="Picture 6"/>
          <p:cNvPicPr>
            <a:picLocks noChangeAspect="1"/>
          </p:cNvPicPr>
          <p:nvPr/>
        </p:nvPicPr>
        <p:blipFill>
          <a:blip r:embed="rId4"/>
          <a:stretch>
            <a:fillRect/>
          </a:stretch>
        </p:blipFill>
        <p:spPr>
          <a:xfrm>
            <a:off x="4511765" y="3178030"/>
            <a:ext cx="5614441" cy="2998933"/>
          </a:xfrm>
          <a:prstGeom prst="rect">
            <a:avLst/>
          </a:prstGeom>
        </p:spPr>
      </p:pic>
    </p:spTree>
    <p:extLst>
      <p:ext uri="{BB962C8B-B14F-4D97-AF65-F5344CB8AC3E}">
        <p14:creationId xmlns:p14="http://schemas.microsoft.com/office/powerpoint/2010/main" val="50983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log </a:t>
            </a:r>
            <a:r>
              <a:rPr lang="en-IN" dirty="0" err="1"/>
              <a:t>log</a:t>
            </a:r>
            <a:r>
              <a:rPr lang="en-IN" dirty="0"/>
              <a:t> plot</a:t>
            </a:r>
          </a:p>
        </p:txBody>
      </p:sp>
      <p:sp>
        <p:nvSpPr>
          <p:cNvPr id="3" name="Content Placeholder 2"/>
          <p:cNvSpPr>
            <a:spLocks noGrp="1"/>
          </p:cNvSpPr>
          <p:nvPr>
            <p:ph idx="1"/>
          </p:nvPr>
        </p:nvSpPr>
        <p:spPr>
          <a:xfrm>
            <a:off x="448056" y="1825624"/>
            <a:ext cx="10515600" cy="4351338"/>
          </a:xfrm>
        </p:spPr>
        <p:txBody>
          <a:bodyPr/>
          <a:lstStyle/>
          <a:p>
            <a:endParaRPr lang="en-IN" dirty="0"/>
          </a:p>
        </p:txBody>
      </p:sp>
      <p:sp>
        <p:nvSpPr>
          <p:cNvPr id="4" name="Slide Number Placeholder 3"/>
          <p:cNvSpPr>
            <a:spLocks noGrp="1"/>
          </p:cNvSpPr>
          <p:nvPr>
            <p:ph type="sldNum" sz="quarter" idx="12"/>
          </p:nvPr>
        </p:nvSpPr>
        <p:spPr/>
        <p:txBody>
          <a:bodyPr/>
          <a:lstStyle/>
          <a:p>
            <a:fld id="{AF5FB12C-948D-4C77-8613-2E4673F705B6}" type="slidenum">
              <a:rPr lang="en-IN" smtClean="0"/>
              <a:t>3</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8" name="Picture 7"/>
          <p:cNvPicPr>
            <a:picLocks noChangeAspect="1"/>
          </p:cNvPicPr>
          <p:nvPr/>
        </p:nvPicPr>
        <p:blipFill>
          <a:blip r:embed="rId3"/>
          <a:stretch>
            <a:fillRect/>
          </a:stretch>
        </p:blipFill>
        <p:spPr>
          <a:xfrm>
            <a:off x="2135761" y="1964267"/>
            <a:ext cx="5758291" cy="4224673"/>
          </a:xfrm>
          <a:prstGeom prst="rect">
            <a:avLst/>
          </a:prstGeom>
        </p:spPr>
      </p:pic>
      <p:pic>
        <p:nvPicPr>
          <p:cNvPr id="9" name="Picture 8"/>
          <p:cNvPicPr>
            <a:picLocks noChangeAspect="1"/>
          </p:cNvPicPr>
          <p:nvPr/>
        </p:nvPicPr>
        <p:blipFill>
          <a:blip r:embed="rId4"/>
          <a:stretch>
            <a:fillRect/>
          </a:stretch>
        </p:blipFill>
        <p:spPr>
          <a:xfrm>
            <a:off x="7505546" y="4596170"/>
            <a:ext cx="2210108" cy="352474"/>
          </a:xfrm>
          <a:prstGeom prst="rect">
            <a:avLst/>
          </a:prstGeom>
        </p:spPr>
      </p:pic>
    </p:spTree>
    <p:extLst>
      <p:ext uri="{BB962C8B-B14F-4D97-AF65-F5344CB8AC3E}">
        <p14:creationId xmlns:p14="http://schemas.microsoft.com/office/powerpoint/2010/main" val="280894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logarithmic binning</a:t>
            </a:r>
          </a:p>
        </p:txBody>
      </p:sp>
      <p:sp>
        <p:nvSpPr>
          <p:cNvPr id="3" name="Content Placeholder 2"/>
          <p:cNvSpPr>
            <a:spLocks noGrp="1"/>
          </p:cNvSpPr>
          <p:nvPr>
            <p:ph idx="1"/>
          </p:nvPr>
        </p:nvSpPr>
        <p:spPr>
          <a:xfrm>
            <a:off x="838200" y="1825625"/>
            <a:ext cx="10947400" cy="4351338"/>
          </a:xfrm>
        </p:spPr>
        <p:txBody>
          <a:bodyPr/>
          <a:lstStyle/>
          <a:p>
            <a:r>
              <a:rPr lang="en-IN" dirty="0"/>
              <a:t>bin data into exponentially wider bins - 1, 2, 4, 8, 16, .. or 10, 100, 1000</a:t>
            </a:r>
          </a:p>
          <a:p>
            <a:r>
              <a:rPr lang="en-IN" dirty="0"/>
              <a:t>Dis: </a:t>
            </a:r>
            <a:r>
              <a:rPr lang="en-IN" dirty="0" err="1"/>
              <a:t>smoothes</a:t>
            </a:r>
            <a:r>
              <a:rPr lang="en-IN" dirty="0"/>
              <a:t> out data but also losses information</a:t>
            </a:r>
          </a:p>
        </p:txBody>
      </p:sp>
      <p:sp>
        <p:nvSpPr>
          <p:cNvPr id="4" name="Slide Number Placeholder 3"/>
          <p:cNvSpPr>
            <a:spLocks noGrp="1"/>
          </p:cNvSpPr>
          <p:nvPr>
            <p:ph type="sldNum" sz="quarter" idx="12"/>
          </p:nvPr>
        </p:nvSpPr>
        <p:spPr/>
        <p:txBody>
          <a:bodyPr/>
          <a:lstStyle/>
          <a:p>
            <a:fld id="{AF5FB12C-948D-4C77-8613-2E4673F705B6}" type="slidenum">
              <a:rPr lang="en-IN" smtClean="0"/>
              <a:t>4</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3759675" y="2881306"/>
            <a:ext cx="4492028" cy="3295657"/>
          </a:xfrm>
          <a:prstGeom prst="rect">
            <a:avLst/>
          </a:prstGeom>
        </p:spPr>
      </p:pic>
      <p:pic>
        <p:nvPicPr>
          <p:cNvPr id="7" name="Picture 6"/>
          <p:cNvPicPr>
            <a:picLocks noChangeAspect="1"/>
          </p:cNvPicPr>
          <p:nvPr/>
        </p:nvPicPr>
        <p:blipFill>
          <a:blip r:embed="rId4"/>
          <a:stretch>
            <a:fillRect/>
          </a:stretch>
        </p:blipFill>
        <p:spPr>
          <a:xfrm>
            <a:off x="8251703" y="3752738"/>
            <a:ext cx="1514686" cy="1552792"/>
          </a:xfrm>
          <a:prstGeom prst="rect">
            <a:avLst/>
          </a:prstGeom>
        </p:spPr>
      </p:pic>
      <p:cxnSp>
        <p:nvCxnSpPr>
          <p:cNvPr id="9" name="Straight Connector 8"/>
          <p:cNvCxnSpPr/>
          <p:nvPr/>
        </p:nvCxnSpPr>
        <p:spPr>
          <a:xfrm>
            <a:off x="4549422" y="2881306"/>
            <a:ext cx="3962400" cy="2909894"/>
          </a:xfrm>
          <a:prstGeom prst="line">
            <a:avLst/>
          </a:prstGeom>
          <a:ln w="222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9199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Cumulative binning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664200" cy="4351338"/>
              </a:xfrm>
            </p:spPr>
            <p:txBody>
              <a:bodyPr/>
              <a:lstStyle/>
              <a:p>
                <a:r>
                  <a:rPr lang="en-IN" dirty="0"/>
                  <a:t>Calculate the cumulative frequency of each data point</a:t>
                </a:r>
              </a:p>
              <a:p>
                <a:r>
                  <a:rPr lang="en-IN" dirty="0"/>
                  <a:t>No need of binning</a:t>
                </a:r>
              </a:p>
              <a:p>
                <a:pPr lvl="1"/>
                <a:r>
                  <a:rPr lang="en-IN" dirty="0"/>
                  <a:t>No loss of information</a:t>
                </a:r>
              </a:p>
              <a:p>
                <a:r>
                  <a:rPr lang="en-IN" dirty="0"/>
                  <a:t>Not able to approximate the exponent </a:t>
                </a:r>
                <a14:m>
                  <m:oMath xmlns:m="http://schemas.openxmlformats.org/officeDocument/2006/math">
                    <m:r>
                      <a:rPr lang="en-IN" b="0" i="1" smtClean="0">
                        <a:latin typeface="Cambria Math" panose="02040503050406030204" pitchFamily="18" charset="0"/>
                      </a:rPr>
                      <m:t>𝛼</m:t>
                    </m:r>
                  </m:oMath>
                </a14:m>
                <a:endParaRPr lang="en-IN" dirty="0"/>
              </a:p>
              <a:p>
                <a:pPr lvl="1"/>
                <a:r>
                  <a:rPr lang="en-IN" dirty="0"/>
                  <a:t>Adjacent values are not independent</a:t>
                </a:r>
              </a:p>
              <a:p>
                <a:pPr lvl="1"/>
                <a:endParaRPr lang="en-IN" dirty="0"/>
              </a:p>
              <a:p>
                <a:pPr lvl="1"/>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664200" cy="4351338"/>
              </a:xfrm>
              <a:blipFill>
                <a:blip r:embed="rId3"/>
                <a:stretch>
                  <a:fillRect l="-1938" t="-2241" r="-64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5</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4"/>
          <a:stretch>
            <a:fillRect/>
          </a:stretch>
        </p:blipFill>
        <p:spPr>
          <a:xfrm>
            <a:off x="6393761" y="1969097"/>
            <a:ext cx="5147348" cy="3604787"/>
          </a:xfrm>
          <a:prstGeom prst="rect">
            <a:avLst/>
          </a:prstGeom>
        </p:spPr>
      </p:pic>
    </p:spTree>
    <p:extLst>
      <p:ext uri="{BB962C8B-B14F-4D97-AF65-F5344CB8AC3E}">
        <p14:creationId xmlns:p14="http://schemas.microsoft.com/office/powerpoint/2010/main" val="241841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Power law exponent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IN" dirty="0"/>
                  <a:t>The exponent α can be estimated from:</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𝛼</m:t>
                      </m:r>
                      <m:r>
                        <a:rPr lang="en-IN" b="0" i="1" smtClean="0">
                          <a:latin typeface="Cambria Math" panose="02040503050406030204" pitchFamily="18" charset="0"/>
                        </a:rPr>
                        <m:t>=1+</m:t>
                      </m:r>
                      <m:r>
                        <a:rPr lang="en-IN" b="0" i="1" smtClean="0">
                          <a:latin typeface="Cambria Math" panose="02040503050406030204" pitchFamily="18" charset="0"/>
                        </a:rPr>
                        <m:t>𝑁</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𝑖</m:t>
                                  </m:r>
                                </m:sub>
                                <m:sup/>
                                <m:e>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𝑖</m:t>
                                              </m:r>
                                            </m:sub>
                                          </m:sSub>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𝑚𝑖𝑛</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den>
                                      </m:f>
                                    </m:e>
                                  </m:func>
                                </m:e>
                              </m:nary>
                            </m:e>
                          </m:d>
                        </m:e>
                        <m:sup>
                          <m:r>
                            <a:rPr lang="en-IN" b="0" i="1" smtClean="0">
                              <a:latin typeface="Cambria Math" panose="02040503050406030204" pitchFamily="18" charset="0"/>
                            </a:rPr>
                            <m:t>−1</m:t>
                          </m:r>
                        </m:sup>
                      </m:sSup>
                    </m:oMath>
                  </m:oMathPara>
                </a14:m>
                <a:endParaRPr lang="en-IN" dirty="0"/>
              </a:p>
              <a:p>
                <a:pPr lvl="1"/>
                <a:r>
                  <a:rPr lang="en-IN" dirty="0" err="1"/>
                  <a:t>k</a:t>
                </a:r>
                <a:r>
                  <a:rPr lang="en-IN" baseline="-25000" dirty="0" err="1"/>
                  <a:t>min</a:t>
                </a:r>
                <a:r>
                  <a:rPr lang="en-IN" dirty="0"/>
                  <a:t> is the minimum degree for which the power law holds</a:t>
                </a:r>
              </a:p>
              <a:p>
                <a:pPr lvl="1"/>
                <a:r>
                  <a:rPr lang="en-IN" dirty="0"/>
                  <a:t>N is the number of vertices with degree greater than or equal to </a:t>
                </a:r>
                <a:r>
                  <a:rPr lang="en-IN" dirty="0" err="1"/>
                  <a:t>k</a:t>
                </a:r>
                <a:r>
                  <a:rPr lang="en-IN" baseline="-25000" dirty="0" err="1"/>
                  <a:t>min</a:t>
                </a:r>
                <a:endParaRPr lang="en-IN" baseline="-25000" dirty="0"/>
              </a:p>
              <a:p>
                <a:pPr lvl="1"/>
                <a:r>
                  <a:rPr lang="en-US" dirty="0"/>
                  <a:t>The sum is performed over only those vertices with k ≥ </a:t>
                </a:r>
                <a:r>
                  <a:rPr lang="en-US" dirty="0" err="1"/>
                  <a:t>kmin</a:t>
                </a:r>
                <a:r>
                  <a:rPr lang="en-US" dirty="0"/>
                  <a:t>, and not over all vertices. </a:t>
                </a:r>
                <a:endParaRPr lang="en-IN" baseline="-25000" dirty="0"/>
              </a:p>
              <a:p>
                <a:r>
                  <a:rPr lang="en-IN" dirty="0"/>
                  <a:t>The statistical error on the estimation of α is:</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𝜎</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𝑁</m:t>
                          </m:r>
                        </m:e>
                      </m:rad>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nary>
                                <m:naryPr>
                                  <m:chr m:val="∑"/>
                                  <m:supHide m:val="on"/>
                                  <m:ctrlPr>
                                    <a:rPr lang="en-IN" i="1">
                                      <a:latin typeface="Cambria Math" panose="02040503050406030204" pitchFamily="18" charset="0"/>
                                    </a:rPr>
                                  </m:ctrlPr>
                                </m:naryPr>
                                <m:sub>
                                  <m:r>
                                    <m:rPr>
                                      <m:brk m:alnAt="7"/>
                                    </m:rPr>
                                    <a:rPr lang="en-IN" i="1">
                                      <a:latin typeface="Cambria Math" panose="02040503050406030204" pitchFamily="18" charset="0"/>
                                    </a:rPr>
                                    <m:t>𝑖</m:t>
                                  </m:r>
                                </m:sub>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𝑘</m:t>
                                              </m:r>
                                            </m:e>
                                            <m:sub>
                                              <m:r>
                                                <a:rPr lang="en-IN" i="1">
                                                  <a:latin typeface="Cambria Math" panose="02040503050406030204" pitchFamily="18" charset="0"/>
                                                </a:rPr>
                                                <m:t>𝑖</m:t>
                                              </m:r>
                                            </m:sub>
                                          </m:sSub>
                                        </m:num>
                                        <m:den>
                                          <m:sSub>
                                            <m:sSubPr>
                                              <m:ctrlPr>
                                                <a:rPr lang="en-IN" i="1">
                                                  <a:latin typeface="Cambria Math" panose="02040503050406030204" pitchFamily="18" charset="0"/>
                                                </a:rPr>
                                              </m:ctrlPr>
                                            </m:sSubPr>
                                            <m:e>
                                              <m:r>
                                                <a:rPr lang="en-IN" i="1">
                                                  <a:latin typeface="Cambria Math" panose="02040503050406030204" pitchFamily="18" charset="0"/>
                                                </a:rPr>
                                                <m:t>𝑘</m:t>
                                              </m:r>
                                            </m:e>
                                            <m:sub>
                                              <m:r>
                                                <a:rPr lang="en-IN" i="1">
                                                  <a:latin typeface="Cambria Math" panose="02040503050406030204" pitchFamily="18" charset="0"/>
                                                </a:rPr>
                                                <m:t>𝑚𝑖𝑛</m:t>
                                              </m:r>
                                            </m:sub>
                                          </m:sSub>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den>
                                      </m:f>
                                    </m:e>
                                  </m:func>
                                </m:e>
                              </m:nary>
                            </m:e>
                          </m:d>
                        </m:e>
                        <m:sup>
                          <m:r>
                            <a:rPr lang="en-IN" i="1">
                              <a:latin typeface="Cambria Math" panose="02040503050406030204" pitchFamily="18" charset="0"/>
                            </a:rPr>
                            <m:t>−1</m:t>
                          </m:r>
                        </m:sup>
                      </m:s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𝛼</m:t>
                          </m:r>
                          <m:r>
                            <a:rPr lang="en-IN" b="0" i="1" smtClean="0">
                              <a:latin typeface="Cambria Math" panose="02040503050406030204" pitchFamily="18" charset="0"/>
                            </a:rPr>
                            <m:t>−1</m:t>
                          </m:r>
                        </m:num>
                        <m:den>
                          <m:r>
                            <a:rPr lang="en-IN" b="0" i="1" smtClean="0">
                              <a:latin typeface="Cambria Math" panose="02040503050406030204" pitchFamily="18" charset="0"/>
                            </a:rPr>
                            <m:t>√</m:t>
                          </m:r>
                          <m:r>
                            <a:rPr lang="en-IN" b="0" i="1" smtClean="0">
                              <a:latin typeface="Cambria Math" panose="02040503050406030204" pitchFamily="18" charset="0"/>
                            </a:rPr>
                            <m:t>𝑁</m:t>
                          </m:r>
                        </m:den>
                      </m:f>
                    </m:oMath>
                  </m:oMathPara>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80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6</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3083041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lstStyle/>
          <a:p>
            <a:endParaRPr lang="en-IN" dirty="0"/>
          </a:p>
          <a:p>
            <a:endParaRPr lang="en-IN" dirty="0"/>
          </a:p>
          <a:p>
            <a:endParaRPr lang="en-IN" dirty="0"/>
          </a:p>
          <a:p>
            <a:endParaRPr lang="en-IN" dirty="0"/>
          </a:p>
          <a:p>
            <a:endParaRPr lang="en-IN" dirty="0"/>
          </a:p>
          <a:p>
            <a:pPr marL="0" indent="0">
              <a:buNone/>
            </a:pPr>
            <a:r>
              <a:rPr lang="en-US" dirty="0"/>
              <a:t>Estimate the exponent α of the power law and the error on that estimate using </a:t>
            </a:r>
            <a:r>
              <a:rPr lang="en-US" dirty="0" err="1"/>
              <a:t>Eqs</a:t>
            </a:r>
            <a:r>
              <a:rPr lang="en-US" dirty="0"/>
              <a:t>. (8.6) and (8.7)</a:t>
            </a:r>
          </a:p>
          <a:p>
            <a:pPr marL="0" indent="0">
              <a:buNone/>
            </a:pPr>
            <a:r>
              <a:rPr lang="en-US" i="1" dirty="0"/>
              <a:t>Ans =&gt; alpha = 2.530955, error = 0.34233211</a:t>
            </a:r>
            <a:endParaRPr lang="en-IN" i="1" dirty="0"/>
          </a:p>
        </p:txBody>
      </p:sp>
      <p:sp>
        <p:nvSpPr>
          <p:cNvPr id="4" name="Slide Number Placeholder 3"/>
          <p:cNvSpPr>
            <a:spLocks noGrp="1"/>
          </p:cNvSpPr>
          <p:nvPr>
            <p:ph type="sldNum" sz="quarter" idx="12"/>
          </p:nvPr>
        </p:nvSpPr>
        <p:spPr/>
        <p:txBody>
          <a:bodyPr/>
          <a:lstStyle/>
          <a:p>
            <a:fld id="{AF5FB12C-948D-4C77-8613-2E4673F705B6}" type="slidenum">
              <a:rPr lang="en-IN" smtClean="0"/>
              <a:t>7</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3"/>
          <a:stretch>
            <a:fillRect/>
          </a:stretch>
        </p:blipFill>
        <p:spPr>
          <a:xfrm>
            <a:off x="838200" y="1690688"/>
            <a:ext cx="10732309" cy="2732763"/>
          </a:xfrm>
          <a:prstGeom prst="rect">
            <a:avLst/>
          </a:prstGeom>
        </p:spPr>
      </p:pic>
    </p:spTree>
    <p:extLst>
      <p:ext uri="{BB962C8B-B14F-4D97-AF65-F5344CB8AC3E}">
        <p14:creationId xmlns:p14="http://schemas.microsoft.com/office/powerpoint/2010/main" val="1164047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Recap</a:t>
            </a:r>
          </a:p>
        </p:txBody>
      </p:sp>
      <p:sp>
        <p:nvSpPr>
          <p:cNvPr id="3" name="Content Placeholder 2"/>
          <p:cNvSpPr>
            <a:spLocks noGrp="1"/>
          </p:cNvSpPr>
          <p:nvPr>
            <p:ph idx="1"/>
          </p:nvPr>
        </p:nvSpPr>
        <p:spPr/>
        <p:txBody>
          <a:bodyPr/>
          <a:lstStyle/>
          <a:p>
            <a:r>
              <a:rPr lang="en-IN" dirty="0"/>
              <a:t>Detecting power-law</a:t>
            </a:r>
          </a:p>
          <a:p>
            <a:pPr lvl="1"/>
            <a:r>
              <a:rPr lang="en-IN" dirty="0"/>
              <a:t>log-log straight line</a:t>
            </a:r>
          </a:p>
          <a:p>
            <a:pPr lvl="1"/>
            <a:r>
              <a:rPr lang="en-IN" dirty="0"/>
              <a:t>Binning</a:t>
            </a:r>
          </a:p>
          <a:p>
            <a:pPr lvl="1"/>
            <a:r>
              <a:rPr lang="en-IN" dirty="0"/>
              <a:t>Logarithmic binning</a:t>
            </a:r>
          </a:p>
          <a:p>
            <a:pPr lvl="1"/>
            <a:r>
              <a:rPr lang="en-IN" dirty="0"/>
              <a:t>CDF</a:t>
            </a:r>
          </a:p>
          <a:p>
            <a:r>
              <a:rPr lang="en-IN" dirty="0"/>
              <a:t>Properties of power law</a:t>
            </a:r>
          </a:p>
          <a:p>
            <a:pPr lvl="1"/>
            <a:r>
              <a:rPr lang="en-IN" dirty="0"/>
              <a:t>Normalization</a:t>
            </a:r>
          </a:p>
          <a:p>
            <a:pPr lvl="1"/>
            <a:r>
              <a:rPr lang="en-IN" dirty="0"/>
              <a:t>Moments</a:t>
            </a:r>
          </a:p>
        </p:txBody>
      </p:sp>
      <p:sp>
        <p:nvSpPr>
          <p:cNvPr id="4" name="Slide Number Placeholder 3"/>
          <p:cNvSpPr>
            <a:spLocks noGrp="1"/>
          </p:cNvSpPr>
          <p:nvPr>
            <p:ph type="sldNum" sz="quarter" idx="12"/>
          </p:nvPr>
        </p:nvSpPr>
        <p:spPr/>
        <p:txBody>
          <a:bodyPr/>
          <a:lstStyle/>
          <a:p>
            <a:fld id="{AF5FB12C-948D-4C77-8613-2E4673F705B6}" type="slidenum">
              <a:rPr lang="en-IN" smtClean="0"/>
              <a:t>8</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spTree>
    <p:extLst>
      <p:ext uri="{BB962C8B-B14F-4D97-AF65-F5344CB8AC3E}">
        <p14:creationId xmlns:p14="http://schemas.microsoft.com/office/powerpoint/2010/main" val="129780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Earthquakes and power-law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199908" cy="4351338"/>
              </a:xfrm>
            </p:spPr>
            <p:txBody>
              <a:bodyPr/>
              <a:lstStyle/>
              <a:p>
                <a:r>
                  <a:rPr lang="en-IN" dirty="0"/>
                  <a:t>Power law can be seen in many other instances</a:t>
                </a:r>
              </a:p>
              <a:p>
                <a:r>
                  <a:rPr lang="en-IN" dirty="0"/>
                  <a:t>N is the number of events having magnitude </a:t>
                </a:r>
                <a14:m>
                  <m:oMath xmlns:m="http://schemas.openxmlformats.org/officeDocument/2006/math">
                    <m:r>
                      <a:rPr lang="en-IN" b="0" i="1" smtClean="0">
                        <a:latin typeface="Cambria Math" panose="02040503050406030204" pitchFamily="18" charset="0"/>
                      </a:rPr>
                      <m:t>≥</m:t>
                    </m:r>
                  </m:oMath>
                </a14:m>
                <a:r>
                  <a:rPr lang="en-IN" dirty="0"/>
                  <a:t> M</a:t>
                </a:r>
              </a:p>
              <a:p>
                <a:r>
                  <a:rPr lang="en-IN" dirty="0"/>
                  <a:t>Occurrences of smaller magnitude will be larger</a:t>
                </a:r>
              </a:p>
              <a:p>
                <a:r>
                  <a:rPr lang="en-IN" dirty="0"/>
                  <a:t>Occurrences of higher magnitude will be smaller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199908" cy="4351338"/>
              </a:xfrm>
              <a:blipFill>
                <a:blip r:embed="rId3"/>
                <a:stretch>
                  <a:fillRect l="-2110" t="-2241" r="-340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AF5FB12C-948D-4C77-8613-2E4673F705B6}" type="slidenum">
              <a:rPr lang="en-IN" smtClean="0"/>
              <a:t>9</a:t>
            </a:fld>
            <a:endParaRPr lang="en-IN"/>
          </a:p>
        </p:txBody>
      </p:sp>
      <p:sp>
        <p:nvSpPr>
          <p:cNvPr id="5" name="Footer Placeholder 4"/>
          <p:cNvSpPr>
            <a:spLocks noGrp="1"/>
          </p:cNvSpPr>
          <p:nvPr>
            <p:ph type="ftr" sz="quarter" idx="3"/>
          </p:nvPr>
        </p:nvSpPr>
        <p:spPr/>
        <p:txBody>
          <a:bodyPr/>
          <a:lstStyle/>
          <a:p>
            <a:r>
              <a:rPr lang="en-IN"/>
              <a:t>MA 653: Network Science</a:t>
            </a:r>
            <a:endParaRPr lang="en-IN" dirty="0"/>
          </a:p>
        </p:txBody>
      </p:sp>
      <p:pic>
        <p:nvPicPr>
          <p:cNvPr id="6" name="Picture 5"/>
          <p:cNvPicPr>
            <a:picLocks noChangeAspect="1"/>
          </p:cNvPicPr>
          <p:nvPr/>
        </p:nvPicPr>
        <p:blipFill>
          <a:blip r:embed="rId4"/>
          <a:stretch>
            <a:fillRect/>
          </a:stretch>
        </p:blipFill>
        <p:spPr>
          <a:xfrm>
            <a:off x="6038108" y="1825625"/>
            <a:ext cx="5315692" cy="3743847"/>
          </a:xfrm>
          <a:prstGeom prst="rect">
            <a:avLst/>
          </a:prstGeom>
        </p:spPr>
      </p:pic>
      <p:sp>
        <p:nvSpPr>
          <p:cNvPr id="7" name="TextBox 6"/>
          <p:cNvSpPr txBox="1"/>
          <p:nvPr/>
        </p:nvSpPr>
        <p:spPr>
          <a:xfrm>
            <a:off x="6831106" y="5807631"/>
            <a:ext cx="2064732" cy="369332"/>
          </a:xfrm>
          <a:prstGeom prst="rect">
            <a:avLst/>
          </a:prstGeom>
          <a:noFill/>
        </p:spPr>
        <p:txBody>
          <a:bodyPr wrap="none" rtlCol="0">
            <a:spAutoFit/>
          </a:bodyPr>
          <a:lstStyle/>
          <a:p>
            <a:r>
              <a:rPr lang="en-IN" dirty="0"/>
              <a:t>Courtesy: Wikipedia</a:t>
            </a:r>
          </a:p>
        </p:txBody>
      </p:sp>
    </p:spTree>
    <p:extLst>
      <p:ext uri="{BB962C8B-B14F-4D97-AF65-F5344CB8AC3E}">
        <p14:creationId xmlns:p14="http://schemas.microsoft.com/office/powerpoint/2010/main" val="3536368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FC3C03-67F6-4601-A27C-579326EF49A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9749</TotalTime>
  <Words>1627</Words>
  <Application>Microsoft Office PowerPoint</Application>
  <PresentationFormat>Widescreen</PresentationFormat>
  <Paragraphs>220</Paragraphs>
  <Slides>26</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ArialMT</vt:lpstr>
      <vt:lpstr>Calibri</vt:lpstr>
      <vt:lpstr>Calibri Light</vt:lpstr>
      <vt:lpstr>Cambria Math</vt:lpstr>
      <vt:lpstr>Office Theme</vt:lpstr>
      <vt:lpstr>Structure of Real-world Networks – III </vt:lpstr>
      <vt:lpstr>Linear scale plot</vt:lpstr>
      <vt:lpstr>log log plot</vt:lpstr>
      <vt:lpstr> logarithmic binning</vt:lpstr>
      <vt:lpstr>Cumulative binning</vt:lpstr>
      <vt:lpstr>Power law exponent</vt:lpstr>
      <vt:lpstr>Exercise</vt:lpstr>
      <vt:lpstr>Recap</vt:lpstr>
      <vt:lpstr>Earthquakes and power-law</vt:lpstr>
      <vt:lpstr>Normalization (1)</vt:lpstr>
      <vt:lpstr>Normalization (2)</vt:lpstr>
      <vt:lpstr>Moments</vt:lpstr>
      <vt:lpstr>Moments (2)</vt:lpstr>
      <vt:lpstr>Moments (3)</vt:lpstr>
      <vt:lpstr>Moments (3)</vt:lpstr>
      <vt:lpstr>Top-heavy distributions</vt:lpstr>
      <vt:lpstr>Ex: Top heavy distributions</vt:lpstr>
      <vt:lpstr>Distribution of Eigenvector centrality</vt:lpstr>
      <vt:lpstr>Distributions of betweenness centrality </vt:lpstr>
      <vt:lpstr>Distributions of closeness centrality</vt:lpstr>
      <vt:lpstr>Clustering coefficients</vt:lpstr>
      <vt:lpstr>Clustering coefficients in real networks</vt:lpstr>
      <vt:lpstr>Local clustering coefficient</vt:lpstr>
      <vt:lpstr>Assortative mixing by degree</vt:lpstr>
      <vt:lpstr>Statistics for real networks:assortative</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 518 Database Management Systems</dc:title>
  <dc:creator>Ashok Singh Sairam</dc:creator>
  <cp:lastModifiedBy>AKSHAT JAIN</cp:lastModifiedBy>
  <cp:revision>282</cp:revision>
  <dcterms:created xsi:type="dcterms:W3CDTF">2020-08-05T04:35:17Z</dcterms:created>
  <dcterms:modified xsi:type="dcterms:W3CDTF">2024-02-28T01:26:07Z</dcterms:modified>
</cp:coreProperties>
</file>