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0_2F62A57E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6" r:id="rId3"/>
    <p:sldId id="317" r:id="rId4"/>
    <p:sldId id="320" r:id="rId5"/>
    <p:sldId id="321" r:id="rId6"/>
    <p:sldId id="322" r:id="rId7"/>
    <p:sldId id="323" r:id="rId8"/>
    <p:sldId id="324" r:id="rId9"/>
    <p:sldId id="326" r:id="rId10"/>
    <p:sldId id="327" r:id="rId11"/>
    <p:sldId id="329" r:id="rId12"/>
    <p:sldId id="330" r:id="rId13"/>
    <p:sldId id="331" r:id="rId14"/>
    <p:sldId id="328" r:id="rId15"/>
    <p:sldId id="332" r:id="rId16"/>
    <p:sldId id="333" r:id="rId17"/>
    <p:sldId id="365" r:id="rId18"/>
    <p:sldId id="334" r:id="rId19"/>
    <p:sldId id="335" r:id="rId20"/>
    <p:sldId id="336" r:id="rId21"/>
    <p:sldId id="367" r:id="rId22"/>
    <p:sldId id="366" r:id="rId23"/>
    <p:sldId id="337" r:id="rId24"/>
    <p:sldId id="338" r:id="rId25"/>
    <p:sldId id="339" r:id="rId26"/>
    <p:sldId id="340" r:id="rId27"/>
    <p:sldId id="341" r:id="rId28"/>
    <p:sldId id="342" r:id="rId29"/>
    <p:sldId id="345" r:id="rId30"/>
    <p:sldId id="344" r:id="rId31"/>
    <p:sldId id="3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4D5B6A-427C-6AAD-19A8-874233A91F0A}" name="AKSHAT JAIN" initials="A2" userId="S::akshat.j@iitg.ac.in::203125ce-6b15-4f1a-8131-0ce9251a65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35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40_2F62A5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7EB847-78FB-46A3-91F1-C76341E72666}" authorId="{974D5B6A-427C-6AAD-19A8-874233A91F0A}" created="2024-02-27T13:09:28.31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94994046" sldId="320"/>
      <ac:spMk id="3" creationId="{00000000-0000-0000-0000-000000000000}"/>
      <ac:txMk cp="245" len="9">
        <ac:context len="496" hash="177755309"/>
      </ac:txMk>
    </ac:txMkLst>
    <p188:pos x="4956313" y="1931366"/>
    <p188:txBody>
      <a:bodyPr/>
      <a:lstStyle/>
      <a:p>
        <a:r>
          <a:rPr lang="en-IN"/>
          <a:t>Demand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6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9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sparse networks,</a:t>
                </a:r>
                <a:r>
                  <a:rPr lang="en-IN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IN" b="0" i="0" smtClean="0">
                    <a:latin typeface="Cambria Math" panose="02040503050406030204" pitchFamily="18" charset="0"/>
                    <a:ea typeface="ＭＳ Ｐゴシック" pitchFamily="34" charset="-128"/>
                  </a:rPr>
                  <a:t>  </a:t>
                </a:r>
                <a:r>
                  <a:rPr lang="en-IN" i="0">
                    <a:latin typeface="Cambria Math" panose="02040503050406030204" pitchFamily="18" charset="0"/>
                    <a:ea typeface="ＭＳ Ｐゴシック" pitchFamily="34" charset="-128"/>
                  </a:rPr>
                  <a:t>𝑝〗_𝑘=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</a:t>
                </a:r>
                <a:r>
                  <a:rPr lang="en-IN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〗^(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−𝑐</a:t>
                </a:r>
                <a:r>
                  <a:rPr lang="en-IN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𝑐^𝑘/𝑘!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4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2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38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N" b="0" i="0" smtClean="0">
                    <a:latin typeface="Cambria Math" panose="02040503050406030204" pitchFamily="18" charset="0"/>
                  </a:rPr>
                  <a:t>𝑎) 𝑆=1−𝑒^(−𝑐𝑆)⇒𝑐=−ln (1−𝑆)/𝑆=−(𝑙𝑛 1/2)/(1/2)=2𝑙𝑛2=1.38;〖𝑏) 𝑝〗_𝑘=(𝑒^(−𝑐) 𝑐^5)/5!=.0107;𝑐)  𝑁𝑜𝑡 𝑎 𝑚𝑒𝑚𝑏𝑒𝑟=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(1/2)^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5⇒𝑀𝑒𝑚𝑏𝑒𝑟=1−1/32 𝑑)</a:t>
                </a:r>
                <a:r>
                  <a:rPr lang="en-IN" dirty="0" smtClean="0"/>
                  <a:t> Use Bayes rule</a:t>
                </a:r>
                <a:r>
                  <a:rPr lang="en-IN" baseline="0" dirty="0" smtClean="0"/>
                  <a:t>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𝑃(𝑘│𝑔.𝑐.)=𝑃(𝑔.𝑐│𝑘)  𝑝_𝑘/𝑝(𝑔.𝑐) =31/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5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9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6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4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What is the value of Omega?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𝑃(𝐺)=1/((((𝑛¦2))¦𝑚) )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8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8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5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4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0_2F62A57E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Graphs - I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Mean degree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mean degree in a network with exactly m edges is 2m/n</a:t>
                </a:r>
              </a:p>
              <a:p>
                <a:r>
                  <a:rPr lang="en-IN" dirty="0"/>
                  <a:t>Thus the mean degree in the G(</a:t>
                </a:r>
                <a:r>
                  <a:rPr lang="en-IN" dirty="0" err="1"/>
                  <a:t>n,p</a:t>
                </a:r>
                <a:r>
                  <a:rPr lang="en-IN" dirty="0"/>
                  <a:t>) graph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&gt; 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Using the notation </a:t>
                </a:r>
                <a:r>
                  <a:rPr lang="en-IN" i="1" dirty="0"/>
                  <a:t>c </a:t>
                </a:r>
                <a:r>
                  <a:rPr lang="en-IN" dirty="0"/>
                  <a:t>for mean degree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6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Next, we want to compute the degree distribution of </a:t>
                </a:r>
                <a:r>
                  <a:rPr lang="en-IN" i="1" dirty="0"/>
                  <a:t>G</a:t>
                </a:r>
                <a:r>
                  <a:rPr lang="en-IN" dirty="0"/>
                  <a:t>(</a:t>
                </a:r>
                <a:r>
                  <a:rPr lang="en-IN" i="1" dirty="0" err="1"/>
                  <a:t>n</a:t>
                </a:r>
                <a:r>
                  <a:rPr lang="en-IN" dirty="0" err="1"/>
                  <a:t>,</a:t>
                </a:r>
                <a:r>
                  <a:rPr lang="en-IN" i="1" dirty="0" err="1"/>
                  <a:t>p</a:t>
                </a:r>
                <a:r>
                  <a:rPr lang="en-IN" dirty="0"/>
                  <a:t>) where we will use </a:t>
                </a:r>
                <a:r>
                  <a:rPr lang="en-IN" u="sng" dirty="0"/>
                  <a:t>Binomial distribution</a:t>
                </a:r>
                <a:r>
                  <a:rPr lang="en-IN" dirty="0"/>
                  <a:t>, </a:t>
                </a:r>
                <a:r>
                  <a:rPr lang="en-IN" u="sng" dirty="0"/>
                  <a:t>Taylor series, </a:t>
                </a:r>
                <a:r>
                  <a:rPr lang="en-IN" dirty="0"/>
                  <a:t>and </a:t>
                </a:r>
                <a:r>
                  <a:rPr lang="en-IN" u="sng" dirty="0"/>
                  <a:t>Poisson distribution</a:t>
                </a:r>
                <a:endParaRPr lang="en-IN" dirty="0"/>
              </a:p>
              <a:p>
                <a:r>
                  <a:rPr lang="en-IN" dirty="0"/>
                  <a:t>Binomial distribution with parameters </a:t>
                </a:r>
                <a:r>
                  <a:rPr lang="en-IN" i="1" dirty="0"/>
                  <a:t>n</a:t>
                </a:r>
                <a:r>
                  <a:rPr lang="en-IN" dirty="0"/>
                  <a:t> and </a:t>
                </a:r>
                <a:r>
                  <a:rPr lang="en-IN" i="1" dirty="0"/>
                  <a:t>p</a:t>
                </a:r>
                <a:r>
                  <a:rPr lang="en-IN" dirty="0"/>
                  <a:t> is the number of success in </a:t>
                </a:r>
                <a:r>
                  <a:rPr lang="en-IN" i="1" dirty="0"/>
                  <a:t>n</a:t>
                </a:r>
                <a:r>
                  <a:rPr lang="en-IN" dirty="0"/>
                  <a:t> independent trials</a:t>
                </a:r>
              </a:p>
              <a:p>
                <a:pPr lvl="1"/>
                <a:r>
                  <a:rPr lang="en-IN" dirty="0"/>
                  <a:t>Each trial (Bernoulli trial) has a Boolean outcome, success with probability </a:t>
                </a:r>
                <a:r>
                  <a:rPr lang="en-IN" i="1" dirty="0"/>
                  <a:t>p</a:t>
                </a:r>
                <a:r>
                  <a:rPr lang="en-IN" dirty="0"/>
                  <a:t> or failure with </a:t>
                </a:r>
                <a:r>
                  <a:rPr lang="en-IN" i="1" dirty="0"/>
                  <a:t>q</a:t>
                </a:r>
                <a:r>
                  <a:rPr lang="en-IN" dirty="0"/>
                  <a:t>=1-</a:t>
                </a:r>
                <a:r>
                  <a:rPr lang="en-IN" i="1" dirty="0"/>
                  <a:t>p</a:t>
                </a:r>
              </a:p>
              <a:p>
                <a:r>
                  <a:rPr lang="en-IN" dirty="0"/>
                  <a:t>Probability of exactly </a:t>
                </a:r>
                <a:r>
                  <a:rPr lang="en-IN" i="1" dirty="0"/>
                  <a:t>k</a:t>
                </a:r>
                <a:r>
                  <a:rPr lang="en-IN" dirty="0"/>
                  <a:t> successes in </a:t>
                </a:r>
                <a:r>
                  <a:rPr lang="en-IN" i="1" dirty="0"/>
                  <a:t>n</a:t>
                </a:r>
                <a:r>
                  <a:rPr lang="en-IN" dirty="0"/>
                  <a:t> independent Bernoulli trials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45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model: Degree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ea typeface="ＭＳ Ｐゴシック" pitchFamily="34" charset="-128"/>
                  </a:rPr>
                  <a:t>We want to find the probability </a:t>
                </a:r>
                <a:r>
                  <a:rPr lang="en-US" i="1" dirty="0" err="1">
                    <a:ea typeface="ＭＳ Ｐゴシック" pitchFamily="34" charset="-128"/>
                  </a:rPr>
                  <a:t>p</a:t>
                </a:r>
                <a:r>
                  <a:rPr lang="en-US" i="1" baseline="-25000" dirty="0" err="1">
                    <a:ea typeface="ＭＳ Ｐゴシック" pitchFamily="34" charset="-128"/>
                  </a:rPr>
                  <a:t>k</a:t>
                </a:r>
                <a:r>
                  <a:rPr lang="en-US" dirty="0">
                    <a:ea typeface="ＭＳ Ｐゴシック" pitchFamily="34" charset="-128"/>
                  </a:rPr>
                  <a:t> that a node is connected to exactly </a:t>
                </a:r>
                <a:r>
                  <a:rPr lang="en-US" i="1" dirty="0">
                    <a:ea typeface="ＭＳ Ｐゴシック" pitchFamily="34" charset="-128"/>
                  </a:rPr>
                  <a:t>k</a:t>
                </a:r>
                <a:r>
                  <a:rPr lang="en-US" dirty="0">
                    <a:ea typeface="ＭＳ Ｐゴシック" pitchFamily="34" charset="-128"/>
                  </a:rPr>
                  <a:t> other vertices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Consider a single node, there are n-1 possible connections for the vertex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The probability of being connected to a specific set of k vertices is: </a:t>
                </a:r>
                <a:r>
                  <a:rPr lang="en-US" dirty="0" err="1">
                    <a:ea typeface="ＭＳ Ｐゴシック" pitchFamily="34" charset="-128"/>
                  </a:rPr>
                  <a:t>p</a:t>
                </a:r>
                <a:r>
                  <a:rPr lang="en-US" baseline="30000" dirty="0" err="1">
                    <a:ea typeface="ＭＳ Ｐゴシック" pitchFamily="34" charset="-128"/>
                  </a:rPr>
                  <a:t>k</a:t>
                </a:r>
                <a:r>
                  <a:rPr lang="en-US" dirty="0">
                    <a:ea typeface="ＭＳ Ｐゴシック" pitchFamily="34" charset="-128"/>
                  </a:rPr>
                  <a:t>(1-p)</a:t>
                </a:r>
                <a:r>
                  <a:rPr lang="en-US" baseline="30000" dirty="0">
                    <a:ea typeface="ＭＳ Ｐゴシック" pitchFamily="34" charset="-128"/>
                  </a:rPr>
                  <a:t>n-1-k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ways to choose those</a:t>
                </a:r>
                <a:r>
                  <a:rPr lang="en-US" i="1" dirty="0">
                    <a:ea typeface="ＭＳ Ｐゴシック" pitchFamily="34" charset="-128"/>
                  </a:rPr>
                  <a:t> k </a:t>
                </a:r>
                <a:r>
                  <a:rPr lang="en-US" dirty="0">
                    <a:ea typeface="ＭＳ Ｐゴシック" pitchFamily="34" charset="-128"/>
                  </a:rPr>
                  <a:t>other nodes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Hence, the total probability of being connected to exactly k vertices:</a:t>
                </a: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−1−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pPr lvl="2" algn="just"/>
                <a:endParaRPr lang="en-US" dirty="0">
                  <a:ea typeface="ＭＳ Ｐゴシック" pitchFamily="34" charset="-128"/>
                </a:endParaRP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G(</a:t>
                </a:r>
                <a:r>
                  <a:rPr lang="en-US" dirty="0" err="1">
                    <a:ea typeface="ＭＳ Ｐゴシック" pitchFamily="34" charset="-128"/>
                  </a:rPr>
                  <a:t>n,p</a:t>
                </a:r>
                <a:r>
                  <a:rPr lang="en-US" dirty="0">
                    <a:ea typeface="ＭＳ Ｐゴシック" pitchFamily="34" charset="-128"/>
                  </a:rPr>
                  <a:t>) has a binomial degree distribution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87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degree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Each node has (</a:t>
                </a:r>
                <a:r>
                  <a:rPr lang="en-IN" i="1" dirty="0"/>
                  <a:t>n</a:t>
                </a:r>
                <a:r>
                  <a:rPr lang="en-IN" dirty="0"/>
                  <a:t> – 1) tries to get edges</a:t>
                </a:r>
              </a:p>
              <a:p>
                <a:r>
                  <a:rPr lang="en-IN" dirty="0"/>
                  <a:t>Each try is a success with probability </a:t>
                </a:r>
                <a:r>
                  <a:rPr lang="en-IN" i="1" dirty="0"/>
                  <a:t>p</a:t>
                </a:r>
              </a:p>
              <a:p>
                <a:r>
                  <a:rPr lang="en-IN" dirty="0"/>
                  <a:t>The binomial distribution gives us the probability that a node has degree </a:t>
                </a:r>
                <a:r>
                  <a:rPr lang="en-IN" i="1" dirty="0"/>
                  <a:t>k</a:t>
                </a:r>
                <a:r>
                  <a:rPr lang="en-I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−1,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−1−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79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model: Degree distribution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mainly interested in the properties of large networks</a:t>
                </a:r>
              </a:p>
              <a:p>
                <a:pPr lvl="1"/>
                <a:r>
                  <a:rPr lang="en-IN" dirty="0"/>
                  <a:t>Large networks are mainly sparse, that is, only a tiny fraction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possible edges are actually present</a:t>
                </a:r>
              </a:p>
              <a:p>
                <a:r>
                  <a:rPr lang="en-IN" dirty="0"/>
                  <a:t>Consider the equation for mean degree,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dirty="0"/>
              </a:p>
              <a:p>
                <a:pPr lvl="2"/>
                <a:r>
                  <a:rPr lang="en-IN" sz="2400" dirty="0"/>
                  <a:t>As </a:t>
                </a:r>
                <a:r>
                  <a:rPr lang="en-IN" sz="2400" i="1" dirty="0"/>
                  <a:t>n</a:t>
                </a:r>
                <a:r>
                  <a:rPr lang="en-IN" sz="2400" dirty="0"/>
                  <a:t> becomes large, </a:t>
                </a:r>
                <a:r>
                  <a:rPr lang="en-IN" sz="2400" i="1" dirty="0"/>
                  <a:t>c</a:t>
                </a:r>
                <a:r>
                  <a:rPr lang="en-IN" sz="2400" dirty="0"/>
                  <a:t> will become very small =&gt; </a:t>
                </a:r>
                <a:r>
                  <a:rPr lang="en-IN" sz="2400" i="1" dirty="0"/>
                  <a:t>p</a:t>
                </a:r>
                <a:r>
                  <a:rPr lang="en-IN" sz="2400" dirty="0"/>
                  <a:t> will become vanishingly small  </a:t>
                </a:r>
              </a:p>
              <a:p>
                <a:r>
                  <a:rPr lang="en-IN" dirty="0"/>
                  <a:t>In the equation for degree distribution, consider the last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−1−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329680" y="4978400"/>
            <a:ext cx="2397760" cy="76200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Take log of the last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/>
              </a:p>
              <a:p>
                <a:r>
                  <a:rPr lang="en-IN" dirty="0"/>
                  <a:t>Expand the logarithm as a Taylor series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..=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  <a:p>
                <a:r>
                  <a:rPr lang="en-IN" dirty="0"/>
                  <a:t>Taking exponential of both sides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Also for large </a:t>
                </a:r>
                <a:r>
                  <a:rPr lang="en-IN" i="1" dirty="0"/>
                  <a:t>n</a:t>
                </a:r>
                <a:r>
                  <a:rPr lang="en-IN" dirty="0"/>
                  <a:t>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132320" y="2103120"/>
            <a:ext cx="2397760" cy="76200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0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Finally the degree distribution equation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−1−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𝑘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This is the Poisson distribution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At the limit of n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∞, the degree distribution of </a:t>
                </a:r>
                <a:r>
                  <a:rPr lang="en-US" i="1" dirty="0">
                    <a:ea typeface="ＭＳ Ｐゴシック" pitchFamily="34" charset="-128"/>
                    <a:sym typeface="Wingdings" pitchFamily="2" charset="2"/>
                  </a:rPr>
                  <a:t>G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(</a:t>
                </a:r>
                <a:r>
                  <a:rPr lang="en-US" i="1" dirty="0" err="1">
                    <a:ea typeface="ＭＳ Ｐゴシック" pitchFamily="34" charset="-128"/>
                    <a:sym typeface="Wingdings" pitchFamily="2" charset="2"/>
                  </a:rPr>
                  <a:t>n</a:t>
                </a:r>
                <a:r>
                  <a:rPr lang="en-US" dirty="0" err="1">
                    <a:ea typeface="ＭＳ Ｐゴシック" pitchFamily="34" charset="-128"/>
                    <a:sym typeface="Wingdings" pitchFamily="2" charset="2"/>
                  </a:rPr>
                  <a:t>,</a:t>
                </a:r>
                <a:r>
                  <a:rPr lang="en-US" i="1" dirty="0" err="1">
                    <a:ea typeface="ＭＳ Ｐゴシック" pitchFamily="34" charset="-128"/>
                    <a:sym typeface="Wingdings" pitchFamily="2" charset="2"/>
                  </a:rPr>
                  <a:t>p</a:t>
                </a:r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) follows a Poisson distribution</a:t>
                </a:r>
              </a:p>
              <a:p>
                <a:pPr lvl="2" algn="just"/>
                <a:r>
                  <a:rPr lang="en-US" dirty="0">
                    <a:ea typeface="ＭＳ Ｐゴシック" pitchFamily="34" charset="-128"/>
                    <a:sym typeface="Wingdings" pitchFamily="2" charset="2"/>
                  </a:rPr>
                  <a:t>Poisson random graph</a:t>
                </a:r>
                <a:r>
                  <a:rPr lang="en-US" dirty="0">
                    <a:ea typeface="ＭＳ Ｐゴシック" pitchFamily="34" charset="-128"/>
                  </a:rPr>
                  <a:t>  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7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522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45" y="1720522"/>
            <a:ext cx="646837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Poisson distribution is </a:t>
            </a:r>
            <a:r>
              <a:rPr lang="en-IN" b="1" dirty="0"/>
              <a:t>a discrete probability distribution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Gives probability of an event happening a certain number of times (</a:t>
            </a:r>
            <a:r>
              <a:rPr lang="en-IN" i="1" dirty="0"/>
              <a:t>k</a:t>
            </a:r>
            <a:r>
              <a:rPr lang="en-IN" dirty="0"/>
              <a:t>) within a given interval of time or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42695"/>
            <a:ext cx="5311043" cy="32194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2602" y="3080186"/>
            <a:ext cx="4427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Poisson distribution has only one parameter, λ (lambda), which is the mean number events</a:t>
            </a:r>
          </a:p>
        </p:txBody>
      </p:sp>
    </p:spTree>
    <p:extLst>
      <p:ext uri="{BB962C8B-B14F-4D97-AF65-F5344CB8AC3E}">
        <p14:creationId xmlns:p14="http://schemas.microsoft.com/office/powerpoint/2010/main" val="319874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ea typeface="ＭＳ Ｐゴシック" pitchFamily="34" charset="-128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−1−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𝑘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805002" y="2793722"/>
            <a:ext cx="2157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MT"/>
              </a:rPr>
              <a:t>limit </a:t>
            </a:r>
            <a:r>
              <a:rPr lang="en-IN" sz="2400" i="1" dirty="0">
                <a:latin typeface="Arial-ItalicMT"/>
              </a:rPr>
              <a:t>p </a:t>
            </a:r>
            <a:r>
              <a:rPr lang="en-IN" sz="2400" dirty="0">
                <a:latin typeface="ArialMT"/>
              </a:rPr>
              <a:t>small, or, n -&gt; infinity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7166518" y="1773233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MT"/>
              </a:rPr>
              <a:t>Binomial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0338" y="4001294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MT"/>
              </a:rPr>
              <a:t>Poisson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09719" y="2346097"/>
            <a:ext cx="0" cy="16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last lecture, we looked at the degree distribution, etc. of real networks</a:t>
            </a:r>
          </a:p>
          <a:p>
            <a:pPr lvl="1"/>
            <a:r>
              <a:rPr lang="en-IN" dirty="0"/>
              <a:t>Found that the centrality measure distribution of many networks follow the power law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We want to have formal processes which can give rise to networks with specific properties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E.g., degree distribution, largest component size, diameter, etc.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These models and their features can help us understand how the properties of a network (network structure) arise </a:t>
            </a:r>
          </a:p>
          <a:p>
            <a:pPr lvl="1"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Clustering coefficient is defined as the probability that two vertices with a common neighbor are connected themselves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In a random graph the probability that </a:t>
            </a:r>
            <a:r>
              <a:rPr lang="en-US" i="1" u="sng" dirty="0">
                <a:ea typeface="ＭＳ Ｐゴシック" pitchFamily="34" charset="-128"/>
              </a:rPr>
              <a:t>any</a:t>
            </a:r>
            <a:r>
              <a:rPr lang="en-US" dirty="0">
                <a:ea typeface="ＭＳ Ｐゴシック" pitchFamily="34" charset="-128"/>
              </a:rPr>
              <a:t> two vertices are connected is equal to p=c/(n-1)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Hence the clustering coefficient is also: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Given that for large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i="1" dirty="0">
                <a:ea typeface="ＭＳ Ｐゴシック" pitchFamily="34" charset="-128"/>
              </a:rPr>
              <a:t>c</a:t>
            </a:r>
            <a:r>
              <a:rPr lang="en-US" dirty="0">
                <a:ea typeface="ＭＳ Ｐゴシック" pitchFamily="34" charset="-128"/>
              </a:rPr>
              <a:t> is constant, it follows that the clustering coefficient goes to 0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This is a sharp difference between the G(</a:t>
            </a:r>
            <a:r>
              <a:rPr lang="en-US" dirty="0" err="1">
                <a:ea typeface="ＭＳ Ｐゴシック" pitchFamily="34" charset="-128"/>
              </a:rPr>
              <a:t>n,p</a:t>
            </a:r>
            <a:r>
              <a:rPr lang="en-US" dirty="0">
                <a:ea typeface="ＭＳ Ｐゴシック" pitchFamily="34" charset="-128"/>
              </a:rPr>
              <a:t>) model and real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52253"/>
              </p:ext>
            </p:extLst>
          </p:nvPr>
        </p:nvGraphicFramePr>
        <p:xfrm>
          <a:off x="4688205" y="4001294"/>
          <a:ext cx="111848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393700" progId="Equation.3">
                  <p:embed/>
                </p:oleObj>
              </mc:Choice>
              <mc:Fallback>
                <p:oleObj name="Equation" r:id="rId2" imgW="584200" imgH="39370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205" y="4001294"/>
                        <a:ext cx="1118480" cy="731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39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Summary: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Construct a </a:t>
                </a:r>
                <a:r>
                  <a:rPr lang="en-IN" i="1" dirty="0"/>
                  <a:t>G</a:t>
                </a:r>
                <a:r>
                  <a:rPr lang="en-IN" dirty="0"/>
                  <a:t>(</a:t>
                </a:r>
                <a:r>
                  <a:rPr lang="en-IN" i="1" dirty="0" err="1"/>
                  <a:t>n</a:t>
                </a:r>
                <a:r>
                  <a:rPr lang="en-IN" dirty="0" err="1"/>
                  <a:t>,</a:t>
                </a:r>
                <a:r>
                  <a:rPr lang="en-IN" i="1" dirty="0" err="1"/>
                  <a:t>p</a:t>
                </a:r>
                <a:r>
                  <a:rPr lang="en-IN" dirty="0"/>
                  <a:t>) network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Start with </a:t>
                </a:r>
                <a:r>
                  <a:rPr lang="en-IN" i="1" dirty="0"/>
                  <a:t>n</a:t>
                </a:r>
                <a:r>
                  <a:rPr lang="en-IN" dirty="0"/>
                  <a:t> isolated nodes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For a particular node pair (</a:t>
                </a:r>
                <a:r>
                  <a:rPr lang="en-IN" i="1" dirty="0" err="1"/>
                  <a:t>u</a:t>
                </a:r>
                <a:r>
                  <a:rPr lang="en-IN" dirty="0" err="1"/>
                  <a:t>,</a:t>
                </a:r>
                <a:r>
                  <a:rPr lang="en-IN" i="1" dirty="0" err="1"/>
                  <a:t>v</a:t>
                </a:r>
                <a:r>
                  <a:rPr lang="en-IN" dirty="0"/>
                  <a:t>), generate a random number </a:t>
                </a:r>
                <a:r>
                  <a:rPr lang="en-IN" i="1" dirty="0"/>
                  <a:t>r</a:t>
                </a:r>
                <a:r>
                  <a:rPr lang="en-IN" dirty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then add the link (</a:t>
                </a:r>
                <a:r>
                  <a:rPr lang="en-IN" i="1" dirty="0" err="1"/>
                  <a:t>u</a:t>
                </a:r>
                <a:r>
                  <a:rPr lang="en-IN" dirty="0" err="1"/>
                  <a:t>,</a:t>
                </a:r>
                <a:r>
                  <a:rPr lang="en-IN" i="1" dirty="0" err="1"/>
                  <a:t>v</a:t>
                </a:r>
                <a:r>
                  <a:rPr lang="en-IN" dirty="0"/>
                  <a:t>) to the network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Repeat Step 2 for each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node pairs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17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a random network generated according to the G(n, p) model where n = 12 and p = 0.20. Determine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probability that there are exactly 60 edges in the network = </a:t>
            </a:r>
            <a:r>
              <a:rPr lang="en-IN" b="1" dirty="0">
                <a:solidFill>
                  <a:srgbClr val="FF0000"/>
                </a:solidFill>
              </a:rPr>
              <a:t>((nC2)C60) *p^(60)*((1-p)^((nC2)-60))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average number of edges in the network </a:t>
            </a:r>
            <a:r>
              <a:rPr lang="en-IN" b="1" dirty="0">
                <a:solidFill>
                  <a:srgbClr val="FF0000"/>
                </a:solidFill>
              </a:rPr>
              <a:t>(nC2)p</a:t>
            </a:r>
            <a:endParaRPr lang="en-IN" dirty="0"/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average node degree </a:t>
            </a:r>
            <a:r>
              <a:rPr lang="en-IN" b="1" dirty="0">
                <a:solidFill>
                  <a:srgbClr val="FF0000"/>
                </a:solidFill>
              </a:rPr>
              <a:t>(n-1)*p</a:t>
            </a:r>
            <a:endParaRPr lang="en-IN" dirty="0"/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probability that a node has exactly 5 neighbours (Hint: use degree distribution) </a:t>
            </a:r>
            <a:r>
              <a:rPr lang="en-IN" b="1" dirty="0">
                <a:solidFill>
                  <a:srgbClr val="FF0000"/>
                </a:solidFill>
              </a:rPr>
              <a:t>p5 ,i.e., using degree distribution</a:t>
            </a:r>
            <a:endParaRPr lang="en-IN" dirty="0"/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average local clustering coefficient for any node in the network. </a:t>
            </a:r>
            <a:r>
              <a:rPr lang="en-IN" b="1" dirty="0">
                <a:solidFill>
                  <a:srgbClr val="FF0000"/>
                </a:solidFill>
              </a:rPr>
              <a:t>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expected local clustering coefficient for a node that has exactly 5 </a:t>
            </a:r>
            <a:r>
              <a:rPr lang="en-IN" dirty="0" err="1"/>
              <a:t>neighbors</a:t>
            </a:r>
            <a:r>
              <a:rPr lang="en-IN" dirty="0"/>
              <a:t>. </a:t>
            </a:r>
            <a:r>
              <a:rPr lang="en-IN" b="1" dirty="0">
                <a:solidFill>
                  <a:srgbClr val="FF0000"/>
                </a:solidFill>
              </a:rPr>
              <a:t>=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9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in the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5670" cy="4351338"/>
              </a:xfrm>
            </p:spPr>
            <p:txBody>
              <a:bodyPr/>
              <a:lstStyle/>
              <a:p>
                <a:r>
                  <a:rPr lang="en-IN" dirty="0"/>
                  <a:t>How many components exist in </a:t>
                </a:r>
                <a:r>
                  <a:rPr lang="en-IN" i="1" dirty="0"/>
                  <a:t>G</a:t>
                </a:r>
                <a:r>
                  <a:rPr lang="en-IN" dirty="0"/>
                  <a:t>(</a:t>
                </a:r>
                <a:r>
                  <a:rPr lang="en-IN" i="1" dirty="0" err="1"/>
                  <a:t>n</a:t>
                </a:r>
                <a:r>
                  <a:rPr lang="en-IN" dirty="0" err="1"/>
                  <a:t>,</a:t>
                </a:r>
                <a:r>
                  <a:rPr lang="en-IN" i="1" dirty="0" err="1"/>
                  <a:t>p</a:t>
                </a:r>
                <a:r>
                  <a:rPr lang="en-IN" dirty="0"/>
                  <a:t>) model </a:t>
                </a:r>
              </a:p>
              <a:p>
                <a:pPr lvl="1"/>
                <a:r>
                  <a:rPr lang="en-IN" i="1" dirty="0"/>
                  <a:t>p</a:t>
                </a:r>
                <a:r>
                  <a:rPr lang="en-IN" dirty="0"/>
                  <a:t>=0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Every node is isolated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Component size = 1 (independent of n)</a:t>
                </a:r>
              </a:p>
              <a:p>
                <a:pPr lvl="2"/>
                <a:r>
                  <a:rPr lang="en-IN" dirty="0"/>
                  <a:t>Shown in Figure (a)</a:t>
                </a:r>
              </a:p>
              <a:p>
                <a:pPr lvl="1"/>
                <a:r>
                  <a:rPr lang="en-IN" i="1" dirty="0"/>
                  <a:t>p</a:t>
                </a:r>
                <a:r>
                  <a:rPr lang="en-IN" dirty="0"/>
                  <a:t>=1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All nodes connected with each other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dirty="0"/>
                  <a:t>Component size = n (proportional to n)</a:t>
                </a:r>
              </a:p>
              <a:p>
                <a:pPr lvl="2"/>
                <a:r>
                  <a:rPr lang="en-IN" dirty="0"/>
                  <a:t>Shown in Figure (b)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5670" cy="4351338"/>
              </a:xfrm>
              <a:blipFill>
                <a:blip r:embed="rId3"/>
                <a:stretch>
                  <a:fillRect l="-2156" t="-2241" r="-2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5933871" y="1873250"/>
            <a:ext cx="5582489" cy="3503148"/>
            <a:chOff x="5598214" y="2450329"/>
            <a:chExt cx="5582489" cy="35031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8214" y="2450329"/>
              <a:ext cx="2875225" cy="3503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3440" y="2450329"/>
              <a:ext cx="2707263" cy="350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26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component size vary?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It is interesting to examine what happens for values of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in-between 0 and 1</a:t>
            </a:r>
          </a:p>
          <a:p>
            <a:pPr lvl="1"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In particular, what happens to the largest component in the network as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increases?</a:t>
            </a:r>
          </a:p>
          <a:p>
            <a:pPr lvl="2" algn="just"/>
            <a:r>
              <a:rPr lang="en-US" b="1" u="sng" dirty="0">
                <a:ea typeface="ＭＳ Ｐゴシック" pitchFamily="34" charset="-128"/>
                <a:sym typeface="Wingdings" pitchFamily="2" charset="2"/>
              </a:rPr>
              <a:t>The size of the largest component undergoes a sudden change, or </a:t>
            </a:r>
            <a:r>
              <a:rPr lang="en-US" b="1" i="1" u="sng" dirty="0">
                <a:ea typeface="ＭＳ Ｐゴシック" pitchFamily="34" charset="-128"/>
                <a:sym typeface="Wingdings" pitchFamily="2" charset="2"/>
              </a:rPr>
              <a:t>phase transition</a:t>
            </a:r>
            <a:r>
              <a:rPr lang="en-US" b="1" u="sng" dirty="0">
                <a:ea typeface="ＭＳ Ｐゴシック" pitchFamily="34" charset="-128"/>
                <a:sym typeface="Wingdings" pitchFamily="2" charset="2"/>
              </a:rPr>
              <a:t>, from constant size to extensive size at one particular special value of p</a:t>
            </a:r>
            <a:r>
              <a:rPr lang="en-US" b="1" dirty="0">
                <a:ea typeface="ＭＳ Ｐゴシック" pitchFamily="34" charset="-128"/>
                <a:sym typeface="Wingdings" pitchFamily="2" charset="2"/>
              </a:rPr>
              <a:t> 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 network component whose size grows in proportion to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is called </a:t>
            </a:r>
            <a:r>
              <a:rPr lang="en-US" u="sng" dirty="0">
                <a:ea typeface="ＭＳ Ｐゴシック" pitchFamily="34" charset="-128"/>
              </a:rPr>
              <a:t>giant component</a:t>
            </a:r>
            <a:endParaRPr lang="en-US" dirty="0">
              <a:ea typeface="ＭＳ Ｐゴシック" pitchFamily="34" charset="-128"/>
            </a:endParaRPr>
          </a:p>
          <a:p>
            <a:pPr algn="just"/>
            <a:endParaRPr lang="en-US" b="1" dirty="0">
              <a:ea typeface="ＭＳ Ｐゴシック" pitchFamily="34" charset="-128"/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37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Let </a:t>
            </a:r>
            <a:r>
              <a:rPr lang="en-US" i="1" dirty="0">
                <a:ea typeface="ＭＳ Ｐゴシック" pitchFamily="34" charset="-128"/>
              </a:rPr>
              <a:t>u</a:t>
            </a:r>
            <a:r>
              <a:rPr lang="en-US" dirty="0">
                <a:ea typeface="ＭＳ Ｐゴシック" pitchFamily="34" charset="-128"/>
              </a:rPr>
              <a:t> be the fraction of nodes that do </a:t>
            </a:r>
            <a:r>
              <a:rPr lang="en-US" u="sng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belong to the giant component.  Hence, 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If there is no giant component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u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=1</a:t>
            </a:r>
          </a:p>
          <a:p>
            <a:pPr lvl="1"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If there is giant component 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u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&lt;1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In order for a node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to connect to the giant component:</a:t>
            </a:r>
          </a:p>
          <a:p>
            <a:pPr lvl="1" algn="just"/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is not connected to any other node </a:t>
            </a:r>
            <a:r>
              <a:rPr lang="en-US" i="1" dirty="0">
                <a:ea typeface="ＭＳ Ｐゴシック" pitchFamily="34" charset="-128"/>
              </a:rPr>
              <a:t>j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 1-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p</a:t>
            </a:r>
          </a:p>
          <a:p>
            <a:pPr lvl="1" algn="just"/>
            <a:r>
              <a:rPr lang="en-US" i="1" dirty="0" err="1">
                <a:ea typeface="ＭＳ Ｐゴシック" pitchFamily="34" charset="-128"/>
                <a:sym typeface="Wingdings" pitchFamily="2" charset="2"/>
              </a:rPr>
              <a:t>i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is connected to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j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, but </a:t>
            </a:r>
            <a:r>
              <a:rPr lang="en-US" i="1" dirty="0">
                <a:ea typeface="ＭＳ Ｐゴシック" pitchFamily="34" charset="-128"/>
                <a:sym typeface="Wingdings" pitchFamily="2" charset="2"/>
              </a:rPr>
              <a:t>j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itself is not connected to the giant component  </a:t>
            </a:r>
            <a:r>
              <a:rPr lang="en-US" i="1" dirty="0" err="1">
                <a:ea typeface="ＭＳ Ｐゴシック" pitchFamily="34" charset="-128"/>
                <a:sym typeface="Wingdings" pitchFamily="2" charset="2"/>
              </a:rPr>
              <a:t>pu</a:t>
            </a:r>
            <a:endParaRPr lang="en-US" i="1" dirty="0">
              <a:ea typeface="ＭＳ Ｐゴシック" pitchFamily="34" charset="-128"/>
              <a:sym typeface="Wingdings" pitchFamily="2" charset="2"/>
            </a:endParaRPr>
          </a:p>
          <a:p>
            <a:pPr lvl="2" algn="just"/>
            <a:r>
              <a:rPr lang="en-US" sz="2400" i="1" dirty="0">
                <a:ea typeface="ＭＳ Ｐゴシック" pitchFamily="34" charset="-128"/>
                <a:sym typeface="Wingdings" pitchFamily="2" charset="2"/>
              </a:rPr>
              <a:t>u </a:t>
            </a:r>
            <a:r>
              <a:rPr lang="en-US" sz="2400" dirty="0">
                <a:ea typeface="ＭＳ Ｐゴシック" pitchFamily="34" charset="-128"/>
                <a:sym typeface="Wingdings" pitchFamily="2" charset="2"/>
              </a:rPr>
              <a:t>is the probability that node </a:t>
            </a:r>
            <a:r>
              <a:rPr lang="en-US" sz="2400" i="1" dirty="0">
                <a:ea typeface="ＭＳ Ｐゴシック" pitchFamily="34" charset="-128"/>
                <a:sym typeface="Wingdings" pitchFamily="2" charset="2"/>
              </a:rPr>
              <a:t>j </a:t>
            </a:r>
            <a:r>
              <a:rPr lang="en-US" sz="2400" dirty="0">
                <a:ea typeface="ＭＳ Ｐゴシック" pitchFamily="34" charset="-128"/>
                <a:sym typeface="Wingdings" pitchFamily="2" charset="2"/>
              </a:rPr>
              <a:t>doesn’t belong to the giant component</a:t>
            </a:r>
            <a:endParaRPr lang="en-US" sz="2400" i="1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11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Giant Component: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Hence, the total probability of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not being connected to giant component via vertex </a:t>
            </a:r>
            <a:r>
              <a:rPr lang="en-US" i="1" dirty="0">
                <a:ea typeface="ＭＳ Ｐゴシック" pitchFamily="34" charset="-128"/>
              </a:rPr>
              <a:t>j</a:t>
            </a:r>
            <a:r>
              <a:rPr lang="en-US" dirty="0">
                <a:ea typeface="ＭＳ Ｐゴシック" pitchFamily="34" charset="-128"/>
              </a:rPr>
              <a:t> is: 1-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+</a:t>
            </a:r>
            <a:r>
              <a:rPr lang="en-US" i="1" dirty="0">
                <a:ea typeface="ＭＳ Ｐゴシック" pitchFamily="34" charset="-128"/>
              </a:rPr>
              <a:t>pu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Considering all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-1 vertices through which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can connect: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r>
              <a:rPr lang="en-US" dirty="0">
                <a:ea typeface="ＭＳ Ｐゴシック" pitchFamily="34" charset="-128"/>
              </a:rPr>
              <a:t>Taking the logarithms at both sides and the Taylor approximation for large n: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r>
              <a:rPr lang="en-US" dirty="0">
                <a:ea typeface="ＭＳ Ｐゴシック" pitchFamily="34" charset="-128"/>
              </a:rPr>
              <a:t>This equation cannot be solved in close 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85153"/>
              </p:ext>
            </p:extLst>
          </p:nvPr>
        </p:nvGraphicFramePr>
        <p:xfrm>
          <a:off x="2705100" y="3079433"/>
          <a:ext cx="4516689" cy="91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457200" progId="Equation.3">
                  <p:embed/>
                </p:oleObj>
              </mc:Choice>
              <mc:Fallback>
                <p:oleObj name="Equation" r:id="rId3" imgW="2260600" imgH="4572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79433"/>
                        <a:ext cx="4516689" cy="913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266950" y="4643438"/>
          <a:ext cx="58880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6100" imgH="203200" progId="Equation.3">
                  <p:embed/>
                </p:oleObj>
              </mc:Choice>
              <mc:Fallback>
                <p:oleObj name="Equation" r:id="rId5" imgW="1816100" imgH="20320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643438"/>
                        <a:ext cx="5888038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4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solution of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plot </a:t>
            </a:r>
            <a:r>
              <a:rPr lang="en-US" i="1" dirty="0"/>
              <a:t>y</a:t>
            </a:r>
            <a:r>
              <a:rPr lang="en-US" dirty="0"/>
              <a:t>=1-e</a:t>
            </a:r>
            <a:r>
              <a:rPr lang="en-US" baseline="30000" dirty="0"/>
              <a:t>-</a:t>
            </a:r>
            <a:r>
              <a:rPr lang="en-US" i="1" baseline="30000" dirty="0"/>
              <a:t>cS</a:t>
            </a:r>
            <a:r>
              <a:rPr lang="en-US" dirty="0"/>
              <a:t> with S between 0 and 1 (since it can take values between this range only)</a:t>
            </a:r>
          </a:p>
          <a:p>
            <a:pPr algn="just">
              <a:defRPr/>
            </a:pPr>
            <a:r>
              <a:rPr lang="en-US" dirty="0"/>
              <a:t>We also plot y=S</a:t>
            </a:r>
          </a:p>
          <a:p>
            <a:pPr algn="just">
              <a:defRPr/>
            </a:pPr>
            <a:r>
              <a:rPr lang="en-US" dirty="0"/>
              <a:t>The point where the two curves intersect  </a:t>
            </a:r>
          </a:p>
          <a:p>
            <a:pPr marL="0" indent="0" algn="just">
              <a:buNone/>
              <a:defRPr/>
            </a:pPr>
            <a:r>
              <a:rPr lang="en-US" dirty="0"/>
              <a:t>    is the solution </a:t>
            </a:r>
          </a:p>
          <a:p>
            <a:pPr algn="just">
              <a:defRPr/>
            </a:pPr>
            <a:r>
              <a:rPr lang="en-US" dirty="0"/>
              <a:t>For small </a:t>
            </a:r>
            <a:r>
              <a:rPr lang="en-US" i="1" dirty="0"/>
              <a:t>c</a:t>
            </a:r>
            <a:r>
              <a:rPr lang="en-US" dirty="0"/>
              <a:t> only one solution at S=0</a:t>
            </a:r>
          </a:p>
          <a:p>
            <a:pPr lvl="1" algn="just">
              <a:defRPr/>
            </a:pPr>
            <a:r>
              <a:rPr lang="en-US" dirty="0"/>
              <a:t>No giant component</a:t>
            </a:r>
          </a:p>
          <a:p>
            <a:pPr algn="just">
              <a:defRPr/>
            </a:pPr>
            <a:r>
              <a:rPr lang="en-US" dirty="0"/>
              <a:t>For greater </a:t>
            </a:r>
            <a:r>
              <a:rPr lang="en-US" i="1" dirty="0"/>
              <a:t>c</a:t>
            </a:r>
            <a:r>
              <a:rPr lang="en-US" dirty="0"/>
              <a:t> there might be two</a:t>
            </a:r>
          </a:p>
          <a:p>
            <a:pPr marL="0" indent="0" algn="just">
              <a:buNone/>
              <a:defRPr/>
            </a:pPr>
            <a:r>
              <a:rPr lang="en-US" dirty="0"/>
              <a:t>   solutions (at S=0 and S&gt;0)</a:t>
            </a:r>
          </a:p>
          <a:p>
            <a:pPr lvl="1" algn="just">
              <a:defRPr/>
            </a:pPr>
            <a:r>
              <a:rPr lang="en-US" dirty="0"/>
              <a:t>In this regime there can be a giant component	</a:t>
            </a:r>
          </a:p>
          <a:p>
            <a:pPr lvl="1" algn="just"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3790" y="2286159"/>
            <a:ext cx="4159250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42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solution of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5590" cy="4351338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The middle curve corresponds to the transition between the two regimes</a:t>
            </a:r>
          </a:p>
          <a:p>
            <a:pPr lvl="1" algn="just">
              <a:defRPr/>
            </a:pPr>
            <a:r>
              <a:rPr lang="en-US" dirty="0"/>
              <a:t>Transition between the two curves happens at </a:t>
            </a:r>
            <a:r>
              <a:rPr lang="en-US" i="1" dirty="0"/>
              <a:t>c</a:t>
            </a:r>
            <a:r>
              <a:rPr lang="en-US" dirty="0"/>
              <a:t>=1	</a:t>
            </a:r>
          </a:p>
          <a:p>
            <a:r>
              <a:rPr lang="en-US" dirty="0">
                <a:ea typeface="ＭＳ Ｐゴシック" pitchFamily="34" charset="-128"/>
              </a:rPr>
              <a:t>Until now we have proved that if c≤1 there cannot be any giant component</a:t>
            </a:r>
          </a:p>
          <a:p>
            <a:pPr lvl="1"/>
            <a:r>
              <a:rPr lang="en-US" sz="2600" dirty="0">
                <a:ea typeface="ＭＳ Ｐゴシック" pitchFamily="34" charset="-128"/>
              </a:rPr>
              <a:t>However, we have not proved what happens if c&gt;1</a:t>
            </a:r>
          </a:p>
          <a:p>
            <a:pPr lvl="2"/>
            <a:r>
              <a:rPr lang="en-US" sz="2600" dirty="0">
                <a:ea typeface="ＭＳ Ｐゴシック" pitchFamily="34" charset="-128"/>
              </a:rPr>
              <a:t>How can we be sure that there is a giant component? </a:t>
            </a:r>
          </a:p>
          <a:p>
            <a:pPr lvl="2" algn="just"/>
            <a:r>
              <a:rPr lang="en-US" sz="2600" dirty="0">
                <a:ea typeface="ＭＳ Ｐゴシック" pitchFamily="34" charset="-128"/>
              </a:rPr>
              <a:t>After all there are two solutions to the equation</a:t>
            </a:r>
            <a:endParaRPr lang="en-US" dirty="0"/>
          </a:p>
          <a:p>
            <a:pPr lvl="1" algn="just"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3790" y="2286159"/>
            <a:ext cx="4159250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26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for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78517" cy="4351338"/>
          </a:xfrm>
        </p:spPr>
        <p:txBody>
          <a:bodyPr>
            <a:normAutofit/>
          </a:bodyPr>
          <a:lstStyle/>
          <a:p>
            <a:pPr lvl="1"/>
            <a:endParaRPr lang="en-IN" b="1" dirty="0"/>
          </a:p>
          <a:p>
            <a:pPr lvl="1"/>
            <a:r>
              <a:rPr lang="en-IN" b="1" dirty="0"/>
              <a:t>Core</a:t>
            </a:r>
            <a:r>
              <a:rPr lang="en-IN" dirty="0"/>
              <a:t> (dark region) set of nodes with connection only inside the set</a:t>
            </a:r>
          </a:p>
          <a:p>
            <a:pPr lvl="1"/>
            <a:r>
              <a:rPr lang="en-IN" b="1" dirty="0"/>
              <a:t>Periphery</a:t>
            </a:r>
            <a:r>
              <a:rPr lang="en-IN" dirty="0"/>
              <a:t> (lighter region) is the set of nodes that have at least one neighbour outside the core</a:t>
            </a:r>
          </a:p>
          <a:p>
            <a:r>
              <a:rPr lang="en-IN" dirty="0"/>
              <a:t> Grow the set by adding the neighbours of the periphery</a:t>
            </a:r>
          </a:p>
          <a:p>
            <a:pPr lvl="1"/>
            <a:r>
              <a:rPr lang="en-IN" dirty="0"/>
              <a:t>Old periphery becomes core and new periphery is the recently added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6717" y="2457396"/>
            <a:ext cx="5037083" cy="23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780213" y="5414962"/>
            <a:ext cx="40465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The periphery of this initially small </a:t>
            </a:r>
          </a:p>
          <a:p>
            <a:r>
              <a:rPr lang="en-US" b="1" dirty="0"/>
              <a:t>component can only increase if c&gt;1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1624641"/>
            <a:ext cx="5848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Find a small connected set of nodes</a:t>
            </a:r>
          </a:p>
        </p:txBody>
      </p:sp>
    </p:spTree>
    <p:extLst>
      <p:ext uri="{BB962C8B-B14F-4D97-AF65-F5344CB8AC3E}">
        <p14:creationId xmlns:p14="http://schemas.microsoft.com/office/powerpoint/2010/main" val="396915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Why network models?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Simple representation of complex networks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Predict properties and outcomes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By growing networks according to a variety of different rules/models and comparing the results with real networks, we can get a feel for which growth processes are plausible and which can be ruled out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Random graphs represent the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simplest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model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60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for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Expected size of the new periphery is </a:t>
            </a:r>
            <a:r>
              <a:rPr lang="en-IN" i="1" dirty="0"/>
              <a:t>c</a:t>
            </a:r>
            <a:r>
              <a:rPr lang="en-IN" dirty="0"/>
              <a:t> times the old periphery</a:t>
            </a:r>
          </a:p>
          <a:p>
            <a:pPr lvl="1"/>
            <a:r>
              <a:rPr lang="en-IN" dirty="0"/>
              <a:t>Thus if c&gt; 1 the average size of the periphery will grow exponentially</a:t>
            </a:r>
          </a:p>
          <a:p>
            <a:endParaRPr lang="en-US" u="sng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2221" y="2721807"/>
            <a:ext cx="4505719" cy="345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87365" y="2748483"/>
            <a:ext cx="442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ea typeface="ＭＳ Ｐゴシック" pitchFamily="34" charset="-128"/>
              </a:rPr>
              <a:t>We expect a giant component </a:t>
            </a:r>
            <a:r>
              <a:rPr lang="en-US" sz="2400" u="sng" dirty="0" err="1">
                <a:ea typeface="ＭＳ Ｐゴシック" pitchFamily="34" charset="-128"/>
              </a:rPr>
              <a:t>iff</a:t>
            </a:r>
            <a:r>
              <a:rPr lang="en-US" sz="2400" u="sng" dirty="0">
                <a:ea typeface="ＭＳ Ｐゴシック" pitchFamily="34" charset="-128"/>
              </a:rPr>
              <a:t> c &gt; 1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380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Ex 11.4. Consider the random graph G(</a:t>
            </a:r>
            <a:r>
              <a:rPr lang="en-IN" sz="2400" dirty="0" err="1"/>
              <a:t>n,p</a:t>
            </a:r>
            <a:r>
              <a:rPr lang="en-IN" sz="2400" dirty="0"/>
              <a:t>) with n large.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If the network has a giant component that fills exactly half of the network, what is the average degree of a node? =&gt; </a:t>
            </a:r>
            <a:r>
              <a:rPr lang="en-IN" sz="2400" b="1" dirty="0">
                <a:solidFill>
                  <a:srgbClr val="FF0000"/>
                </a:solidFill>
              </a:rPr>
              <a:t>Given, S=1/2. Calculate c from the formula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For this same random graph what is the probability that a node has degree exactly 5? =&gt; </a:t>
            </a:r>
            <a:r>
              <a:rPr lang="en-IN" sz="2400" b="1" dirty="0">
                <a:solidFill>
                  <a:srgbClr val="FF0000"/>
                </a:solidFill>
              </a:rPr>
              <a:t>calculate p5 (using </a:t>
            </a:r>
            <a:r>
              <a:rPr lang="en-IN" sz="2400" b="1" dirty="0" err="1">
                <a:solidFill>
                  <a:srgbClr val="FF0000"/>
                </a:solidFill>
              </a:rPr>
              <a:t>poission</a:t>
            </a:r>
            <a:r>
              <a:rPr lang="en-IN" sz="2400" b="1" dirty="0">
                <a:solidFill>
                  <a:srgbClr val="FF0000"/>
                </a:solidFill>
              </a:rPr>
              <a:t> degree distribution)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What is the probability that a node belongs to the giant component if it has degree exactly 5? </a:t>
            </a:r>
            <a:r>
              <a:rPr lang="en-IN" sz="2400" b="1" dirty="0">
                <a:solidFill>
                  <a:srgbClr val="FF0000"/>
                </a:solidFill>
              </a:rPr>
              <a:t>=&gt; (1-u)^5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Hence or otherwise, calculate the fraction of nodes in the giant component that have degree exactly 5. </a:t>
            </a:r>
            <a:r>
              <a:rPr lang="en-IN" sz="2400" b="1" dirty="0">
                <a:solidFill>
                  <a:srgbClr val="FF0000"/>
                </a:solidFill>
              </a:rPr>
              <a:t>=&gt;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P(5|GC) (not 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random graph has some specific parameters fixed</a:t>
            </a:r>
          </a:p>
          <a:p>
            <a:pPr lvl="1"/>
            <a:r>
              <a:rPr lang="en-IN" sz="2600" dirty="0"/>
              <a:t>In all other aspects, the network is random</a:t>
            </a:r>
          </a:p>
          <a:p>
            <a:pPr lvl="1"/>
            <a:r>
              <a:rPr lang="en-IN" sz="2600" dirty="0"/>
              <a:t>The simplest example, we fix only the number of nodes and edges </a:t>
            </a:r>
          </a:p>
          <a:p>
            <a:pPr lvl="2"/>
            <a:r>
              <a:rPr lang="en-IN" sz="2600" dirty="0"/>
              <a:t>We choose </a:t>
            </a:r>
            <a:r>
              <a:rPr lang="en-IN" sz="2600" i="1" dirty="0"/>
              <a:t>m</a:t>
            </a:r>
            <a:r>
              <a:rPr lang="en-IN" sz="2600" dirty="0"/>
              <a:t> pairs of the </a:t>
            </a:r>
            <a:r>
              <a:rPr lang="en-IN" sz="2600" i="1" dirty="0"/>
              <a:t>n</a:t>
            </a:r>
            <a:r>
              <a:rPr lang="en-IN" sz="2600" dirty="0"/>
              <a:t> vertices uniformly at random to connect them; typically we stipulate/demand simple graph</a:t>
            </a:r>
          </a:p>
          <a:p>
            <a:r>
              <a:rPr lang="en-IN" dirty="0"/>
              <a:t>We refer to this random graph model as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m</a:t>
            </a:r>
            <a:r>
              <a:rPr lang="en-IN" dirty="0"/>
              <a:t>)</a:t>
            </a:r>
          </a:p>
          <a:p>
            <a:r>
              <a:rPr lang="en-IN" dirty="0"/>
              <a:t>We can also define the model by saying that the network is created by choosing uniformly at random a network among all sets of simple graphs with exactly n nodes and m edges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940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</a:t>
            </a:r>
            <a:r>
              <a:rPr lang="en-IN" dirty="0" err="1"/>
              <a:t>Graph:</a:t>
            </a:r>
            <a:r>
              <a:rPr lang="en-IN" i="1" dirty="0" err="1"/>
              <a:t>G</a:t>
            </a:r>
            <a:r>
              <a:rPr lang="en-IN" i="1" dirty="0"/>
              <a:t>(</a:t>
            </a:r>
            <a:r>
              <a:rPr lang="en-IN" i="1" dirty="0" err="1"/>
              <a:t>n,m</a:t>
            </a:r>
            <a:r>
              <a:rPr lang="en-IN" i="1" dirty="0"/>
              <a:t>) </a:t>
            </a:r>
            <a:r>
              <a:rPr lang="en-IN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Strictly the model of random graph is not defined by one specific network instance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It is an </a:t>
            </a:r>
            <a:r>
              <a:rPr lang="en-US" i="1" dirty="0">
                <a:ea typeface="ＭＳ Ｐゴシック" pitchFamily="34" charset="-128"/>
              </a:rPr>
              <a:t>ensemble/group</a:t>
            </a:r>
            <a:r>
              <a:rPr lang="en-US" dirty="0">
                <a:ea typeface="ＭＳ Ｐゴシック" pitchFamily="34" charset="-128"/>
              </a:rPr>
              <a:t> of networks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A probability distribution over possible networks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Mathematically, </a:t>
            </a:r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dirty="0" err="1">
                <a:ea typeface="ＭＳ Ｐゴシック" pitchFamily="34" charset="-128"/>
              </a:rPr>
              <a:t>n,</a:t>
            </a:r>
            <a:r>
              <a:rPr lang="en-US" i="1" dirty="0" err="1">
                <a:ea typeface="ＭＳ Ｐゴシック" pitchFamily="34" charset="-128"/>
              </a:rPr>
              <a:t>m</a:t>
            </a:r>
            <a:r>
              <a:rPr lang="en-US" dirty="0">
                <a:ea typeface="ＭＳ Ｐゴシック" pitchFamily="34" charset="-128"/>
              </a:rPr>
              <a:t>) is defined as a probability distribution P(</a:t>
            </a:r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) over all graphs </a:t>
            </a:r>
            <a:r>
              <a:rPr lang="en-US" i="1" dirty="0">
                <a:ea typeface="ＭＳ Ｐゴシック" pitchFamily="34" charset="-128"/>
              </a:rPr>
              <a:t>G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P(G)=1/Ω, where Ω is the number of simple graphs with exactly </a:t>
            </a:r>
            <a:r>
              <a:rPr lang="en-US" i="1" dirty="0">
                <a:ea typeface="ＭＳ Ｐゴシック" pitchFamily="34" charset="-128"/>
              </a:rPr>
              <a:t>m</a:t>
            </a:r>
            <a:r>
              <a:rPr lang="en-US" dirty="0">
                <a:ea typeface="ＭＳ Ｐゴシック" pitchFamily="34" charset="-128"/>
              </a:rPr>
              <a:t> edges and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nodes 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In other words, we do not want to see what happens in a given network metric at a specific instance, but rather what is its probability distribution over the ensemble </a:t>
            </a:r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m</a:t>
            </a:r>
            <a:r>
              <a:rPr lang="en-US" dirty="0" err="1">
                <a:ea typeface="ＭＳ Ｐゴシック" pitchFamily="34" charset="-128"/>
              </a:rPr>
              <a:t>,</a:t>
            </a:r>
            <a:r>
              <a:rPr lang="en-US" i="1" dirty="0" err="1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3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</a:t>
            </a:r>
            <a:r>
              <a:rPr lang="en-IN" dirty="0" err="1"/>
              <a:t>Graph:</a:t>
            </a:r>
            <a:r>
              <a:rPr lang="en-IN" i="1" dirty="0" err="1"/>
              <a:t>G</a:t>
            </a:r>
            <a:r>
              <a:rPr lang="en-IN" i="1" dirty="0"/>
              <a:t>(</a:t>
            </a:r>
            <a:r>
              <a:rPr lang="en-IN" i="1" dirty="0" err="1"/>
              <a:t>n,m</a:t>
            </a:r>
            <a:r>
              <a:rPr lang="en-IN" i="1" dirty="0"/>
              <a:t>) </a:t>
            </a:r>
            <a:r>
              <a:rPr lang="en-IN" dirty="0"/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For instance, the diameter of G(</a:t>
            </a:r>
            <a:r>
              <a:rPr lang="en-US" dirty="0" err="1">
                <a:ea typeface="ＭＳ Ｐゴシック" pitchFamily="34" charset="-128"/>
              </a:rPr>
              <a:t>n,m</a:t>
            </a:r>
            <a:r>
              <a:rPr lang="en-US" dirty="0">
                <a:ea typeface="ＭＳ Ｐゴシック" pitchFamily="34" charset="-128"/>
              </a:rPr>
              <a:t>), would be the diameter of a graph G, averaged over the ensemble:</a:t>
            </a: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This approach is in general convenient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Lends itself well to analytical calculation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We can see the typical properties of the network model we consider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The distribution of many network metrics, at the limit of large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, is sharply peaked around the mean value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Hence in the limit of large </a:t>
            </a:r>
            <a:r>
              <a:rPr lang="en-US" sz="2400" i="1" dirty="0">
                <a:ea typeface="ＭＳ Ｐゴシック" pitchFamily="34" charset="-128"/>
              </a:rPr>
              <a:t>n</a:t>
            </a:r>
            <a:r>
              <a:rPr lang="en-US" sz="2400" dirty="0">
                <a:ea typeface="ＭＳ Ｐゴシック" pitchFamily="34" charset="-128"/>
              </a:rPr>
              <a:t> we expect to see behaviors very close to the mean of the ensemble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45984"/>
              </p:ext>
            </p:extLst>
          </p:nvPr>
        </p:nvGraphicFramePr>
        <p:xfrm>
          <a:off x="3475037" y="2659062"/>
          <a:ext cx="3283285" cy="75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431800" progId="Equation.3">
                  <p:embed/>
                </p:oleObj>
              </mc:Choice>
              <mc:Fallback>
                <p:oleObj name="Equation" r:id="rId3" imgW="1879600" imgH="4318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7" y="2659062"/>
                        <a:ext cx="3283285" cy="754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8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</a:t>
            </a:r>
            <a:r>
              <a:rPr lang="en-IN" dirty="0" err="1"/>
              <a:t>Graph:</a:t>
            </a:r>
            <a:r>
              <a:rPr lang="en-IN" i="1" dirty="0" err="1"/>
              <a:t>G</a:t>
            </a:r>
            <a:r>
              <a:rPr lang="en-IN" i="1" dirty="0"/>
              <a:t>(</a:t>
            </a:r>
            <a:r>
              <a:rPr lang="en-IN" i="1" dirty="0" err="1"/>
              <a:t>n,p</a:t>
            </a:r>
            <a:r>
              <a:rPr lang="en-IN" i="1" dirty="0"/>
              <a:t>) </a:t>
            </a:r>
            <a:r>
              <a:rPr lang="en-IN" dirty="0"/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For the </a:t>
            </a:r>
            <a:r>
              <a:rPr lang="en-US" b="1" i="1" dirty="0">
                <a:ea typeface="ＭＳ Ｐゴシック" pitchFamily="34" charset="-128"/>
              </a:rPr>
              <a:t>G(</a:t>
            </a:r>
            <a:r>
              <a:rPr lang="en-US" b="1" i="1" dirty="0" err="1">
                <a:ea typeface="ＭＳ Ｐゴシック" pitchFamily="34" charset="-128"/>
              </a:rPr>
              <a:t>n,m</a:t>
            </a:r>
            <a:r>
              <a:rPr lang="en-US" b="1" i="1" dirty="0">
                <a:ea typeface="ＭＳ Ｐゴシック" pitchFamily="34" charset="-128"/>
              </a:rPr>
              <a:t>)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model some properties are easy to compute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Average number of edges: </a:t>
            </a:r>
            <a:r>
              <a:rPr lang="en-US" i="1" dirty="0">
                <a:ea typeface="ＭＳ Ｐゴシック" pitchFamily="34" charset="-128"/>
              </a:rPr>
              <a:t>m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Mean node degree: &lt;k&gt;=2</a:t>
            </a:r>
            <a:r>
              <a:rPr lang="en-US" i="1" dirty="0">
                <a:ea typeface="ＭＳ Ｐゴシック" pitchFamily="34" charset="-128"/>
              </a:rPr>
              <a:t>m</a:t>
            </a:r>
            <a:r>
              <a:rPr lang="en-US" dirty="0">
                <a:ea typeface="ＭＳ Ｐゴシック" pitchFamily="34" charset="-128"/>
              </a:rPr>
              <a:t>/</a:t>
            </a:r>
            <a:r>
              <a:rPr lang="en-US" i="1" dirty="0">
                <a:ea typeface="ＭＳ Ｐゴシック" pitchFamily="34" charset="-128"/>
              </a:rPr>
              <a:t>n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However, other properties are hard to analytically obtain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We will use a slightly different model, </a:t>
            </a:r>
            <a:r>
              <a:rPr lang="en-US" b="1" i="1" dirty="0">
                <a:ea typeface="ＭＳ Ｐゴシック" pitchFamily="34" charset="-128"/>
              </a:rPr>
              <a:t>G(</a:t>
            </a:r>
            <a:r>
              <a:rPr lang="en-US" b="1" i="1" dirty="0" err="1">
                <a:ea typeface="ＭＳ Ｐゴシック" pitchFamily="34" charset="-128"/>
              </a:rPr>
              <a:t>n,p</a:t>
            </a:r>
            <a:r>
              <a:rPr lang="en-US" b="1" i="1" dirty="0">
                <a:ea typeface="ＭＳ Ｐゴシック" pitchFamily="34" charset="-128"/>
              </a:rPr>
              <a:t>)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The number of nodes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is fixed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Furthermore, </a:t>
            </a:r>
            <a:r>
              <a:rPr lang="en-US" u="sng" dirty="0">
                <a:ea typeface="ＭＳ Ｐゴシック" pitchFamily="34" charset="-128"/>
              </a:rPr>
              <a:t>we fix the probability </a:t>
            </a:r>
            <a:r>
              <a:rPr lang="en-US" i="1" u="sng" dirty="0">
                <a:ea typeface="ＭＳ Ｐゴシック" pitchFamily="34" charset="-128"/>
              </a:rPr>
              <a:t>p</a:t>
            </a:r>
            <a:r>
              <a:rPr lang="en-US" u="sng" dirty="0">
                <a:ea typeface="ＭＳ Ｐゴシック" pitchFamily="34" charset="-128"/>
              </a:rPr>
              <a:t>, that is, place an edge between each distinct pair with independent probability </a:t>
            </a:r>
            <a:r>
              <a:rPr lang="en-US" i="1" u="sng" dirty="0">
                <a:ea typeface="ＭＳ Ｐゴシック" pitchFamily="34" charset="-128"/>
              </a:rPr>
              <a:t>p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Note: the number of edges in this network is </a:t>
            </a:r>
            <a:r>
              <a:rPr lang="en-US" b="1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fixed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0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n</a:t>
            </a:r>
            <a:r>
              <a:rPr lang="en-US" dirty="0" err="1">
                <a:ea typeface="ＭＳ Ｐゴシック" pitchFamily="34" charset="-128"/>
              </a:rPr>
              <a:t>,</a:t>
            </a:r>
            <a:r>
              <a:rPr lang="en-US" i="1" dirty="0" err="1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) is the ensemble of all networks with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vertices in which each  network </a:t>
            </a:r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 appears with probability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sz="800" dirty="0">
              <a:ea typeface="ＭＳ Ｐゴシック" pitchFamily="34" charset="-128"/>
            </a:endParaRPr>
          </a:p>
          <a:p>
            <a:pPr lvl="1" algn="just"/>
            <a:r>
              <a:rPr lang="en-US" i="1" dirty="0">
                <a:ea typeface="ＭＳ Ｐゴシック" pitchFamily="34" charset="-128"/>
              </a:rPr>
              <a:t>m</a:t>
            </a:r>
            <a:r>
              <a:rPr lang="en-US" dirty="0">
                <a:ea typeface="ＭＳ Ｐゴシック" pitchFamily="34" charset="-128"/>
              </a:rPr>
              <a:t> is the number of edges in G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What is the probability of selecting a graph with </a:t>
            </a:r>
            <a:r>
              <a:rPr lang="en-US" i="1" dirty="0">
                <a:ea typeface="ＭＳ Ｐゴシック" pitchFamily="34" charset="-128"/>
              </a:rPr>
              <a:t>m</a:t>
            </a:r>
            <a:r>
              <a:rPr lang="en-US" dirty="0">
                <a:ea typeface="ＭＳ Ｐゴシック" pitchFamily="34" charset="-128"/>
              </a:rPr>
              <a:t> edges?</a:t>
            </a:r>
          </a:p>
          <a:p>
            <a:pPr algn="just"/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n</a:t>
            </a:r>
            <a:r>
              <a:rPr lang="en-US" dirty="0" err="1">
                <a:ea typeface="ＭＳ Ｐゴシック" pitchFamily="34" charset="-128"/>
              </a:rPr>
              <a:t>,</a:t>
            </a:r>
            <a:r>
              <a:rPr lang="en-US" i="1" dirty="0" err="1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) is also referred in the literature as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altLang="ja-JP" dirty="0" err="1">
                <a:ea typeface="ＭＳ Ｐゴシック" pitchFamily="34" charset="-128"/>
              </a:rPr>
              <a:t>Erdos-Renyi</a:t>
            </a:r>
            <a:r>
              <a:rPr lang="en-US" altLang="ja-JP" dirty="0">
                <a:ea typeface="ＭＳ Ｐゴシック" pitchFamily="34" charset="-128"/>
              </a:rPr>
              <a:t> random graph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Poisson random graph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Bernoulli random graph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etc.</a:t>
            </a:r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42147"/>
              </p:ext>
            </p:extLst>
          </p:nvPr>
        </p:nvGraphicFramePr>
        <p:xfrm>
          <a:off x="4514850" y="2657158"/>
          <a:ext cx="3088372" cy="87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393700" progId="Equation.3">
                  <p:embed/>
                </p:oleObj>
              </mc:Choice>
              <mc:Fallback>
                <p:oleObj name="Equation" r:id="rId2" imgW="1384300" imgH="3937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657158"/>
                        <a:ext cx="3088372" cy="878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,</a:t>
            </a:r>
            <a:r>
              <a:rPr lang="en-IN" i="1" dirty="0" err="1"/>
              <a:t>p</a:t>
            </a:r>
            <a:r>
              <a:rPr lang="en-IN" dirty="0"/>
              <a:t>) model: Mean number of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Every edge has a probability p of being part of the network</a:t>
            </a:r>
          </a:p>
          <a:p>
            <a:r>
              <a:rPr lang="en-US" dirty="0">
                <a:ea typeface="ＭＳ Ｐゴシック" pitchFamily="34" charset="-128"/>
              </a:rPr>
              <a:t>There are in total        possible edges</a:t>
            </a:r>
          </a:p>
          <a:p>
            <a:r>
              <a:rPr lang="en-US" dirty="0">
                <a:ea typeface="ＭＳ Ｐゴシック" pitchFamily="34" charset="-128"/>
              </a:rPr>
              <a:t> Edges appear in the graph independently</a:t>
            </a:r>
          </a:p>
          <a:p>
            <a:r>
              <a:rPr lang="en-US" dirty="0">
                <a:ea typeface="ＭＳ Ｐゴシック" pitchFamily="34" charset="-128"/>
              </a:rPr>
              <a:t> Hence mean value for m is       p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32487"/>
              </p:ext>
            </p:extLst>
          </p:nvPr>
        </p:nvGraphicFramePr>
        <p:xfrm>
          <a:off x="3709034" y="2253932"/>
          <a:ext cx="537845" cy="65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495300" progId="Equation.3">
                  <p:embed/>
                </p:oleObj>
              </mc:Choice>
              <mc:Fallback>
                <p:oleObj name="Equation" r:id="rId2" imgW="406400" imgH="495300" progId="Equation.3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034" y="2253932"/>
                        <a:ext cx="537845" cy="655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58347"/>
              </p:ext>
            </p:extLst>
          </p:nvPr>
        </p:nvGraphicFramePr>
        <p:xfrm>
          <a:off x="5121274" y="3320098"/>
          <a:ext cx="507365" cy="61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400" imgH="495300" progId="Equation.3">
                  <p:embed/>
                </p:oleObj>
              </mc:Choice>
              <mc:Fallback>
                <p:oleObj name="Equation" r:id="rId4" imgW="406400" imgH="495300" progId="Equation.3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4" y="3320098"/>
                        <a:ext cx="507365" cy="618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95191"/>
              </p:ext>
            </p:extLst>
          </p:nvPr>
        </p:nvGraphicFramePr>
        <p:xfrm>
          <a:off x="4413250" y="4160838"/>
          <a:ext cx="1608922" cy="98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4160838"/>
                        <a:ext cx="1608922" cy="980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46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12303</TotalTime>
  <Words>2468</Words>
  <Application>Microsoft Office PowerPoint</Application>
  <PresentationFormat>Widescreen</PresentationFormat>
  <Paragraphs>289</Paragraphs>
  <Slides>31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Arial-ItalicMT</vt:lpstr>
      <vt:lpstr>ArialMT</vt:lpstr>
      <vt:lpstr>Calibri</vt:lpstr>
      <vt:lpstr>Calibri Light</vt:lpstr>
      <vt:lpstr>Cambria Math</vt:lpstr>
      <vt:lpstr>Office Theme</vt:lpstr>
      <vt:lpstr>Equation</vt:lpstr>
      <vt:lpstr>Random Graphs - I</vt:lpstr>
      <vt:lpstr>Network Models</vt:lpstr>
      <vt:lpstr>Network Models (2)</vt:lpstr>
      <vt:lpstr>Random graphs</vt:lpstr>
      <vt:lpstr>Random Graph:G(n,m) model</vt:lpstr>
      <vt:lpstr>Random Graph:G(n,m) model </vt:lpstr>
      <vt:lpstr>Random Graph:G(n,p) model </vt:lpstr>
      <vt:lpstr>The G(n,p) model</vt:lpstr>
      <vt:lpstr>The G(n,p) model: Mean number of edges</vt:lpstr>
      <vt:lpstr>Mean degree</vt:lpstr>
      <vt:lpstr>Review: Binomial Distribution</vt:lpstr>
      <vt:lpstr>The G(n,p) model: Degree distribution</vt:lpstr>
      <vt:lpstr>Binomial degree distribution</vt:lpstr>
      <vt:lpstr>The G(n,p) model: Degree distribution (2)</vt:lpstr>
      <vt:lpstr>PowerPoint Presentation</vt:lpstr>
      <vt:lpstr>PowerPoint Presentation</vt:lpstr>
      <vt:lpstr>PowerPoint Presentation</vt:lpstr>
      <vt:lpstr>Poisson Distribution</vt:lpstr>
      <vt:lpstr>Approximations</vt:lpstr>
      <vt:lpstr>Clustering Coefficient</vt:lpstr>
      <vt:lpstr>Summary: G(n,p) model</vt:lpstr>
      <vt:lpstr>Recap</vt:lpstr>
      <vt:lpstr>Components in the G(n,p) model</vt:lpstr>
      <vt:lpstr>How does component size vary?</vt:lpstr>
      <vt:lpstr>Giant Component</vt:lpstr>
      <vt:lpstr>Giant Component: Equation</vt:lpstr>
      <vt:lpstr>Graphical solution of Giant component</vt:lpstr>
      <vt:lpstr>Graphical solution of Giant component</vt:lpstr>
      <vt:lpstr>Condition for giant component</vt:lpstr>
      <vt:lpstr>Condition for giant component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330</cp:revision>
  <dcterms:created xsi:type="dcterms:W3CDTF">2020-08-05T04:35:17Z</dcterms:created>
  <dcterms:modified xsi:type="dcterms:W3CDTF">2024-05-02T11:06:17Z</dcterms:modified>
</cp:coreProperties>
</file>