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8"/>
  </p:notesMasterIdLst>
  <p:handoutMasterIdLst>
    <p:handoutMasterId r:id="rId39"/>
  </p:handoutMasterIdLst>
  <p:sldIdLst>
    <p:sldId id="256" r:id="rId2"/>
    <p:sldId id="270" r:id="rId3"/>
    <p:sldId id="272" r:id="rId4"/>
    <p:sldId id="257" r:id="rId5"/>
    <p:sldId id="297" r:id="rId6"/>
    <p:sldId id="298" r:id="rId7"/>
    <p:sldId id="259" r:id="rId8"/>
    <p:sldId id="261" r:id="rId9"/>
    <p:sldId id="262" r:id="rId10"/>
    <p:sldId id="260" r:id="rId11"/>
    <p:sldId id="267" r:id="rId12"/>
    <p:sldId id="268" r:id="rId13"/>
    <p:sldId id="269" r:id="rId14"/>
    <p:sldId id="264" r:id="rId15"/>
    <p:sldId id="265" r:id="rId16"/>
    <p:sldId id="266" r:id="rId17"/>
    <p:sldId id="273" r:id="rId18"/>
    <p:sldId id="284" r:id="rId19"/>
    <p:sldId id="285" r:id="rId20"/>
    <p:sldId id="286" r:id="rId21"/>
    <p:sldId id="302" r:id="rId22"/>
    <p:sldId id="289" r:id="rId23"/>
    <p:sldId id="290" r:id="rId24"/>
    <p:sldId id="303" r:id="rId25"/>
    <p:sldId id="291" r:id="rId26"/>
    <p:sldId id="287" r:id="rId27"/>
    <p:sldId id="292" r:id="rId28"/>
    <p:sldId id="293" r:id="rId29"/>
    <p:sldId id="294" r:id="rId30"/>
    <p:sldId id="295" r:id="rId31"/>
    <p:sldId id="304" r:id="rId32"/>
    <p:sldId id="277" r:id="rId33"/>
    <p:sldId id="278" r:id="rId34"/>
    <p:sldId id="281" r:id="rId35"/>
    <p:sldId id="279" r:id="rId36"/>
    <p:sldId id="280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165" autoAdjust="0"/>
  </p:normalViewPr>
  <p:slideViewPr>
    <p:cSldViewPr snapToGrid="0">
      <p:cViewPr varScale="1">
        <p:scale>
          <a:sx n="85" d="100"/>
          <a:sy n="85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178"/>
    </p:cViewPr>
  </p:sorterViewPr>
  <p:notesViewPr>
    <p:cSldViewPr snapToGrid="0">
      <p:cViewPr varScale="1">
        <p:scale>
          <a:sx n="64" d="100"/>
          <a:sy n="64" d="100"/>
        </p:scale>
        <p:origin x="3115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627426-C160-449A-A4A8-9C77998B232F}" type="datetimeFigureOut">
              <a:rPr lang="en-IN" smtClean="0"/>
              <a:t>03-02-2024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7B6BFA-4EB4-4C4F-BBAF-4860EB98D4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76889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919A86-DA99-49AD-A072-61FED97192A4}" type="datetimeFigureOut">
              <a:rPr lang="en-IN" smtClean="0"/>
              <a:t>03-02-2024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ECD03B-7401-4C33-8A82-DB9311663B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13175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62841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89142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45869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28204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60011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24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25676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25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37594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27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20598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28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8380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30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895513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31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9470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353561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33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142154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34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667509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35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558871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36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16797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03992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01089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70783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45099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36281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30526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36757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‹#›</a:t>
            </a:fld>
            <a:endParaRPr lang="en-IN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119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 dirty="0"/>
              <a:t>MA 518: Database Management Systems</a:t>
            </a:r>
          </a:p>
        </p:txBody>
      </p:sp>
    </p:spTree>
    <p:extLst>
      <p:ext uri="{BB962C8B-B14F-4D97-AF65-F5344CB8AC3E}">
        <p14:creationId xmlns:p14="http://schemas.microsoft.com/office/powerpoint/2010/main" val="2228617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‹#›</a:t>
            </a:fld>
            <a:endParaRPr lang="en-IN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119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 dirty="0"/>
              <a:t>MA 653: Network Science</a:t>
            </a:r>
          </a:p>
        </p:txBody>
      </p:sp>
    </p:spTree>
    <p:extLst>
      <p:ext uri="{BB962C8B-B14F-4D97-AF65-F5344CB8AC3E}">
        <p14:creationId xmlns:p14="http://schemas.microsoft.com/office/powerpoint/2010/main" val="1120772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MA 653: Network Science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0918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‹#›</a:t>
            </a:fld>
            <a:endParaRPr lang="en-IN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119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 dirty="0"/>
              <a:t>MA 653: Network Science</a:t>
            </a:r>
          </a:p>
        </p:txBody>
      </p:sp>
    </p:spTree>
    <p:extLst>
      <p:ext uri="{BB962C8B-B14F-4D97-AF65-F5344CB8AC3E}">
        <p14:creationId xmlns:p14="http://schemas.microsoft.com/office/powerpoint/2010/main" val="1239273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‹#›</a:t>
            </a:fld>
            <a:endParaRPr lang="en-IN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119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 dirty="0"/>
              <a:t>MA 653: Network Science</a:t>
            </a:r>
          </a:p>
        </p:txBody>
      </p:sp>
    </p:spTree>
    <p:extLst>
      <p:ext uri="{BB962C8B-B14F-4D97-AF65-F5344CB8AC3E}">
        <p14:creationId xmlns:p14="http://schemas.microsoft.com/office/powerpoint/2010/main" val="4027700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‹#›</a:t>
            </a:fld>
            <a:endParaRPr lang="en-I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119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 dirty="0"/>
              <a:t>MA 653: Network Science</a:t>
            </a:r>
          </a:p>
        </p:txBody>
      </p:sp>
    </p:spTree>
    <p:extLst>
      <p:ext uri="{BB962C8B-B14F-4D97-AF65-F5344CB8AC3E}">
        <p14:creationId xmlns:p14="http://schemas.microsoft.com/office/powerpoint/2010/main" val="1114296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3"/>
          </p:nvPr>
        </p:nvSpPr>
        <p:spPr>
          <a:xfrm>
            <a:off x="757518" y="635634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 dirty="0"/>
              <a:t>MA 653: Network Science</a:t>
            </a:r>
          </a:p>
        </p:txBody>
      </p:sp>
    </p:spTree>
    <p:extLst>
      <p:ext uri="{BB962C8B-B14F-4D97-AF65-F5344CB8AC3E}">
        <p14:creationId xmlns:p14="http://schemas.microsoft.com/office/powerpoint/2010/main" val="802023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‹#›</a:t>
            </a:fld>
            <a:endParaRPr lang="en-I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119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 dirty="0"/>
              <a:t>MA 653: Network Science</a:t>
            </a:r>
          </a:p>
        </p:txBody>
      </p:sp>
    </p:spTree>
    <p:extLst>
      <p:ext uri="{BB962C8B-B14F-4D97-AF65-F5344CB8AC3E}">
        <p14:creationId xmlns:p14="http://schemas.microsoft.com/office/powerpoint/2010/main" val="2779599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‹#›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119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 dirty="0"/>
              <a:t>MA 653: Network Science</a:t>
            </a:r>
          </a:p>
        </p:txBody>
      </p:sp>
    </p:spTree>
    <p:extLst>
      <p:ext uri="{BB962C8B-B14F-4D97-AF65-F5344CB8AC3E}">
        <p14:creationId xmlns:p14="http://schemas.microsoft.com/office/powerpoint/2010/main" val="688077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‹#›</a:t>
            </a:fld>
            <a:endParaRPr lang="en-I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119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 dirty="0"/>
              <a:t>MA 653: Network Science</a:t>
            </a:r>
          </a:p>
        </p:txBody>
      </p:sp>
    </p:spTree>
    <p:extLst>
      <p:ext uri="{BB962C8B-B14F-4D97-AF65-F5344CB8AC3E}">
        <p14:creationId xmlns:p14="http://schemas.microsoft.com/office/powerpoint/2010/main" val="1169592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‹#›</a:t>
            </a:fld>
            <a:endParaRPr lang="en-I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119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 dirty="0"/>
              <a:t>MA 653: Network Science</a:t>
            </a:r>
          </a:p>
        </p:txBody>
      </p:sp>
    </p:spTree>
    <p:extLst>
      <p:ext uri="{BB962C8B-B14F-4D97-AF65-F5344CB8AC3E}">
        <p14:creationId xmlns:p14="http://schemas.microsoft.com/office/powerpoint/2010/main" val="2381054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28000">
              <a:srgbClr val="CADFF1"/>
            </a:gs>
            <a:gs pos="70597">
              <a:srgbClr val="B5D2EC"/>
            </a:gs>
            <a:gs pos="49000">
              <a:schemeClr val="accent1">
                <a:lumMod val="40000"/>
                <a:lumOff val="60000"/>
              </a:schemeClr>
            </a:gs>
            <a:gs pos="72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119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 dirty="0"/>
              <a:t>MA 518: Database Management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5FB12C-948D-4C77-8613-2E4673F705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4454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sfu.ca/~cenk/TALKS/protein_cone','','Graphics/protein_cone_over.jpg" TargetMode="External"/><Relationship Id="rId2" Type="http://schemas.openxmlformats.org/officeDocument/2006/relationships/hyperlink" Target="http://www.cs.sfu.ca/~cenk/TALKS/genetic_cone','','Graphics/genetic_cone_over.jpg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echnologynetworks.com/genomics/articles/transcription-vs-translation-worksheet-323080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Building Networks</a:t>
            </a:r>
            <a:br>
              <a:rPr lang="en-IN" sz="4800" dirty="0"/>
            </a:br>
            <a:endParaRPr lang="en-IN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804053"/>
            <a:ext cx="9144000" cy="1655762"/>
          </a:xfrm>
        </p:spPr>
        <p:txBody>
          <a:bodyPr/>
          <a:lstStyle/>
          <a:p>
            <a:r>
              <a:rPr lang="en-IN" dirty="0"/>
              <a:t>Instructor: Ashok Singh Sairam</a:t>
            </a:r>
          </a:p>
          <a:p>
            <a:r>
              <a:rPr lang="en-IN" dirty="0"/>
              <a:t>             ashok@iitg.ac.in</a:t>
            </a:r>
          </a:p>
        </p:txBody>
      </p:sp>
      <p:sp>
        <p:nvSpPr>
          <p:cNvPr id="4" name="Rectangle 3"/>
          <p:cNvSpPr/>
          <p:nvPr/>
        </p:nvSpPr>
        <p:spPr>
          <a:xfrm>
            <a:off x="3966950" y="4038991"/>
            <a:ext cx="447956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dirty="0"/>
              <a:t>MA 653: Network Science</a:t>
            </a:r>
          </a:p>
        </p:txBody>
      </p:sp>
    </p:spTree>
    <p:extLst>
      <p:ext uri="{BB962C8B-B14F-4D97-AF65-F5344CB8AC3E}">
        <p14:creationId xmlns:p14="http://schemas.microsoft.com/office/powerpoint/2010/main" val="2384977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Ego-</a:t>
            </a:r>
            <a:r>
              <a:rPr lang="en-IN" dirty="0" err="1"/>
              <a:t>centered</a:t>
            </a:r>
            <a:r>
              <a:rPr lang="en-IN" dirty="0"/>
              <a:t> networks </a:t>
            </a:r>
            <a:r>
              <a:rPr lang="en-IN" dirty="0">
                <a:solidFill>
                  <a:srgbClr val="FF0000"/>
                </a:solidFill>
              </a:rPr>
              <a:t>(part of Interviews &amp; Questionnaire)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772400" cy="4351338"/>
          </a:xfrm>
        </p:spPr>
        <p:txBody>
          <a:bodyPr/>
          <a:lstStyle/>
          <a:p>
            <a:r>
              <a:rPr lang="en-IN" dirty="0"/>
              <a:t>Ego-</a:t>
            </a:r>
            <a:r>
              <a:rPr lang="en-IN" dirty="0" err="1"/>
              <a:t>centered</a:t>
            </a:r>
            <a:r>
              <a:rPr lang="en-IN" dirty="0"/>
              <a:t> networks are networks surrounding one individual</a:t>
            </a:r>
          </a:p>
          <a:p>
            <a:pPr lvl="1"/>
            <a:r>
              <a:rPr lang="en-IN" dirty="0"/>
              <a:t>The individual surveyed is referred to as the </a:t>
            </a:r>
            <a:r>
              <a:rPr lang="en-IN" i="1" dirty="0"/>
              <a:t>ego </a:t>
            </a:r>
            <a:r>
              <a:rPr lang="en-IN" dirty="0"/>
              <a:t>and the contacts as </a:t>
            </a:r>
            <a:r>
              <a:rPr lang="en-IN" i="1" dirty="0"/>
              <a:t>alters</a:t>
            </a:r>
          </a:p>
          <a:p>
            <a:r>
              <a:rPr lang="en-IN" dirty="0"/>
              <a:t>Select a sample of the entire population and use direct questioning techniques</a:t>
            </a:r>
          </a:p>
          <a:p>
            <a:r>
              <a:rPr lang="en-IN" dirty="0"/>
              <a:t>Less tedious but cannot reveal the structure of the entire network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10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653: Network Science</a:t>
            </a: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0600" y="1825625"/>
            <a:ext cx="3127057" cy="3402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2130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Snowball sampling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Study of drug users or illegal migrants present simple problem as they are wary of giving interviews</a:t>
            </a:r>
          </a:p>
          <a:p>
            <a:r>
              <a:rPr lang="en-IN" dirty="0"/>
              <a:t>Snowball sampling is a non-probability sampling technique to identify potential subject that are hard to locate</a:t>
            </a:r>
          </a:p>
          <a:p>
            <a:pPr lvl="1"/>
            <a:r>
              <a:rPr lang="en-IN" dirty="0"/>
              <a:t>Start with an initial member and interview them</a:t>
            </a:r>
          </a:p>
          <a:p>
            <a:pPr lvl="1"/>
            <a:r>
              <a:rPr lang="en-IN" dirty="0"/>
              <a:t>Upon gaining confidence of the member, extract the name of other members</a:t>
            </a:r>
          </a:p>
          <a:p>
            <a:pPr lvl="1"/>
            <a:r>
              <a:rPr lang="en-IN" dirty="0"/>
              <a:t>Continue the process, soon the process “snowballs” to a large sample</a:t>
            </a:r>
          </a:p>
          <a:p>
            <a:r>
              <a:rPr lang="en-IN" dirty="0"/>
              <a:t>Snowball sampling gives largely biased samples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11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653: Network Science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717384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Contact tracing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Similar to snowball tracing</a:t>
            </a:r>
          </a:p>
          <a:p>
            <a:r>
              <a:rPr lang="en-IN" dirty="0"/>
              <a:t>Process of identifying, accessing and managing people (contacts) that are exposed to a disease </a:t>
            </a:r>
          </a:p>
          <a:p>
            <a:r>
              <a:rPr lang="en-IN" dirty="0"/>
              <a:t>For example contact tracing of Covid-19</a:t>
            </a:r>
          </a:p>
          <a:p>
            <a:pPr lvl="1"/>
            <a:r>
              <a:rPr lang="en-IN" dirty="0"/>
              <a:t>Person tests positive</a:t>
            </a:r>
          </a:p>
          <a:p>
            <a:pPr lvl="1"/>
            <a:r>
              <a:rPr lang="en-IN" dirty="0"/>
              <a:t>Identify contacts who have been exposed to the patient in the last 14 days</a:t>
            </a:r>
          </a:p>
          <a:p>
            <a:r>
              <a:rPr lang="en-IN" dirty="0"/>
              <a:t>While the purpose of contact tracing is to break the chain of a disease, in the process data about network is achieved</a:t>
            </a:r>
          </a:p>
          <a:p>
            <a:r>
              <a:rPr lang="en-IN" dirty="0"/>
              <a:t>Data can be biased as similar to contact tracing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653: Network Science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487075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Random-walk sampling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Similar to snowball tracing, start with a single member of the target population and determine all its contacts</a:t>
            </a:r>
          </a:p>
          <a:p>
            <a:r>
              <a:rPr lang="en-IN" dirty="0"/>
              <a:t>However, instead of tracking all the contacts, choose one of them at random</a:t>
            </a:r>
          </a:p>
          <a:p>
            <a:pPr lvl="1"/>
            <a:r>
              <a:rPr lang="en-IN" dirty="0"/>
              <a:t>If the person cannot be found choose another</a:t>
            </a:r>
          </a:p>
          <a:p>
            <a:r>
              <a:rPr lang="en-IN" dirty="0"/>
              <a:t>Repeat the process</a:t>
            </a:r>
          </a:p>
          <a:p>
            <a:r>
              <a:rPr lang="en-IN" dirty="0"/>
              <a:t>Chances of sampling bias is relatively less since subjects are chosen at random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653: Network Science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809010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Milgrams</a:t>
            </a:r>
            <a:r>
              <a:rPr lang="en-IN" dirty="0"/>
              <a:t> small world experiment (1967) - 1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210801" cy="4351338"/>
          </a:xfrm>
        </p:spPr>
        <p:txBody>
          <a:bodyPr>
            <a:normAutofit/>
          </a:bodyPr>
          <a:lstStyle/>
          <a:p>
            <a:r>
              <a:rPr lang="en-IN" dirty="0"/>
              <a:t>Milgram was interested in quantifying the typical distance between actors in social networks.</a:t>
            </a:r>
            <a:endParaRPr lang="en-US" altLang="en-US" dirty="0"/>
          </a:p>
          <a:p>
            <a:r>
              <a:rPr lang="en-US" altLang="en-US" dirty="0"/>
              <a:t>Chose a target person (friend in Boston, </a:t>
            </a:r>
            <a:r>
              <a:rPr lang="en-IN" dirty="0"/>
              <a:t>Massachusetts)</a:t>
            </a:r>
            <a:endParaRPr lang="en-US" altLang="en-US" dirty="0"/>
          </a:p>
          <a:p>
            <a:r>
              <a:rPr lang="en-US" altLang="en-US" dirty="0"/>
              <a:t>Asked randomly chosen “starters” to forward a letter to the target</a:t>
            </a:r>
          </a:p>
          <a:p>
            <a:pPr lvl="1"/>
            <a:r>
              <a:rPr lang="en-US" altLang="en-US" dirty="0"/>
              <a:t>Name, address, and some personal information were provided for the target person</a:t>
            </a:r>
          </a:p>
          <a:p>
            <a:pPr lvl="1"/>
            <a:r>
              <a:rPr lang="en-US" altLang="en-US" dirty="0"/>
              <a:t>The participants could only forward a letter to a single person that he/she knew on a first name basis</a:t>
            </a:r>
          </a:p>
          <a:p>
            <a:pPr lvl="1"/>
            <a:r>
              <a:rPr lang="en-US" altLang="en-US" dirty="0"/>
              <a:t>Record the path taken by the letter</a:t>
            </a:r>
          </a:p>
          <a:p>
            <a:pPr lvl="1"/>
            <a:r>
              <a:rPr lang="en-US" altLang="en-US" dirty="0"/>
              <a:t>Goal: To advance the letter to the target as quickly as possible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653: Network Science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020648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Milgrams</a:t>
            </a:r>
            <a:r>
              <a:rPr lang="en-IN" dirty="0"/>
              <a:t> small world experiment (1967) - 2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Outcome revealed two fundamental components of a social network:</a:t>
            </a:r>
          </a:p>
          <a:p>
            <a:pPr lvl="1"/>
            <a:r>
              <a:rPr lang="en-US" altLang="en-US" dirty="0"/>
              <a:t>Very short paths between arbitrary pairs of nodes </a:t>
            </a:r>
          </a:p>
          <a:p>
            <a:pPr lvl="1"/>
            <a:r>
              <a:rPr lang="en-US" altLang="en-US" dirty="0"/>
              <a:t>Individuals operating with purely local information are very adept at finding these paths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653: Network Science</a:t>
            </a: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8113" y="3226554"/>
            <a:ext cx="5519058" cy="2639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0574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What is the “small world” phenomenon?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Principle that most people in a society are linked by short chains of acquaintances</a:t>
            </a:r>
          </a:p>
          <a:p>
            <a:r>
              <a:rPr lang="en-US" altLang="en-US" dirty="0"/>
              <a:t>Sometimes referred to as the “six degrees of separation” theory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653: Network Science</a:t>
            </a:r>
            <a:endParaRPr lang="en-IN" dirty="0"/>
          </a:p>
        </p:txBody>
      </p:sp>
      <p:pic>
        <p:nvPicPr>
          <p:cNvPr id="6" name="Picture 10" descr="six degrees of separation cop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707411" y="3310278"/>
            <a:ext cx="4677559" cy="2934154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43428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6172" y="2945039"/>
            <a:ext cx="10515600" cy="1325563"/>
          </a:xfrm>
        </p:spPr>
        <p:txBody>
          <a:bodyPr/>
          <a:lstStyle/>
          <a:p>
            <a:pPr algn="ctr"/>
            <a:r>
              <a:rPr lang="en-IN" dirty="0"/>
              <a:t>Biological Networks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653: Network Science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254922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Biological network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3200" dirty="0">
                <a:ea typeface="굴림" charset="-127"/>
              </a:rPr>
              <a:t>Node </a:t>
            </a:r>
            <a:r>
              <a:rPr lang="en-US" altLang="ko-KR" sz="2200" dirty="0">
                <a:ea typeface="굴림" charset="-127"/>
              </a:rPr>
              <a:t>     </a:t>
            </a:r>
          </a:p>
          <a:p>
            <a:pPr lvl="1"/>
            <a:r>
              <a:rPr lang="en-US" altLang="ko-KR" sz="2800" dirty="0">
                <a:ea typeface="굴림" charset="-127"/>
              </a:rPr>
              <a:t>Protein, peptide, or non-protein biomolecules.</a:t>
            </a:r>
          </a:p>
          <a:p>
            <a:pPr lvl="1"/>
            <a:endParaRPr lang="en-US" altLang="ko-KR" sz="2000" dirty="0">
              <a:ea typeface="굴림" charset="-127"/>
            </a:endParaRPr>
          </a:p>
          <a:p>
            <a:pPr>
              <a:buSzPct val="150000"/>
            </a:pPr>
            <a:r>
              <a:rPr lang="en-US" altLang="ko-KR" sz="3200" dirty="0">
                <a:ea typeface="굴림" charset="-127"/>
              </a:rPr>
              <a:t>Edges</a:t>
            </a:r>
          </a:p>
          <a:p>
            <a:pPr lvl="1">
              <a:buSzPct val="150000"/>
            </a:pPr>
            <a:r>
              <a:rPr lang="en-US" altLang="ko-KR" sz="2800" dirty="0">
                <a:ea typeface="굴림" charset="-127"/>
              </a:rPr>
              <a:t>Biological relationships, etc., interactions, regulations, reactions, transformations, activation, inhibitions.</a:t>
            </a:r>
            <a:endParaRPr lang="en-IN" sz="2800" dirty="0">
              <a:ea typeface="굴림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653: Network Science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26414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Biological Network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It is usually represented by a 2-D diagram with characteristic symbols linking the protein and non-protein entities. 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US" altLang="ko-KR" dirty="0">
                <a:ea typeface="굴림" charset="-127"/>
              </a:rPr>
              <a:t>A circle indicates a protein or a non-protein biomolecule.</a:t>
            </a:r>
          </a:p>
          <a:p>
            <a:r>
              <a:rPr lang="en-US" altLang="ko-KR" dirty="0">
                <a:ea typeface="굴림" charset="-127"/>
              </a:rPr>
              <a:t>A symbol in between indicates  the nature of molecule-molecule process (activation, inhibition, association, disassociation, etc.)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653: Network Science</a:t>
            </a:r>
            <a:endParaRPr lang="en-IN" dirty="0"/>
          </a:p>
        </p:txBody>
      </p:sp>
      <p:sp>
        <p:nvSpPr>
          <p:cNvPr id="7" name="Oval 4"/>
          <p:cNvSpPr>
            <a:spLocks noChangeArrowheads="1"/>
          </p:cNvSpPr>
          <p:nvPr/>
        </p:nvSpPr>
        <p:spPr bwMode="auto">
          <a:xfrm>
            <a:off x="3022151" y="3102424"/>
            <a:ext cx="155575" cy="152400"/>
          </a:xfrm>
          <a:prstGeom prst="ellipse">
            <a:avLst/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IN" altLang="en-US"/>
          </a:p>
        </p:txBody>
      </p:sp>
      <p:sp>
        <p:nvSpPr>
          <p:cNvPr id="8" name="Oval 5"/>
          <p:cNvSpPr>
            <a:spLocks noChangeArrowheads="1"/>
          </p:cNvSpPr>
          <p:nvPr/>
        </p:nvSpPr>
        <p:spPr bwMode="auto">
          <a:xfrm>
            <a:off x="3669851" y="3102424"/>
            <a:ext cx="155575" cy="152400"/>
          </a:xfrm>
          <a:prstGeom prst="ellipse">
            <a:avLst/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IN" altLang="en-US"/>
          </a:p>
        </p:txBody>
      </p:sp>
      <p:sp>
        <p:nvSpPr>
          <p:cNvPr id="9" name="Oval 6"/>
          <p:cNvSpPr>
            <a:spLocks noChangeArrowheads="1"/>
          </p:cNvSpPr>
          <p:nvPr/>
        </p:nvSpPr>
        <p:spPr bwMode="auto">
          <a:xfrm>
            <a:off x="4288976" y="3102424"/>
            <a:ext cx="155575" cy="152400"/>
          </a:xfrm>
          <a:prstGeom prst="ellipse">
            <a:avLst/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IN" altLang="en-US"/>
          </a:p>
        </p:txBody>
      </p:sp>
      <p:sp>
        <p:nvSpPr>
          <p:cNvPr id="10" name="Oval 7"/>
          <p:cNvSpPr>
            <a:spLocks noChangeArrowheads="1"/>
          </p:cNvSpPr>
          <p:nvPr/>
        </p:nvSpPr>
        <p:spPr bwMode="auto">
          <a:xfrm>
            <a:off x="4822376" y="2721424"/>
            <a:ext cx="155575" cy="152400"/>
          </a:xfrm>
          <a:prstGeom prst="ellipse">
            <a:avLst/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IN" altLang="en-US"/>
          </a:p>
        </p:txBody>
      </p:sp>
      <p:sp>
        <p:nvSpPr>
          <p:cNvPr id="11" name="Oval 8"/>
          <p:cNvSpPr>
            <a:spLocks noChangeArrowheads="1"/>
          </p:cNvSpPr>
          <p:nvPr/>
        </p:nvSpPr>
        <p:spPr bwMode="auto">
          <a:xfrm>
            <a:off x="4885876" y="3521524"/>
            <a:ext cx="155575" cy="152400"/>
          </a:xfrm>
          <a:prstGeom prst="ellipse">
            <a:avLst/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IN" altLang="en-US"/>
          </a:p>
        </p:txBody>
      </p:sp>
      <p:sp>
        <p:nvSpPr>
          <p:cNvPr id="12" name="Oval 9"/>
          <p:cNvSpPr>
            <a:spLocks noChangeArrowheads="1"/>
          </p:cNvSpPr>
          <p:nvPr/>
        </p:nvSpPr>
        <p:spPr bwMode="auto">
          <a:xfrm>
            <a:off x="5597076" y="3521524"/>
            <a:ext cx="155575" cy="152400"/>
          </a:xfrm>
          <a:prstGeom prst="ellipse">
            <a:avLst/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IN" altLang="en-US"/>
          </a:p>
        </p:txBody>
      </p:sp>
      <p:sp>
        <p:nvSpPr>
          <p:cNvPr id="13" name="Oval 10"/>
          <p:cNvSpPr>
            <a:spLocks noChangeArrowheads="1"/>
          </p:cNvSpPr>
          <p:nvPr/>
        </p:nvSpPr>
        <p:spPr bwMode="auto">
          <a:xfrm>
            <a:off x="6140001" y="3997774"/>
            <a:ext cx="155575" cy="152400"/>
          </a:xfrm>
          <a:prstGeom prst="ellipse">
            <a:avLst/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IN" altLang="en-US"/>
          </a:p>
        </p:txBody>
      </p:sp>
      <p:sp>
        <p:nvSpPr>
          <p:cNvPr id="14" name="Oval 11"/>
          <p:cNvSpPr>
            <a:spLocks noChangeArrowheads="1"/>
          </p:cNvSpPr>
          <p:nvPr/>
        </p:nvSpPr>
        <p:spPr bwMode="auto">
          <a:xfrm>
            <a:off x="6860726" y="3997774"/>
            <a:ext cx="155575" cy="152400"/>
          </a:xfrm>
          <a:prstGeom prst="ellipse">
            <a:avLst/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IN" altLang="en-US"/>
          </a:p>
        </p:txBody>
      </p:sp>
      <p:sp>
        <p:nvSpPr>
          <p:cNvPr id="15" name="Oval 12"/>
          <p:cNvSpPr>
            <a:spLocks noChangeArrowheads="1"/>
          </p:cNvSpPr>
          <p:nvPr/>
        </p:nvSpPr>
        <p:spPr bwMode="auto">
          <a:xfrm>
            <a:off x="7540176" y="3997774"/>
            <a:ext cx="155575" cy="152400"/>
          </a:xfrm>
          <a:prstGeom prst="ellipse">
            <a:avLst/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IN" altLang="en-US"/>
          </a:p>
        </p:txBody>
      </p:sp>
      <p:sp>
        <p:nvSpPr>
          <p:cNvPr id="16" name="Line 13"/>
          <p:cNvSpPr>
            <a:spLocks noChangeShapeType="1"/>
          </p:cNvSpPr>
          <p:nvPr/>
        </p:nvSpPr>
        <p:spPr bwMode="auto">
          <a:xfrm>
            <a:off x="3272976" y="3188149"/>
            <a:ext cx="396875" cy="15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7" name="Line 14"/>
          <p:cNvSpPr>
            <a:spLocks noChangeShapeType="1"/>
          </p:cNvSpPr>
          <p:nvPr/>
        </p:nvSpPr>
        <p:spPr bwMode="auto">
          <a:xfrm flipH="1" flipV="1">
            <a:off x="3831776" y="3178624"/>
            <a:ext cx="381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8" name="Line 15"/>
          <p:cNvSpPr>
            <a:spLocks noChangeShapeType="1"/>
          </p:cNvSpPr>
          <p:nvPr/>
        </p:nvSpPr>
        <p:spPr bwMode="auto">
          <a:xfrm flipV="1">
            <a:off x="4444551" y="2873824"/>
            <a:ext cx="377825" cy="228600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9" name="Line 16"/>
          <p:cNvSpPr>
            <a:spLocks noChangeShapeType="1"/>
          </p:cNvSpPr>
          <p:nvPr/>
        </p:nvSpPr>
        <p:spPr bwMode="auto">
          <a:xfrm>
            <a:off x="4425501" y="3254824"/>
            <a:ext cx="396875" cy="2667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0" name="Line 17"/>
          <p:cNvSpPr>
            <a:spLocks noChangeShapeType="1"/>
          </p:cNvSpPr>
          <p:nvPr/>
        </p:nvSpPr>
        <p:spPr bwMode="auto">
          <a:xfrm>
            <a:off x="5139876" y="3597724"/>
            <a:ext cx="396875" cy="15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1" name="Line 18"/>
          <p:cNvSpPr>
            <a:spLocks noChangeShapeType="1"/>
          </p:cNvSpPr>
          <p:nvPr/>
        </p:nvSpPr>
        <p:spPr bwMode="auto">
          <a:xfrm>
            <a:off x="6387651" y="4083499"/>
            <a:ext cx="396875" cy="15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2" name="Line 19"/>
          <p:cNvSpPr>
            <a:spLocks noChangeShapeType="1"/>
          </p:cNvSpPr>
          <p:nvPr/>
        </p:nvSpPr>
        <p:spPr bwMode="auto">
          <a:xfrm>
            <a:off x="7102026" y="4083499"/>
            <a:ext cx="396875" cy="15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3" name="Line 21"/>
          <p:cNvSpPr>
            <a:spLocks noChangeShapeType="1"/>
          </p:cNvSpPr>
          <p:nvPr/>
        </p:nvSpPr>
        <p:spPr bwMode="auto">
          <a:xfrm>
            <a:off x="5812976" y="3712024"/>
            <a:ext cx="2286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4" name="Line 22"/>
          <p:cNvSpPr>
            <a:spLocks noChangeShapeType="1"/>
          </p:cNvSpPr>
          <p:nvPr/>
        </p:nvSpPr>
        <p:spPr bwMode="auto">
          <a:xfrm flipH="1">
            <a:off x="5965376" y="3864424"/>
            <a:ext cx="2286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1126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Types of network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Technological networks</a:t>
            </a:r>
          </a:p>
          <a:p>
            <a:pPr lvl="1"/>
            <a:r>
              <a:rPr lang="en-IN" dirty="0"/>
              <a:t>The Internet, Telephone network, power grids, transportation network, delivery and distribution network, …</a:t>
            </a:r>
          </a:p>
          <a:p>
            <a:r>
              <a:rPr lang="en-IN" dirty="0"/>
              <a:t>Information network</a:t>
            </a:r>
          </a:p>
          <a:p>
            <a:pPr lvl="1"/>
            <a:r>
              <a:rPr lang="en-IN" dirty="0"/>
              <a:t>The WWW, citation network, other information network</a:t>
            </a:r>
          </a:p>
          <a:p>
            <a:r>
              <a:rPr lang="en-IN" dirty="0"/>
              <a:t>Social networks</a:t>
            </a:r>
          </a:p>
          <a:p>
            <a:r>
              <a:rPr lang="en-IN" dirty="0"/>
              <a:t>Biological networks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653: Network Science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789365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charset="-127"/>
              </a:rPr>
              <a:t>BIOLOGICAL NETWORK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71500" indent="-571500">
              <a:buNone/>
            </a:pPr>
            <a:r>
              <a:rPr lang="en-US" altLang="ko-KR" sz="3000" dirty="0">
                <a:ea typeface="굴림" charset="-127"/>
              </a:rPr>
              <a:t>Networks are found in biological systems of varying scales:</a:t>
            </a:r>
          </a:p>
          <a:p>
            <a:pPr marL="571500" indent="-212725">
              <a:buFont typeface="+mj-lt"/>
              <a:buAutoNum type="arabicPeriod"/>
            </a:pPr>
            <a:r>
              <a:rPr lang="en-US" altLang="ko-KR" sz="2600" dirty="0">
                <a:ea typeface="굴림" charset="-127"/>
              </a:rPr>
              <a:t> The </a:t>
            </a:r>
            <a:r>
              <a:rPr lang="en-US" altLang="ko-KR" sz="2600" u="sng" dirty="0">
                <a:ea typeface="굴림" charset="-127"/>
              </a:rPr>
              <a:t>metabolic network </a:t>
            </a:r>
            <a:r>
              <a:rPr lang="en-US" altLang="ko-KR" sz="2600" dirty="0">
                <a:ea typeface="굴림" charset="-127"/>
              </a:rPr>
              <a:t>in cells </a:t>
            </a:r>
          </a:p>
          <a:p>
            <a:pPr marL="571500" indent="-212725">
              <a:buFont typeface="+mj-lt"/>
              <a:buAutoNum type="arabicPeriod"/>
            </a:pPr>
            <a:r>
              <a:rPr lang="en-US" altLang="ko-KR" sz="2600" dirty="0">
                <a:ea typeface="굴림" charset="-127"/>
              </a:rPr>
              <a:t> The </a:t>
            </a:r>
            <a:r>
              <a:rPr lang="en-US" altLang="ko-KR" sz="2600" u="sng" dirty="0">
                <a:ea typeface="굴림" charset="-127"/>
              </a:rPr>
              <a:t>protein interaction network</a:t>
            </a:r>
            <a:r>
              <a:rPr lang="en-US" altLang="ko-KR" sz="2600" dirty="0">
                <a:ea typeface="굴림" charset="-127"/>
              </a:rPr>
              <a:t> in cells</a:t>
            </a:r>
          </a:p>
          <a:p>
            <a:pPr marL="571500" indent="-212725">
              <a:buFont typeface="+mj-lt"/>
              <a:buAutoNum type="arabicPeriod"/>
            </a:pPr>
            <a:r>
              <a:rPr lang="en-US" altLang="ko-KR" sz="2600" dirty="0">
                <a:ea typeface="굴림" charset="-127"/>
              </a:rPr>
              <a:t> </a:t>
            </a:r>
            <a:r>
              <a:rPr lang="en-US" altLang="ko-KR" sz="2600" u="sng" dirty="0">
                <a:ea typeface="굴림" charset="-127"/>
              </a:rPr>
              <a:t>Networks in the brain</a:t>
            </a:r>
          </a:p>
          <a:p>
            <a:pPr marL="571500" indent="-212725">
              <a:buFont typeface="+mj-lt"/>
              <a:buAutoNum type="arabicPeriod"/>
            </a:pPr>
            <a:r>
              <a:rPr lang="en-US" altLang="ko-KR" sz="2600" dirty="0">
                <a:ea typeface="굴림" charset="-127"/>
              </a:rPr>
              <a:t> Ecological networks</a:t>
            </a:r>
            <a:r>
              <a:rPr lang="en-US" altLang="ko-KR" sz="2600" dirty="0">
                <a:ea typeface="굴림" charset="-127"/>
                <a:hlinkMouseOver r:id="rId2" action="ppaction://hlinkfile"/>
              </a:rPr>
              <a:t> </a:t>
            </a:r>
            <a:endParaRPr lang="en-US" altLang="ko-KR" sz="2600" dirty="0">
              <a:ea typeface="굴림" charset="-127"/>
            </a:endParaRPr>
          </a:p>
          <a:p>
            <a:pPr marL="571500" indent="-212725">
              <a:buFont typeface="+mj-lt"/>
              <a:buAutoNum type="arabicPeriod"/>
            </a:pPr>
            <a:r>
              <a:rPr lang="en-US" altLang="ko-KR" sz="2600" dirty="0">
                <a:ea typeface="굴림" charset="-127"/>
              </a:rPr>
              <a:t> Expression networks</a:t>
            </a:r>
          </a:p>
          <a:p>
            <a:pPr marL="571500" indent="-212725">
              <a:buFont typeface="+mj-lt"/>
              <a:buAutoNum type="arabicPeriod"/>
            </a:pPr>
            <a:r>
              <a:rPr lang="en-US" altLang="ko-KR" sz="2600" u="sng" dirty="0">
                <a:ea typeface="굴림" charset="-127"/>
              </a:rPr>
              <a:t> Regulatory networks </a:t>
            </a:r>
          </a:p>
          <a:p>
            <a:pPr marL="571500" indent="-212725">
              <a:buFont typeface="+mj-lt"/>
              <a:buAutoNum type="arabicPeriod"/>
            </a:pPr>
            <a:r>
              <a:rPr lang="en-US" altLang="ko-KR" sz="2600" dirty="0">
                <a:ea typeface="굴림" charset="-127"/>
              </a:rPr>
              <a:t> Genetic control networks of organisms</a:t>
            </a:r>
            <a:r>
              <a:rPr lang="en-US" altLang="ko-KR" sz="2600" dirty="0">
                <a:ea typeface="굴림" charset="-127"/>
                <a:hlinkMouseOver r:id="rId3" action="ppaction://hlinkfile"/>
              </a:rPr>
              <a:t> </a:t>
            </a:r>
            <a:endParaRPr lang="en-US" altLang="ko-KR" sz="2600" dirty="0">
              <a:ea typeface="굴림" charset="-127"/>
            </a:endParaRPr>
          </a:p>
          <a:p>
            <a:pPr marL="571500" indent="-212725">
              <a:buFont typeface="+mj-lt"/>
              <a:buAutoNum type="arabicPeriod"/>
            </a:pPr>
            <a:r>
              <a:rPr lang="en-US" altLang="ko-KR" sz="2600" dirty="0">
                <a:ea typeface="굴림" charset="-127"/>
              </a:rPr>
              <a:t> Evolutionary tree of life </a:t>
            </a:r>
            <a:r>
              <a:rPr lang="en-US" altLang="ko-KR" sz="2400" dirty="0">
                <a:solidFill>
                  <a:schemeClr val="bg2"/>
                </a:solidFill>
                <a:ea typeface="굴림" charset="-127"/>
              </a:rPr>
              <a:t>	</a:t>
            </a:r>
          </a:p>
          <a:p>
            <a:pPr marL="952500" lvl="1" indent="-495300">
              <a:buNone/>
            </a:pPr>
            <a:r>
              <a:rPr lang="en-US" altLang="ko-KR" sz="2400" dirty="0">
                <a:latin typeface="Arial" panose="020B0604020202020204" pitchFamily="34" charset="0"/>
                <a:ea typeface="굴림" charset="-127"/>
              </a:rPr>
              <a:t>…</a:t>
            </a:r>
            <a:r>
              <a:rPr lang="en-US" altLang="ko-KR" sz="2400" dirty="0">
                <a:ea typeface="굴림" charset="-127"/>
              </a:rPr>
              <a:t> more biological networks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653: Network Science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86546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Metabolic networks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Metabolism: chemical process by which cells break down food</a:t>
            </a:r>
          </a:p>
          <a:p>
            <a:r>
              <a:rPr lang="en-IN" dirty="0"/>
              <a:t>During the process, chemicals are produced known as metabolites</a:t>
            </a:r>
          </a:p>
          <a:p>
            <a:pPr lvl="1"/>
            <a:r>
              <a:rPr lang="en-IN" dirty="0"/>
              <a:t>Example: carbohydrates, lipids, amino acids</a:t>
            </a:r>
          </a:p>
          <a:p>
            <a:r>
              <a:rPr lang="en-IN" dirty="0"/>
              <a:t>Chemicals produced are consumed by reactions</a:t>
            </a:r>
          </a:p>
          <a:p>
            <a:r>
              <a:rPr lang="en-IN" dirty="0"/>
              <a:t>Nodes: ?? (Ans in next slides)</a:t>
            </a:r>
          </a:p>
          <a:p>
            <a:pPr marL="0" indent="0">
              <a:buNone/>
            </a:pPr>
            <a:r>
              <a:rPr lang="en-IN" dirty="0"/>
              <a:t>(</a:t>
            </a:r>
            <a:r>
              <a:rPr lang="en-US" dirty="0"/>
              <a:t>The vertices in a metabolic network are the chemicals produced and consumed by the reactions. These chemicals are known generically as metabolites. By convention the definition of a metabolite is limited to small molecules, meaning things like carbohydrates (such as sugars) and lipids (such as fats), as well as amino acids and nucleotides)</a:t>
            </a:r>
            <a:endParaRPr lang="en-IN" dirty="0"/>
          </a:p>
          <a:p>
            <a:r>
              <a:rPr lang="en-IN" dirty="0"/>
              <a:t>Edges: ?? (Ans in next slides)</a:t>
            </a:r>
          </a:p>
          <a:p>
            <a:endParaRPr lang="en-IN" dirty="0"/>
          </a:p>
          <a:p>
            <a:pPr lvl="1"/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653: Network Science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326987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Ex: Metabolic networks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What type of network?</a:t>
            </a:r>
          </a:p>
          <a:p>
            <a:pPr marL="0" indent="0">
              <a:buNone/>
            </a:pPr>
            <a:r>
              <a:rPr lang="en-IN" dirty="0"/>
              <a:t>Ans: Bipartite Network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653: Network Science</a:t>
            </a: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7024" y="1825625"/>
            <a:ext cx="3057952" cy="2314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3699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Metabolic networks: bipartite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336971" cy="4351338"/>
          </a:xfrm>
        </p:spPr>
        <p:txBody>
          <a:bodyPr/>
          <a:lstStyle/>
          <a:p>
            <a:r>
              <a:rPr lang="en-IN" dirty="0"/>
              <a:t>Two types of nodes: metabolites (circles) and reactions (squares)</a:t>
            </a:r>
          </a:p>
          <a:p>
            <a:r>
              <a:rPr lang="en-IN" dirty="0"/>
              <a:t>Edges which metabolites are input to a reaction and output of the reaction</a:t>
            </a:r>
          </a:p>
          <a:p>
            <a:r>
              <a:rPr lang="en-IN" dirty="0"/>
              <a:t>Bipartite graph </a:t>
            </a:r>
          </a:p>
          <a:p>
            <a:r>
              <a:rPr lang="en-IN" dirty="0" err="1"/>
              <a:t>Eg</a:t>
            </a:r>
            <a:r>
              <a:rPr lang="en-IN" dirty="0"/>
              <a:t>: A + B </a:t>
            </a:r>
            <a:r>
              <a:rPr lang="en-IN" dirty="0">
                <a:sym typeface="Wingdings" panose="05000000000000000000" pitchFamily="2" charset="2"/>
              </a:rPr>
              <a:t> C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653: Network Science</a:t>
            </a: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5375" y="1690688"/>
            <a:ext cx="3048425" cy="2924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7417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Metabolic networks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Metabolism: chemical process by which cells break down food</a:t>
            </a:r>
          </a:p>
          <a:p>
            <a:r>
              <a:rPr lang="en-IN" dirty="0"/>
              <a:t>During the process, chemicals are produced known as metabolites</a:t>
            </a:r>
          </a:p>
          <a:p>
            <a:pPr lvl="1"/>
            <a:r>
              <a:rPr lang="en-IN" dirty="0"/>
              <a:t>Example: carbohydrates, lipids, amino acids</a:t>
            </a:r>
          </a:p>
          <a:p>
            <a:r>
              <a:rPr lang="en-IN" dirty="0"/>
              <a:t>Chemicals produced are consumed by reactions</a:t>
            </a:r>
          </a:p>
          <a:p>
            <a:r>
              <a:rPr lang="en-IN" dirty="0"/>
              <a:t>Nodes: metabolites and reactions</a:t>
            </a:r>
          </a:p>
          <a:p>
            <a:r>
              <a:rPr lang="en-IN" dirty="0"/>
              <a:t>Edges: Interactions</a:t>
            </a:r>
          </a:p>
          <a:p>
            <a:r>
              <a:rPr lang="en-IN" dirty="0"/>
              <a:t>Almost all reactions are catalysed by enzymes</a:t>
            </a:r>
          </a:p>
          <a:p>
            <a:endParaRPr lang="en-IN" dirty="0"/>
          </a:p>
          <a:p>
            <a:pPr lvl="1"/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653: Network Science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155525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Metabolic networks: tripartite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772017" cy="4351338"/>
          </a:xfrm>
        </p:spPr>
        <p:txBody>
          <a:bodyPr/>
          <a:lstStyle/>
          <a:p>
            <a:r>
              <a:rPr lang="en-IN" dirty="0"/>
              <a:t>Incorporate the enzymes by introducing a third class of nodes</a:t>
            </a:r>
          </a:p>
          <a:p>
            <a:r>
              <a:rPr lang="en-IN" dirty="0"/>
              <a:t>Metabolic networks can be used to detect comorbidity patterns in diseased patients</a:t>
            </a:r>
          </a:p>
          <a:p>
            <a:pPr lvl="1"/>
            <a:r>
              <a:rPr lang="en-IN" dirty="0"/>
              <a:t>obesity and diabetes</a:t>
            </a:r>
          </a:p>
          <a:p>
            <a:r>
              <a:rPr lang="en-IN" dirty="0"/>
              <a:t>Metabolic disease networks can be used to determine if two disorders are connected due to their correlated reactions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653: Network Science</a:t>
            </a: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0217" y="1825625"/>
            <a:ext cx="2743583" cy="286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3610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charset="-127"/>
              </a:rPr>
              <a:t>Proteins in a cell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3200" dirty="0">
                <a:ea typeface="굴림" charset="-127"/>
              </a:rPr>
              <a:t>There are thousands of different active proteins in a cell  acting as:</a:t>
            </a:r>
          </a:p>
          <a:p>
            <a:pPr lvl="1"/>
            <a:r>
              <a:rPr lang="en-US" altLang="ko-KR" sz="2800" dirty="0">
                <a:ea typeface="굴림" charset="-127"/>
              </a:rPr>
              <a:t>enzymes, </a:t>
            </a:r>
            <a:r>
              <a:rPr lang="en-US" altLang="ko-KR" sz="2800" dirty="0" err="1">
                <a:ea typeface="굴림" charset="-127"/>
              </a:rPr>
              <a:t>catalysors</a:t>
            </a:r>
            <a:r>
              <a:rPr lang="en-US" altLang="ko-KR" sz="2800" dirty="0">
                <a:ea typeface="굴림" charset="-127"/>
              </a:rPr>
              <a:t> to chemical reactions of the metabolism </a:t>
            </a:r>
          </a:p>
          <a:p>
            <a:pPr lvl="1"/>
            <a:r>
              <a:rPr lang="en-US" altLang="ko-KR" sz="2800" dirty="0">
                <a:ea typeface="굴림" charset="-127"/>
              </a:rPr>
              <a:t>components of cellular machinery (e.g. ribosomes) </a:t>
            </a:r>
          </a:p>
          <a:p>
            <a:pPr lvl="1"/>
            <a:r>
              <a:rPr lang="en-US" altLang="ko-KR" sz="2800" dirty="0">
                <a:ea typeface="굴림" charset="-127"/>
              </a:rPr>
              <a:t>regulators of gene expression </a:t>
            </a:r>
          </a:p>
          <a:p>
            <a:pPr lvl="1"/>
            <a:r>
              <a:rPr lang="en-US" altLang="ko-KR" sz="2800" dirty="0">
                <a:ea typeface="굴림" charset="-127"/>
              </a:rPr>
              <a:t>Certain proteins play specific roles in special cellular compartments. </a:t>
            </a:r>
          </a:p>
          <a:p>
            <a:pPr lvl="1"/>
            <a:r>
              <a:rPr lang="en-US" altLang="ko-KR" sz="2800" dirty="0">
                <a:ea typeface="굴림" charset="-127"/>
              </a:rPr>
              <a:t>Others move from one compartment to another as </a:t>
            </a:r>
            <a:r>
              <a:rPr lang="en-US" altLang="ko-KR" sz="2800" dirty="0">
                <a:latin typeface="Arial" panose="020B0604020202020204" pitchFamily="34" charset="0"/>
                <a:ea typeface="굴림" charset="-127"/>
              </a:rPr>
              <a:t>“</a:t>
            </a:r>
            <a:r>
              <a:rPr lang="en-US" altLang="ko-KR" sz="2800" dirty="0">
                <a:ea typeface="굴림" charset="-127"/>
              </a:rPr>
              <a:t>signals</a:t>
            </a:r>
            <a:r>
              <a:rPr lang="en-US" altLang="ko-KR" sz="2800" dirty="0">
                <a:latin typeface="Arial" panose="020B0604020202020204" pitchFamily="34" charset="0"/>
                <a:ea typeface="굴림" charset="-127"/>
              </a:rPr>
              <a:t>”</a:t>
            </a:r>
            <a:r>
              <a:rPr lang="en-US" altLang="ko-KR" sz="2800" dirty="0">
                <a:ea typeface="굴림" charset="-127"/>
              </a:rPr>
              <a:t>. 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26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653: Network Science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106602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Protein Interactions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Proteins perform a function as a complex rather as a single protein.</a:t>
            </a:r>
          </a:p>
          <a:p>
            <a:r>
              <a:rPr lang="en-IN" dirty="0"/>
              <a:t>Knowing whether two proteins interact can help us discover unknown proteins’ functions:</a:t>
            </a:r>
          </a:p>
          <a:p>
            <a:pPr lvl="1"/>
            <a:r>
              <a:rPr lang="en-IN" sz="2800" dirty="0"/>
              <a:t>If the function of one protein is known, the function of its binding partners are likely to be related- “guilt by association”.</a:t>
            </a:r>
          </a:p>
          <a:p>
            <a:pPr lvl="1"/>
            <a:r>
              <a:rPr lang="en-IN" sz="2800" dirty="0"/>
              <a:t>Thus, having a good method for detecting interactions can allow us to use a small number of proteins with known function to characterize new proteins.</a:t>
            </a:r>
          </a:p>
          <a:p>
            <a:r>
              <a:rPr lang="en-IN" sz="3200" dirty="0"/>
              <a:t>Nodes: ?? and Edges: ??</a:t>
            </a:r>
          </a:p>
          <a:p>
            <a:pPr marL="0" indent="0">
              <a:buNone/>
            </a:pPr>
            <a:r>
              <a:rPr lang="en-US" sz="2000" dirty="0"/>
              <a:t>Ans: The set of all protein-protein interactions forms a protein-protein interaction network, in which the vertices are proteins and two vertices are connected by an undirected edge if the corresponding proteins interact.</a:t>
            </a:r>
            <a:endParaRPr lang="en-IN" sz="3200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27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653: Network Science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870422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charset="-127"/>
              </a:rPr>
              <a:t>Yeast Protein Interaction Network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2715" y="1690688"/>
            <a:ext cx="6291943" cy="4351338"/>
          </a:xfrm>
        </p:spPr>
        <p:txBody>
          <a:bodyPr>
            <a:normAutofit fontScale="92500" lnSpcReduction="10000"/>
          </a:bodyPr>
          <a:lstStyle/>
          <a:p>
            <a:r>
              <a:rPr lang="en-IN" sz="2600" dirty="0"/>
              <a:t>Nodes: Protein</a:t>
            </a:r>
          </a:p>
          <a:p>
            <a:r>
              <a:rPr lang="en-IN" sz="2600" dirty="0"/>
              <a:t>Edges: Undirected edge, if the proteins interact</a:t>
            </a:r>
          </a:p>
          <a:p>
            <a:r>
              <a:rPr lang="en-US" altLang="ko-KR" sz="2600" dirty="0">
                <a:ea typeface="굴림" charset="-127"/>
              </a:rPr>
              <a:t>The yeast protein interaction network seems to reveal some basic graph theoretic properties:</a:t>
            </a:r>
          </a:p>
          <a:p>
            <a:pPr lvl="1"/>
            <a:r>
              <a:rPr lang="en-US" altLang="ko-KR" sz="2600" dirty="0">
                <a:ea typeface="굴림" charset="-127"/>
              </a:rPr>
              <a:t>The frequency of proteins having</a:t>
            </a:r>
            <a:r>
              <a:rPr lang="en-US" altLang="ko-KR" sz="2600" i="1" dirty="0">
                <a:ea typeface="굴림" charset="-127"/>
              </a:rPr>
              <a:t> </a:t>
            </a:r>
            <a:r>
              <a:rPr lang="en-US" altLang="ko-KR" sz="2600" dirty="0">
                <a:ea typeface="굴림" charset="-127"/>
              </a:rPr>
              <a:t>interactions with exactly </a:t>
            </a:r>
            <a:r>
              <a:rPr lang="en-US" altLang="ko-KR" sz="2600" i="1" dirty="0">
                <a:ea typeface="굴림" charset="-127"/>
              </a:rPr>
              <a:t>k</a:t>
            </a:r>
            <a:r>
              <a:rPr lang="en-US" altLang="ko-KR" sz="2600" dirty="0">
                <a:ea typeface="굴림" charset="-127"/>
              </a:rPr>
              <a:t> other proteins follows a </a:t>
            </a:r>
            <a:r>
              <a:rPr lang="en-US" altLang="ko-KR" sz="2600" b="1" i="1" dirty="0">
                <a:solidFill>
                  <a:srgbClr val="0000FF"/>
                </a:solidFill>
                <a:ea typeface="굴림" charset="-127"/>
              </a:rPr>
              <a:t>power law</a:t>
            </a:r>
            <a:r>
              <a:rPr lang="en-US" altLang="ko-KR" sz="2600" i="1" dirty="0">
                <a:ea typeface="굴림" charset="-127"/>
              </a:rPr>
              <a:t>.</a:t>
            </a:r>
          </a:p>
          <a:p>
            <a:pPr lvl="1"/>
            <a:r>
              <a:rPr lang="en-US" altLang="ko-KR" sz="2600" dirty="0">
                <a:ea typeface="굴림" charset="-127"/>
              </a:rPr>
              <a:t>The network exhibits the </a:t>
            </a:r>
            <a:r>
              <a:rPr lang="en-US" altLang="ko-KR" sz="2600" b="1" i="1" dirty="0">
                <a:solidFill>
                  <a:srgbClr val="0000FF"/>
                </a:solidFill>
                <a:ea typeface="굴림" charset="-127"/>
              </a:rPr>
              <a:t>small world</a:t>
            </a:r>
            <a:r>
              <a:rPr lang="en-US" altLang="ko-KR" sz="2600" i="1" dirty="0">
                <a:ea typeface="굴림" charset="-127"/>
              </a:rPr>
              <a:t> phenomena: can reach any node within small number of hops, usually 4 or 5 hops</a:t>
            </a:r>
            <a:r>
              <a:rPr lang="en-US" altLang="ko-KR" sz="2600" dirty="0">
                <a:ea typeface="굴림" charset="-127"/>
              </a:rPr>
              <a:t> </a:t>
            </a:r>
          </a:p>
          <a:p>
            <a:pPr lvl="1"/>
            <a:r>
              <a:rPr lang="en-US" altLang="ko-KR" sz="2600" b="1" dirty="0">
                <a:solidFill>
                  <a:srgbClr val="0000FF"/>
                </a:solidFill>
                <a:ea typeface="굴림" charset="-127"/>
              </a:rPr>
              <a:t>Robustness</a:t>
            </a:r>
            <a:r>
              <a:rPr lang="en-US" altLang="ko-KR" sz="2600" dirty="0">
                <a:ea typeface="굴림" charset="-127"/>
              </a:rPr>
              <a:t>: Resilient and have strong resistance to failure on random attacks and vulnerable to targeted attacks.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28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653: Network Science</a:t>
            </a:r>
            <a:endParaRPr lang="en-IN" dirty="0"/>
          </a:p>
        </p:txBody>
      </p:sp>
      <p:pic>
        <p:nvPicPr>
          <p:cNvPr id="6" name="Picture 3" descr="411041aa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546"/>
          <a:stretch>
            <a:fillRect/>
          </a:stretch>
        </p:blipFill>
        <p:spPr bwMode="auto">
          <a:xfrm>
            <a:off x="7039173" y="1365250"/>
            <a:ext cx="4826000" cy="527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224733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Genes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0472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>
                <a:ea typeface="굴림" charset="-127"/>
              </a:rPr>
              <a:t>Proteins are biological polymers</a:t>
            </a:r>
          </a:p>
          <a:p>
            <a:pPr lvl="1"/>
            <a:r>
              <a:rPr lang="en-US" altLang="ko-KR" dirty="0">
                <a:ea typeface="굴림" charset="-127"/>
              </a:rPr>
              <a:t>long-chain molecules formed by concatenation of amino acids</a:t>
            </a:r>
          </a:p>
          <a:p>
            <a:r>
              <a:rPr lang="en-US" altLang="ko-KR" dirty="0">
                <a:ea typeface="굴림" charset="-127"/>
              </a:rPr>
              <a:t>Amino acids are manufactured by metabolic process but their assembly into complete proteins is achieved by machinery of genetics</a:t>
            </a:r>
          </a:p>
          <a:p>
            <a:pPr lvl="1"/>
            <a:r>
              <a:rPr lang="en-US" altLang="ko-KR" dirty="0">
                <a:ea typeface="굴림" charset="-127"/>
              </a:rPr>
              <a:t>the sequence recipe is stored in the cells genetic material called DNA</a:t>
            </a:r>
          </a:p>
          <a:p>
            <a:pPr lvl="1"/>
            <a:r>
              <a:rPr lang="en-US" altLang="ko-KR" dirty="0">
                <a:ea typeface="굴림" charset="-127"/>
              </a:rPr>
              <a:t>the DNA code for single protein is called gene</a:t>
            </a:r>
          </a:p>
          <a:p>
            <a:pPr>
              <a:tabLst>
                <a:tab pos="2514600" algn="l"/>
              </a:tabLst>
            </a:pPr>
            <a:r>
              <a:rPr lang="en-IN" altLang="ko-KR" dirty="0">
                <a:ea typeface="굴림" charset="-127"/>
              </a:rPr>
              <a:t>RNA converts the genetic information contained within DNA to a format used to build proteins, and then moves it to ribosomal protein factories</a:t>
            </a:r>
            <a:endParaRPr lang="en-US" altLang="ko-KR" dirty="0">
              <a:ea typeface="굴림" charset="-127"/>
            </a:endParaRPr>
          </a:p>
          <a:p>
            <a:r>
              <a:rPr lang="en-IN" dirty="0"/>
              <a:t>Messenger RNA (</a:t>
            </a:r>
            <a:r>
              <a:rPr lang="en-IN" b="1" dirty="0"/>
              <a:t>mRNA</a:t>
            </a:r>
            <a:r>
              <a:rPr lang="en-IN" dirty="0"/>
              <a:t>) copies portions of genetic code, a process called </a:t>
            </a:r>
            <a:r>
              <a:rPr lang="en-IN" dirty="0">
                <a:hlinkClick r:id="rId2"/>
              </a:rPr>
              <a:t>transcription</a:t>
            </a:r>
            <a:r>
              <a:rPr lang="en-IN" dirty="0"/>
              <a:t>, and transports these copies to ribosomes, which are the cellular factories that facilitate the production of proteins from this code. 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29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653: Network Science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27200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6172" y="2945039"/>
            <a:ext cx="10515600" cy="1325563"/>
          </a:xfrm>
        </p:spPr>
        <p:txBody>
          <a:bodyPr/>
          <a:lstStyle/>
          <a:p>
            <a:pPr algn="ctr"/>
            <a:r>
              <a:rPr lang="en-IN" dirty="0"/>
              <a:t>Social Networks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653: Network Science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450857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Regulatory Network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ea typeface="굴림" charset="-127"/>
              </a:rPr>
              <a:t>Proteins encoded in a given gene can act as a transcription factor promoting or inhibiting the production of one or more proteins, which themselves can act as one or more proteins	</a:t>
            </a:r>
            <a:endParaRPr lang="en-IN" altLang="ko-KR" dirty="0"/>
          </a:p>
          <a:p>
            <a:r>
              <a:rPr lang="en-IN" altLang="ko-KR" dirty="0">
                <a:ea typeface="굴림" charset="-127"/>
              </a:rPr>
              <a:t>The complete set of such interactions form a regulatory network</a:t>
            </a:r>
          </a:p>
          <a:p>
            <a:pPr lvl="1"/>
            <a:r>
              <a:rPr lang="en-IN" altLang="ko-KR" dirty="0">
                <a:ea typeface="굴림" charset="-127"/>
              </a:rPr>
              <a:t>Node: Protein/gene that encode the protein</a:t>
            </a:r>
          </a:p>
          <a:p>
            <a:pPr lvl="1"/>
            <a:r>
              <a:rPr lang="en-IN" altLang="ko-KR" dirty="0">
                <a:ea typeface="굴림" charset="-127"/>
              </a:rPr>
              <a:t>Directed edge: from gene A to B, indicates A regulates the expression of B </a:t>
            </a:r>
            <a:endParaRPr lang="en-US" altLang="ko-KR" dirty="0">
              <a:ea typeface="굴림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30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653: Network Science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58624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31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653: Network Science</a:t>
            </a: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2732" y="1266523"/>
            <a:ext cx="6706536" cy="4324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679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Networks in the brain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Another use case of networks is study how brains/central nervous systems work</a:t>
            </a:r>
          </a:p>
          <a:p>
            <a:r>
              <a:rPr lang="en-IN" dirty="0"/>
              <a:t>Our brains are a huge network of processing elements</a:t>
            </a:r>
          </a:p>
          <a:p>
            <a:pPr lvl="1"/>
            <a:r>
              <a:rPr lang="en-IN" dirty="0"/>
              <a:t>Massive parallel processing system</a:t>
            </a:r>
          </a:p>
          <a:p>
            <a:r>
              <a:rPr lang="en-IN" dirty="0"/>
              <a:t>The primary processing element is the neuron</a:t>
            </a:r>
          </a:p>
          <a:p>
            <a:pPr lvl="1"/>
            <a:r>
              <a:rPr lang="en-GB" altLang="en-US" dirty="0"/>
              <a:t>combines several inputs to produce a single output </a:t>
            </a:r>
          </a:p>
          <a:p>
            <a:r>
              <a:rPr lang="en-GB" altLang="en-US" dirty="0"/>
              <a:t>A typical brain contains a network of 10 billion neurons.</a:t>
            </a:r>
          </a:p>
          <a:p>
            <a:pPr lvl="1"/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32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653: Network Science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60127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are neurons wired?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2514" y="1639887"/>
            <a:ext cx="6237515" cy="4351338"/>
          </a:xfrm>
        </p:spPr>
        <p:txBody>
          <a:bodyPr/>
          <a:lstStyle/>
          <a:p>
            <a:r>
              <a:rPr lang="en-IN" dirty="0"/>
              <a:t>A processing element (neuron)</a:t>
            </a:r>
          </a:p>
          <a:p>
            <a:pPr lvl="1"/>
            <a:r>
              <a:rPr lang="en-IN" dirty="0"/>
              <a:t>Dendrite: Input</a:t>
            </a:r>
          </a:p>
          <a:p>
            <a:pPr lvl="2"/>
            <a:r>
              <a:rPr lang="en-IN" dirty="0"/>
              <a:t>Receives input from other neurons</a:t>
            </a:r>
          </a:p>
          <a:p>
            <a:pPr lvl="2"/>
            <a:r>
              <a:rPr lang="en-IN" dirty="0"/>
              <a:t>Input exceeds a threshold, discharges a spike that travels to next neuron(s) through axon</a:t>
            </a:r>
          </a:p>
          <a:p>
            <a:pPr lvl="1"/>
            <a:r>
              <a:rPr lang="en-IN" dirty="0"/>
              <a:t>Cell body: Processor</a:t>
            </a:r>
          </a:p>
          <a:p>
            <a:pPr lvl="1"/>
            <a:r>
              <a:rPr lang="en-IN" dirty="0"/>
              <a:t>Synapse: Link</a:t>
            </a:r>
          </a:p>
          <a:p>
            <a:pPr lvl="2"/>
            <a:r>
              <a:rPr lang="en-IN" dirty="0"/>
              <a:t>Connect to other neurons ~10000 synapses </a:t>
            </a:r>
          </a:p>
          <a:p>
            <a:pPr lvl="1"/>
            <a:r>
              <a:rPr lang="en-IN" dirty="0"/>
              <a:t>Axon: Output</a:t>
            </a:r>
          </a:p>
          <a:p>
            <a:pPr lvl="2"/>
            <a:r>
              <a:rPr lang="en-IN" dirty="0"/>
              <a:t>Almost touches the dendrites of next neuron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33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653: Network Science</a:t>
            </a: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0029" y="1987781"/>
            <a:ext cx="5069839" cy="276844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947057" y="5320565"/>
            <a:ext cx="1040674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GB" altLang="en-US" sz="2400" dirty="0"/>
              <a:t>Transmission of an electrical signal from one neuron to the next is effected by neurotransmitters</a:t>
            </a:r>
            <a:r>
              <a:rPr lang="en-GB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9736153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Neurons in 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Open channels allow ions to flow in, creating a propagating signal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34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653: Network Science</a:t>
            </a: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484" y="2468929"/>
            <a:ext cx="5068097" cy="370803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1285" y="2484364"/>
            <a:ext cx="4815400" cy="2823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93974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Hand-drawn illustration of brain cells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6400800" cy="4668837"/>
          </a:xfrm>
        </p:spPr>
        <p:txBody>
          <a:bodyPr/>
          <a:lstStyle/>
          <a:p>
            <a:r>
              <a:rPr lang="en-IN" dirty="0"/>
              <a:t>Created by staining slices of brain cells</a:t>
            </a:r>
          </a:p>
          <a:p>
            <a:pPr lvl="1"/>
            <a:r>
              <a:rPr lang="en-IN" dirty="0"/>
              <a:t>Staining is crucial to make the brain cells visible at optical wavelengths</a:t>
            </a:r>
          </a:p>
          <a:p>
            <a:r>
              <a:rPr lang="en-IN" dirty="0"/>
              <a:t>Challenge is the density of neurons that are tightly packed</a:t>
            </a:r>
          </a:p>
          <a:p>
            <a:pPr lvl="1"/>
            <a:r>
              <a:rPr lang="en-IN" dirty="0"/>
              <a:t>Clear need for new methods to study the brain</a:t>
            </a:r>
          </a:p>
          <a:p>
            <a:r>
              <a:rPr lang="en-IN" dirty="0"/>
              <a:t>Modern theories of networks are valuable methods to study such complex networks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35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653: Network Science</a:t>
            </a:r>
            <a:endParaRPr lang="en-IN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9000" y="1471610"/>
            <a:ext cx="3820886" cy="5022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95266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Functional brain networks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466114" cy="4351338"/>
          </a:xfrm>
        </p:spPr>
        <p:txBody>
          <a:bodyPr/>
          <a:lstStyle/>
          <a:p>
            <a:r>
              <a:rPr lang="en-IN" dirty="0"/>
              <a:t>Network of macroscopic functions</a:t>
            </a:r>
          </a:p>
          <a:p>
            <a:pPr lvl="1"/>
            <a:r>
              <a:rPr lang="en-IN" sz="2000" dirty="0"/>
              <a:t>Parietal lobe: integrating sensory input</a:t>
            </a:r>
          </a:p>
          <a:p>
            <a:pPr lvl="1"/>
            <a:r>
              <a:rPr lang="en-IN" sz="2000" dirty="0"/>
              <a:t>Temporal lobe: process sensory input</a:t>
            </a:r>
          </a:p>
          <a:p>
            <a:pPr lvl="1"/>
            <a:r>
              <a:rPr lang="en-IN" sz="2000" dirty="0"/>
              <a:t>Occipital lobe: vision</a:t>
            </a:r>
          </a:p>
          <a:p>
            <a:pPr lvl="1"/>
            <a:r>
              <a:rPr lang="en-IN" sz="2000" dirty="0"/>
              <a:t>Frontal lobe: voluntary movement</a:t>
            </a:r>
          </a:p>
          <a:p>
            <a:pPr lvl="1"/>
            <a:r>
              <a:rPr lang="en-IN" sz="2000" dirty="0"/>
              <a:t>Sensory cortex: processing somatic sensations</a:t>
            </a:r>
          </a:p>
          <a:p>
            <a:pPr lvl="1"/>
            <a:r>
              <a:rPr lang="en-IN" sz="2000" dirty="0"/>
              <a:t>Motor cortex: body movement</a:t>
            </a:r>
          </a:p>
          <a:p>
            <a:r>
              <a:rPr lang="en-IN" sz="2400" dirty="0"/>
              <a:t>Nodes: entire brain region</a:t>
            </a:r>
          </a:p>
          <a:p>
            <a:r>
              <a:rPr lang="en-IN" sz="2400" dirty="0"/>
              <a:t>Edges functional connection</a:t>
            </a:r>
          </a:p>
          <a:p>
            <a:r>
              <a:rPr lang="en-IN" sz="2400" dirty="0"/>
              <a:t>Can shed light on how different processes are interlinked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36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653: Network Science</a:t>
            </a: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4314" y="1825625"/>
            <a:ext cx="4049486" cy="3832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931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Empirical study of social networks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Social networks does not only refer to online social media but has a broader meaning</a:t>
            </a:r>
          </a:p>
          <a:p>
            <a:pPr lvl="1"/>
            <a:r>
              <a:rPr lang="en-IN" dirty="0"/>
              <a:t>Network where nodes represent people and edges represent connections</a:t>
            </a:r>
          </a:p>
          <a:p>
            <a:r>
              <a:rPr lang="en-IN" dirty="0"/>
              <a:t>Figure shows friendship pattern b/w </a:t>
            </a:r>
          </a:p>
          <a:p>
            <a:pPr marL="0" indent="0">
              <a:buNone/>
            </a:pPr>
            <a:r>
              <a:rPr lang="en-IN" dirty="0"/>
              <a:t>   boys (triangles) and girls (circles) in a class</a:t>
            </a:r>
          </a:p>
          <a:p>
            <a:pPr lvl="1"/>
            <a:r>
              <a:rPr lang="en-IN" dirty="0"/>
              <a:t>Drawn by Jacob Moreno in the 1930’s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653: Network Science</a:t>
            </a: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5380" y="3102428"/>
            <a:ext cx="3328420" cy="2902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614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Affiliation Networks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4504" y="1870075"/>
            <a:ext cx="8784771" cy="4351338"/>
          </a:xfrm>
        </p:spPr>
        <p:txBody>
          <a:bodyPr>
            <a:normAutofit/>
          </a:bodyPr>
          <a:lstStyle/>
          <a:p>
            <a:r>
              <a:rPr lang="en-IN" dirty="0"/>
              <a:t>Two types of entities - actors and societies (events)</a:t>
            </a:r>
          </a:p>
          <a:p>
            <a:r>
              <a:rPr lang="en-US" altLang="en-US" sz="2400" b="1" dirty="0"/>
              <a:t>Events</a:t>
            </a:r>
            <a:r>
              <a:rPr lang="en-US" altLang="en-US" sz="2400" dirty="0"/>
              <a:t> can be a wide range of social occasions</a:t>
            </a:r>
          </a:p>
          <a:p>
            <a:pPr lvl="1"/>
            <a:r>
              <a:rPr lang="en-US" altLang="en-US" sz="2100" dirty="0"/>
              <a:t>Social clubs in a community</a:t>
            </a:r>
          </a:p>
          <a:p>
            <a:pPr lvl="1"/>
            <a:r>
              <a:rPr lang="en-US" altLang="en-US" sz="2100" dirty="0"/>
              <a:t>University committees</a:t>
            </a:r>
          </a:p>
          <a:p>
            <a:pPr lvl="1"/>
            <a:r>
              <a:rPr lang="en-US" altLang="en-US" sz="2100" dirty="0"/>
              <a:t>Boards of directors of major corporations</a:t>
            </a:r>
            <a:endParaRPr lang="en-IN" dirty="0"/>
          </a:p>
          <a:p>
            <a:r>
              <a:rPr lang="en-IN" dirty="0"/>
              <a:t>Related by affiliation of the actor to societies </a:t>
            </a:r>
          </a:p>
          <a:p>
            <a:pPr lvl="1"/>
            <a:r>
              <a:rPr lang="en-IN" dirty="0"/>
              <a:t>Relationships form bipartite graphs, called affiliation networks;</a:t>
            </a:r>
          </a:p>
          <a:p>
            <a:r>
              <a:rPr lang="en-US" altLang="en-US" dirty="0"/>
              <a:t>They are </a:t>
            </a:r>
            <a:r>
              <a:rPr lang="en-US" altLang="en-US" b="1" dirty="0"/>
              <a:t>two mode networks</a:t>
            </a:r>
            <a:r>
              <a:rPr lang="en-US" altLang="en-US" dirty="0"/>
              <a:t> that allow to study the dual perspectives of the actors and the events </a:t>
            </a:r>
          </a:p>
          <a:p>
            <a:pPr lvl="1"/>
            <a:r>
              <a:rPr lang="en-US" altLang="en-US" dirty="0"/>
              <a:t>aka affiliation network</a:t>
            </a:r>
          </a:p>
          <a:p>
            <a:pPr lvl="1"/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653: Network Science</a:t>
            </a:r>
            <a:endParaRPr lang="en-IN" dirty="0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3075" y="1870075"/>
            <a:ext cx="2828925" cy="392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00888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Ways to build Social networks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Interviews and questionnaires</a:t>
            </a:r>
          </a:p>
          <a:p>
            <a:r>
              <a:rPr lang="en-IN" dirty="0"/>
              <a:t>Direct observation</a:t>
            </a:r>
          </a:p>
          <a:p>
            <a:r>
              <a:rPr lang="en-IN" dirty="0"/>
              <a:t>Using data from archival or third party records</a:t>
            </a:r>
          </a:p>
          <a:p>
            <a:r>
              <a:rPr lang="en-IN" dirty="0"/>
              <a:t>Sampling</a:t>
            </a:r>
          </a:p>
          <a:p>
            <a:pPr lvl="1"/>
            <a:r>
              <a:rPr lang="en-IN" dirty="0"/>
              <a:t>Snowball sampling</a:t>
            </a:r>
          </a:p>
          <a:p>
            <a:pPr lvl="1"/>
            <a:r>
              <a:rPr lang="en-IN" dirty="0"/>
              <a:t>Contact tracing</a:t>
            </a:r>
          </a:p>
          <a:p>
            <a:pPr lvl="1"/>
            <a:r>
              <a:rPr lang="en-IN" dirty="0"/>
              <a:t>Random walk sampling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653: Network Science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50648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Accumulating data on social networks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Interviews and questionnaires</a:t>
            </a:r>
          </a:p>
          <a:p>
            <a:pPr lvl="1"/>
            <a:r>
              <a:rPr lang="en-IN" dirty="0"/>
              <a:t>Pose questions and records answers in a uniform fashion </a:t>
            </a:r>
          </a:p>
          <a:p>
            <a:pPr lvl="2"/>
            <a:r>
              <a:rPr lang="en-IN" dirty="0"/>
              <a:t>Who among your colleagues do you turn to most often for advice?</a:t>
            </a:r>
          </a:p>
          <a:p>
            <a:pPr lvl="2"/>
            <a:r>
              <a:rPr lang="en-IN" dirty="0"/>
              <a:t>With whom do you most often discuss your cases in the course of an ordinary week?</a:t>
            </a:r>
          </a:p>
          <a:p>
            <a:r>
              <a:rPr lang="en-IN" dirty="0"/>
              <a:t>Disadvantage</a:t>
            </a:r>
          </a:p>
          <a:p>
            <a:pPr lvl="1"/>
            <a:r>
              <a:rPr lang="en-IN" dirty="0"/>
              <a:t>Tedious and inaccurate</a:t>
            </a:r>
          </a:p>
          <a:p>
            <a:pPr lvl="1"/>
            <a:r>
              <a:rPr lang="en-IN" dirty="0"/>
              <a:t>Answers can be subjective</a:t>
            </a:r>
          </a:p>
          <a:p>
            <a:pPr lvl="1"/>
            <a:r>
              <a:rPr lang="en-IN" dirty="0"/>
              <a:t>Inconsistencies</a:t>
            </a:r>
          </a:p>
          <a:p>
            <a:r>
              <a:rPr lang="en-IN" dirty="0" err="1"/>
              <a:t>Sociometric</a:t>
            </a:r>
            <a:r>
              <a:rPr lang="en-IN" dirty="0"/>
              <a:t> study, almost all individuals in a community are surveyed</a:t>
            </a:r>
          </a:p>
          <a:p>
            <a:pPr lvl="1"/>
            <a:r>
              <a:rPr lang="en-IN" dirty="0"/>
              <a:t>May not be possible for large population size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653: Network Science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40960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Direct observation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Watch interactions b/w individuals over a period of time on the population of interest</a:t>
            </a:r>
          </a:p>
          <a:p>
            <a:pPr lvl="1"/>
            <a:r>
              <a:rPr lang="en-IN" sz="2800" dirty="0"/>
              <a:t>Example: Karate club</a:t>
            </a:r>
          </a:p>
          <a:p>
            <a:r>
              <a:rPr lang="en-IN" dirty="0"/>
              <a:t>Again </a:t>
            </a:r>
            <a:r>
              <a:rPr lang="en-IN" dirty="0" err="1"/>
              <a:t>labor</a:t>
            </a:r>
            <a:r>
              <a:rPr lang="en-IN" dirty="0"/>
              <a:t> intensive, thus restricted to small groups</a:t>
            </a:r>
          </a:p>
          <a:p>
            <a:r>
              <a:rPr lang="en-IN" dirty="0"/>
              <a:t>The only viable option to study the social network of animals</a:t>
            </a:r>
          </a:p>
          <a:p>
            <a:pPr lvl="1"/>
            <a:r>
              <a:rPr lang="en-IN" dirty="0"/>
              <a:t>Not all animal species form interesting social networks</a:t>
            </a:r>
          </a:p>
          <a:p>
            <a:pPr lvl="1"/>
            <a:r>
              <a:rPr lang="en-IN" dirty="0"/>
              <a:t>Dominance hierarchies – aggressive behaviour resulting in one animal establishing dominance over other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653: Network Science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517335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/>
              <a:t>Using data from archival or third party records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799058" cy="4351338"/>
          </a:xfrm>
        </p:spPr>
        <p:txBody>
          <a:bodyPr>
            <a:normAutofit fontScale="92500" lnSpcReduction="10000"/>
          </a:bodyPr>
          <a:lstStyle/>
          <a:p>
            <a:r>
              <a:rPr lang="en-IN" dirty="0"/>
              <a:t>Email network from email logs</a:t>
            </a:r>
          </a:p>
          <a:p>
            <a:r>
              <a:rPr lang="en-IN" dirty="0"/>
              <a:t>Telephone call graph</a:t>
            </a:r>
          </a:p>
          <a:p>
            <a:r>
              <a:rPr lang="en-IN" dirty="0"/>
              <a:t>Mobile phone network</a:t>
            </a:r>
          </a:p>
          <a:p>
            <a:pPr lvl="1"/>
            <a:r>
              <a:rPr lang="en-IN" dirty="0"/>
              <a:t>Date and time are also recorded, true for email networks also</a:t>
            </a:r>
          </a:p>
          <a:p>
            <a:pPr lvl="1"/>
            <a:r>
              <a:rPr lang="en-IN" dirty="0"/>
              <a:t>Does not only reveal the call record but also the location</a:t>
            </a:r>
          </a:p>
          <a:p>
            <a:r>
              <a:rPr lang="en-IN" dirty="0"/>
              <a:t>OSN as part of their operation record connections, hence a rich source of archival network data</a:t>
            </a:r>
          </a:p>
          <a:p>
            <a:r>
              <a:rPr lang="en-IN" dirty="0"/>
              <a:t>Most archives are proprietary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653: Network Science</a:t>
            </a: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7258" y="1690688"/>
            <a:ext cx="4382112" cy="437258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637258" y="6125130"/>
            <a:ext cx="24737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</a:rPr>
              <a:t>Intermarriage network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988729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7" row="6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BEFC3C03-67F6-4601-A27C-579326EF49A0}">
  <we:reference id="wa104380121" version="2.0.0.0" store="en-US" storeType="OMEX"/>
  <we:alternateReferences>
    <we:reference id="WA104380121" version="2.0.0.0" store="WA104380121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5595</TotalTime>
  <Words>2222</Words>
  <Application>Microsoft Office PowerPoint</Application>
  <PresentationFormat>Widescreen</PresentationFormat>
  <Paragraphs>328</Paragraphs>
  <Slides>36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3" baseType="lpstr">
      <vt:lpstr>굴림</vt:lpstr>
      <vt:lpstr>Arial</vt:lpstr>
      <vt:lpstr>Calibri</vt:lpstr>
      <vt:lpstr>Calibri Light</vt:lpstr>
      <vt:lpstr>Times New Roman</vt:lpstr>
      <vt:lpstr>Wingdings</vt:lpstr>
      <vt:lpstr>Office Theme</vt:lpstr>
      <vt:lpstr>Building Networks </vt:lpstr>
      <vt:lpstr>Types of network</vt:lpstr>
      <vt:lpstr>Social Networks</vt:lpstr>
      <vt:lpstr>Empirical study of social networks</vt:lpstr>
      <vt:lpstr>Affiliation Networks</vt:lpstr>
      <vt:lpstr>Ways to build Social networks</vt:lpstr>
      <vt:lpstr>Accumulating data on social networks</vt:lpstr>
      <vt:lpstr>Direct observation</vt:lpstr>
      <vt:lpstr>Using data from archival or third party records</vt:lpstr>
      <vt:lpstr>Ego-centered networks (part of Interviews &amp; Questionnaire)</vt:lpstr>
      <vt:lpstr>Snowball sampling</vt:lpstr>
      <vt:lpstr>Contact tracing</vt:lpstr>
      <vt:lpstr>Random-walk sampling</vt:lpstr>
      <vt:lpstr>Milgrams small world experiment (1967) - 1</vt:lpstr>
      <vt:lpstr>Milgrams small world experiment (1967) - 2</vt:lpstr>
      <vt:lpstr>What is the “small world” phenomenon?</vt:lpstr>
      <vt:lpstr>Biological Networks</vt:lpstr>
      <vt:lpstr>Biological network model</vt:lpstr>
      <vt:lpstr>Biological Network Model</vt:lpstr>
      <vt:lpstr>BIOLOGICAL NETWORK</vt:lpstr>
      <vt:lpstr>Metabolic networks</vt:lpstr>
      <vt:lpstr>Ex: Metabolic networks</vt:lpstr>
      <vt:lpstr>Metabolic networks: bipartite graph</vt:lpstr>
      <vt:lpstr>Metabolic networks</vt:lpstr>
      <vt:lpstr>Metabolic networks: tripartite graph</vt:lpstr>
      <vt:lpstr>Proteins in a cell</vt:lpstr>
      <vt:lpstr>Protein Interactions </vt:lpstr>
      <vt:lpstr>Yeast Protein Interaction Network </vt:lpstr>
      <vt:lpstr>Genes</vt:lpstr>
      <vt:lpstr>Regulatory Network</vt:lpstr>
      <vt:lpstr>PowerPoint Presentation</vt:lpstr>
      <vt:lpstr>Networks in the brain</vt:lpstr>
      <vt:lpstr>How are neurons wired?</vt:lpstr>
      <vt:lpstr>Neurons in action</vt:lpstr>
      <vt:lpstr>Hand-drawn illustration of brain cells</vt:lpstr>
      <vt:lpstr>Functional brain networks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 518 Database Management Systems</dc:title>
  <dc:creator>Ashok Singh Sairam</dc:creator>
  <cp:lastModifiedBy>AKSHAT JAIN</cp:lastModifiedBy>
  <cp:revision>170</cp:revision>
  <dcterms:created xsi:type="dcterms:W3CDTF">2020-08-05T04:35:17Z</dcterms:created>
  <dcterms:modified xsi:type="dcterms:W3CDTF">2024-02-03T18:09:18Z</dcterms:modified>
</cp:coreProperties>
</file>