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3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35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3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7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6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385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(a) n(n-1)p;</a:t>
                </a:r>
                <a:r>
                  <a:rPr lang="en-IN" baseline="0" dirty="0" smtClean="0"/>
                  <a:t> c=m/n=(n-1)p  (b) c=2(n-1)p;  Set c =2c in the eqn for g.c.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𝑆=1−𝑒^(−𝑐𝑆)⇒𝑊=1−𝑒^2𝑐𝑊</a:t>
                </a:r>
                <a:r>
                  <a:rPr lang="en-IN" dirty="0" smtClean="0"/>
                  <a:t> (c) Prob. of node </a:t>
                </a:r>
                <a:r>
                  <a:rPr lang="en-IN" dirty="0" err="1" smtClean="0"/>
                  <a:t>i</a:t>
                </a:r>
                <a:r>
                  <a:rPr lang="en-IN" dirty="0" smtClean="0"/>
                  <a:t> being</a:t>
                </a:r>
                <a:r>
                  <a:rPr lang="en-IN" baseline="0" dirty="0" smtClean="0"/>
                  <a:t> connected to j and j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∈</a:t>
                </a:r>
                <a:r>
                  <a:rPr lang="en-IN" baseline="0" dirty="0" smtClean="0"/>
                  <a:t>S = </a:t>
                </a:r>
                <a:r>
                  <a:rPr lang="en-IN" baseline="0" dirty="0" err="1" smtClean="0"/>
                  <a:t>pS</a:t>
                </a:r>
                <a:r>
                  <a:rPr lang="en-IN" baseline="0" dirty="0" smtClean="0"/>
                  <a:t>; </a:t>
                </a:r>
                <a:r>
                  <a:rPr lang="en-IN" baseline="0" dirty="0" err="1" smtClean="0"/>
                  <a:t>Prob</a:t>
                </a:r>
                <a:r>
                  <a:rPr lang="en-IN" baseline="0" dirty="0" smtClean="0"/>
                  <a:t> of node </a:t>
                </a:r>
                <a:r>
                  <a:rPr lang="en-IN" baseline="0" dirty="0" err="1" smtClean="0"/>
                  <a:t>i</a:t>
                </a:r>
                <a:r>
                  <a:rPr lang="en-IN" baseline="0" dirty="0" smtClean="0"/>
                  <a:t>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∉</a:t>
                </a:r>
                <a:r>
                  <a:rPr lang="en-IN" baseline="0" dirty="0" smtClean="0"/>
                  <a:t> S = (1-pS). Total </a:t>
                </a:r>
                <a:r>
                  <a:rPr lang="en-IN" baseline="0" dirty="0" err="1" smtClean="0"/>
                  <a:t>prob</a:t>
                </a:r>
                <a:r>
                  <a:rPr lang="en-IN" baseline="0" dirty="0" smtClean="0"/>
                  <a:t> of not being connected through any of the n-1 nodes =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(1−𝑝𝑆)^(𝑛−1)=(1−𝑐𝑆/(𝑛−1))^(𝑛−1)=𝑒^(−𝑐𝑆)</a:t>
                </a:r>
                <a:r>
                  <a:rPr lang="en-IN" baseline="0" dirty="0" smtClean="0"/>
                  <a:t> . </a:t>
                </a:r>
                <a:r>
                  <a:rPr lang="en-IN" baseline="0" dirty="0" err="1" smtClean="0"/>
                  <a:t>Prob</a:t>
                </a:r>
                <a:r>
                  <a:rPr lang="en-IN" baseline="0" dirty="0" smtClean="0"/>
                  <a:t> of being connected to </a:t>
                </a:r>
                <a:r>
                  <a:rPr lang="en-IN" baseline="0" dirty="0" err="1" smtClean="0"/>
                  <a:t>g.c</a:t>
                </a:r>
                <a:r>
                  <a:rPr lang="en-IN" baseline="0" dirty="0" smtClean="0"/>
                  <a:t>. via outgoing edge=via incoming edge =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(1−𝑒^(−𝑐𝑆))</a:t>
                </a:r>
                <a:r>
                  <a:rPr lang="en-IN" dirty="0" smtClean="0"/>
                  <a:t> and the prob. of both conditions</a:t>
                </a:r>
                <a:r>
                  <a:rPr lang="en-IN" baseline="0" dirty="0" smtClean="0"/>
                  <a:t> being true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S=(1−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𝑒^(−𝑐𝑆) )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^2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48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Random Graphs – III</a:t>
            </a:r>
            <a:br>
              <a:rPr lang="en-IN" dirty="0"/>
            </a:br>
            <a:r>
              <a:rPr lang="en-IN" sz="4400" dirty="0"/>
              <a:t>Path Lengths</a:t>
            </a:r>
            <a:br>
              <a:rPr lang="en-IN" dirty="0"/>
            </a:b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/>
                  <a:t>Ex. 11.7: We can make a directed equivalent of the random graph by taking </a:t>
                </a:r>
                <a:r>
                  <a:rPr lang="en-IN" sz="2400" i="1" dirty="0"/>
                  <a:t>n</a:t>
                </a:r>
                <a:r>
                  <a:rPr lang="en-IN" sz="2400" dirty="0"/>
                  <a:t> nodes and placing directed edges with probability </a:t>
                </a:r>
                <a:r>
                  <a:rPr lang="en-IN" sz="2400" i="1" dirty="0"/>
                  <a:t>p</a:t>
                </a:r>
                <a:r>
                  <a:rPr lang="en-IN" sz="2400" dirty="0"/>
                  <a:t> between every pair of distinct nodes. A given pair could end up connected with zero, one or two edges in opposite directions.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IN" sz="2000" dirty="0"/>
                  <a:t>What is the average number </a:t>
                </a:r>
                <a:r>
                  <a:rPr lang="en-IN" sz="2000" i="1" dirty="0"/>
                  <a:t>m</a:t>
                </a:r>
                <a:r>
                  <a:rPr lang="en-IN" sz="2000" dirty="0"/>
                  <a:t> of directed edges in the network in terms of </a:t>
                </a:r>
                <a:r>
                  <a:rPr lang="en-IN" sz="2000" i="1" dirty="0"/>
                  <a:t>n</a:t>
                </a:r>
                <a:r>
                  <a:rPr lang="en-IN" sz="2000" dirty="0"/>
                  <a:t> and </a:t>
                </a:r>
                <a:r>
                  <a:rPr lang="en-IN" sz="2000" i="1" dirty="0"/>
                  <a:t>p</a:t>
                </a:r>
                <a:r>
                  <a:rPr lang="en-IN" sz="2000" dirty="0"/>
                  <a:t>. Hence what is the average degree </a:t>
                </a:r>
                <a:r>
                  <a:rPr lang="en-IN" sz="2000" i="1" dirty="0"/>
                  <a:t>c</a:t>
                </a:r>
                <a:r>
                  <a:rPr lang="en-IN" sz="2000" dirty="0"/>
                  <a:t> (either out or in) of a node?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IN" sz="2000" dirty="0"/>
                  <a:t>If we were to discard the direction of the edges, making an undirected network, what would the average degree be? Hence, show that the fraction W of the network occupied by the giant weakly component is a solution of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𝑐𝑊</m:t>
                        </m:r>
                      </m:sup>
                    </m:sSup>
                  </m:oMath>
                </a14:m>
                <a:r>
                  <a:rPr lang="en-IN" sz="2000" dirty="0"/>
                  <a:t> in the limit of large </a:t>
                </a:r>
                <a:r>
                  <a:rPr lang="en-IN" sz="2000" i="1" dirty="0"/>
                  <a:t>n</a:t>
                </a:r>
                <a:r>
                  <a:rPr lang="en-IN" sz="2000" dirty="0"/>
                  <a:t>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IN" sz="2000" dirty="0"/>
                  <a:t> Let </a:t>
                </a:r>
                <a:r>
                  <a:rPr lang="en-IN" sz="2000" i="1" dirty="0"/>
                  <a:t>S</a:t>
                </a:r>
                <a:r>
                  <a:rPr lang="en-IN" sz="2000" dirty="0"/>
                  <a:t> be a fraction of the network occupied by the giant strongly connected component. In order to belong to the giant component, a node must have at least one outgoing edge leading to another node in the giant strongly connected component and at least one incoming edge leading from a node in the giant strongly connected component. Hence derive an equation analogous to </a:t>
                </a:r>
                <a:r>
                  <a:rPr lang="en-IN" sz="2000" i="1" dirty="0"/>
                  <a:t>W</a:t>
                </a:r>
                <a:r>
                  <a:rPr lang="en-IN" sz="2000" dirty="0"/>
                  <a:t> above that must be satisfied by </a:t>
                </a:r>
                <a:r>
                  <a:rPr lang="en-IN" sz="2000" i="1" dirty="0"/>
                  <a:t>S</a:t>
                </a:r>
                <a:r>
                  <a:rPr lang="en-IN" sz="2000" dirty="0"/>
                  <a:t> in the limit of large </a:t>
                </a:r>
                <a:r>
                  <a:rPr lang="en-IN" sz="2000" i="1" dirty="0"/>
                  <a:t>n</a:t>
                </a:r>
                <a:r>
                  <a:rPr lang="en-IN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928" t="-1961" r="-1217" b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09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Review: Diameter and small-world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Diameter: maximum-minimum shortest distance between any two nodes</a:t>
                </a:r>
              </a:p>
              <a:p>
                <a:pPr lvl="1"/>
                <a:r>
                  <a:rPr lang="en-IN" dirty="0"/>
                  <a:t>That is “the longest shortest path”</a:t>
                </a:r>
              </a:p>
              <a:p>
                <a:r>
                  <a:rPr lang="en-IN" dirty="0"/>
                  <a:t>If the diameter of the random graph varies with n as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IN" dirty="0"/>
                  <a:t>small-world effect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28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Path length: Intuitive idea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ea typeface="ＭＳ Ｐゴシック" pitchFamily="34" charset="-128"/>
                  </a:rPr>
                  <a:t>Let us see first the intuition behind this result</a:t>
                </a:r>
              </a:p>
              <a:p>
                <a:pPr marL="825500" lvl="1" indent="-342900" algn="just"/>
                <a:r>
                  <a:rPr lang="en-US" dirty="0">
                    <a:ea typeface="ＭＳ Ｐゴシック" pitchFamily="34" charset="-128"/>
                  </a:rPr>
                  <a:t>The number of nodes s steps away from a randomly chosen node is </a:t>
                </a:r>
                <a:r>
                  <a:rPr lang="en-US" dirty="0" err="1">
                    <a:ea typeface="ＭＳ Ｐゴシック" pitchFamily="34" charset="-128"/>
                  </a:rPr>
                  <a:t>c</a:t>
                </a:r>
                <a:r>
                  <a:rPr lang="en-US" baseline="30000" dirty="0" err="1">
                    <a:ea typeface="ＭＳ Ｐゴシック" pitchFamily="34" charset="-128"/>
                  </a:rPr>
                  <a:t>s</a:t>
                </a:r>
                <a:r>
                  <a:rPr lang="en-US" dirty="0">
                    <a:ea typeface="ＭＳ Ｐゴシック" pitchFamily="34" charset="-128"/>
                  </a:rPr>
                  <a:t> (why?)</a:t>
                </a:r>
              </a:p>
              <a:p>
                <a:pPr marL="825500" lvl="1" indent="-342900" algn="just"/>
                <a:r>
                  <a:rPr lang="en-US" dirty="0">
                    <a:ea typeface="ＭＳ Ｐゴシック" pitchFamily="34" charset="-128"/>
                  </a:rPr>
                  <a:t>The above quantity increases exponentially and hence, it does not take many steps to reach the whole network</a:t>
                </a:r>
              </a:p>
              <a:p>
                <a:pPr marL="825500" lvl="1" indent="-342900" algn="just"/>
                <a:endParaRPr lang="en-US" dirty="0">
                  <a:ea typeface="ＭＳ Ｐゴシック" pitchFamily="34" charset="-128"/>
                </a:endParaRPr>
              </a:p>
              <a:p>
                <a:pPr marL="825500" lvl="1" indent="-342900" algn="just">
                  <a:buFont typeface="Wingdings" pitchFamily="2" charset="2"/>
                  <a:buNone/>
                </a:pPr>
                <a:endParaRPr lang="en-US" dirty="0">
                  <a:ea typeface="ＭＳ Ｐゴシック" pitchFamily="34" charset="-128"/>
                </a:endParaRPr>
              </a:p>
              <a:p>
                <a:pPr marL="1282700" lvl="2" indent="-342900" algn="just"/>
                <a:r>
                  <a:rPr lang="en-US" sz="2400" dirty="0">
                    <a:ea typeface="ＭＳ Ｐゴシック" pitchFamily="34" charset="-128"/>
                  </a:rPr>
                  <a:t>At this point, every node is within </a:t>
                </a:r>
                <a:r>
                  <a:rPr lang="en-US" sz="2400" i="1" dirty="0">
                    <a:ea typeface="ＭＳ Ｐゴシック" pitchFamily="34" charset="-128"/>
                  </a:rPr>
                  <a:t>s</a:t>
                </a:r>
                <a:r>
                  <a:rPr lang="en-US" sz="2400" dirty="0">
                    <a:ea typeface="ＭＳ Ｐゴシック" pitchFamily="34" charset="-128"/>
                  </a:rPr>
                  <a:t> steps from our starting point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⇒</m:t>
                    </m:r>
                  </m:oMath>
                </a14:m>
                <a:r>
                  <a:rPr lang="en-US" sz="2400" dirty="0">
                    <a:ea typeface="ＭＳ Ｐゴシック" pitchFamily="34" charset="-128"/>
                  </a:rPr>
                  <a:t> diameter of network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ln</m:t>
                            </m:r>
                          </m:fNam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ln</m:t>
                            </m:r>
                          </m:fNam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𝑐</m:t>
                            </m:r>
                          </m:e>
                        </m:func>
                      </m:den>
                    </m:f>
                  </m:oMath>
                </a14:m>
                <a:endParaRPr lang="en-US" sz="2400" dirty="0">
                  <a:ea typeface="ＭＳ Ｐゴシック" pitchFamily="34" charset="-128"/>
                </a:endParaRPr>
              </a:p>
              <a:p>
                <a:pPr marL="825500" lvl="1" indent="-342900" algn="just"/>
                <a:r>
                  <a:rPr lang="en-US" dirty="0">
                    <a:ea typeface="ＭＳ Ｐゴシック" pitchFamily="34" charset="-128"/>
                  </a:rPr>
                  <a:t>This intuition holds for every network – not only random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558235"/>
              </p:ext>
            </p:extLst>
          </p:nvPr>
        </p:nvGraphicFramePr>
        <p:xfrm>
          <a:off x="4305300" y="3319748"/>
          <a:ext cx="21463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100" imgH="393700" progId="Equation.3">
                  <p:embed/>
                </p:oleObj>
              </mc:Choice>
              <mc:Fallback>
                <p:oleObj name="Equation" r:id="rId5" imgW="1054100" imgH="393700" progId="Equation.3">
                  <p:embed/>
                  <p:pic>
                    <p:nvPicPr>
                      <p:cNvPr id="194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3319748"/>
                        <a:ext cx="214630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39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Fallacy of 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The argument “the #nodes within distance </a:t>
                </a:r>
                <a:r>
                  <a:rPr lang="en-IN" i="1" dirty="0"/>
                  <a:t>s</a:t>
                </a:r>
                <a:r>
                  <a:rPr lang="en-IN" dirty="0"/>
                  <a:t> of a node grows exponentially with </a:t>
                </a:r>
                <a:r>
                  <a:rPr lang="en-IN" i="1" dirty="0"/>
                  <a:t>s</a:t>
                </a:r>
                <a:r>
                  <a:rPr lang="en-IN" dirty="0"/>
                  <a:t> and hence diameter is logarithmic in </a:t>
                </a:r>
                <a:r>
                  <a:rPr lang="en-IN" i="1" dirty="0"/>
                  <a:t>n</a:t>
                </a:r>
                <a:r>
                  <a:rPr lang="en-IN" dirty="0"/>
                  <a:t>” is only approximate</a:t>
                </a:r>
              </a:p>
              <a:p>
                <a:pPr lvl="1"/>
                <a:r>
                  <a:rPr lang="en-IN" dirty="0"/>
                  <a:t>In actuality, it is the average distance (radius) not the maximum distance</a:t>
                </a:r>
              </a:p>
              <a:p>
                <a:pPr lvl="1"/>
                <a:r>
                  <a:rPr lang="en-IN" dirty="0"/>
                  <a:t>The argument that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IN" dirty="0"/>
                  <a:t>nodes </a:t>
                </a:r>
                <a:r>
                  <a:rPr lang="en-IN" i="1" dirty="0"/>
                  <a:t>at s </a:t>
                </a:r>
                <a:r>
                  <a:rPr lang="en-IN" dirty="0"/>
                  <a:t>steps away from the starting point will not hold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IN" dirty="0"/>
                  <a:t> becomes comparable with </a:t>
                </a:r>
                <a:r>
                  <a:rPr lang="en-IN" i="1" dirty="0"/>
                  <a:t>n</a:t>
                </a:r>
                <a:r>
                  <a:rPr lang="en-IN" dirty="0"/>
                  <a:t> (since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IN" dirty="0"/>
                  <a:t> cannot exceed </a:t>
                </a:r>
                <a:r>
                  <a:rPr lang="en-IN" i="1" dirty="0"/>
                  <a:t>n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We can handle both these problems if we 	consider two different starting vertices </a:t>
                </a:r>
                <a:r>
                  <a:rPr lang="en-IN" dirty="0" err="1"/>
                  <a:t>i</a:t>
                </a:r>
                <a:r>
                  <a:rPr lang="en-IN" dirty="0"/>
                  <a:t> and j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8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266" y="1996854"/>
            <a:ext cx="6221170" cy="35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255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+1,    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there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an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edge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between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surfaces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pair of nodes in the surface</a:t>
                </a:r>
              </a:p>
              <a:p>
                <a:pPr lvl="1"/>
                <a:r>
                  <a:rPr lang="en-IN" dirty="0"/>
                  <a:t>Each pair is connected with probability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sz="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>
                    <a:ea typeface="ＭＳ Ｐゴシック" pitchFamily="34" charset="-128"/>
                  </a:rPr>
                  <a:t>Taking the logarithm and Taylor approximation for large n we get: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385421"/>
              </p:ext>
            </p:extLst>
          </p:nvPr>
        </p:nvGraphicFramePr>
        <p:xfrm>
          <a:off x="1068388" y="4001294"/>
          <a:ext cx="92805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65700" imgH="393700" progId="Equation.3">
                  <p:embed/>
                </p:oleObj>
              </mc:Choice>
              <mc:Fallback>
                <p:oleObj name="Equation" r:id="rId4" imgW="4965700" imgH="393700" progId="Equation.3">
                  <p:embed/>
                  <p:pic>
                    <p:nvPicPr>
                      <p:cNvPr id="204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4001294"/>
                        <a:ext cx="92805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769610"/>
              </p:ext>
            </p:extLst>
          </p:nvPr>
        </p:nvGraphicFramePr>
        <p:xfrm>
          <a:off x="4038600" y="5083175"/>
          <a:ext cx="25463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5920" imgH="380880" progId="Equation.3">
                  <p:embed/>
                </p:oleObj>
              </mc:Choice>
              <mc:Fallback>
                <p:oleObj name="Equation" r:id="rId6" imgW="1015920" imgH="380880" progId="Equation.3">
                  <p:embed/>
                  <p:pic>
                    <p:nvPicPr>
                      <p:cNvPr id="2048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83175"/>
                        <a:ext cx="254635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36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diameter of the network is the smallest value of </a:t>
                </a:r>
                <a:r>
                  <a:rPr lang="en-IN" i="1" dirty="0"/>
                  <a:t>l</a:t>
                </a:r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dirty="0"/>
                  <a:t> is zero</a:t>
                </a:r>
              </a:p>
              <a:p>
                <a:pPr lvl="1"/>
                <a:r>
                  <a:rPr lang="en-IN" dirty="0"/>
                  <a:t>No matter which pair of nodes we pick, there is zero chance that they will be separated by a distance greater than </a:t>
                </a:r>
                <a:r>
                  <a:rPr lang="en-IN" i="1" dirty="0"/>
                  <a:t>l</a:t>
                </a:r>
              </a:p>
              <a:p>
                <a:pPr algn="just"/>
                <a:r>
                  <a:rPr lang="en-US" dirty="0">
                    <a:ea typeface="ＭＳ Ｐゴシック" pitchFamily="34" charset="-128"/>
                  </a:rPr>
                  <a:t>In order for this to happen, </a:t>
                </a:r>
                <a:r>
                  <a:rPr lang="en-US" i="1" dirty="0">
                    <a:ea typeface="ＭＳ Ｐゴシック" pitchFamily="34" charset="-128"/>
                  </a:rPr>
                  <a:t>c</a:t>
                </a:r>
                <a:r>
                  <a:rPr lang="en-US" i="1" baseline="30000" dirty="0">
                    <a:ea typeface="ＭＳ Ｐゴシック" pitchFamily="34" charset="-128"/>
                  </a:rPr>
                  <a:t>l</a:t>
                </a:r>
                <a:r>
                  <a:rPr lang="en-US" dirty="0">
                    <a:ea typeface="ＭＳ Ｐゴシック" pitchFamily="34" charset="-128"/>
                  </a:rPr>
                  <a:t> needs to grow faster than </a:t>
                </a:r>
                <a:r>
                  <a:rPr lang="en-US" i="1" dirty="0">
                    <a:ea typeface="ＭＳ Ｐゴシック" pitchFamily="34" charset="-128"/>
                  </a:rPr>
                  <a:t>n</a:t>
                </a:r>
                <a:r>
                  <a:rPr lang="en-US" dirty="0">
                    <a:ea typeface="ＭＳ Ｐゴシック" pitchFamily="34" charset="-128"/>
                  </a:rPr>
                  <a:t>, i.e., </a:t>
                </a:r>
                <a:r>
                  <a:rPr lang="en-US" i="1" dirty="0">
                    <a:ea typeface="ＭＳ Ｐゴシック" pitchFamily="34" charset="-128"/>
                  </a:rPr>
                  <a:t>c</a:t>
                </a:r>
                <a:r>
                  <a:rPr lang="en-US" i="1" baseline="30000" dirty="0">
                    <a:ea typeface="ＭＳ Ｐゴシック" pitchFamily="34" charset="-128"/>
                  </a:rPr>
                  <a:t>l</a:t>
                </a:r>
                <a:r>
                  <a:rPr lang="en-US" dirty="0">
                    <a:ea typeface="ＭＳ Ｐゴシック" pitchFamily="34" charset="-128"/>
                  </a:rPr>
                  <a:t>=</a:t>
                </a:r>
                <a:r>
                  <a:rPr lang="en-US" i="1" dirty="0">
                    <a:ea typeface="ＭＳ Ｐゴシック" pitchFamily="34" charset="-128"/>
                  </a:rPr>
                  <a:t>an</a:t>
                </a:r>
                <a:r>
                  <a:rPr lang="en-US" i="1" baseline="30000" dirty="0">
                    <a:ea typeface="ＭＳ Ｐゴシック" pitchFamily="34" charset="-128"/>
                  </a:rPr>
                  <a:t>1+ε</a:t>
                </a:r>
                <a:r>
                  <a:rPr lang="en-US" dirty="0">
                    <a:ea typeface="ＭＳ Ｐゴシック" pitchFamily="34" charset="-128"/>
                  </a:rPr>
                  <a:t>, ε</a:t>
                </a:r>
                <a:r>
                  <a:rPr lang="en-US" dirty="0">
                    <a:ea typeface="ＭＳ Ｐゴシック" pitchFamily="34" charset="-128"/>
                    <a:sym typeface="Wingdings" pitchFamily="2" charset="2"/>
                  </a:rPr>
                  <a:t>0</a:t>
                </a:r>
                <a:r>
                  <a:rPr lang="en-US" baseline="30000" dirty="0">
                    <a:ea typeface="ＭＳ Ｐゴシック" pitchFamily="34" charset="-128"/>
                    <a:sym typeface="Wingdings" pitchFamily="2" charset="2"/>
                  </a:rPr>
                  <a:t>+</a:t>
                </a:r>
                <a:endParaRPr lang="en-US" dirty="0">
                  <a:ea typeface="ＭＳ Ｐゴシック" pitchFamily="34" charset="-128"/>
                  <a:sym typeface="Wingdings" pitchFamily="2" charset="2"/>
                </a:endParaRPr>
              </a:p>
              <a:p>
                <a:pPr lvl="1" algn="just"/>
                <a:r>
                  <a:rPr lang="en-US" dirty="0">
                    <a:ea typeface="ＭＳ Ｐゴシック" pitchFamily="34" charset="-128"/>
                    <a:sym typeface="Wingdings" pitchFamily="2" charset="2"/>
                  </a:rPr>
                  <a:t>We can achieve this by keeping </a:t>
                </a:r>
                <a:r>
                  <a:rPr lang="en-US" dirty="0" err="1">
                    <a:ea typeface="ＭＳ Ｐゴシック" pitchFamily="34" charset="-128"/>
                    <a:sym typeface="Wingdings" pitchFamily="2" charset="2"/>
                  </a:rPr>
                  <a:t>c</a:t>
                </a:r>
                <a:r>
                  <a:rPr lang="en-US" baseline="30000" dirty="0" err="1">
                    <a:ea typeface="ＭＳ Ｐゴシック" pitchFamily="34" charset="-128"/>
                    <a:sym typeface="Wingdings" pitchFamily="2" charset="2"/>
                  </a:rPr>
                  <a:t>s</a:t>
                </a:r>
                <a:r>
                  <a:rPr lang="en-US" dirty="0">
                    <a:ea typeface="ＭＳ Ｐゴシック" pitchFamily="34" charset="-128"/>
                    <a:sym typeface="Wingdings" pitchFamily="2" charset="2"/>
                  </a:rPr>
                  <a:t> and </a:t>
                </a:r>
                <a:r>
                  <a:rPr lang="en-US" dirty="0" err="1">
                    <a:ea typeface="ＭＳ Ｐゴシック" pitchFamily="34" charset="-128"/>
                    <a:sym typeface="Wingdings" pitchFamily="2" charset="2"/>
                  </a:rPr>
                  <a:t>c</a:t>
                </a:r>
                <a:r>
                  <a:rPr lang="en-US" baseline="30000" dirty="0" err="1">
                    <a:ea typeface="ＭＳ Ｐゴシック" pitchFamily="34" charset="-128"/>
                    <a:sym typeface="Wingdings" pitchFamily="2" charset="2"/>
                  </a:rPr>
                  <a:t>t</a:t>
                </a:r>
                <a:r>
                  <a:rPr lang="en-US" dirty="0">
                    <a:ea typeface="ＭＳ Ｐゴシック" pitchFamily="34" charset="-128"/>
                    <a:sym typeface="Wingdings" pitchFamily="2" charset="2"/>
                  </a:rPr>
                  <a:t> separately, smaller than O(n)</a:t>
                </a:r>
                <a:endParaRPr lang="en-US" dirty="0">
                  <a:ea typeface="ＭＳ Ｐゴシック" pitchFamily="34" charset="-128"/>
                </a:endParaRPr>
              </a:p>
              <a:p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13951"/>
              </p:ext>
            </p:extLst>
          </p:nvPr>
        </p:nvGraphicFramePr>
        <p:xfrm>
          <a:off x="4437555" y="4830764"/>
          <a:ext cx="17589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23900" imgH="393700" progId="Equation.3">
                  <p:embed/>
                </p:oleObj>
              </mc:Choice>
              <mc:Fallback>
                <p:oleObj name="Equation" r:id="rId5" imgW="723900" imgH="393700" progId="Equation.3">
                  <p:embed/>
                  <p:pic>
                    <p:nvPicPr>
                      <p:cNvPr id="215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555" y="4830764"/>
                        <a:ext cx="1758950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93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random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Random Poisson graphs have been extensively studied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Easily tractable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small world effect</a:t>
            </a:r>
          </a:p>
          <a:p>
            <a:pPr algn="just">
              <a:defRPr/>
            </a:pPr>
            <a:r>
              <a:rPr lang="en-US" dirty="0"/>
              <a:t>Major shortcomings make them inappropriate as a realistic network model</a:t>
            </a:r>
          </a:p>
          <a:p>
            <a:pPr lvl="1" algn="just">
              <a:defRPr/>
            </a:pPr>
            <a:r>
              <a:rPr lang="en-US" dirty="0"/>
              <a:t>No transitivity or clustering, In Section 12.4 we saw at the clustering coefficient of a random graph is C = c/(n − 1), which tends to zero in the limit of large n</a:t>
            </a:r>
          </a:p>
          <a:p>
            <a:pPr lvl="1" algn="just">
              <a:defRPr/>
            </a:pPr>
            <a:r>
              <a:rPr lang="en-US" dirty="0"/>
              <a:t>No correlation between the degrees of adjacent vertices</a:t>
            </a:r>
          </a:p>
          <a:p>
            <a:pPr lvl="1" algn="just">
              <a:defRPr/>
            </a:pPr>
            <a:r>
              <a:rPr lang="en-US" dirty="0"/>
              <a:t>No community structure</a:t>
            </a:r>
          </a:p>
          <a:p>
            <a:pPr lvl="1" algn="just">
              <a:defRPr/>
            </a:pPr>
            <a:r>
              <a:rPr lang="en-US" dirty="0"/>
              <a:t>Degree distribution differs from real networks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65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4392" y="2076233"/>
            <a:ext cx="5393727" cy="375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392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12752</TotalTime>
  <Words>736</Words>
  <Application>Microsoft Office PowerPoint</Application>
  <PresentationFormat>Widescreen</PresentationFormat>
  <Paragraphs>70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Random Graphs – III Path Lengths </vt:lpstr>
      <vt:lpstr>Review: Diameter and small-world effect</vt:lpstr>
      <vt:lpstr>Path length: Intuitive idea</vt:lpstr>
      <vt:lpstr>Fallacy of the intuition</vt:lpstr>
      <vt:lpstr>PowerPoint Presentation</vt:lpstr>
      <vt:lpstr>PowerPoint Presentation</vt:lpstr>
      <vt:lpstr>PowerPoint Presentation</vt:lpstr>
      <vt:lpstr>Problems with random graph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351</cp:revision>
  <dcterms:created xsi:type="dcterms:W3CDTF">2020-08-05T04:35:17Z</dcterms:created>
  <dcterms:modified xsi:type="dcterms:W3CDTF">2024-02-27T18:08:28Z</dcterms:modified>
</cp:coreProperties>
</file>