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29C1D242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7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4D5B6A-427C-6AAD-19A8-874233A91F0A}" name="AKSHAT JAIN" initials="A2" userId="S::akshat.j@iitg.ac.in::203125ce-6b15-4f1a-8131-0ce9251a65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15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5_29C1D2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AD8035-7A87-4A92-966B-BEDE60FFF122}" authorId="{974D5B6A-427C-6AAD-19A8-874233A91F0A}" created="2024-04-09T06:07:47.9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00568130" sldId="261"/>
      <ac:spMk id="3" creationId="{00000000-0000-0000-0000-000000000000}"/>
      <ac:txMk cp="53" len="8">
        <ac:context len="241" hash="83553739"/>
      </ac:txMk>
    </ac:txMkLst>
    <p188:pos x="7636727" y="2735301"/>
    <p188:txBody>
      <a:bodyPr/>
      <a:lstStyle/>
      <a:p>
        <a:r>
          <a:rPr lang="en-IN"/>
          <a:t>Group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9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2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1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6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7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29C1D24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Configuration Model</a:t>
            </a:r>
            <a:br>
              <a:rPr lang="en-IN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400" dirty="0"/>
                  <a:t>: Prob. of an edge between nodes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and </a:t>
                </a:r>
                <a:r>
                  <a:rPr lang="en-IN" sz="2400" i="1" dirty="0"/>
                  <a:t>j</a:t>
                </a:r>
              </a:p>
              <a:p>
                <a:r>
                  <a:rPr lang="en-IN" sz="2400" dirty="0"/>
                  <a:t>A stub of node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can be connected to 2</a:t>
                </a:r>
                <a:r>
                  <a:rPr lang="en-IN" sz="2400" i="1" dirty="0"/>
                  <a:t>m</a:t>
                </a:r>
                <a:r>
                  <a:rPr lang="en-IN" sz="2400" dirty="0"/>
                  <a:t>-1 other stubs</a:t>
                </a:r>
              </a:p>
              <a:p>
                <a:r>
                  <a:rPr lang="en-IN" sz="2400" dirty="0"/>
                  <a:t>Vertex</a:t>
                </a:r>
                <a:r>
                  <a:rPr lang="en-IN" sz="2400" i="1" dirty="0"/>
                  <a:t> j </a:t>
                </a:r>
                <a:r>
                  <a:rPr lang="en-IN" sz="2400" dirty="0"/>
                  <a:t>has </a:t>
                </a:r>
                <a:r>
                  <a:rPr lang="en-IN" sz="2400" i="1" dirty="0" err="1"/>
                  <a:t>k</a:t>
                </a:r>
                <a:r>
                  <a:rPr lang="en-IN" sz="2400" i="1" baseline="-25000" dirty="0" err="1"/>
                  <a:t>j</a:t>
                </a:r>
                <a:r>
                  <a:rPr lang="en-IN" sz="2400" dirty="0"/>
                  <a:t> stubs to which node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can connect</a:t>
                </a:r>
              </a:p>
              <a:p>
                <a:r>
                  <a:rPr lang="en-IN" sz="2400" dirty="0"/>
                  <a:t>The probability of a stub of node</a:t>
                </a:r>
                <a:r>
                  <a:rPr lang="en-IN" sz="2400" i="1" dirty="0"/>
                  <a:t> </a:t>
                </a:r>
                <a:r>
                  <a:rPr lang="en-IN" sz="2400" i="1" dirty="0" err="1"/>
                  <a:t>i</a:t>
                </a:r>
                <a:r>
                  <a:rPr lang="en-IN" sz="2400" i="1" dirty="0"/>
                  <a:t> </a:t>
                </a:r>
                <a:r>
                  <a:rPr lang="en-IN" sz="2400" dirty="0"/>
                  <a:t>being connected to one of these </a:t>
                </a:r>
                <a:r>
                  <a:rPr lang="en-IN" sz="2400" i="1" dirty="0" err="1"/>
                  <a:t>k</a:t>
                </a:r>
                <a:r>
                  <a:rPr lang="en-IN" sz="2400" i="1" baseline="-25000" dirty="0" err="1"/>
                  <a:t>j</a:t>
                </a:r>
                <a:r>
                  <a:rPr lang="en-IN" sz="2400" i="1" baseline="-25000" dirty="0"/>
                  <a:t>  </a:t>
                </a:r>
                <a:r>
                  <a:rPr lang="en-IN" sz="2400" dirty="0"/>
                  <a:t>stubs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den>
                    </m:f>
                  </m:oMath>
                </a14:m>
                <a:endParaRPr lang="en-IN" sz="2400" b="0" dirty="0"/>
              </a:p>
              <a:p>
                <a:r>
                  <a:rPr lang="en-IN" sz="2400" dirty="0"/>
                  <a:t>Node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has </a:t>
                </a:r>
                <a:r>
                  <a:rPr lang="en-IN" sz="2400" dirty="0" err="1"/>
                  <a:t>k</a:t>
                </a:r>
                <a:r>
                  <a:rPr lang="en-IN" sz="2400" baseline="-25000" dirty="0" err="1"/>
                  <a:t>i</a:t>
                </a:r>
                <a:r>
                  <a:rPr lang="en-IN" sz="2400" dirty="0"/>
                  <a:t> stubs, the probability of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being connected to </a:t>
                </a:r>
                <a:r>
                  <a:rPr lang="en-IN" sz="2400" i="1" dirty="0"/>
                  <a:t>j</a:t>
                </a:r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−1 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In the limit of large m, the edge probability between nodes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and </a:t>
                </a:r>
                <a:r>
                  <a:rPr lang="en-IN" sz="2400" i="1" dirty="0"/>
                  <a:t>j</a:t>
                </a:r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7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Multiedge</a:t>
            </a:r>
            <a:r>
              <a:rPr lang="en-IN" dirty="0"/>
              <a:t> </a:t>
            </a:r>
            <a:r>
              <a:rPr lang="en-IN" dirty="0" err="1"/>
              <a:t>Probablity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Probability of having two edge between nodes </a:t>
                </a:r>
                <a:r>
                  <a:rPr lang="en-IN" i="1" dirty="0" err="1"/>
                  <a:t>i</a:t>
                </a:r>
                <a:r>
                  <a:rPr lang="en-IN" dirty="0"/>
                  <a:t> and </a:t>
                </a:r>
                <a:r>
                  <a:rPr lang="en-IN" i="1" dirty="0"/>
                  <a:t>j</a:t>
                </a:r>
              </a:p>
              <a:p>
                <a:pPr marL="0" indent="0">
                  <a:buNone/>
                </a:pPr>
                <a:r>
                  <a:rPr lang="en-IN" sz="800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Expected #number of </a:t>
                </a:r>
                <a:r>
                  <a:rPr lang="en-IN" dirty="0" err="1"/>
                  <a:t>multiedges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=…=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10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loop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will use the answer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The only difference is probability of forming a self loop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0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common neighbours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probability that node </a:t>
                </a:r>
                <a:r>
                  <a:rPr lang="en-IN" i="1" dirty="0" err="1"/>
                  <a:t>i</a:t>
                </a:r>
                <a:r>
                  <a:rPr lang="en-IN" dirty="0"/>
                  <a:t> and </a:t>
                </a:r>
                <a:r>
                  <a:rPr lang="en-IN" i="1" dirty="0"/>
                  <a:t>j</a:t>
                </a:r>
                <a:r>
                  <a:rPr lang="en-IN" dirty="0"/>
                  <a:t> have a common neighbour </a:t>
                </a:r>
                <a:r>
                  <a:rPr lang="en-IN" i="1" dirty="0"/>
                  <a:t>l</a:t>
                </a:r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IN" dirty="0"/>
                  <a:t> respectively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The probability of sharing a common neighbour is equal to the  probability of  having a direct connection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times a multiplicative factor</a:t>
                </a:r>
              </a:p>
              <a:p>
                <a:pPr lvl="1"/>
                <a:r>
                  <a:rPr lang="en-IN" dirty="0"/>
                  <a:t>The multiplicative factor depends on the mean and variance of the degree distribution not on the properties of the nodes </a:t>
                </a:r>
                <a:r>
                  <a:rPr lang="en-IN" dirty="0" err="1"/>
                  <a:t>i</a:t>
                </a:r>
                <a:r>
                  <a:rPr lang="en-IN" dirty="0"/>
                  <a:t> and j themselves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 vs. G(</a:t>
            </a:r>
            <a:r>
              <a:rPr lang="en-IN" dirty="0" err="1"/>
              <a:t>n,m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Similar to the </a:t>
                </a:r>
                <a:r>
                  <a:rPr lang="en-IN" i="1" dirty="0"/>
                  <a:t>G</a:t>
                </a:r>
                <a:r>
                  <a:rPr lang="en-IN" dirty="0"/>
                  <a:t>(</a:t>
                </a:r>
                <a:r>
                  <a:rPr lang="en-IN" i="1" dirty="0" err="1"/>
                  <a:t>n</a:t>
                </a:r>
                <a:r>
                  <a:rPr lang="en-IN" dirty="0" err="1"/>
                  <a:t>,</a:t>
                </a:r>
                <a:r>
                  <a:rPr lang="en-IN" i="1" dirty="0" err="1"/>
                  <a:t>m</a:t>
                </a:r>
                <a:r>
                  <a:rPr lang="en-IN" dirty="0"/>
                  <a:t>) model, in the configuration model the number of edges is fixed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Hence the two models are similar</a:t>
                </a:r>
              </a:p>
              <a:p>
                <a:r>
                  <a:rPr lang="en-IN" dirty="0"/>
                  <a:t>In addition, the individual degree of each node is fixed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0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 vs. G(</a:t>
            </a:r>
            <a:r>
              <a:rPr lang="en-IN" dirty="0" err="1"/>
              <a:t>n,p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Fix a parameter </a:t>
                </a:r>
                <a:r>
                  <a:rPr lang="en-IN" i="1" dirty="0"/>
                  <a:t>c</a:t>
                </a:r>
                <a:r>
                  <a:rPr lang="en-IN" i="1" baseline="-25000" dirty="0"/>
                  <a:t>i</a:t>
                </a:r>
                <a:r>
                  <a:rPr lang="en-IN" dirty="0"/>
                  <a:t> for each node and then place an edge as follows</a:t>
                </a:r>
              </a:p>
              <a:p>
                <a:endParaRPr lang="en-IN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/>
              </a:p>
              <a:p>
                <a:r>
                  <a:rPr lang="en-IN" dirty="0"/>
                  <a:t>Now the #edges </a:t>
                </a:r>
                <a:r>
                  <a:rPr lang="en-IN" i="1" dirty="0"/>
                  <a:t>m</a:t>
                </a:r>
                <a:r>
                  <a:rPr lang="en-IN" dirty="0"/>
                  <a:t> is defined as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05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 vs. G(</a:t>
            </a:r>
            <a:r>
              <a:rPr lang="en-IN" dirty="0" err="1"/>
              <a:t>n,p</a:t>
            </a:r>
            <a:r>
              <a:rPr lang="en-IN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Average #edges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Average degree of node </a:t>
                </a:r>
                <a:r>
                  <a:rPr lang="en-IN" i="1" dirty="0" err="1"/>
                  <a:t>i</a:t>
                </a:r>
                <a:endParaRPr lang="en-IN" i="1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in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is the expected degree of a node just as parameter </a:t>
                </a:r>
                <a:r>
                  <a:rPr lang="en-IN" i="1" dirty="0"/>
                  <a:t>c</a:t>
                </a:r>
                <a:r>
                  <a:rPr lang="en-IN" dirty="0"/>
                  <a:t> in the </a:t>
                </a:r>
                <a:r>
                  <a:rPr lang="en-IN" i="1" dirty="0"/>
                  <a:t>G</a:t>
                </a:r>
                <a:r>
                  <a:rPr lang="en-IN" dirty="0"/>
                  <a:t>(</a:t>
                </a:r>
                <a:r>
                  <a:rPr lang="en-IN" i="1" dirty="0" err="1"/>
                  <a:t>n</a:t>
                </a:r>
                <a:r>
                  <a:rPr lang="en-IN" dirty="0" err="1"/>
                  <a:t>,</a:t>
                </a:r>
                <a:r>
                  <a:rPr lang="en-IN" i="1" dirty="0" err="1"/>
                  <a:t>p</a:t>
                </a:r>
                <a:r>
                  <a:rPr lang="en-IN" dirty="0"/>
                  <a:t>)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3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configuration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Degrees of vertices are fixed beforehand</a:t>
                </a:r>
              </a:p>
              <a:p>
                <a:pPr lvl="1"/>
                <a:r>
                  <a:rPr lang="en-IN" dirty="0"/>
                  <a:t>More flexible than the random graph model</a:t>
                </a:r>
              </a:p>
              <a:p>
                <a:r>
                  <a:rPr lang="en-IN" dirty="0"/>
                  <a:t>Given a degree sequence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we need to create a random graph that realizes this degree sequence</a:t>
                </a:r>
              </a:p>
              <a:p>
                <a:pPr lvl="1"/>
                <a:r>
                  <a:rPr lang="en-IN" dirty="0"/>
                  <a:t>Assign each node </a:t>
                </a:r>
                <a:r>
                  <a:rPr lang="en-IN" i="1" dirty="0" err="1"/>
                  <a:t>i</a:t>
                </a:r>
                <a:r>
                  <a:rPr lang="en-IN" dirty="0"/>
                  <a:t> a total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stubs (aka half edges)</a:t>
                </a:r>
              </a:p>
              <a:p>
                <a:pPr lvl="2"/>
                <a:r>
                  <a:rPr lang="en-IN" sz="2400" dirty="0"/>
                  <a:t>There are 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dirty="0"/>
                  <a:t> stubs</a:t>
                </a:r>
              </a:p>
              <a:p>
                <a:pPr lvl="1"/>
                <a:r>
                  <a:rPr lang="en-IN" dirty="0"/>
                  <a:t>Choose two of the stubs uniformly at random and connect them to form an edge </a:t>
                </a:r>
              </a:p>
              <a:p>
                <a:pPr lvl="1"/>
                <a:r>
                  <a:rPr lang="en-IN" dirty="0"/>
                  <a:t>Repeat the process from the remaining stubs, finally we get the graph with desired degree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9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Model: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84" y="2453265"/>
            <a:ext cx="709711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Model: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2090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Model: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951250" cy="31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Model: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The configuration model can be thought of as an ensemble of matching in which each matching with the chosen degree sequence appear with same probability</a:t>
            </a:r>
          </a:p>
          <a:p>
            <a:pPr lvl="1"/>
            <a:r>
              <a:rPr lang="en-IN" sz="2000" dirty="0"/>
              <a:t>The process is then that of drawing networks from the configuration model ensemble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554" y="1690688"/>
            <a:ext cx="3760363" cy="26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81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Model: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number of stubs must be even, otherwise, there will be dangling stubs</a:t>
                </a:r>
              </a:p>
              <a:p>
                <a:pPr lvl="1"/>
                <a:r>
                  <a:rPr lang="en-IN" dirty="0"/>
                  <a:t>That is the sum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of the degrees must add up to an even number</a:t>
                </a:r>
              </a:p>
              <a:p>
                <a:r>
                  <a:rPr lang="en-IN" dirty="0"/>
                  <a:t>There can be self-loops or </a:t>
                </a:r>
                <a:r>
                  <a:rPr lang="en-IN" dirty="0" err="1"/>
                  <a:t>multiedges</a:t>
                </a:r>
                <a:endParaRPr lang="en-IN" dirty="0"/>
              </a:p>
              <a:p>
                <a:r>
                  <a:rPr lang="en-IN" dirty="0"/>
                  <a:t>Alternative: Specify the probability distribution of the degree sequence (</a:t>
                </a:r>
                <a:r>
                  <a:rPr lang="en-IN" i="1" dirty="0" err="1"/>
                  <a:t>p</a:t>
                </a:r>
                <a:r>
                  <a:rPr lang="en-IN" i="1" baseline="-25000" dirty="0" err="1"/>
                  <a:t>k</a:t>
                </a:r>
                <a:r>
                  <a:rPr lang="en-IN" dirty="0"/>
                  <a:t>) and from there draw the degree 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practice allow self-loop and multi-edges</a:t>
            </a:r>
          </a:p>
          <a:p>
            <a:pPr lvl="1"/>
            <a:r>
              <a:rPr lang="en-IN" dirty="0"/>
              <a:t>Some real networks have such edges</a:t>
            </a:r>
          </a:p>
          <a:p>
            <a:r>
              <a:rPr lang="en-IN" dirty="0"/>
              <a:t>Density of self edges and </a:t>
            </a:r>
            <a:r>
              <a:rPr lang="en-IN" dirty="0" err="1"/>
              <a:t>multiedges</a:t>
            </a:r>
            <a:r>
              <a:rPr lang="en-IN" dirty="0"/>
              <a:t> in the configuration model tends to zero in the limit of large 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Probability of an edge between node </a:t>
                </a:r>
                <a:r>
                  <a:rPr lang="en-IN" dirty="0" err="1"/>
                  <a:t>i</a:t>
                </a:r>
                <a:r>
                  <a:rPr lang="en-IN" dirty="0"/>
                  <a:t> and 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Oval 5"/>
          <p:cNvSpPr/>
          <p:nvPr/>
        </p:nvSpPr>
        <p:spPr>
          <a:xfrm>
            <a:off x="2732443" y="3808207"/>
            <a:ext cx="742277" cy="69924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 err="1">
                <a:solidFill>
                  <a:schemeClr val="tx1"/>
                </a:solidFill>
              </a:rPr>
              <a:t>i</a:t>
            </a:r>
            <a:endParaRPr lang="en-IN" sz="2800" b="1" i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50864" y="3673270"/>
            <a:ext cx="163157" cy="215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43121" y="3808207"/>
            <a:ext cx="742277" cy="69924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 err="1">
                <a:solidFill>
                  <a:schemeClr val="tx1"/>
                </a:solidFill>
              </a:rPr>
              <a:t>j</a:t>
            </a:r>
            <a:endParaRPr lang="en-IN" sz="2800" b="1" i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11562" y="4441778"/>
            <a:ext cx="163157" cy="215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61542" y="3710921"/>
            <a:ext cx="163157" cy="215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05613" y="4410552"/>
            <a:ext cx="163157" cy="215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80043" y="4352048"/>
            <a:ext cx="233978" cy="11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39310" y="3883155"/>
            <a:ext cx="233978" cy="11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67860" y="4387522"/>
            <a:ext cx="233978" cy="11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49988" y="3824651"/>
            <a:ext cx="233978" cy="11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73296" y="4151040"/>
            <a:ext cx="316455" cy="80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38768" y="4157830"/>
            <a:ext cx="289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2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12011</TotalTime>
  <Words>752</Words>
  <Application>Microsoft Office PowerPoint</Application>
  <PresentationFormat>Widescreen</PresentationFormat>
  <Paragraphs>115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The Configuration Model </vt:lpstr>
      <vt:lpstr>The configuration model</vt:lpstr>
      <vt:lpstr>Configuration Model: Construction</vt:lpstr>
      <vt:lpstr>Configuration Model: Construction</vt:lpstr>
      <vt:lpstr>Configuration Model: Construction</vt:lpstr>
      <vt:lpstr>Configuration Model: Construction</vt:lpstr>
      <vt:lpstr>Configuration Model: Issues</vt:lpstr>
      <vt:lpstr>PowerPoint Presentation</vt:lpstr>
      <vt:lpstr>Edge Probability</vt:lpstr>
      <vt:lpstr>Edge Probability</vt:lpstr>
      <vt:lpstr>Multiedge Probablity</vt:lpstr>
      <vt:lpstr>Self loop probability</vt:lpstr>
      <vt:lpstr>Expected common neighbours</vt:lpstr>
      <vt:lpstr>Configuration model vs. G(n,m)</vt:lpstr>
      <vt:lpstr>Configuration model vs. G(n,p)</vt:lpstr>
      <vt:lpstr>Configuration model vs. G(n,p)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330</cp:revision>
  <dcterms:created xsi:type="dcterms:W3CDTF">2020-08-05T04:35:17Z</dcterms:created>
  <dcterms:modified xsi:type="dcterms:W3CDTF">2024-04-09T09:05:20Z</dcterms:modified>
</cp:coreProperties>
</file>