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9" r:id="rId3"/>
    <p:sldId id="285" r:id="rId4"/>
    <p:sldId id="284" r:id="rId5"/>
    <p:sldId id="273" r:id="rId6"/>
    <p:sldId id="274" r:id="rId7"/>
    <p:sldId id="277" r:id="rId8"/>
    <p:sldId id="286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27426-C160-449A-A4A8-9C77998B232F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B6BFA-4EB4-4C4F-BBAF-4860EB98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8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284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sz="1200" dirty="0" smtClean="0"/>
                  <a:t>Means the probability that you land at a node with degree k is proportional to </a:t>
                </a:r>
                <a:r>
                  <a:rPr lang="en-IN" sz="1200" b="0" i="0" smtClean="0">
                    <a:latin typeface="Cambria Math" panose="02040503050406030204" pitchFamily="18" charset="0"/>
                  </a:rPr>
                  <a:t>〖𝑛𝑝〗_𝑘</a:t>
                </a:r>
                <a:r>
                  <a:rPr lang="en-IN" sz="1200" dirty="0" smtClean="0"/>
                  <a:t> and not </a:t>
                </a:r>
                <a:r>
                  <a:rPr lang="en-IN" sz="1200" b="0" i="0" smtClean="0">
                    <a:latin typeface="Cambria Math" panose="02040503050406030204" pitchFamily="18" charset="0"/>
                  </a:rPr>
                  <a:t>𝑝_𝑘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323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sz="1200" dirty="0" smtClean="0"/>
                  <a:t>Means the probability that you land at a node with degree k is proportional to </a:t>
                </a:r>
                <a:r>
                  <a:rPr lang="en-IN" sz="1200" b="0" i="0" smtClean="0">
                    <a:latin typeface="Cambria Math" panose="02040503050406030204" pitchFamily="18" charset="0"/>
                  </a:rPr>
                  <a:t>〖𝑛𝑝〗_𝑘</a:t>
                </a:r>
                <a:r>
                  <a:rPr lang="en-IN" sz="1200" dirty="0" smtClean="0"/>
                  <a:t> and not </a:t>
                </a:r>
                <a:r>
                  <a:rPr lang="en-IN" sz="1200" b="0" i="0" smtClean="0">
                    <a:latin typeface="Cambria Math" panose="02040503050406030204" pitchFamily="18" charset="0"/>
                  </a:rPr>
                  <a:t>𝑝_𝑘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748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sz="1200" dirty="0" smtClean="0"/>
                  <a:t>Means the probability that you land at a node with degree k is proportional to </a:t>
                </a:r>
                <a:r>
                  <a:rPr lang="en-IN" sz="1200" b="0" i="0" smtClean="0">
                    <a:latin typeface="Cambria Math" panose="02040503050406030204" pitchFamily="18" charset="0"/>
                  </a:rPr>
                  <a:t>〖𝑛𝑝〗_𝑘</a:t>
                </a:r>
                <a:r>
                  <a:rPr lang="en-IN" sz="1200" dirty="0" smtClean="0"/>
                  <a:t> and not </a:t>
                </a:r>
                <a:r>
                  <a:rPr lang="en-IN" sz="1200" b="0" i="0" smtClean="0">
                    <a:latin typeface="Cambria Math" panose="02040503050406030204" pitchFamily="18" charset="0"/>
                  </a:rPr>
                  <a:t>𝑝_𝑘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220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171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378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8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 653: Network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5751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Configuration Model</a:t>
            </a:r>
            <a:br>
              <a:rPr lang="en-IN" dirty="0"/>
            </a:br>
            <a:r>
              <a:rPr lang="en-IN" dirty="0"/>
              <a:t>Properties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4053"/>
            <a:ext cx="9144000" cy="1655762"/>
          </a:xfrm>
        </p:spPr>
        <p:txBody>
          <a:bodyPr/>
          <a:lstStyle/>
          <a:p>
            <a:r>
              <a:rPr lang="en-IN" dirty="0"/>
              <a:t>Instructor: Ashok Singh Sairam</a:t>
            </a:r>
          </a:p>
          <a:p>
            <a:r>
              <a:rPr lang="en-IN" dirty="0"/>
              <a:t>             ashok@iitg.ac.in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6950" y="4038991"/>
            <a:ext cx="447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</a:t>
            </a:r>
            <a:r>
              <a:rPr lang="en-IN" dirty="0" err="1"/>
              <a:t>Cefficient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514" y="1690688"/>
            <a:ext cx="4878006" cy="41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1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Excess Degree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Consider a configuration model with degree distribution </a:t>
            </a:r>
            <a:r>
              <a:rPr lang="en-IN" i="1" dirty="0" err="1"/>
              <a:t>p</a:t>
            </a:r>
            <a:r>
              <a:rPr lang="en-IN" i="1" baseline="-25000" dirty="0" err="1"/>
              <a:t>k</a:t>
            </a:r>
            <a:endParaRPr lang="en-IN" i="1" baseline="-25000" dirty="0"/>
          </a:p>
          <a:p>
            <a:pPr lvl="1"/>
            <a:r>
              <a:rPr lang="en-IN" sz="2800" dirty="0"/>
              <a:t>Means a fraction of the nodes </a:t>
            </a:r>
            <a:r>
              <a:rPr lang="en-IN" sz="2800" i="1" dirty="0" err="1"/>
              <a:t>p</a:t>
            </a:r>
            <a:r>
              <a:rPr lang="en-IN" sz="2800" i="1" baseline="-25000" dirty="0" err="1"/>
              <a:t>k</a:t>
            </a:r>
            <a:r>
              <a:rPr lang="en-IN" sz="2800" i="1" baseline="-25000" dirty="0"/>
              <a:t> </a:t>
            </a:r>
            <a:r>
              <a:rPr lang="en-IN" sz="2800" dirty="0"/>
              <a:t>have degree </a:t>
            </a:r>
            <a:r>
              <a:rPr lang="en-IN" sz="2800" i="1" dirty="0"/>
              <a:t>k</a:t>
            </a:r>
            <a:endParaRPr lang="en-IN" sz="2800" dirty="0"/>
          </a:p>
          <a:p>
            <a:r>
              <a:rPr lang="en-IN" dirty="0"/>
              <a:t>But suppose we chose a node (randomly or otherwise) and follow one of its edges. What is the probability that the node will have degree</a:t>
            </a:r>
            <a:r>
              <a:rPr lang="en-IN" i="1" dirty="0"/>
              <a:t> k</a:t>
            </a:r>
            <a:r>
              <a:rPr lang="en-IN" dirty="0"/>
              <a:t>?</a:t>
            </a:r>
          </a:p>
          <a:p>
            <a:pPr lvl="1"/>
            <a:endParaRPr lang="en-IN" sz="2800" dirty="0"/>
          </a:p>
          <a:p>
            <a:pPr lvl="1"/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18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Excess Degree Distribution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Consider a configuration model with degree distribution </a:t>
                </a:r>
                <a:r>
                  <a:rPr lang="en-IN" i="1" dirty="0" err="1"/>
                  <a:t>p</a:t>
                </a:r>
                <a:r>
                  <a:rPr lang="en-IN" i="1" baseline="-25000" dirty="0" err="1"/>
                  <a:t>k</a:t>
                </a:r>
                <a:endParaRPr lang="en-IN" i="1" baseline="-25000" dirty="0"/>
              </a:p>
              <a:p>
                <a:pPr lvl="1"/>
                <a:r>
                  <a:rPr lang="en-IN" sz="2800" dirty="0"/>
                  <a:t>Means a fraction of the nodes </a:t>
                </a:r>
                <a:r>
                  <a:rPr lang="en-IN" sz="2800" i="1" dirty="0" err="1"/>
                  <a:t>p</a:t>
                </a:r>
                <a:r>
                  <a:rPr lang="en-IN" sz="2800" i="1" baseline="-25000" dirty="0" err="1"/>
                  <a:t>k</a:t>
                </a:r>
                <a:r>
                  <a:rPr lang="en-IN" sz="2800" i="1" baseline="-25000" dirty="0"/>
                  <a:t> </a:t>
                </a:r>
                <a:r>
                  <a:rPr lang="en-IN" sz="2800" dirty="0"/>
                  <a:t>have degree </a:t>
                </a:r>
                <a:r>
                  <a:rPr lang="en-IN" sz="2800" i="1" dirty="0"/>
                  <a:t>k</a:t>
                </a:r>
                <a:endParaRPr lang="en-IN" sz="2800" dirty="0"/>
              </a:p>
              <a:p>
                <a:r>
                  <a:rPr lang="en-IN" dirty="0"/>
                  <a:t>But suppose we chose a node (randomly or otherwise) and follow one of its edges. What is the probability that the node will have degree</a:t>
                </a:r>
                <a:r>
                  <a:rPr lang="en-IN" i="1" dirty="0"/>
                  <a:t> k</a:t>
                </a:r>
                <a:r>
                  <a:rPr lang="en-IN" dirty="0"/>
                  <a:t>?</a:t>
                </a:r>
              </a:p>
              <a:p>
                <a:r>
                  <a:rPr lang="en-IN" dirty="0"/>
                  <a:t>Answer cannot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. </a:t>
                </a:r>
              </a:p>
              <a:p>
                <a:pPr lvl="1"/>
                <a:r>
                  <a:rPr lang="en-IN" dirty="0"/>
                  <a:t>For example </a:t>
                </a:r>
                <a:r>
                  <a:rPr lang="en-IN" i="1" dirty="0"/>
                  <a:t>k</a:t>
                </a:r>
                <a:r>
                  <a:rPr lang="en-IN" dirty="0"/>
                  <a:t>=0 , the answer is 0 and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. There is no way to reach a isolated node</a:t>
                </a:r>
              </a:p>
              <a:p>
                <a:endParaRPr lang="en-IN" dirty="0"/>
              </a:p>
              <a:p>
                <a:pPr lvl="1"/>
                <a:endParaRPr lang="en-IN" sz="2800" dirty="0"/>
              </a:p>
              <a:p>
                <a:pPr lvl="1"/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74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Excess Degree Distribution(3)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sz="2400" dirty="0"/>
                  <a:t>An edge emerging from a node can terminate in any one of the 2</a:t>
                </a:r>
                <a:r>
                  <a:rPr lang="en-IN" sz="2400" i="1" dirty="0"/>
                  <a:t>m</a:t>
                </a:r>
                <a:r>
                  <a:rPr lang="en-IN" sz="2400" dirty="0"/>
                  <a:t>-1 stubs</a:t>
                </a:r>
              </a:p>
              <a:p>
                <a:pPr lvl="1"/>
                <a:r>
                  <a:rPr lang="en-IN" dirty="0"/>
                  <a:t>The prob. that it will end at a particular node with degree k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Total #nodes with degree </a:t>
                </a:r>
                <a:r>
                  <a:rPr lang="en-IN" i="1" dirty="0"/>
                  <a:t>k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IN" dirty="0"/>
              </a:p>
              <a:p>
                <a:pPr marL="457200" lvl="1" indent="0" algn="ctr">
                  <a:buNone/>
                </a:pPr>
                <a:r>
                  <a:rPr lang="en-IN" sz="2800" dirty="0"/>
                  <a:t>Total prob. of reaching any node with degree </a:t>
                </a:r>
                <a:r>
                  <a:rPr lang="en-IN" sz="2800" i="1" dirty="0"/>
                  <a:t>k, </a:t>
                </a:r>
                <a:r>
                  <a:rPr lang="en-IN" sz="2800" dirty="0"/>
                  <a:t>or, </a:t>
                </a:r>
                <a:r>
                  <a:rPr lang="en-US" sz="2000" dirty="0"/>
                  <a:t>The probability of our edge attaching to any vertex with degree k is</a:t>
                </a:r>
                <a:endParaRPr lang="en-IN" sz="2800" dirty="0"/>
              </a:p>
              <a:p>
                <a:pPr marL="457200" lvl="1" indent="0" algn="ctr">
                  <a:buNone/>
                </a:pPr>
                <a:r>
                  <a:rPr lang="en-IN" sz="28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den>
                    </m:f>
                  </m:oMath>
                </a14:m>
                <a:endParaRPr lang="en-IN" sz="2800" dirty="0"/>
              </a:p>
              <a:p>
                <a:r>
                  <a:rPr lang="en-IN" sz="2400" dirty="0"/>
                  <a:t>Means the probability that you land at a node with degree k is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𝑘𝑝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400" dirty="0"/>
                  <a:t> and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400" dirty="0"/>
                  <a:t>. </a:t>
                </a:r>
              </a:p>
              <a:p>
                <a:r>
                  <a:rPr lang="en-IN" sz="2400" dirty="0"/>
                  <a:t>In other words, the node you reach will not be a typical node, but more likely to have higher degree. </a:t>
                </a:r>
                <a:r>
                  <a:rPr lang="en-US" sz="1600" dirty="0"/>
                  <a:t>Physically, the reasoning behind this observation is that a vertex with degree k has k edges attached to it, and you can reach that vertex by following any one of them. Thus if we choose an edge and follow it you have k times the chance of reaching a vertex with degree k that you have of reaching a vertex with degree 1. </a:t>
                </a:r>
                <a:endParaRPr lang="en-IN" sz="2400" dirty="0"/>
              </a:p>
              <a:p>
                <a:endParaRPr lang="en-IN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2661" b="-2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38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degree of a neighbour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Suppose, we were using the configuration model to model a friendship network</a:t>
                </a:r>
              </a:p>
              <a:p>
                <a:r>
                  <a:rPr lang="en-IN" dirty="0"/>
                  <a:t>Average degree of a neighbour = #friends of my friend</a:t>
                </a:r>
              </a:p>
              <a:p>
                <a:pPr lvl="1"/>
                <a:r>
                  <a:rPr lang="en-IN" dirty="0"/>
                  <a:t>From our last result, if we follow an edge, the prob. of reaching a node with degree k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den>
                    </m:f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To find the average degree of a neighbour average this over all k.</a:t>
                </a:r>
              </a:p>
              <a:p>
                <a:pPr lvl="1"/>
                <a:r>
                  <a:rPr lang="en-IN" dirty="0"/>
                  <a:t>That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𝑘𝑝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Note that average degree of neighbour is different from average degree of a typical node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01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Friendship paradox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400" dirty="0"/>
                  <a:t>Note average degree of a neighbour is larger than the average degree of a node. The difference is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den>
                    </m:f>
                  </m:oMath>
                </a14:m>
                <a:endParaRPr lang="en-IN" dirty="0"/>
              </a:p>
              <a:p>
                <a:pPr marL="457200" lvl="1" indent="0">
                  <a:buNone/>
                </a:pPr>
                <a:r>
                  <a:rPr lang="en-IN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is the variance (square of standard deviation) and strictly positive </a:t>
                </a:r>
              </a:p>
              <a:p>
                <a:r>
                  <a:rPr lang="en-IN" sz="2400" dirty="0"/>
                  <a:t>Thus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IN" sz="2400" dirty="0"/>
              </a:p>
              <a:p>
                <a:pPr lvl="1"/>
                <a:r>
                  <a:rPr lang="en-IN" sz="2000" dirty="0"/>
                  <a:t>This means your friends have more friends than you do. Friendship paradox</a:t>
                </a:r>
              </a:p>
              <a:p>
                <a:pPr lvl="1"/>
                <a:r>
                  <a:rPr lang="en-IN" sz="2000" dirty="0"/>
                  <a:t>More logically, it seems some nodes will have higher degree than the average but some nodes should have lower degree than the average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10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Real-world examples of friendship paradox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The friendship paradox is true for many networks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28600" lvl="1">
              <a:spcBef>
                <a:spcPts val="1000"/>
              </a:spcBef>
            </a:pPr>
            <a:r>
              <a:rPr lang="en-IN" sz="2600" dirty="0"/>
              <a:t>When you go through the nodes of a networks and average the degree of the neighbours, many of the neighbours will appear in more than one average</a:t>
            </a:r>
          </a:p>
          <a:p>
            <a:pPr lvl="1"/>
            <a:r>
              <a:rPr lang="en-IN" sz="2600" dirty="0"/>
              <a:t>A node with degree </a:t>
            </a:r>
            <a:r>
              <a:rPr lang="en-IN" sz="2600" i="1" dirty="0"/>
              <a:t>k</a:t>
            </a:r>
            <a:r>
              <a:rPr lang="en-IN" sz="2600" dirty="0"/>
              <a:t> will appear in </a:t>
            </a:r>
            <a:r>
              <a:rPr lang="en-IN" sz="2600" i="1" dirty="0"/>
              <a:t>k</a:t>
            </a:r>
            <a:r>
              <a:rPr lang="en-IN" sz="2600" dirty="0"/>
              <a:t> averages</a:t>
            </a:r>
          </a:p>
          <a:p>
            <a:pPr lvl="1"/>
            <a:r>
              <a:rPr lang="en-IN" sz="2600" dirty="0"/>
              <a:t>High degree nodes are over-represented as compared to low-degree ones, which pushes up the overall average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905" y="2338605"/>
            <a:ext cx="7901519" cy="171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Excess degree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When we arrive at a node, we are NOT interested in the degree of the node but #edges attached to the node other than the one we landed</a:t>
                </a:r>
              </a:p>
              <a:p>
                <a:pPr lvl="1"/>
                <a:r>
                  <a:rPr lang="en-IN" dirty="0"/>
                  <a:t>This number is called the excess degree = total degree – 1</a:t>
                </a:r>
              </a:p>
              <a:p>
                <a:r>
                  <a:rPr lang="en-IN" dirty="0"/>
                  <a:t>Prob. of having excess degree k is equal to the probability of having total degree k+1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 is called excess </a:t>
                </a:r>
                <a:r>
                  <a:rPr lang="en-IN"/>
                  <a:t>degree distribution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03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Recall clustering coefficient is the average prob. that two neighbours of a node are also neighbours</a:t>
                </a:r>
              </a:p>
              <a:p>
                <a:r>
                  <a:rPr lang="en-IN" dirty="0"/>
                  <a:t>Both </a:t>
                </a:r>
                <a:r>
                  <a:rPr lang="en-IN" i="1" dirty="0" err="1"/>
                  <a:t>i</a:t>
                </a:r>
                <a:r>
                  <a:rPr lang="en-IN" dirty="0"/>
                  <a:t> and </a:t>
                </a:r>
                <a:r>
                  <a:rPr lang="en-IN" i="1" dirty="0"/>
                  <a:t>j</a:t>
                </a:r>
                <a:r>
                  <a:rPr lang="en-IN" dirty="0"/>
                  <a:t> are at other ends of </a:t>
                </a:r>
                <a:r>
                  <a:rPr lang="en-IN" i="1" dirty="0"/>
                  <a:t>v</a:t>
                </a:r>
              </a:p>
              <a:p>
                <a:pPr lvl="1"/>
                <a:r>
                  <a:rPr lang="en-IN" dirty="0"/>
                  <a:t>Number of other edges connected to them be denoted </a:t>
                </a:r>
              </a:p>
              <a:p>
                <a:pPr marL="457200" lvl="1" indent="0">
                  <a:buNone/>
                </a:pPr>
                <a:r>
                  <a:rPr lang="en-IN" dirty="0"/>
                  <a:t>   by </a:t>
                </a:r>
                <a:r>
                  <a:rPr lang="en-IN" i="1" dirty="0" err="1"/>
                  <a:t>k</a:t>
                </a:r>
                <a:r>
                  <a:rPr lang="en-IN" i="1" baseline="-25000" dirty="0" err="1"/>
                  <a:t>i</a:t>
                </a:r>
                <a:r>
                  <a:rPr lang="en-IN" dirty="0"/>
                  <a:t> and </a:t>
                </a:r>
                <a:r>
                  <a:rPr lang="en-IN" i="1" dirty="0" err="1"/>
                  <a:t>k</a:t>
                </a:r>
                <a:r>
                  <a:rPr lang="en-IN" i="1" baseline="-25000" dirty="0" err="1"/>
                  <a:t>j</a:t>
                </a:r>
                <a:endParaRPr lang="en-IN" i="1" dirty="0"/>
              </a:p>
              <a:p>
                <a:pPr lvl="1"/>
                <a:r>
                  <a:rPr lang="en-IN" dirty="0"/>
                  <a:t>Implies distributed according to excess degree distribution</a:t>
                </a:r>
              </a:p>
              <a:p>
                <a:pPr lvl="1"/>
                <a:r>
                  <a:rPr lang="en-IN" dirty="0"/>
                  <a:t>Prob. of edge b/w</a:t>
                </a:r>
                <a:r>
                  <a:rPr lang="en-IN" i="1" dirty="0"/>
                  <a:t> </a:t>
                </a:r>
                <a:r>
                  <a:rPr lang="en-IN" i="1" dirty="0" err="1"/>
                  <a:t>i</a:t>
                </a:r>
                <a:r>
                  <a:rPr lang="en-IN" i="1" dirty="0"/>
                  <a:t> </a:t>
                </a:r>
                <a:r>
                  <a:rPr lang="en-IN" dirty="0"/>
                  <a:t>and </a:t>
                </a:r>
                <a:r>
                  <a:rPr lang="en-IN" i="1" dirty="0"/>
                  <a:t>j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Averaging </a:t>
                </a:r>
                <a:r>
                  <a:rPr lang="en-IN" dirty="0" err="1"/>
                  <a:t>k</a:t>
                </a:r>
                <a:r>
                  <a:rPr lang="en-IN" baseline="-25000" dirty="0" err="1"/>
                  <a:t>i</a:t>
                </a:r>
                <a:r>
                  <a:rPr lang="en-IN" dirty="0"/>
                  <a:t> and </a:t>
                </a:r>
                <a:r>
                  <a:rPr lang="en-IN" dirty="0" err="1"/>
                  <a:t>k</a:t>
                </a:r>
                <a:r>
                  <a:rPr lang="en-IN" baseline="-25000" dirty="0" err="1"/>
                  <a:t>j</a:t>
                </a:r>
                <a:r>
                  <a:rPr lang="en-IN" baseline="-25000" dirty="0"/>
                  <a:t> </a:t>
                </a:r>
                <a:r>
                  <a:rPr lang="en-IN" dirty="0"/>
                  <a:t> over the distribution </a:t>
                </a:r>
                <a:r>
                  <a:rPr lang="en-IN" dirty="0" err="1"/>
                  <a:t>q</a:t>
                </a:r>
                <a:r>
                  <a:rPr lang="en-IN" baseline="-25000" dirty="0" err="1"/>
                  <a:t>k</a:t>
                </a:r>
                <a:r>
                  <a:rPr lang="en-IN" dirty="0"/>
                  <a:t>, we get the expression for the clustering coefficient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9052560" y="3339783"/>
            <a:ext cx="548640" cy="5265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7" name="Oval 6"/>
          <p:cNvSpPr/>
          <p:nvPr/>
        </p:nvSpPr>
        <p:spPr>
          <a:xfrm>
            <a:off x="10068560" y="2773680"/>
            <a:ext cx="548640" cy="528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8" name="Oval 7"/>
          <p:cNvSpPr/>
          <p:nvPr/>
        </p:nvSpPr>
        <p:spPr>
          <a:xfrm>
            <a:off x="10068560" y="4001294"/>
            <a:ext cx="548640" cy="528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10" name="Straight Connector 9"/>
          <p:cNvCxnSpPr>
            <a:stCxn id="6" idx="7"/>
            <a:endCxn id="7" idx="2"/>
          </p:cNvCxnSpPr>
          <p:nvPr/>
        </p:nvCxnSpPr>
        <p:spPr>
          <a:xfrm flipV="1">
            <a:off x="9520854" y="3037840"/>
            <a:ext cx="547706" cy="379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2"/>
          </p:cNvCxnSpPr>
          <p:nvPr/>
        </p:nvCxnSpPr>
        <p:spPr>
          <a:xfrm>
            <a:off x="9502607" y="3866357"/>
            <a:ext cx="565953" cy="399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3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13200</TotalTime>
  <Words>804</Words>
  <Application>Microsoft Office PowerPoint</Application>
  <PresentationFormat>Widescreen</PresentationFormat>
  <Paragraphs>89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Configuration Model Properties</vt:lpstr>
      <vt:lpstr>Excess Degree Distribution</vt:lpstr>
      <vt:lpstr>Excess Degree Distribution (2)</vt:lpstr>
      <vt:lpstr>Excess Degree Distribution(3)</vt:lpstr>
      <vt:lpstr>Average degree of a neighbour</vt:lpstr>
      <vt:lpstr>Friendship paradox</vt:lpstr>
      <vt:lpstr>Real-world examples of friendship paradox</vt:lpstr>
      <vt:lpstr>Excess degree</vt:lpstr>
      <vt:lpstr>Clustering Coefficient</vt:lpstr>
      <vt:lpstr>Clustering Cefficient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AKSHAT JAIN</cp:lastModifiedBy>
  <cp:revision>357</cp:revision>
  <dcterms:created xsi:type="dcterms:W3CDTF">2020-08-05T04:35:17Z</dcterms:created>
  <dcterms:modified xsi:type="dcterms:W3CDTF">2024-04-13T20:12:08Z</dcterms:modified>
</cp:coreProperties>
</file>