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535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9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There are several types of generating functions, including ordinary generating functions, exponential generating functions, and </a:t>
                </a:r>
                <a:r>
                  <a:rPr lang="en-IN" dirty="0" err="1" smtClean="0"/>
                  <a:t>Dirichlet</a:t>
                </a:r>
                <a:r>
                  <a:rPr lang="en-IN" dirty="0" smtClean="0"/>
                  <a:t> generating functions. These are generating functions where the coefficient of </a:t>
                </a:r>
                <a:r>
                  <a:rPr lang="en-IN" dirty="0" err="1" smtClean="0"/>
                  <a:t>x</a:t>
                </a:r>
                <a:r>
                  <a:rPr lang="en-IN" baseline="30000" dirty="0" err="1" smtClean="0"/>
                  <a:t>n</a:t>
                </a:r>
                <a:r>
                  <a:rPr lang="en-IN" dirty="0" smtClean="0"/>
                  <a:t> represents the n-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term of the sequence.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𝐴(𝑥)= ∑10_𝑛▒〖𝑎_𝑛 𝑥^𝑛 〗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3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Configuration Model Properties</a:t>
            </a:r>
            <a:br>
              <a:rPr lang="en-IN" sz="5400" dirty="0"/>
            </a:br>
            <a:r>
              <a:rPr lang="en-IN" sz="4400" dirty="0"/>
              <a:t>Giant Component</a:t>
            </a:r>
            <a:br>
              <a:rPr lang="en-IN" sz="4400" dirty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Giant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a network that has nodes only of degree 0, 1, 2 and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Solve for u;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; For </a:t>
                </a:r>
                <a:r>
                  <a:rPr lang="en-IN" dirty="0" err="1"/>
                  <a:t>g.c</a:t>
                </a:r>
                <a:r>
                  <a:rPr lang="en-IN" dirty="0"/>
                  <a:t> to exist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That is </a:t>
                </a:r>
                <a:r>
                  <a:rPr lang="en-IN" dirty="0" err="1"/>
                  <a:t>g.c</a:t>
                </a:r>
                <a:r>
                  <a:rPr lang="en-IN" dirty="0"/>
                  <a:t> exists only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7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Locally Tree-like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98760" cy="4351338"/>
              </a:xfrm>
            </p:spPr>
            <p:txBody>
              <a:bodyPr/>
              <a:lstStyle/>
              <a:p>
                <a:r>
                  <a:rPr lang="en-IN" dirty="0"/>
                  <a:t>The networks generated by the configuration model are locally tree-like</a:t>
                </a:r>
              </a:p>
              <a:p>
                <a:pPr lvl="1"/>
                <a:r>
                  <a:rPr lang="en-IN" sz="2800" dirty="0"/>
                  <a:t>The local neighbourhood in such a network takes the form of a tree</a:t>
                </a:r>
              </a:p>
              <a:p>
                <a:pPr lvl="1"/>
                <a:r>
                  <a:rPr lang="en-IN" sz="2800" dirty="0"/>
                  <a:t>Formally, “Start at any node in a network and form the set of all nodes at distance d or less from the starting node. The set with probability tending to 1, as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en-IN" sz="2800" dirty="0"/>
                  <a:t>, take the form of a tree.”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98760" cy="4351338"/>
              </a:xfrm>
              <a:blipFill>
                <a:blip r:embed="rId2"/>
                <a:stretch>
                  <a:fillRect l="-105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5640" y="1947545"/>
                <a:ext cx="10515600" cy="4117976"/>
              </a:xfrm>
            </p:spPr>
            <p:txBody>
              <a:bodyPr/>
              <a:lstStyle/>
              <a:p>
                <a:r>
                  <a:rPr lang="en-IN" sz="2400" dirty="0"/>
                  <a:t>Proof: Consider a large network</a:t>
                </a:r>
              </a:p>
              <a:p>
                <a:pPr marL="714375"/>
                <a:r>
                  <a:rPr lang="en-IN" sz="2400" dirty="0"/>
                  <a:t>Start from a node and choose the neighbourhood at distance </a:t>
                </a:r>
                <a:r>
                  <a:rPr lang="en-IN" sz="2400" i="1" dirty="0"/>
                  <a:t>d</a:t>
                </a:r>
                <a:r>
                  <a:rPr lang="en-IN" sz="2400" dirty="0"/>
                  <a:t> or less</a:t>
                </a:r>
              </a:p>
              <a:p>
                <a:pPr lvl="1"/>
                <a:r>
                  <a:rPr lang="en-IN" dirty="0"/>
                  <a:t>Suppose it has </a:t>
                </a:r>
                <a:r>
                  <a:rPr lang="en-IN" i="1" dirty="0"/>
                  <a:t>s</a:t>
                </a:r>
                <a:r>
                  <a:rPr lang="en-IN" dirty="0"/>
                  <a:t> nodes. </a:t>
                </a:r>
              </a:p>
              <a:p>
                <a:pPr lvl="1"/>
                <a:r>
                  <a:rPr lang="en-IN" dirty="0"/>
                  <a:t>By definition, it is connected</a:t>
                </a:r>
              </a:p>
              <a:p>
                <a:pPr lvl="1"/>
                <a:r>
                  <a:rPr lang="en-IN" dirty="0"/>
                  <a:t>It must contain at least s-1 edges, if it has exactly s-1 edges, it must be a tree</a:t>
                </a:r>
              </a:p>
              <a:p>
                <a:pPr lvl="1"/>
                <a:r>
                  <a:rPr lang="en-IN" dirty="0"/>
                  <a:t>We need to show that prob. of more than s-1 edge is small</a:t>
                </a:r>
              </a:p>
              <a:p>
                <a:pPr lvl="1"/>
                <a:r>
                  <a:rPr lang="en-IN" dirty="0"/>
                  <a:t>Each additional edge we add b/w nodes </a:t>
                </a:r>
                <a:r>
                  <a:rPr lang="en-IN" dirty="0" err="1"/>
                  <a:t>i</a:t>
                </a:r>
                <a:r>
                  <a:rPr lang="en-IN" dirty="0"/>
                  <a:t> and j will have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If the average values of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i</a:t>
                </a:r>
                <a:r>
                  <a:rPr lang="en-IN" dirty="0"/>
                  <a:t> and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j</a:t>
                </a:r>
                <a:r>
                  <a:rPr lang="en-IN" dirty="0"/>
                  <a:t> remain fixed, as m becomes large the probability vanishes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640" y="1947545"/>
                <a:ext cx="10515600" cy="4117976"/>
              </a:xfrm>
              <a:blipFill>
                <a:blip r:embed="rId2"/>
                <a:stretch>
                  <a:fillRect l="-812" t="-2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Locally Tree-like Networks: </a:t>
            </a:r>
            <a:r>
              <a:rPr lang="en-IN" sz="3600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9772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4665"/>
                <a:ext cx="10515600" cy="39960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Nodes in the neighbourhood are all reached by following edges</a:t>
                </a:r>
              </a:p>
              <a:p>
                <a:r>
                  <a:rPr lang="en-IN" dirty="0"/>
                  <a:t>From our starting node, follow edges repeatedly to reach them</a:t>
                </a:r>
              </a:p>
              <a:p>
                <a:pPr lvl="1"/>
                <a:r>
                  <a:rPr lang="en-IN" dirty="0"/>
                  <a:t>=&gt; degrees are distributed through the excess degree distribution</a:t>
                </a:r>
              </a:p>
              <a:p>
                <a:pPr marL="457200" lvl="1" indent="0">
                  <a:buNone/>
                </a:pPr>
                <a:r>
                  <a:rPr lang="en-IN" dirty="0"/>
                  <a:t>Average excess degree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  <a:p>
                <a:pPr lvl="1"/>
                <a:r>
                  <a:rPr lang="en-IN" dirty="0"/>
                  <a:t>The network will be locally tree-like, provided this average remains constant as the network becomes large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4665"/>
                <a:ext cx="10515600" cy="3996056"/>
              </a:xfrm>
              <a:blipFill>
                <a:blip r:embed="rId2"/>
                <a:stretch>
                  <a:fillRect l="-928" t="-3049" b="-1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IN" dirty="0"/>
              <a:t>Locally Tree-like Networks: </a:t>
            </a:r>
            <a:r>
              <a:rPr lang="en-IN" sz="3200" dirty="0"/>
              <a:t>Proof continued</a:t>
            </a:r>
          </a:p>
        </p:txBody>
      </p:sp>
    </p:spTree>
    <p:extLst>
      <p:ext uri="{BB962C8B-B14F-4D97-AF65-F5344CB8AC3E}">
        <p14:creationId xmlns:p14="http://schemas.microsoft.com/office/powerpoint/2010/main" val="194876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second neighbours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Because local </a:t>
            </a:r>
            <a:r>
              <a:rPr lang="en-IN" u="sng" dirty="0" err="1"/>
              <a:t>neighborhoods</a:t>
            </a:r>
            <a:r>
              <a:rPr lang="en-IN" u="sng" dirty="0"/>
              <a:t> take the form of a tree</a:t>
            </a:r>
            <a:r>
              <a:rPr lang="en-IN" dirty="0"/>
              <a:t>, the number of second neighbours of a node </a:t>
            </a:r>
            <a:r>
              <a:rPr lang="en-IN" i="1" dirty="0"/>
              <a:t>i</a:t>
            </a:r>
          </a:p>
          <a:p>
            <a:pPr lvl="1"/>
            <a:r>
              <a:rPr lang="en-IN" dirty="0"/>
              <a:t>Sum of the excess degree of the first neighbours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17672" y="3464560"/>
            <a:ext cx="5135167" cy="2115549"/>
            <a:chOff x="6218632" y="1971040"/>
            <a:chExt cx="5135167" cy="2115549"/>
          </a:xfrm>
        </p:grpSpPr>
        <p:sp>
          <p:nvSpPr>
            <p:cNvPr id="33" name="Rectangle 32"/>
            <p:cNvSpPr/>
            <p:nvPr/>
          </p:nvSpPr>
          <p:spPr>
            <a:xfrm>
              <a:off x="6218632" y="3578178"/>
              <a:ext cx="5135167" cy="50841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54800" y="2621075"/>
              <a:ext cx="4518660" cy="508411"/>
            </a:xfrm>
            <a:prstGeom prst="rect">
              <a:avLst/>
            </a:prstGeom>
            <a:solidFill>
              <a:schemeClr val="bg1">
                <a:lumMod val="85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     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493000" y="1971040"/>
              <a:ext cx="30988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i="1" dirty="0" err="1">
                  <a:solidFill>
                    <a:schemeClr val="tx1"/>
                  </a:solidFill>
                </a:rPr>
                <a:t>i</a:t>
              </a:r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03720" y="2712720"/>
              <a:ext cx="350520" cy="3251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675880" y="2712720"/>
              <a:ext cx="299720" cy="3251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361680" y="2712720"/>
              <a:ext cx="299720" cy="32512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314440" y="3676174"/>
              <a:ext cx="299720" cy="3251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29780" y="3676174"/>
              <a:ext cx="299720" cy="3251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06360" y="3654108"/>
              <a:ext cx="299720" cy="3251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262620" y="3652997"/>
              <a:ext cx="299720" cy="3251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869680" y="3652997"/>
              <a:ext cx="299720" cy="3251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6" idx="3"/>
            </p:cNvCxnSpPr>
            <p:nvPr/>
          </p:nvCxnSpPr>
          <p:spPr>
            <a:xfrm flipH="1">
              <a:off x="7129780" y="2283236"/>
              <a:ext cx="408601" cy="429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4"/>
              <a:endCxn id="8" idx="1"/>
            </p:cNvCxnSpPr>
            <p:nvPr/>
          </p:nvCxnSpPr>
          <p:spPr>
            <a:xfrm>
              <a:off x="7647940" y="2336800"/>
              <a:ext cx="71833" cy="423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5"/>
              <a:endCxn id="9" idx="0"/>
            </p:cNvCxnSpPr>
            <p:nvPr/>
          </p:nvCxnSpPr>
          <p:spPr>
            <a:xfrm>
              <a:off x="7757499" y="2283236"/>
              <a:ext cx="754041" cy="4294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3"/>
              <a:endCxn id="10" idx="7"/>
            </p:cNvCxnSpPr>
            <p:nvPr/>
          </p:nvCxnSpPr>
          <p:spPr>
            <a:xfrm flipH="1">
              <a:off x="6570267" y="2990227"/>
              <a:ext cx="384785" cy="733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3"/>
              <a:endCxn id="11" idx="0"/>
            </p:cNvCxnSpPr>
            <p:nvPr/>
          </p:nvCxnSpPr>
          <p:spPr>
            <a:xfrm flipH="1">
              <a:off x="7279640" y="2990227"/>
              <a:ext cx="440133" cy="685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4"/>
            </p:cNvCxnSpPr>
            <p:nvPr/>
          </p:nvCxnSpPr>
          <p:spPr>
            <a:xfrm>
              <a:off x="7825740" y="3037840"/>
              <a:ext cx="25400" cy="615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5"/>
            </p:cNvCxnSpPr>
            <p:nvPr/>
          </p:nvCxnSpPr>
          <p:spPr>
            <a:xfrm>
              <a:off x="7931707" y="2990227"/>
              <a:ext cx="450293" cy="662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5"/>
              <a:endCxn id="15" idx="1"/>
            </p:cNvCxnSpPr>
            <p:nvPr/>
          </p:nvCxnSpPr>
          <p:spPr>
            <a:xfrm>
              <a:off x="8617507" y="2990227"/>
              <a:ext cx="296066" cy="7103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9572777" y="2712720"/>
              <a:ext cx="1458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/>
                <a:t>1</a:t>
              </a:r>
              <a:r>
                <a:rPr lang="en-IN" baseline="30000" dirty="0"/>
                <a:t>st</a:t>
              </a:r>
              <a:r>
                <a:rPr lang="en-IN" dirty="0"/>
                <a:t> Neighbour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557061" y="3584940"/>
              <a:ext cx="1508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dirty="0"/>
                <a:t>2</a:t>
              </a:r>
              <a:r>
                <a:rPr lang="en-IN" baseline="30000" dirty="0"/>
                <a:t>nd</a:t>
              </a:r>
              <a:r>
                <a:rPr lang="en-IN" dirty="0"/>
                <a:t> Neighbour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478482" y="3699164"/>
            <a:ext cx="1246909" cy="320681"/>
          </a:xfrm>
          <a:custGeom>
            <a:avLst/>
            <a:gdLst>
              <a:gd name="connsiteX0" fmla="*/ 0 w 1246909"/>
              <a:gd name="connsiteY0" fmla="*/ 0 h 320681"/>
              <a:gd name="connsiteX1" fmla="*/ 426027 w 1246909"/>
              <a:gd name="connsiteY1" fmla="*/ 290945 h 320681"/>
              <a:gd name="connsiteX2" fmla="*/ 893618 w 1246909"/>
              <a:gd name="connsiteY2" fmla="*/ 280554 h 320681"/>
              <a:gd name="connsiteX3" fmla="*/ 1246909 w 1246909"/>
              <a:gd name="connsiteY3" fmla="*/ 20781 h 32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909" h="320681">
                <a:moveTo>
                  <a:pt x="0" y="0"/>
                </a:moveTo>
                <a:cubicBezTo>
                  <a:pt x="138545" y="122093"/>
                  <a:pt x="277091" y="244186"/>
                  <a:pt x="426027" y="290945"/>
                </a:cubicBezTo>
                <a:cubicBezTo>
                  <a:pt x="574963" y="337704"/>
                  <a:pt x="756804" y="325581"/>
                  <a:pt x="893618" y="280554"/>
                </a:cubicBezTo>
                <a:cubicBezTo>
                  <a:pt x="1030432" y="235527"/>
                  <a:pt x="1138670" y="128154"/>
                  <a:pt x="1246909" y="20781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1520" y="3490172"/>
                <a:ext cx="438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20" y="3490172"/>
                <a:ext cx="438838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9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second neighbours of a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Node </a:t>
                </a:r>
                <a:r>
                  <a:rPr lang="en-IN" i="1" dirty="0" err="1"/>
                  <a:t>i</a:t>
                </a:r>
                <a:r>
                  <a:rPr lang="en-IN" dirty="0"/>
                  <a:t> will have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i</a:t>
                </a:r>
                <a:r>
                  <a:rPr lang="en-IN" dirty="0"/>
                  <a:t> first hop neighbours</a:t>
                </a:r>
              </a:p>
              <a:p>
                <a:r>
                  <a:rPr lang="en-IN" dirty="0"/>
                  <a:t>The average number of second hop </a:t>
                </a:r>
                <a:r>
                  <a:rPr lang="en-IN" dirty="0" err="1"/>
                  <a:t>neighbors</a:t>
                </a:r>
                <a:r>
                  <a:rPr lang="en-IN" dirty="0"/>
                  <a:t> of node </a:t>
                </a:r>
                <a:r>
                  <a:rPr lang="en-IN" i="1" dirty="0" err="1"/>
                  <a:t>i</a:t>
                </a:r>
                <a:r>
                  <a:rPr lang="en-IN" i="1" dirty="0"/>
                  <a:t> </a:t>
                </a:r>
                <a:r>
                  <a:rPr lang="en-IN" dirty="0"/>
                  <a:t>is </a:t>
                </a:r>
                <a:r>
                  <a:rPr lang="en-IN" i="1" dirty="0" err="1"/>
                  <a:t>k</a:t>
                </a:r>
                <a:r>
                  <a:rPr lang="en-IN" i="1" baseline="-25000" dirty="0" err="1"/>
                  <a:t>i</a:t>
                </a:r>
                <a:r>
                  <a:rPr lang="en-IN" i="1" baseline="-25000" dirty="0"/>
                  <a:t>  </a:t>
                </a:r>
                <a:r>
                  <a:rPr lang="en-IN" dirty="0"/>
                  <a:t>times the avg. excess degree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/>
                  <a:t>)/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#second hop </a:t>
                </a:r>
                <a:r>
                  <a:rPr lang="en-IN" dirty="0" err="1"/>
                  <a:t>neighbors</a:t>
                </a:r>
                <a:r>
                  <a:rPr lang="en-IN" dirty="0"/>
                  <a:t> averaged over whole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replaced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⟨𝑘⟩ (⟨𝑘^2 ⟩−⟨𝑘⟩)/⟨𝑘⟩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Giant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i="1" dirty="0"/>
                  <a:t>u</a:t>
                </a:r>
                <a:r>
                  <a:rPr lang="en-IN" sz="2400" dirty="0"/>
                  <a:t>: prob. that the node does not belong to the giant component</a:t>
                </a:r>
              </a:p>
              <a:p>
                <a:r>
                  <a:rPr lang="en-IN" sz="2400" dirty="0"/>
                  <a:t>Prob. of a node </a:t>
                </a:r>
                <a:r>
                  <a:rPr lang="en-IN" sz="2400" i="1" dirty="0" err="1"/>
                  <a:t>i</a:t>
                </a:r>
                <a:r>
                  <a:rPr lang="en-IN" sz="2400" dirty="0"/>
                  <a:t> with degree </a:t>
                </a:r>
                <a:r>
                  <a:rPr lang="en-IN" sz="2400" i="1" dirty="0"/>
                  <a:t>k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sz="2400" dirty="0"/>
                  <a:t> giant component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400" dirty="0"/>
              </a:p>
              <a:p>
                <a:pPr lvl="1"/>
                <a:r>
                  <a:rPr lang="en-IN" dirty="0"/>
                  <a:t>It is not connected to the giant component via any of its </a:t>
                </a:r>
                <a:r>
                  <a:rPr lang="en-IN" i="1" dirty="0"/>
                  <a:t>k</a:t>
                </a:r>
                <a:r>
                  <a:rPr lang="en-IN" dirty="0"/>
                  <a:t> neighbours</a:t>
                </a:r>
              </a:p>
              <a:p>
                <a:pPr lvl="1"/>
                <a:r>
                  <a:rPr lang="en-IN" dirty="0"/>
                  <a:t>Implicitly assumes there is no direct connection between the neighbours</a:t>
                </a:r>
              </a:p>
              <a:p>
                <a:pPr lvl="2"/>
                <a:r>
                  <a:rPr lang="en-IN" dirty="0"/>
                  <a:t>locally tree-like neighbours</a:t>
                </a:r>
              </a:p>
              <a:p>
                <a:r>
                  <a:rPr lang="en-IN" sz="2400" dirty="0"/>
                  <a:t>Avg. prob., over entire network, that a node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sz="2400" dirty="0"/>
                  <a:t> giant component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/>
                  <a:t> is the usual degree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sz="2400" dirty="0"/>
                  <a:t> is called the probability generating function for the prob.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Prob. that node belongs to giant component,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sz="2400" dirty="0"/>
                  <a:t>We still need to know the value of </a:t>
                </a:r>
                <a:r>
                  <a:rPr lang="en-IN" sz="2400" i="1" dirty="0"/>
                  <a:t>u</a:t>
                </a:r>
              </a:p>
              <a:p>
                <a:r>
                  <a:rPr lang="en-US" sz="2100" dirty="0"/>
                  <a:t>Now let us ask what the value of u is. The probability that you are not connected to the giant component via a particular neighboring vertex is equal to the probability that that vertex is not connected to the giant component via any of its other neighbors. If there are k of those other neighbors, then that probability is again </a:t>
                </a:r>
                <a:r>
                  <a:rPr lang="en-US" sz="2100" dirty="0" err="1"/>
                  <a:t>uk</a:t>
                </a:r>
                <a:r>
                  <a:rPr lang="en-US" sz="2100" dirty="0"/>
                  <a:t> . But because we are talking about a neighboring vertex, k is now distributed according to the excess degree distribution </a:t>
                </a:r>
                <a:r>
                  <a:rPr lang="en-US" sz="2100" dirty="0" err="1"/>
                  <a:t>qk</a:t>
                </a:r>
                <a:r>
                  <a:rPr lang="en-US" sz="2100" dirty="0"/>
                  <a:t> , Eq. (13.46), and hence taking the average, we find that</a:t>
                </a:r>
                <a:endParaRPr lang="en-IN" sz="3300" i="1" dirty="0"/>
              </a:p>
              <a:p>
                <a:r>
                  <a:rPr lang="en-IN" sz="2400" dirty="0"/>
                  <a:t>Prob. that a node is not connected through any of its </a:t>
                </a:r>
                <a:r>
                  <a:rPr lang="en-IN" sz="2400" i="1" dirty="0"/>
                  <a:t>k</a:t>
                </a:r>
                <a:r>
                  <a:rPr lang="en-IN" sz="2400" dirty="0"/>
                  <a:t> neighbours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here we talk about neighbours, so </a:t>
                </a:r>
                <a:r>
                  <a:rPr lang="en-IN" i="1" dirty="0"/>
                  <a:t>k</a:t>
                </a:r>
                <a:r>
                  <a:rPr lang="en-IN" dirty="0"/>
                  <a:t> is now distributed according to the excess degree distribution.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/>
                  <a:t> is the prob. generating function of </a:t>
                </a:r>
                <a:r>
                  <a:rPr lang="en-IN" i="1" dirty="0" err="1"/>
                  <a:t>q</a:t>
                </a:r>
                <a:r>
                  <a:rPr lang="en-IN" i="1" baseline="-25000" dirty="0" err="1"/>
                  <a:t>k</a:t>
                </a:r>
                <a:r>
                  <a:rPr lang="en-IN" i="1" baseline="-25000" dirty="0"/>
                  <a:t> </a:t>
                </a:r>
                <a:r>
                  <a:rPr lang="en-IN" i="1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i="1" baseline="-25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i="1" baseline="-25000" dirty="0"/>
                  <a:t> </a:t>
                </a:r>
                <a:r>
                  <a:rPr lang="en-IN" dirty="0"/>
                  <a:t>denotes the first derivative of </a:t>
                </a:r>
                <a:r>
                  <a:rPr lang="en-IN" i="1" dirty="0"/>
                  <a:t>g</a:t>
                </a:r>
                <a:r>
                  <a:rPr lang="en-IN" i="1" baseline="-250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8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Using this formula,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/>
                  <a:t> directly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5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14392</TotalTime>
  <Words>863</Words>
  <Application>Microsoft Office PowerPoint</Application>
  <PresentationFormat>Widescreen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Configuration Model Properties Giant Component </vt:lpstr>
      <vt:lpstr>Locally Tree-like Networks</vt:lpstr>
      <vt:lpstr>Locally Tree-like Networks: Proof</vt:lpstr>
      <vt:lpstr>Locally Tree-like Networks: Proof continued</vt:lpstr>
      <vt:lpstr>Number of second neighbours of a node</vt:lpstr>
      <vt:lpstr>Number of second neighbours of a node</vt:lpstr>
      <vt:lpstr>Giant component</vt:lpstr>
      <vt:lpstr>PowerPoint Presentation</vt:lpstr>
      <vt:lpstr>PowerPoint Presentation</vt:lpstr>
      <vt:lpstr>Example: Giant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376</cp:revision>
  <dcterms:created xsi:type="dcterms:W3CDTF">2020-08-05T04:35:17Z</dcterms:created>
  <dcterms:modified xsi:type="dcterms:W3CDTF">2024-05-02T13:34:26Z</dcterms:modified>
</cp:coreProperties>
</file>