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287" r:id="rId3"/>
    <p:sldId id="288" r:id="rId4"/>
    <p:sldId id="289" r:id="rId5"/>
    <p:sldId id="294" r:id="rId6"/>
    <p:sldId id="290" r:id="rId7"/>
    <p:sldId id="292" r:id="rId8"/>
    <p:sldId id="293" r:id="rId9"/>
    <p:sldId id="257" r:id="rId10"/>
    <p:sldId id="291" r:id="rId11"/>
    <p:sldId id="259" r:id="rId12"/>
    <p:sldId id="273" r:id="rId13"/>
    <p:sldId id="274" r:id="rId14"/>
    <p:sldId id="278" r:id="rId15"/>
    <p:sldId id="29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535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7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5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9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There are several types of generating functions, including ordinary generating functions, exponential generating functions, and </a:t>
                </a:r>
                <a:r>
                  <a:rPr lang="en-IN" dirty="0" err="1" smtClean="0"/>
                  <a:t>Dirichlet</a:t>
                </a:r>
                <a:r>
                  <a:rPr lang="en-IN" dirty="0" smtClean="0"/>
                  <a:t> generating functions. These are generating functions where the coefficient of </a:t>
                </a:r>
                <a:r>
                  <a:rPr lang="en-IN" dirty="0" err="1" smtClean="0"/>
                  <a:t>x</a:t>
                </a:r>
                <a:r>
                  <a:rPr lang="en-IN" baseline="30000" dirty="0" err="1" smtClean="0"/>
                  <a:t>n</a:t>
                </a:r>
                <a:r>
                  <a:rPr lang="en-IN" dirty="0" smtClean="0"/>
                  <a:t> represents the n-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term of the sequence. 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𝐴(𝑥)= ∑10_𝑛▒〖𝑎_𝑛 𝑥^𝑛 〗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6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2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particular, we have a non-trivial solution at </a:t>
                </a:r>
                <a:r>
                  <a:rPr lang="en-I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 </a:t>
                </a:r>
                <a:r>
                  <a:rPr lang="en-I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&lt; 1 if the slope of the curve </a:t>
                </a:r>
                <a:r>
                  <a:rPr lang="en-IN" sz="1200" b="0" i="0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𝑔_1^′ (𝑢)&gt;1</a:t>
                </a:r>
                <a:r>
                  <a:rPr lang="en-I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at </a:t>
                </a:r>
                <a:r>
                  <a:rPr lang="en-I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 </a:t>
                </a:r>
                <a:r>
                  <a:rPr lang="en-I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1 is greater than the slope of the dotted line. That is, if </a:t>
                </a:r>
                <a:r>
                  <a:rPr lang="en-IN" sz="1200" b="0" i="0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𝑔</a:t>
                </a:r>
                <a:r>
                  <a:rPr lang="en-IN" sz="1200" b="0" i="0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IN" sz="1200" b="0" i="0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1^′ (</a:t>
                </a:r>
                <a:r>
                  <a:rPr lang="en-IN" sz="1200" b="0" i="0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1)</a:t>
                </a:r>
                <a:r>
                  <a:rPr lang="en-IN" sz="1200" b="0" i="0" u="none" strike="noStrike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&gt;</a:t>
                </a:r>
                <a:r>
                  <a:rPr lang="en-IN" dirty="0" smtClean="0"/>
                  <a:t> 1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4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6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9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Configuration Model Properties</a:t>
            </a:r>
            <a:br>
              <a:rPr lang="en-IN" sz="5400" dirty="0"/>
            </a:br>
            <a:r>
              <a:rPr lang="en-IN" sz="4400" dirty="0"/>
              <a:t>Giant Component</a:t>
            </a:r>
            <a:br>
              <a:rPr lang="en-IN" sz="4400" dirty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304049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Configuration Model Properties</a:t>
            </a:r>
            <a:br>
              <a:rPr lang="en-IN" sz="5400" dirty="0"/>
            </a:br>
            <a:r>
              <a:rPr lang="en-IN" sz="4400" dirty="0"/>
              <a:t>Small Component</a:t>
            </a:r>
            <a:br>
              <a:rPr lang="en-IN" sz="4400" dirty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06993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Size of a small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37447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Consider any vertex </a:t>
                </a:r>
                <a:r>
                  <a:rPr lang="en-IN" i="1" dirty="0" err="1"/>
                  <a:t>i</a:t>
                </a:r>
                <a:r>
                  <a:rPr lang="en-IN" dirty="0"/>
                  <a:t> of degree </a:t>
                </a:r>
                <a:r>
                  <a:rPr lang="en-IN" i="1" dirty="0"/>
                  <a:t>k</a:t>
                </a:r>
                <a:r>
                  <a:rPr lang="en-IN" dirty="0"/>
                  <a:t> in a small component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The component is the </a:t>
                </a:r>
                <a:r>
                  <a:rPr lang="en-US" altLang="en-US" dirty="0">
                    <a:ea typeface="ＭＳ Ｐゴシック" pitchFamily="34" charset="-128"/>
                  </a:rPr>
                  <a:t>“</a:t>
                </a:r>
                <a:r>
                  <a:rPr lang="en-US" dirty="0">
                    <a:ea typeface="ＭＳ Ｐゴシック" pitchFamily="34" charset="-128"/>
                  </a:rPr>
                  <a:t>connection</a:t>
                </a:r>
                <a:r>
                  <a:rPr lang="en-US" altLang="en-US" dirty="0">
                    <a:ea typeface="ＭＳ Ｐゴシック" pitchFamily="34" charset="-128"/>
                  </a:rPr>
                  <a:t>”</a:t>
                </a:r>
                <a:r>
                  <a:rPr lang="en-US" dirty="0">
                    <a:ea typeface="ＭＳ Ｐゴシック" pitchFamily="34" charset="-128"/>
                  </a:rPr>
                  <a:t> of </a:t>
                </a:r>
                <a:r>
                  <a:rPr lang="en-US" i="1" dirty="0">
                    <a:ea typeface="ＭＳ Ｐゴシック" pitchFamily="34" charset="-128"/>
                  </a:rPr>
                  <a:t>k</a:t>
                </a:r>
                <a:r>
                  <a:rPr lang="en-US" dirty="0">
                    <a:ea typeface="ＭＳ Ｐゴシック" pitchFamily="34" charset="-128"/>
                  </a:rPr>
                  <a:t> sub-graphs in the same component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IN" sz="2800" dirty="0">
                    <a:ea typeface="ＭＳ Ｐゴシック" pitchFamily="34" charset="-128"/>
                  </a:rPr>
                  <a:t>Avg. size of a node of degree </a:t>
                </a:r>
                <a:r>
                  <a:rPr lang="en-IN" sz="2800" i="1" dirty="0">
                    <a:ea typeface="ＭＳ Ｐゴシック" pitchFamily="34" charset="-128"/>
                  </a:rPr>
                  <a:t>k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240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/>
                  <a:t> is the average size of the subnetwork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37447" cy="4351338"/>
              </a:xfrm>
              <a:blipFill>
                <a:blip r:embed="rId3"/>
                <a:stretch>
                  <a:fillRect l="-160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47" y="1825625"/>
            <a:ext cx="3648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Small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6752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Cambria Math" panose="02040503050406030204" pitchFamily="18" charset="0"/>
                  </a:rPr>
                  <a:t>Remove node </a:t>
                </a:r>
                <a:r>
                  <a:rPr lang="en-IN" dirty="0" err="1">
                    <a:latin typeface="Cambria Math" panose="02040503050406030204" pitchFamily="18" charset="0"/>
                  </a:rPr>
                  <a:t>i</a:t>
                </a:r>
                <a:r>
                  <a:rPr lang="en-IN" dirty="0">
                    <a:latin typeface="Cambria Math" panose="02040503050406030204" pitchFamily="18" charset="0"/>
                  </a:rPr>
                  <a:t> from the figure</a:t>
                </a:r>
              </a:p>
              <a:p>
                <a:pPr lvl="1"/>
                <a:r>
                  <a:rPr lang="en-IN" dirty="0">
                    <a:latin typeface="Cambria Math" panose="02040503050406030204" pitchFamily="18" charset="0"/>
                  </a:rPr>
                  <a:t>The set of nodes becomes small components in their own right</a:t>
                </a:r>
              </a:p>
              <a:p>
                <a:pPr lvl="1"/>
                <a:r>
                  <a:rPr lang="en-IN" dirty="0">
                    <a:latin typeface="Cambria Math" panose="02040503050406030204" pitchFamily="18" charset="0"/>
                  </a:rPr>
                  <a:t>Means their average size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dirty="0">
                    <a:latin typeface="Cambria Math" panose="02040503050406030204" pitchFamily="18" charset="0"/>
                  </a:rPr>
                  <a:t>Suppose one of  these nodes have degree </a:t>
                </a:r>
                <a:r>
                  <a:rPr lang="en-IN" i="1" dirty="0">
                    <a:latin typeface="Cambria Math" panose="02040503050406030204" pitchFamily="18" charset="0"/>
                  </a:rPr>
                  <a:t>k, </a:t>
                </a:r>
                <a:r>
                  <a:rPr lang="en-IN" dirty="0">
                    <a:latin typeface="Cambria Math" panose="02040503050406030204" pitchFamily="18" charset="0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𝑛𝑒𝑖𝑔h𝑏𝑜𝑢𝑟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𝑛𝑒𝑖𝑔h𝑏𝑜𝑢𝑟</m:t>
                        </m:r>
                      </m:sub>
                    </m:sSub>
                    <m:r>
                      <a:rPr lang="en-IN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degree of </a:t>
                </a:r>
                <a:r>
                  <a:rPr lang="en-IN" i="1" dirty="0"/>
                  <a:t>k</a:t>
                </a:r>
                <a:r>
                  <a:rPr lang="en-IN" dirty="0"/>
                  <a:t> neighbours of nodes in the small component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67525" cy="4351338"/>
              </a:xfrm>
              <a:blipFill>
                <a:blip r:embed="rId2"/>
                <a:stretch>
                  <a:fillRect l="-1865" t="-3361" r="-1954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1825625"/>
            <a:ext cx="36480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size of small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𝑠𝑚𝑎𝑙𝑙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know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r>
                  <a:rPr lang="en-IN" sz="2400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IN" sz="2400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When there is no giant component u=1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[1−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  <a:blipFill>
                <a:blip r:embed="rId3"/>
                <a:stretch>
                  <a:fillRect l="-78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Average excess degree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400" b="0" dirty="0"/>
              </a:p>
              <a:p>
                <a:r>
                  <a:rPr lang="en-IN" sz="2400" dirty="0"/>
                  <a:t>c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: sum of excess degree of second neighbours </a:t>
                </a:r>
              </a:p>
              <a:p>
                <a:pPr marL="0" indent="0" algn="ctr"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b="0" dirty="0"/>
              </a:p>
              <a:p>
                <a:r>
                  <a:rPr lang="en-IN" sz="2400" dirty="0"/>
                  <a:t>On similar lines, average number of neighbours at distance 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Size of the network grows or falls depending on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Conf. model has a giant component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0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Ex 12.15: Consider a configuration model network that has nodes only of degree 0, 1, 2 and 3. </a:t>
                </a:r>
              </a:p>
              <a:p>
                <a:pPr marL="514350" indent="-514350">
                  <a:buAutoNum type="alphaLcParenBoth"/>
                </a:pPr>
                <a:r>
                  <a:rPr lang="en-IN" sz="2400" dirty="0"/>
                  <a:t>In the regime in which there is no giant component, show that the average size of the component to which a randomly chosen node belongs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dirty="0"/>
                  <a:t> (b) </a:t>
                </a:r>
                <a:r>
                  <a:rPr lang="en-IN" sz="2400" dirty="0"/>
                  <a:t>In the same regime find the probability that a randomly chosen node belongs to components of size 1, 2 and 3.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FF0000"/>
                    </a:solidFill>
                  </a:rPr>
                  <a:t>For comp size-1: p0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FF0000"/>
                    </a:solidFill>
                  </a:rPr>
                  <a:t>For comp size-2: p1*q0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FF0000"/>
                    </a:solidFill>
                  </a:rPr>
                  <a:t>For comp size-3: p1*q1*q0 + p2*q1*q1 + p2*q0*q0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10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Consider a network with 100 nodes. The degree distribution of the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−2.5</m:t>
                        </m:r>
                      </m:sup>
                    </m:sSup>
                  </m:oMath>
                </a14:m>
                <a:r>
                  <a:rPr lang="en-IN" dirty="0"/>
                  <a:t>. Find the degrees of the first 10 nodes.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01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Consider a network with 100 nodes. The degree distribution of the network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−2.5</m:t>
                        </m:r>
                      </m:sup>
                    </m:sSup>
                  </m:oMath>
                </a14:m>
                <a:r>
                  <a:rPr lang="en-IN" dirty="0"/>
                  <a:t>. Find the degrees of the first 10 nodes.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=1.3415⇒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1.3425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=0.745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We can generate the degree by drawing samples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0.745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−2.5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dirty="0"/>
                  <a:t>k={1, 1, 1, 2, 2, 2, 2, 2, 2, </a:t>
                </a:r>
                <a:r>
                  <a:rPr lang="en-IN"/>
                  <a:t>3 …} ******DOUBT******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342" y="2909735"/>
            <a:ext cx="3883920" cy="16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Giant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i="1" dirty="0"/>
                  <a:t>u</a:t>
                </a:r>
                <a:r>
                  <a:rPr lang="en-IN" sz="2400" dirty="0"/>
                  <a:t>: prob. that the node does not belong to the giant component</a:t>
                </a:r>
              </a:p>
              <a:p>
                <a:r>
                  <a:rPr lang="en-IN" sz="2400" dirty="0"/>
                  <a:t>Prob. of a node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with degree </a:t>
                </a:r>
                <a:r>
                  <a:rPr lang="en-IN" sz="2400" i="1" dirty="0"/>
                  <a:t>k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sz="2400" dirty="0"/>
                  <a:t> giant component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lvl="1"/>
                <a:r>
                  <a:rPr lang="en-IN" dirty="0"/>
                  <a:t>It is not connected to the giant component via any of its </a:t>
                </a:r>
                <a:r>
                  <a:rPr lang="en-IN" i="1" dirty="0"/>
                  <a:t>k</a:t>
                </a:r>
                <a:r>
                  <a:rPr lang="en-IN" dirty="0"/>
                  <a:t> neighbours</a:t>
                </a:r>
              </a:p>
              <a:p>
                <a:pPr lvl="1"/>
                <a:r>
                  <a:rPr lang="en-IN" dirty="0"/>
                  <a:t>Implicitly assumes there is no direct connection between the neighbours</a:t>
                </a:r>
              </a:p>
              <a:p>
                <a:pPr lvl="2"/>
                <a:r>
                  <a:rPr lang="en-IN" dirty="0"/>
                  <a:t>locally tree-like neighbours</a:t>
                </a:r>
              </a:p>
              <a:p>
                <a:r>
                  <a:rPr lang="en-IN" sz="2400" dirty="0"/>
                  <a:t>Avg. prob., over entire network, that a node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sz="2400" dirty="0"/>
                  <a:t> giant component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is the usual degree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sz="2400" dirty="0"/>
                  <a:t> is called the probability generating function for the degree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400" dirty="0"/>
              </a:p>
              <a:p>
                <a:r>
                  <a:rPr lang="en-IN" sz="2400" dirty="0"/>
                  <a:t>Prob. that node belongs to giant component,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We still need to know the value of </a:t>
                </a:r>
                <a:r>
                  <a:rPr lang="en-IN" sz="2400" i="1" dirty="0"/>
                  <a:t>u</a:t>
                </a:r>
              </a:p>
              <a:p>
                <a:r>
                  <a:rPr lang="en-IN" sz="2400" dirty="0"/>
                  <a:t>Prob. that a node is not connected through any of its neighbours </a:t>
                </a:r>
                <a:r>
                  <a:rPr lang="en-IN" sz="2400" i="1" dirty="0"/>
                  <a:t>k</a:t>
                </a:r>
                <a:r>
                  <a:rPr lang="en-IN" sz="2400" dirty="0"/>
                  <a:t> neighbours to the Giant Component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here we talk about neighbours, so </a:t>
                </a:r>
                <a:r>
                  <a:rPr lang="en-IN" i="1" dirty="0"/>
                  <a:t>k</a:t>
                </a:r>
                <a:r>
                  <a:rPr lang="en-IN" dirty="0"/>
                  <a:t> is now distributed according to the excess degree distribution.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dirty="0"/>
                  <a:t> is the prob. generating function of </a:t>
                </a:r>
                <a:r>
                  <a:rPr lang="en-IN" i="1" dirty="0" err="1"/>
                  <a:t>q</a:t>
                </a:r>
                <a:r>
                  <a:rPr lang="en-IN" i="1" baseline="-25000" dirty="0" err="1"/>
                  <a:t>k</a:t>
                </a:r>
                <a:r>
                  <a:rPr lang="en-IN" i="1" baseline="-25000" dirty="0"/>
                  <a:t> </a:t>
                </a:r>
                <a:r>
                  <a:rPr lang="en-IN" i="1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i="1" baseline="-25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i="1" baseline="-25000" dirty="0"/>
                  <a:t> </a:t>
                </a:r>
                <a:r>
                  <a:rPr lang="en-IN" dirty="0"/>
                  <a:t>denotes the first derivative of </a:t>
                </a:r>
                <a:r>
                  <a:rPr lang="en-IN" i="1" dirty="0"/>
                  <a:t>g</a:t>
                </a:r>
                <a:r>
                  <a:rPr lang="en-IN" i="1" baseline="-250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58" b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3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Using this formula,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dirty="0"/>
                  <a:t> directly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9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Giant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network that has nodes only of degree 0, 1, 2 and 3</a:t>
            </a:r>
          </a:p>
          <a:p>
            <a:r>
              <a:rPr lang="en-IN" dirty="0"/>
              <a:t>If we use the configuration model, does the network have a giant component? Compute the value of 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Giant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a network that has nodes only of degree 0, 1, 2 and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Solve for u;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; For </a:t>
                </a:r>
                <a:r>
                  <a:rPr lang="en-IN" dirty="0" err="1"/>
                  <a:t>g.c</a:t>
                </a:r>
                <a:r>
                  <a:rPr lang="en-IN" dirty="0"/>
                  <a:t> to exist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That is </a:t>
                </a:r>
                <a:r>
                  <a:rPr lang="en-IN" dirty="0" err="1"/>
                  <a:t>g.c</a:t>
                </a:r>
                <a:r>
                  <a:rPr lang="en-IN" dirty="0"/>
                  <a:t> exists only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&lt;1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68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General solution for the size of giant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Given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IN" sz="2000" dirty="0"/>
                  <a:t>, </a:t>
                </a:r>
                <a:r>
                  <a:rPr lang="en-IN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is a properly normalized probability distribution</a:t>
                </a:r>
              </a:p>
              <a:p>
                <a:pPr lvl="1"/>
                <a:r>
                  <a:rPr lang="en-IN" sz="2000" dirty="0"/>
                  <a:t>The equation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will always have a trivial solution u = 1</a:t>
                </a:r>
              </a:p>
              <a:p>
                <a:pPr lvl="1"/>
                <a:r>
                  <a:rPr lang="en-IN" sz="2000" dirty="0"/>
                  <a:t>What about the non-trivial solution that does give a giant component?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is a power series of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lvl="1"/>
                <a:r>
                  <a:rPr lang="en-IN" sz="2000" dirty="0"/>
                  <a:t>The derivatives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are also non-negative for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It is in general positive, an increasing function of its argument and upward concave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2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0034" cy="4351338"/>
              </a:xfrm>
            </p:spPr>
            <p:txBody>
              <a:bodyPr/>
              <a:lstStyle/>
              <a:p>
                <a:r>
                  <a:rPr lang="en-IN" dirty="0"/>
                  <a:t>Solution of the equation </a:t>
                </a:r>
              </a:p>
              <a:p>
                <a:pPr marL="0" indent="0">
                  <a:buNone/>
                </a:pPr>
                <a:r>
                  <a:rPr lang="en-IN" i="1" dirty="0"/>
                  <a:t>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given</a:t>
                </a:r>
              </a:p>
              <a:p>
                <a:pPr marL="0" indent="0">
                  <a:buNone/>
                </a:pPr>
                <a:r>
                  <a:rPr lang="en-IN" dirty="0"/>
                  <a:t>   by the point at which the curve </a:t>
                </a:r>
                <a:r>
                  <a:rPr lang="en-IN" i="1" dirty="0"/>
                  <a:t>y </a:t>
                </a:r>
                <a:r>
                  <a:rPr lang="en-IN" dirty="0"/>
                  <a:t>= </a:t>
                </a:r>
                <a:r>
                  <a:rPr lang="en-IN" i="1" dirty="0"/>
                  <a:t>g</a:t>
                </a:r>
                <a:r>
                  <a:rPr lang="en-IN" baseline="-25000" dirty="0"/>
                  <a:t>1</a:t>
                </a:r>
                <a:r>
                  <a:rPr lang="en-IN" dirty="0"/>
                  <a:t>(</a:t>
                </a:r>
                <a:r>
                  <a:rPr lang="en-IN" i="1" dirty="0"/>
                  <a:t>u</a:t>
                </a:r>
                <a:r>
                  <a:rPr lang="en-IN" dirty="0"/>
                  <a:t>) intersects the line </a:t>
                </a:r>
                <a:r>
                  <a:rPr lang="en-IN" i="1" dirty="0"/>
                  <a:t>y </a:t>
                </a:r>
                <a:r>
                  <a:rPr lang="en-IN" dirty="0"/>
                  <a:t>= </a:t>
                </a:r>
                <a:r>
                  <a:rPr lang="en-IN" i="1" dirty="0"/>
                  <a:t>u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Condition: slope of the curve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/>
                  <a:t> at </a:t>
                </a:r>
                <a:r>
                  <a:rPr lang="en-IN" i="1" dirty="0"/>
                  <a:t>u </a:t>
                </a:r>
                <a:r>
                  <a:rPr lang="en-IN" dirty="0"/>
                  <a:t>= 1 is greater than slope of the dotted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0034" cy="4351338"/>
              </a:xfrm>
              <a:blipFill>
                <a:blip r:embed="rId3"/>
                <a:stretch>
                  <a:fillRect l="-2861" t="-2241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15" y="1596665"/>
            <a:ext cx="5718093" cy="48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Ex: 12.4 Consider a configuration model in which every node has the same degree</a:t>
                </a:r>
                <a:r>
                  <a:rPr lang="en-IN" i="1" dirty="0"/>
                  <a:t> k</a:t>
                </a:r>
                <a:r>
                  <a:rPr lang="en-IN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What is the degree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? What are the generating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for the degree distribution and the excess degree distribution?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Show that the giant component fills the whole network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What happens when </a:t>
                </a:r>
                <a:r>
                  <a:rPr lang="en-IN" i="1" dirty="0"/>
                  <a:t>k</a:t>
                </a:r>
                <a:r>
                  <a:rPr lang="en-IN" dirty="0"/>
                  <a:t>=1?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8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17384</TotalTime>
  <Words>1205</Words>
  <Application>Microsoft Office PowerPoint</Application>
  <PresentationFormat>Widescreen</PresentationFormat>
  <Paragraphs>147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Office Theme</vt:lpstr>
      <vt:lpstr>Configuration Model Properties Giant Component </vt:lpstr>
      <vt:lpstr>Giant component</vt:lpstr>
      <vt:lpstr>PowerPoint Presentation</vt:lpstr>
      <vt:lpstr>PowerPoint Presentation</vt:lpstr>
      <vt:lpstr>Example: Giant component</vt:lpstr>
      <vt:lpstr>Example: Giant component</vt:lpstr>
      <vt:lpstr>General solution for the size of giant component</vt:lpstr>
      <vt:lpstr>PowerPoint Presentation</vt:lpstr>
      <vt:lpstr>Review</vt:lpstr>
      <vt:lpstr>Configuration Model Properties Small Component </vt:lpstr>
      <vt:lpstr>Size of a small component</vt:lpstr>
      <vt:lpstr>Small component</vt:lpstr>
      <vt:lpstr>Average size of small component</vt:lpstr>
      <vt:lpstr>Review</vt:lpstr>
      <vt:lpstr>Exercise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447</cp:revision>
  <dcterms:created xsi:type="dcterms:W3CDTF">2020-08-05T04:35:17Z</dcterms:created>
  <dcterms:modified xsi:type="dcterms:W3CDTF">2024-05-02T17:48:14Z</dcterms:modified>
</cp:coreProperties>
</file>