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7" r:id="rId3"/>
    <p:sldId id="308" r:id="rId4"/>
    <p:sldId id="298" r:id="rId5"/>
    <p:sldId id="299" r:id="rId6"/>
    <p:sldId id="300" r:id="rId7"/>
    <p:sldId id="301" r:id="rId8"/>
    <p:sldId id="303" r:id="rId9"/>
    <p:sldId id="302" r:id="rId10"/>
    <p:sldId id="304" r:id="rId11"/>
    <p:sldId id="305" r:id="rId12"/>
    <p:sldId id="306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7426-C160-449A-A4A8-9C77998B232F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6BFA-4EB4-4C4F-BBAF-4860EB98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8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716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005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Panel A shows</a:t>
                </a:r>
                <a:r>
                  <a:rPr lang="en-IN" baseline="0" dirty="0" smtClean="0"/>
                  <a:t> the distribution of creation times for nodes of different in-degree </a:t>
                </a:r>
                <a:r>
                  <a:rPr lang="en-IN" b="0" i="0" baseline="0" smtClean="0">
                    <a:latin typeface="Cambria Math" panose="02040503050406030204" pitchFamily="18" charset="0"/>
                  </a:rPr>
                  <a:t>𝑞</a:t>
                </a:r>
                <a:r>
                  <a:rPr lang="en-IN" dirty="0" smtClean="0"/>
                  <a:t>. For each value of q there is a clear peak indicating</a:t>
                </a:r>
                <a:r>
                  <a:rPr lang="en-IN" baseline="0" dirty="0" smtClean="0"/>
                  <a:t> that nodes of a given degree are concentrated around a particular era in the growth of the network. As the degree increases, the era gets earlier, so the creation time of nodes that ultimately achieve high in-degree are concentrated around the beginning of the growth process.   Panel B shows the distribution of the in-degree for different </a:t>
                </a:r>
                <a:r>
                  <a:rPr lang="en-IN" b="0" i="0" baseline="0" smtClean="0">
                    <a:latin typeface="Cambria Math" panose="02040503050406030204" pitchFamily="18" charset="0"/>
                  </a:rPr>
                  <a:t>𝜏</a:t>
                </a:r>
                <a:r>
                  <a:rPr lang="en-IN" dirty="0" smtClean="0"/>
                  <a:t> . The</a:t>
                </a:r>
                <a:r>
                  <a:rPr lang="en-IN" baseline="0" dirty="0" smtClean="0"/>
                  <a:t> distribution also has a peak and falls off sharply as q becomes large.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94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Mean value of in-degree always increases</a:t>
                </a:r>
                <a:r>
                  <a:rPr lang="en-IN" baseline="0" dirty="0" smtClean="0"/>
                  <a:t> with decreasing </a:t>
                </a:r>
                <a:r>
                  <a:rPr lang="en-IN" b="0" i="0" baseline="0" smtClean="0">
                    <a:latin typeface="Cambria Math" panose="02040503050406030204" pitchFamily="18" charset="0"/>
                  </a:rPr>
                  <a:t>𝜏</a:t>
                </a:r>
                <a:r>
                  <a:rPr lang="en-IN" dirty="0" smtClean="0"/>
                  <a:t> and eventually</a:t>
                </a:r>
                <a:r>
                  <a:rPr lang="en-IN" baseline="0" dirty="0" smtClean="0"/>
                  <a:t> diverges as </a:t>
                </a:r>
                <a:r>
                  <a:rPr lang="en-IN" b="0" i="0" baseline="0" smtClean="0">
                    <a:latin typeface="Cambria Math" panose="02040503050406030204" pitchFamily="18" charset="0"/>
                  </a:rPr>
                  <a:t>𝜏</a:t>
                </a:r>
                <a:r>
                  <a:rPr lang="en-IN" dirty="0" smtClean="0"/>
                  <a:t> approaches 0. We can</a:t>
                </a:r>
                <a:r>
                  <a:rPr lang="en-IN" baseline="0" dirty="0" smtClean="0"/>
                  <a:t> see that nodes added earlier have an enormous advantage in terms of in-degree.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54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321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05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09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5751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Preferential Attachment Model</a:t>
            </a:r>
            <a:br>
              <a:rPr lang="en-IN" sz="5400" dirty="0"/>
            </a:br>
            <a:br>
              <a:rPr lang="en-IN" sz="5400" dirty="0"/>
            </a:br>
            <a:r>
              <a:rPr lang="en-IN" sz="5400" dirty="0"/>
              <a:t>Time Evolution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Extensions of preferential attachment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Price and BA models include many oversimplified assumptions for the way networks grow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In particular, they assume that nodes and edges are only created (never deleted) and a vertex can initiate new edges only at the time of creation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While these assumptions might hold with good approximation for citation networks they do not hold true for other types of networks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In Web links are not permanent and can be created at any time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Entire webpages can also disappear (vertex removal)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Why the preferential attachment should be linear in the degree?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921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Addition of extra edges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While in citation networks no new edges can be created by  a vertex after the time of the node generation this is not true for the majority of the networks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For example, the WWW is constantly changing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A network evolution model that can deal with the creation of new edges is the following: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At each step, the new node creates exactly </a:t>
            </a:r>
            <a:r>
              <a:rPr lang="en-US" altLang="en-US" i="1" dirty="0">
                <a:ea typeface="ＭＳ Ｐゴシック" panose="020B0600070205080204" pitchFamily="34" charset="-128"/>
              </a:rPr>
              <a:t>c</a:t>
            </a:r>
            <a:r>
              <a:rPr lang="en-US" altLang="en-US" dirty="0">
                <a:ea typeface="ＭＳ Ｐゴシック" panose="020B0600070205080204" pitchFamily="34" charset="-128"/>
              </a:rPr>
              <a:t> new edges which attach to other vertices with probability proportional to degree </a:t>
            </a:r>
            <a:r>
              <a:rPr lang="en-US" altLang="en-US" i="1" dirty="0">
                <a:ea typeface="ＭＳ Ｐゴシック" panose="020B0600070205080204" pitchFamily="34" charset="-128"/>
              </a:rPr>
              <a:t>k </a:t>
            </a: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panose="020B0600070205080204" pitchFamily="34" charset="-128"/>
              </a:rPr>
              <a:t>[same as before]</a:t>
            </a:r>
            <a:endParaRPr lang="en-US" altLang="en-US" i="1" dirty="0">
              <a:solidFill>
                <a:schemeClr val="tx1">
                  <a:lumMod val="50000"/>
                  <a:lumOff val="50000"/>
                </a:schemeClr>
              </a:solidFill>
              <a:ea typeface="ＭＳ Ｐゴシック" panose="020B0600070205080204" pitchFamily="34" charset="-128"/>
            </a:endParaRP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In addition, at each step some number </a:t>
            </a:r>
            <a:r>
              <a:rPr lang="en-US" altLang="en-US" i="1" dirty="0"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ea typeface="ＭＳ Ｐゴシック" panose="020B0600070205080204" pitchFamily="34" charset="-128"/>
              </a:rPr>
              <a:t> of extra edges are added to the network with </a:t>
            </a:r>
            <a:r>
              <a:rPr lang="en-US" altLang="en-US" u="sng" dirty="0">
                <a:ea typeface="ＭＳ Ｐゴシック" panose="020B0600070205080204" pitchFamily="34" charset="-128"/>
              </a:rPr>
              <a:t>both</a:t>
            </a:r>
            <a:r>
              <a:rPr lang="en-US" altLang="en-US" dirty="0">
                <a:ea typeface="ＭＳ Ｐゴシック" panose="020B0600070205080204" pitchFamily="34" charset="-128"/>
              </a:rPr>
              <a:t> ends attaching to vertices chosen in proportional to degree</a:t>
            </a:r>
          </a:p>
          <a:p>
            <a:pPr lvl="2" algn="just"/>
            <a:r>
              <a:rPr lang="en-US" altLang="en-US" sz="2400" dirty="0">
                <a:ea typeface="ＭＳ Ｐゴシック" panose="020B0600070205080204" pitchFamily="34" charset="-128"/>
              </a:rPr>
              <a:t>Thus, when the network has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400" dirty="0">
                <a:ea typeface="ＭＳ Ｐゴシック" panose="020B0600070205080204" pitchFamily="34" charset="-128"/>
              </a:rPr>
              <a:t> vertices it will have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400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+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w</a:t>
            </a:r>
            <a:r>
              <a:rPr lang="en-US" altLang="en-US" sz="2400" dirty="0">
                <a:ea typeface="ＭＳ Ｐゴシック" panose="020B0600070205080204" pitchFamily="34" charset="-128"/>
              </a:rPr>
              <a:t>) edges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81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Addition of extra edges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Every new node brings </a:t>
            </a:r>
            <a:r>
              <a:rPr lang="en-US" altLang="en-US" i="1" dirty="0">
                <a:ea typeface="ＭＳ Ｐゴシック" panose="020B0600070205080204" pitchFamily="34" charset="-128"/>
              </a:rPr>
              <a:t>c</a:t>
            </a:r>
            <a:r>
              <a:rPr lang="en-US" altLang="en-US" dirty="0">
                <a:ea typeface="ＭＳ Ｐゴシック" panose="020B0600070205080204" pitchFamily="34" charset="-128"/>
              </a:rPr>
              <a:t>+2w ends of edges 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2 extra for each 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ea typeface="ＭＳ Ｐゴシック" panose="020B0600070205080204" pitchFamily="34" charset="-128"/>
              </a:rPr>
              <a:t> extra edges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The normalization factor for the attaching probabilities is the sum of the degree of all nodes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This is equal to twice the number of edges, that is, 2n(</a:t>
            </a:r>
            <a:r>
              <a:rPr lang="en-US" altLang="en-US" dirty="0" err="1">
                <a:ea typeface="ＭＳ Ｐゴシック" panose="020B0600070205080204" pitchFamily="34" charset="-128"/>
              </a:rPr>
              <a:t>c+w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The probability that a node with degree k will attract one of the new edges is:</a:t>
            </a:r>
          </a:p>
          <a:p>
            <a:pPr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r>
              <a:rPr lang="en-US" altLang="en-US" sz="2800" i="1" dirty="0" err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) is the fraction of nodes with degree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when the network has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n </a:t>
            </a:r>
            <a:r>
              <a:rPr lang="en-US" altLang="en-US" dirty="0">
                <a:ea typeface="ＭＳ Ｐゴシック" panose="020B0600070205080204" pitchFamily="34" charset="-128"/>
              </a:rPr>
              <a:t>vertices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039634"/>
              </p:ext>
            </p:extLst>
          </p:nvPr>
        </p:nvGraphicFramePr>
        <p:xfrm>
          <a:off x="3170215" y="4391247"/>
          <a:ext cx="6101007" cy="910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06700" imgH="419100" progId="Equation.3">
                  <p:embed/>
                </p:oleObj>
              </mc:Choice>
              <mc:Fallback>
                <p:oleObj name="Equation" r:id="rId3" imgW="2806700" imgH="419100" progId="Equation.3">
                  <p:embed/>
                  <p:pic>
                    <p:nvPicPr>
                      <p:cNvPr id="430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15" y="4391247"/>
                        <a:ext cx="6101007" cy="910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31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Addition of extra edges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70868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400" dirty="0">
                    <a:ea typeface="ＭＳ Ｐゴシック" panose="020B0600070205080204" pitchFamily="34" charset="-128"/>
                  </a:rPr>
                  <a:t>We can then write the master equation</a:t>
                </a:r>
              </a:p>
              <a:p>
                <a:endParaRPr lang="en-US" sz="2400" dirty="0">
                  <a:ea typeface="ＭＳ Ｐゴシック" panose="020B0600070205080204" pitchFamily="34" charset="-128"/>
                </a:endParaRPr>
              </a:p>
              <a:p>
                <a:endParaRPr lang="en-US" sz="2400" dirty="0">
                  <a:ea typeface="ＭＳ Ｐゴシック" panose="020B0600070205080204" pitchFamily="34" charset="-128"/>
                </a:endParaRPr>
              </a:p>
              <a:p>
                <a:endParaRPr lang="en-US" sz="2400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sz="2400" dirty="0">
                    <a:ea typeface="ＭＳ Ｐゴシック" panose="020B0600070205080204" pitchFamily="34" charset="-128"/>
                  </a:rPr>
                  <a:t>Taking the limit of large n and solving the equations we get:</a:t>
                </a:r>
              </a:p>
              <a:p>
                <a:pPr lvl="1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sz="2400" dirty="0">
                    <a:ea typeface="ＭＳ Ｐゴシック" panose="020B0600070205080204" pitchFamily="34" charset="-128"/>
                  </a:rPr>
                  <a:t>Again if we take the asymptotic behavior of Beta function we see that the degree distribution has a power law tail with exponent </a:t>
                </a:r>
                <a:r>
                  <a:rPr lang="en-US" altLang="en-US" sz="2400" i="1" dirty="0">
                    <a:ea typeface="ＭＳ Ｐゴシック" panose="020B0600070205080204" pitchFamily="34" charset="-128"/>
                  </a:rPr>
                  <a:t>a</a:t>
                </a:r>
              </a:p>
              <a:p>
                <a:pPr lvl="1"/>
                <a:r>
                  <a:rPr lang="en-US" altLang="en-US" sz="2000" dirty="0">
                    <a:ea typeface="ＭＳ Ｐゴシック" panose="020B0600070205080204" pitchFamily="34" charset="-128"/>
                  </a:rPr>
                  <a:t>For </a:t>
                </a:r>
                <a:r>
                  <a:rPr lang="en-US" altLang="en-US" sz="2000" i="1" dirty="0">
                    <a:ea typeface="ＭＳ Ｐゴシック" panose="020B0600070205080204" pitchFamily="34" charset="-128"/>
                  </a:rPr>
                  <a:t>w</a:t>
                </a:r>
                <a:r>
                  <a:rPr lang="en-US" altLang="en-US" sz="2000" dirty="0">
                    <a:ea typeface="ＭＳ Ｐゴシック" panose="020B0600070205080204" pitchFamily="34" charset="-128"/>
                  </a:rPr>
                  <a:t>=0 we get 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=3 as we should have expected (BA model)</a:t>
                </a:r>
              </a:p>
              <a:p>
                <a:pPr lvl="1"/>
                <a:r>
                  <a:rPr lang="en-US" altLang="en-US" sz="2000" dirty="0">
                    <a:ea typeface="ＭＳ Ｐゴシック" panose="020B0600070205080204" pitchFamily="34" charset="-128"/>
                  </a:rPr>
                  <a:t>For w&gt;0, we get 2&lt;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&lt;3</a:t>
                </a:r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70868"/>
              </a:xfrm>
              <a:blipFill>
                <a:blip r:embed="rId4"/>
                <a:stretch>
                  <a:fillRect l="-812" t="-1825" r="-4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983616"/>
              </p:ext>
            </p:extLst>
          </p:nvPr>
        </p:nvGraphicFramePr>
        <p:xfrm>
          <a:off x="1867196" y="2126514"/>
          <a:ext cx="6822596" cy="15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02100" imgH="952500" progId="Equation.3">
                  <p:embed/>
                </p:oleObj>
              </mc:Choice>
              <mc:Fallback>
                <p:oleObj name="Equation" r:id="rId5" imgW="4102100" imgH="952500" progId="Equation.3">
                  <p:embed/>
                  <p:pic>
                    <p:nvPicPr>
                      <p:cNvPr id="440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196" y="2126514"/>
                        <a:ext cx="6822596" cy="15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61916" y="4291824"/>
                <a:ext cx="401642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916" y="4291824"/>
                <a:ext cx="4016421" cy="5767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25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evolution of the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Do older nodes have higher degree, as they have more time to acquire links?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Yes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Does it twice old means twice the number of edges?</a:t>
            </a:r>
          </a:p>
          <a:p>
            <a:pPr lvl="2" algn="just"/>
            <a:r>
              <a:rPr lang="en-US" altLang="en-US" dirty="0">
                <a:ea typeface="ＭＳ Ｐゴシック" panose="020B0600070205080204" pitchFamily="34" charset="-128"/>
              </a:rPr>
              <a:t> Greater than that</a:t>
            </a:r>
          </a:p>
          <a:p>
            <a:pPr algn="just"/>
            <a:r>
              <a:rPr lang="en-IN" dirty="0"/>
              <a:t>Oldest nodes in the network end up receiving the lion’s share of the edges. </a:t>
            </a:r>
          </a:p>
          <a:p>
            <a:pPr lvl="1" algn="just"/>
            <a:r>
              <a:rPr lang="en-IN" dirty="0"/>
              <a:t>This behaviour is known as the </a:t>
            </a:r>
            <a:r>
              <a:rPr lang="en-IN" b="1" dirty="0"/>
              <a:t>first mover effect</a:t>
            </a:r>
            <a:r>
              <a:rPr lang="en-IN" dirty="0"/>
              <a:t>. </a:t>
            </a:r>
          </a:p>
          <a:p>
            <a:pPr algn="just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365484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evolution of the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Consider again the general preferential attachment model</a:t>
            </a:r>
          </a:p>
          <a:p>
            <a:pPr algn="just"/>
            <a:r>
              <a:rPr lang="en-US" dirty="0"/>
              <a:t>The time of creation is measured in terms of the number of vertices, the first vertex having t = 1 and the last having t = n. Alternatively, you can just think of t as counting the vertices from 1 to n, recording the order in which they were added. Strictly t need not reflect actual time, because the vertices need not have been added at a constant rate, but if we know the real times at which vertices were added we can easily convert between our timescale and real time.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i="1" dirty="0" err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dirty="0" err="1">
                <a:ea typeface="ＭＳ Ｐゴシック" panose="020B0600070205080204" pitchFamily="34" charset="-128"/>
              </a:rPr>
              <a:t>,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) is the probability that a node created in time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, will have in-degree </a:t>
            </a:r>
            <a:r>
              <a:rPr lang="en-US" altLang="en-US" i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 when the network has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nodes in total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Time is discrete and increases every time a new node is created</a:t>
            </a:r>
          </a:p>
          <a:p>
            <a:pPr lvl="2" algn="just"/>
            <a:r>
              <a:rPr lang="en-US" altLang="en-US" sz="24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ea typeface="ＭＳ Ｐゴシック" panose="020B0600070205080204" pitchFamily="34" charset="-128"/>
              </a:rPr>
              <a:t>=1 corresponds to the creation of the first node and so on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In general, it is easier to use instead of the above probability its density 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We rescale the time using: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Then we have π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τ,n</a:t>
            </a:r>
            <a:r>
              <a:rPr lang="en-US" altLang="en-US" dirty="0">
                <a:ea typeface="ＭＳ Ｐゴシック" panose="020B0600070205080204" pitchFamily="34" charset="-128"/>
              </a:rPr>
              <a:t>) being the density, that is, π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τ,n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r>
              <a:rPr lang="en-US" altLang="en-US" dirty="0" err="1">
                <a:ea typeface="ＭＳ Ｐゴシック" panose="020B0600070205080204" pitchFamily="34" charset="-128"/>
              </a:rPr>
              <a:t>dτ</a:t>
            </a:r>
            <a:r>
              <a:rPr lang="en-US" altLang="en-US" dirty="0">
                <a:ea typeface="ＭＳ Ｐゴシック" panose="020B0600070205080204" pitchFamily="34" charset="-128"/>
              </a:rPr>
              <a:t> is the probability that vertices created in the interval [τ, </a:t>
            </a:r>
            <a:r>
              <a:rPr lang="en-US" altLang="en-US" dirty="0" err="1">
                <a:ea typeface="ＭＳ Ｐゴシック" panose="020B0600070205080204" pitchFamily="34" charset="-128"/>
              </a:rPr>
              <a:t>τ+dτ</a:t>
            </a:r>
            <a:r>
              <a:rPr lang="en-US" altLang="en-US" dirty="0">
                <a:ea typeface="ＭＳ Ｐゴシック" panose="020B0600070205080204" pitchFamily="34" charset="-128"/>
              </a:rPr>
              <a:t>] have in-degree q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35917"/>
              </p:ext>
            </p:extLst>
          </p:nvPr>
        </p:nvGraphicFramePr>
        <p:xfrm>
          <a:off x="9105123" y="4196446"/>
          <a:ext cx="6508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1000" imgH="393700" progId="Equation.3">
                  <p:embed/>
                </p:oleObj>
              </mc:Choice>
              <mc:Fallback>
                <p:oleObj name="Equation" r:id="rId3" imgW="381000" imgH="3937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5123" y="4196446"/>
                        <a:ext cx="6508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3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mover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Using again the master equation method we can obtain a differential equation for the density function</a:t>
            </a:r>
          </a:p>
          <a:p>
            <a:pPr algn="just"/>
            <a:endParaRPr lang="en-US" altLang="en-US" sz="1000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Eventually we get:</a:t>
            </a:r>
          </a:p>
          <a:p>
            <a:endParaRPr lang="en-IN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399442"/>
              </p:ext>
            </p:extLst>
          </p:nvPr>
        </p:nvGraphicFramePr>
        <p:xfrm>
          <a:off x="6264510" y="2312109"/>
          <a:ext cx="4592070" cy="813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38400" imgH="431800" progId="Equation.3">
                  <p:embed/>
                </p:oleObj>
              </mc:Choice>
              <mc:Fallback>
                <p:oleObj name="Equation" r:id="rId3" imgW="2438400" imgH="431800" progId="Equation.3">
                  <p:embed/>
                  <p:pic>
                    <p:nvPicPr>
                      <p:cNvPr id="307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510" y="2312109"/>
                        <a:ext cx="4592070" cy="813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662325" y="3600103"/>
            <a:ext cx="4792762" cy="2938809"/>
            <a:chOff x="4227348" y="3578949"/>
            <a:chExt cx="4792762" cy="2938809"/>
          </a:xfrm>
        </p:grpSpPr>
        <p:pic>
          <p:nvPicPr>
            <p:cNvPr id="10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7348" y="3578949"/>
              <a:ext cx="4792762" cy="2938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762846" y="3914831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q=1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91600" y="449333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q=2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6418" y="5071835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q=5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43443" y="5547691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q=10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527174" y="4073010"/>
            <a:ext cx="290714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IN" dirty="0"/>
              <a:t>Nodes of given degree are </a:t>
            </a:r>
          </a:p>
          <a:p>
            <a:r>
              <a:rPr lang="en-IN" dirty="0"/>
              <a:t>concentrated around an era. </a:t>
            </a:r>
          </a:p>
          <a:p>
            <a:r>
              <a:rPr lang="en-IN" dirty="0"/>
              <a:t>As degree increases era </a:t>
            </a:r>
          </a:p>
          <a:p>
            <a:r>
              <a:rPr lang="en-IN" dirty="0"/>
              <a:t>gets earlier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468932" y="4218981"/>
            <a:ext cx="1390147" cy="1086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047397" y="4281792"/>
                <a:ext cx="2617429" cy="14773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Distribution of the in-degree for different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It has a peak and falls off sharply as q becomes large.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397" y="4281792"/>
                <a:ext cx="2617429" cy="1477328"/>
              </a:xfrm>
              <a:prstGeom prst="rect">
                <a:avLst/>
              </a:prstGeom>
              <a:blipFill>
                <a:blip r:embed="rId7"/>
                <a:stretch>
                  <a:fillRect l="-1620" t="-1633" b="-4898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>
            <a:off x="6593058" y="4530151"/>
            <a:ext cx="2454339" cy="32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471920" y="3849649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920" y="3849649"/>
                <a:ext cx="95423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262224" y="5384179"/>
                <a:ext cx="1007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IN" dirty="0"/>
                  <a:t>01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224" y="5384179"/>
                <a:ext cx="1007135" cy="369332"/>
              </a:xfrm>
              <a:prstGeom prst="rect">
                <a:avLst/>
              </a:prstGeom>
              <a:blipFill>
                <a:blip r:embed="rId9"/>
                <a:stretch>
                  <a:fillRect t="-8197" r="-421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02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mover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As we can see nodes of a specific degree are concentrated around a particular era in the growth of the graph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The higher the degree the earlier this era is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If we focus now on nodes that were created around the same era in the growth of the graph, we see that their degree distribution differs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Older nodes exhibit flat degree distribution, while as we move to younger nodes we see an exponential decay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There is no power law if we focus on nodes that were created around the same time</a:t>
            </a:r>
          </a:p>
          <a:p>
            <a:pPr lvl="2" algn="just"/>
            <a:r>
              <a:rPr lang="en-US" altLang="en-US" sz="2400" dirty="0">
                <a:ea typeface="ＭＳ Ｐゴシック" panose="020B0600070205080204" pitchFamily="34" charset="-128"/>
              </a:rPr>
              <a:t>However, when we integrate over all times τ we see the power law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36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Effect of time of creation on the in-degree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average in-degree of a vertex created at time τ is: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Diverges for τ=0.  However, note that the smallest value for τ is 1/n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617857"/>
              </p:ext>
            </p:extLst>
          </p:nvPr>
        </p:nvGraphicFramePr>
        <p:xfrm>
          <a:off x="3941504" y="2330192"/>
          <a:ext cx="26955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31900" imgH="228600" progId="Equation.3">
                  <p:embed/>
                </p:oleObj>
              </mc:Choice>
              <mc:Fallback>
                <p:oleObj name="Equation" r:id="rId3" imgW="1231900" imgH="228600" progId="Equation.3">
                  <p:embed/>
                  <p:pic>
                    <p:nvPicPr>
                      <p:cNvPr id="32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504" y="2330192"/>
                        <a:ext cx="26955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069" y="3195637"/>
            <a:ext cx="3968750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610600" y="3676300"/>
                <a:ext cx="3333798" cy="132343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IN" sz="2000" dirty="0"/>
                  <a:t>Avg. in-degree of nodes as</a:t>
                </a:r>
              </a:p>
              <a:p>
                <a:r>
                  <a:rPr lang="en-IN" sz="2000" dirty="0"/>
                  <a:t>a function of their creation</a:t>
                </a:r>
              </a:p>
              <a:p>
                <a:r>
                  <a:rPr lang="en-IN" sz="2000" dirty="0"/>
                  <a:t>time. Mean value of in-degree</a:t>
                </a:r>
              </a:p>
              <a:p>
                <a:r>
                  <a:rPr lang="en-IN" sz="2000" dirty="0"/>
                  <a:t>increases with decreasing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3676300"/>
                <a:ext cx="3333798" cy="1323439"/>
              </a:xfrm>
              <a:prstGeom prst="rect">
                <a:avLst/>
              </a:prstGeom>
              <a:blipFill>
                <a:blip r:embed="rId7"/>
                <a:stretch>
                  <a:fillRect l="-2015" t="-2304" r="-1282" b="-73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5824876" y="3870992"/>
            <a:ext cx="2785724" cy="4054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03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Effect of time of creation on the in-degree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If we return to the absolute time notion, and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 is the time at which the vertex was created and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 is the elapsed time:</a:t>
            </a:r>
          </a:p>
          <a:p>
            <a:pPr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endParaRPr lang="en-US" altLang="en-US" sz="1200" dirty="0">
              <a:ea typeface="ＭＳ Ｐゴシック" panose="020B0600070205080204" pitchFamily="34" charset="-128"/>
            </a:endParaRP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The expected in-degree of the vertex added at time t, as a function of its age s is:</a:t>
            </a: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For small s&lt;&lt;t 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linear growth of the in-degree</a:t>
            </a:r>
          </a:p>
          <a:p>
            <a:pPr lvl="2" algn="just"/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Constant of proportionality is smaller for younger vertices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For large s&gt;&gt;t growth is smaller than linear but still favors vertices that appeared earlier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900292"/>
              </p:ext>
            </p:extLst>
          </p:nvPr>
        </p:nvGraphicFramePr>
        <p:xfrm>
          <a:off x="6240462" y="2641602"/>
          <a:ext cx="133032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400" imgH="393700" progId="Equation.3">
                  <p:embed/>
                </p:oleObj>
              </mc:Choice>
              <mc:Fallback>
                <p:oleObj name="Equation" r:id="rId2" imgW="787400" imgH="393700" progId="Equation.3">
                  <p:embed/>
                  <p:pic>
                    <p:nvPicPr>
                      <p:cNvPr id="337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2" y="2641602"/>
                        <a:ext cx="1330325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140205"/>
              </p:ext>
            </p:extLst>
          </p:nvPr>
        </p:nvGraphicFramePr>
        <p:xfrm>
          <a:off x="4508499" y="3876934"/>
          <a:ext cx="23971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4000" imgH="520700" progId="Equation.3">
                  <p:embed/>
                </p:oleObj>
              </mc:Choice>
              <mc:Fallback>
                <p:oleObj name="Equation" r:id="rId4" imgW="1524000" imgH="520700" progId="Equation.3">
                  <p:embed/>
                  <p:pic>
                    <p:nvPicPr>
                      <p:cNvPr id="337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499" y="3876934"/>
                        <a:ext cx="23971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19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Effect of time of creation on the in-degree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en-US" sz="2400" dirty="0">
                    <a:ea typeface="ＭＳ Ｐゴシック" panose="020B0600070205080204" pitchFamily="34" charset="-128"/>
                  </a:rPr>
                  <a:t>For small values of s </a:t>
                </a:r>
                <a14:m>
                  <m:oMath xmlns:m="http://schemas.openxmlformats.org/officeDocument/2006/math">
                    <m:r>
                      <a:rPr lang="en-IN" altLang="en-US" sz="24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IN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𝑠</m:t>
                    </m:r>
                    <m:r>
                      <a:rPr lang="en-IN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≪</m:t>
                    </m:r>
                    <m:r>
                      <a:rPr lang="en-IN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𝑡</m:t>
                    </m:r>
                    <m:r>
                      <a:rPr lang="en-IN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algn="just"/>
                <a:endParaRPr lang="en-US" altLang="en-US" sz="1200" dirty="0">
                  <a:ea typeface="ＭＳ Ｐゴシック" panose="020B0600070205080204" pitchFamily="34" charset="-128"/>
                </a:endParaRPr>
              </a:p>
              <a:p>
                <a:pPr algn="just"/>
                <a:r>
                  <a:rPr lang="en-US" altLang="en-US" sz="2400" dirty="0">
                    <a:ea typeface="ＭＳ Ｐゴシック" panose="020B0600070205080204" pitchFamily="34" charset="-128"/>
                  </a:rPr>
                  <a:t>The equation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                                     </a:t>
                </a:r>
                <a:r>
                  <a:rPr lang="en-US" altLang="en-US" sz="2400" dirty="0">
                    <a:ea typeface="ＭＳ Ｐゴシック" panose="020B0600070205080204" pitchFamily="34" charset="-128"/>
                  </a:rPr>
                  <a:t>can be written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𝛾</m:t>
                        </m:r>
                      </m:e>
                      <m:sub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𝑠</m:t>
                        </m:r>
                      </m:e>
                    </m:d>
                    <m:r>
                      <a:rPr lang="en-IN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≈</m:t>
                    </m:r>
                    <m:f>
                      <m:fPr>
                        <m:ctrlPr>
                          <a:rPr lang="en-IN" altLang="en-US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𝑐𝑎</m:t>
                        </m:r>
                      </m:num>
                      <m:den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𝑐</m:t>
                        </m:r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𝑎</m:t>
                        </m:r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)</m:t>
                        </m:r>
                      </m:den>
                    </m:f>
                    <m:d>
                      <m:dPr>
                        <m:ctrlPr>
                          <a:rPr lang="en-IN" altLang="en-US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altLang="en-US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fPr>
                          <m:num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𝑠</m:t>
                            </m:r>
                          </m:num>
                          <m:den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𝑡</m:t>
                            </m:r>
                          </m:den>
                        </m:f>
                      </m:e>
                    </m:d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 algn="just"/>
                <a:r>
                  <a:rPr lang="en-US" altLang="en-US" dirty="0">
                    <a:ea typeface="ＭＳ Ｐゴシック" panose="020B0600070205080204" pitchFamily="34" charset="-128"/>
                  </a:rPr>
                  <a:t>linear growth of in-degree but with constant proportionality </a:t>
                </a:r>
              </a:p>
              <a:p>
                <a:pPr lvl="2" algn="just"/>
                <a:r>
                  <a:rPr lang="en-US" altLang="en-US" sz="2400" dirty="0"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Constant of proportionality is smaller for younger vertices</a:t>
                </a:r>
              </a:p>
              <a:p>
                <a:pPr algn="just"/>
                <a:r>
                  <a:rPr lang="en-US" altLang="en-US" dirty="0">
                    <a:ea typeface="ＭＳ Ｐゴシック" panose="020B0600070205080204" pitchFamily="34" charset="-128"/>
                  </a:rPr>
                  <a:t>For large values of s </a:t>
                </a:r>
                <a14:m>
                  <m:oMath xmlns:m="http://schemas.openxmlformats.org/officeDocument/2006/math">
                    <m:r>
                      <a:rPr lang="en-IN" altLang="en-US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IN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𝑠</m:t>
                    </m:r>
                    <m:r>
                      <a:rPr lang="en-IN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≫</m:t>
                    </m:r>
                    <m:r>
                      <a:rPr lang="en-IN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𝑡</m:t>
                    </m:r>
                    <m:r>
                      <a:rPr lang="en-IN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𝛾</m:t>
                          </m:r>
                        </m:e>
                        <m:sub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𝑡</m:t>
                          </m:r>
                        </m:sub>
                      </m:sSub>
                      <m:r>
                        <a:rPr lang="en-IN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(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𝑠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)≈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I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I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I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I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 algn="just"/>
                <a:r>
                  <a:rPr lang="en-US" altLang="en-US" dirty="0"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Growth is smaller than linear but still favors vertices that appeared earlier</a:t>
                </a:r>
              </a:p>
              <a:p>
                <a:pPr algn="just"/>
                <a:r>
                  <a:rPr lang="en-US" altLang="en-US" dirty="0"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The results are valid for both the Price and BA model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3"/>
                <a:stretch>
                  <a:fillRect l="-1043" t="-1882" b="-6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793621"/>
              </p:ext>
            </p:extLst>
          </p:nvPr>
        </p:nvGraphicFramePr>
        <p:xfrm>
          <a:off x="3010157" y="2484068"/>
          <a:ext cx="2656304" cy="907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4000" imgH="520700" progId="Equation.3">
                  <p:embed/>
                </p:oleObj>
              </mc:Choice>
              <mc:Fallback>
                <p:oleObj name="Equation" r:id="rId4" imgW="1524000" imgH="520700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157" y="2484068"/>
                        <a:ext cx="2656304" cy="907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15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Behavior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4486" cy="4351338"/>
          </a:xfrm>
        </p:spPr>
        <p:txBody>
          <a:bodyPr/>
          <a:lstStyle/>
          <a:p>
            <a:r>
              <a:rPr lang="en-IN" dirty="0"/>
              <a:t>Average in-degree of Price’s model of nodes created ad different times</a:t>
            </a:r>
          </a:p>
          <a:p>
            <a:pPr lvl="1"/>
            <a:r>
              <a:rPr lang="en-IN" dirty="0"/>
              <a:t>c=3 and a=1.5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686" y="1825625"/>
            <a:ext cx="6011114" cy="41439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85997" y="313660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t=100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25390" y="381662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t=200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5033" y="410498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t=400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14549" y="441515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t=1000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75981" y="468225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t=2000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62680" y="487035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t=4000</a:t>
            </a:r>
          </a:p>
        </p:txBody>
      </p:sp>
    </p:spTree>
    <p:extLst>
      <p:ext uri="{BB962C8B-B14F-4D97-AF65-F5344CB8AC3E}">
        <p14:creationId xmlns:p14="http://schemas.microsoft.com/office/powerpoint/2010/main" val="5232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19811</TotalTime>
  <Words>1276</Words>
  <Application>Microsoft Office PowerPoint</Application>
  <PresentationFormat>Widescreen</PresentationFormat>
  <Paragraphs>148</Paragraphs>
  <Slides>13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Cambria Math</vt:lpstr>
      <vt:lpstr>Office Theme</vt:lpstr>
      <vt:lpstr>Equation</vt:lpstr>
      <vt:lpstr>Preferential Attachment Model  Time Evolution</vt:lpstr>
      <vt:lpstr>Time evolution of the network</vt:lpstr>
      <vt:lpstr>Time evolution of the network</vt:lpstr>
      <vt:lpstr>First mover effect</vt:lpstr>
      <vt:lpstr>First mover effect</vt:lpstr>
      <vt:lpstr>Effect of time of creation on the in-degree</vt:lpstr>
      <vt:lpstr>Effect of time of creation on the in-degree</vt:lpstr>
      <vt:lpstr>Effect of time of creation on the in-degree</vt:lpstr>
      <vt:lpstr>Behavior of γ_t (s)</vt:lpstr>
      <vt:lpstr>Extensions of preferential attachment</vt:lpstr>
      <vt:lpstr>Addition of extra edges</vt:lpstr>
      <vt:lpstr>Addition of extra edges</vt:lpstr>
      <vt:lpstr>Addition of extra edges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AKSHAT JAIN</cp:lastModifiedBy>
  <cp:revision>498</cp:revision>
  <dcterms:created xsi:type="dcterms:W3CDTF">2020-08-05T04:35:17Z</dcterms:created>
  <dcterms:modified xsi:type="dcterms:W3CDTF">2024-05-02T17:14:03Z</dcterms:modified>
</cp:coreProperties>
</file>