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89" r:id="rId5"/>
    <p:sldId id="261" r:id="rId6"/>
    <p:sldId id="262" r:id="rId7"/>
    <p:sldId id="266" r:id="rId8"/>
    <p:sldId id="263" r:id="rId9"/>
    <p:sldId id="265" r:id="rId10"/>
    <p:sldId id="269" r:id="rId11"/>
    <p:sldId id="271" r:id="rId12"/>
    <p:sldId id="267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95" r:id="rId21"/>
    <p:sldId id="284" r:id="rId22"/>
    <p:sldId id="286" r:id="rId23"/>
    <p:sldId id="287" r:id="rId24"/>
    <p:sldId id="282" r:id="rId25"/>
    <p:sldId id="278" r:id="rId26"/>
    <p:sldId id="279" r:id="rId27"/>
    <p:sldId id="280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_fun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robability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55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4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7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1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Sample space:</a:t>
                </a:r>
                <a:r>
                  <a:rPr lang="en-IN" baseline="0" dirty="0" smtClean="0"/>
                  <a:t>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Ω, </a:t>
                </a:r>
                <a:r>
                  <a:rPr lang="en-IN" dirty="0" smtClean="0"/>
                  <a:t>Event</a:t>
                </a:r>
                <a:r>
                  <a:rPr lang="en-IN" baseline="0" dirty="0" smtClean="0"/>
                  <a:t> space: </a:t>
                </a:r>
                <a:r>
                  <a:rPr lang="en-IN" b="0" i="0" baseline="0" smtClean="0">
                    <a:latin typeface="Cambria Math" panose="02040503050406030204" pitchFamily="18" charset="0"/>
                  </a:rPr>
                  <a:t>2^Ω  </a:t>
                </a:r>
                <a:r>
                  <a:rPr lang="en-IN" dirty="0" smtClean="0"/>
                  <a:t>all </a:t>
                </a:r>
                <a:r>
                  <a:rPr lang="en-IN" dirty="0" smtClean="0"/>
                  <a:t>possible </a:t>
                </a:r>
                <a:r>
                  <a:rPr lang="en-IN" dirty="0" smtClean="0"/>
                  <a:t>events (subsets)  </a:t>
                </a:r>
                <a:r>
                  <a:rPr lang="en-IN" dirty="0" smtClean="0"/>
                  <a:t>for a given experiment or happening</a:t>
                </a:r>
              </a:p>
              <a:p>
                <a:r>
                  <a:rPr lang="en-IN" dirty="0" smtClean="0"/>
                  <a:t>Probability</a:t>
                </a:r>
                <a:r>
                  <a:rPr lang="en-IN" baseline="0" dirty="0" smtClean="0"/>
                  <a:t> measure: </a:t>
                </a:r>
                <a:r>
                  <a:rPr lang="en-IN" dirty="0" smtClean="0"/>
                  <a:t>a </a:t>
                </a:r>
                <a:r>
                  <a:rPr lang="en-IN" dirty="0" smtClean="0">
                    <a:hlinkClick r:id="rId3" tooltip="Set function"/>
                  </a:rPr>
                  <a:t>set function</a:t>
                </a:r>
                <a:r>
                  <a:rPr lang="en-IN" dirty="0" smtClean="0"/>
                  <a:t> returning an event's </a:t>
                </a:r>
                <a:r>
                  <a:rPr lang="en-IN" dirty="0" smtClean="0">
                    <a:hlinkClick r:id="rId4" tooltip="Probability"/>
                  </a:rPr>
                  <a:t>probability</a:t>
                </a:r>
                <a:r>
                  <a:rPr lang="en-IN" dirty="0" smtClean="0"/>
                  <a:t>.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3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Sample space </a:t>
                </a:r>
                <a:r>
                  <a:rPr lang="el-GR" dirty="0" smtClean="0"/>
                  <a:t>Ω="{1, 2,3, 4, 5, 6}×{1, 2,3, 4, 5, 6}“</a:t>
                </a:r>
                <a:r>
                  <a:rPr lang="en-IN" dirty="0" smtClean="0"/>
                  <a:t>  P(A) = 18/36; P(B) = 11/36</a:t>
                </a:r>
                <a:endParaRPr lang="el-GR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 smtClean="0"/>
                  <a:t>P(A</a:t>
                </a:r>
                <a:r>
                  <a:rPr lang="en-IN" sz="1200" i="0">
                    <a:latin typeface="Cambria Math" panose="02040503050406030204" pitchFamily="18" charset="0"/>
                  </a:rPr>
                  <a:t>∪</a:t>
                </a:r>
                <a:r>
                  <a:rPr lang="en-IN" sz="1200" dirty="0"/>
                  <a:t>B</a:t>
                </a:r>
                <a:r>
                  <a:rPr lang="en-IN" sz="1200" dirty="0" smtClean="0"/>
                  <a:t>)</a:t>
                </a:r>
                <a:r>
                  <a:rPr lang="en-IN" sz="1200" baseline="0" dirty="0" smtClean="0"/>
                  <a:t> = </a:t>
                </a:r>
                <a:r>
                  <a:rPr lang="en-IN" sz="1200" dirty="0" smtClean="0"/>
                  <a:t> </a:t>
                </a:r>
                <a:r>
                  <a:rPr lang="en-IN" sz="2800" i="1" dirty="0" smtClean="0"/>
                  <a:t>P</a:t>
                </a:r>
                <a:r>
                  <a:rPr lang="en-IN" sz="2800" dirty="0" smtClean="0"/>
                  <a:t>(</a:t>
                </a:r>
                <a:r>
                  <a:rPr lang="en-IN" sz="2800" i="1" dirty="0" smtClean="0"/>
                  <a:t>A</a:t>
                </a:r>
                <a:r>
                  <a:rPr lang="en-IN" sz="2800" dirty="0" smtClean="0"/>
                  <a:t>∪</a:t>
                </a:r>
                <a:r>
                  <a:rPr lang="en-IN" sz="2800" i="1" dirty="0" smtClean="0"/>
                  <a:t>B</a:t>
                </a:r>
                <a:r>
                  <a:rPr lang="en-IN" sz="2800" dirty="0" smtClean="0"/>
                  <a:t>) = </a:t>
                </a:r>
                <a:r>
                  <a:rPr lang="en-IN" sz="2800" i="1" dirty="0" smtClean="0"/>
                  <a:t>P</a:t>
                </a:r>
                <a:r>
                  <a:rPr lang="en-IN" sz="2800" dirty="0" smtClean="0"/>
                  <a:t>(</a:t>
                </a:r>
                <a:r>
                  <a:rPr lang="en-IN" sz="2800" i="1" dirty="0" smtClean="0"/>
                  <a:t>A</a:t>
                </a:r>
                <a:r>
                  <a:rPr lang="en-IN" sz="2800" dirty="0" smtClean="0"/>
                  <a:t>)+ </a:t>
                </a:r>
                <a:r>
                  <a:rPr lang="en-IN" sz="2800" i="1" dirty="0" smtClean="0"/>
                  <a:t>P</a:t>
                </a:r>
                <a:r>
                  <a:rPr lang="en-IN" sz="2800" dirty="0" smtClean="0"/>
                  <a:t>(</a:t>
                </a:r>
                <a:r>
                  <a:rPr lang="en-IN" sz="2800" i="1" dirty="0" smtClean="0"/>
                  <a:t>B</a:t>
                </a:r>
                <a:r>
                  <a:rPr lang="en-IN" sz="2800" dirty="0" smtClean="0"/>
                  <a:t>)− </a:t>
                </a:r>
                <a:r>
                  <a:rPr lang="en-IN" sz="2800" i="1" dirty="0" smtClean="0"/>
                  <a:t>P</a:t>
                </a:r>
                <a:r>
                  <a:rPr lang="en-IN" sz="2800" dirty="0" smtClean="0"/>
                  <a:t>(</a:t>
                </a:r>
                <a:r>
                  <a:rPr lang="en-IN" sz="2800" i="1" dirty="0" smtClean="0"/>
                  <a:t>A</a:t>
                </a:r>
                <a:r>
                  <a:rPr lang="en-IN" sz="2800" dirty="0" smtClean="0"/>
                  <a:t>∩</a:t>
                </a:r>
                <a:r>
                  <a:rPr lang="en-IN" sz="2800" i="1" dirty="0" smtClean="0"/>
                  <a:t>B</a:t>
                </a:r>
                <a:r>
                  <a:rPr lang="en-IN" sz="2800" dirty="0" smtClean="0"/>
                  <a:t>) = ½ +11/36 –</a:t>
                </a:r>
                <a:r>
                  <a:rPr lang="en-IN" sz="2800" baseline="0" dirty="0" smtClean="0"/>
                  <a:t> 5/36</a:t>
                </a:r>
                <a:endParaRPr lang="en-IN" sz="2800" dirty="0" smtClean="0"/>
              </a:p>
              <a:p>
                <a:r>
                  <a:rPr lang="en-IN" dirty="0" smtClean="0"/>
                  <a:t>P(A|B)</a:t>
                </a:r>
                <a:r>
                  <a:rPr lang="en-IN" baseline="0" dirty="0" smtClean="0"/>
                  <a:t> = </a:t>
                </a:r>
                <a:r>
                  <a:rPr lang="en-IN" sz="1200" i="1" dirty="0" smtClean="0"/>
                  <a:t>P</a:t>
                </a:r>
                <a:r>
                  <a:rPr lang="en-IN" sz="1200" dirty="0" smtClean="0"/>
                  <a:t>(</a:t>
                </a:r>
                <a:r>
                  <a:rPr lang="en-IN" sz="1200" i="1" dirty="0" smtClean="0"/>
                  <a:t>A</a:t>
                </a:r>
                <a:r>
                  <a:rPr lang="en-IN" sz="1200" dirty="0" smtClean="0"/>
                  <a:t>∩</a:t>
                </a:r>
                <a:r>
                  <a:rPr lang="en-IN" sz="1200" i="1" dirty="0" smtClean="0"/>
                  <a:t>B</a:t>
                </a:r>
                <a:r>
                  <a:rPr lang="en-IN" sz="1200" dirty="0" smtClean="0"/>
                  <a:t>)/P(B); Rewriting gives us</a:t>
                </a:r>
                <a:r>
                  <a:rPr lang="en-IN" sz="1200" baseline="0" dirty="0" smtClean="0"/>
                  <a:t> the product rule</a:t>
                </a:r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Tossing </a:t>
                </a:r>
                <a:r>
                  <a:rPr lang="en-IN" dirty="0" smtClean="0"/>
                  <a:t>a coin. The sample space is S = {H, T }. E = {H} is an event.</a:t>
                </a:r>
              </a:p>
              <a:p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(1,6)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(2,6)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(3,6)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(4,6)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(5,6)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(6,6)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(6,5)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(6,4)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(6,3)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(6,2)</a:t>
                </a:r>
                <a:r>
                  <a:rPr lang="en-IN" dirty="0" smtClean="0"/>
                  <a:t>, </a:t>
                </a:r>
                <a:r>
                  <a:rPr lang="en-I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(6,1)</a:t>
                </a:r>
                <a:r>
                  <a:rPr lang="en-IN" dirty="0" smtClean="0"/>
                  <a:t>.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1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46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8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3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5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96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6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4.wmf"/><Relationship Id="rId7" Type="http://schemas.openxmlformats.org/officeDocument/2006/relationships/image" Target="../media/image27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Mathematics of Networks</a:t>
            </a:r>
            <a:br>
              <a:rPr lang="en-IN" dirty="0"/>
            </a:br>
            <a:r>
              <a:rPr lang="en-IN" sz="4800" dirty="0"/>
              <a:t>Review on Probability Theory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Mass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Probability Mass Function (</a:t>
            </a:r>
            <a:r>
              <a:rPr lang="en-US" altLang="ko-KR" dirty="0" err="1"/>
              <a:t>p.m.f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A set of probability values </a:t>
            </a:r>
            <a:r>
              <a:rPr lang="en-US" altLang="ko-KR" i="1" dirty="0"/>
              <a:t>p</a:t>
            </a:r>
            <a:r>
              <a:rPr lang="en-US" altLang="ko-KR" dirty="0"/>
              <a:t> assigned to each of the values taken by the discrete random variable and </a:t>
            </a:r>
          </a:p>
          <a:p>
            <a:pPr marL="0" indent="0">
              <a:buNone/>
            </a:pPr>
            <a:r>
              <a:rPr lang="en-IN" i="1" dirty="0"/>
              <a:t>		P</a:t>
            </a:r>
            <a:r>
              <a:rPr lang="en-IN" dirty="0"/>
              <a:t>(</a:t>
            </a:r>
            <a:r>
              <a:rPr lang="en-IN" i="1" dirty="0"/>
              <a:t>X </a:t>
            </a:r>
            <a:r>
              <a:rPr lang="en-IN" dirty="0"/>
              <a:t>= </a:t>
            </a:r>
            <a:r>
              <a:rPr lang="en-IN" i="1" dirty="0"/>
              <a:t>k</a:t>
            </a:r>
            <a:r>
              <a:rPr lang="en-IN" dirty="0"/>
              <a:t>) = </a:t>
            </a:r>
            <a:r>
              <a:rPr lang="en-IN" i="1" dirty="0"/>
              <a:t>P</a:t>
            </a:r>
            <a:r>
              <a:rPr lang="en-IN" dirty="0"/>
              <a:t>({</a:t>
            </a:r>
            <a:r>
              <a:rPr lang="el-GR" dirty="0"/>
              <a:t>ω ∈ Ω| </a:t>
            </a:r>
            <a:r>
              <a:rPr lang="en-IN" i="1" dirty="0"/>
              <a:t>X</a:t>
            </a:r>
            <a:r>
              <a:rPr lang="en-IN" dirty="0"/>
              <a:t>(</a:t>
            </a:r>
            <a:r>
              <a:rPr lang="el-GR" dirty="0"/>
              <a:t>ω) = </a:t>
            </a:r>
            <a:r>
              <a:rPr lang="en-IN" i="1" dirty="0"/>
              <a:t>k</a:t>
            </a:r>
            <a:r>
              <a:rPr lang="en-IN" dirty="0"/>
              <a:t>)</a:t>
            </a:r>
          </a:p>
          <a:p>
            <a:r>
              <a:rPr lang="en-IN" dirty="0"/>
              <a:t>Let X be a random variable (</a:t>
            </a:r>
            <a:r>
              <a:rPr lang="en-IN" dirty="0" err="1"/>
              <a:t>r.v</a:t>
            </a:r>
            <a:r>
              <a:rPr lang="en-IN" dirty="0"/>
              <a:t>.) that counts the number of 6’s we roll in a 2 dice rolls</a:t>
            </a:r>
          </a:p>
          <a:p>
            <a:pPr lvl="1"/>
            <a:r>
              <a:rPr lang="en-IN" dirty="0"/>
              <a:t>P(X=2)=P({6,6}) = 1/36</a:t>
            </a:r>
          </a:p>
          <a:p>
            <a:pPr lvl="1"/>
            <a:r>
              <a:rPr lang="en-IN" dirty="0"/>
              <a:t>P(X=1)=P({1,6})+P({2,6})+P({3,6})+…+P({5,6})+P({6,1})+…=10/36</a:t>
            </a:r>
          </a:p>
          <a:p>
            <a:pPr lvl="1"/>
            <a:r>
              <a:rPr lang="en-IN" dirty="0"/>
              <a:t>P(X=0)=? = 25/36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71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314" cy="4351338"/>
          </a:xfrm>
        </p:spPr>
        <p:txBody>
          <a:bodyPr/>
          <a:lstStyle/>
          <a:p>
            <a:r>
              <a:rPr lang="en-IN" dirty="0"/>
              <a:t>Recording all the probabilities of outputs of a random variable X yields the probability distribution of X.</a:t>
            </a:r>
          </a:p>
          <a:p>
            <a:r>
              <a:rPr lang="en-IN" dirty="0"/>
              <a:t>Ex: Distribution of sum (S) of possible numbers rolled on two dice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78286" cy="4353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8114" y="6184446"/>
            <a:ext cx="206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Courtesy: Wikipedia</a:t>
            </a:r>
          </a:p>
        </p:txBody>
      </p:sp>
    </p:spTree>
    <p:extLst>
      <p:ext uri="{BB962C8B-B14F-4D97-AF65-F5344CB8AC3E}">
        <p14:creationId xmlns:p14="http://schemas.microsoft.com/office/powerpoint/2010/main" val="331316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continuous random variable is a random variable whose cumulative distribution function is continuous everywhere</a:t>
            </a:r>
          </a:p>
          <a:p>
            <a:r>
              <a:rPr lang="en-US" altLang="ko-KR" dirty="0"/>
              <a:t>Probability Density Function (</a:t>
            </a:r>
            <a:r>
              <a:rPr lang="en-US" altLang="ko-KR" dirty="0" err="1"/>
              <a:t>p.d.f</a:t>
            </a:r>
            <a:r>
              <a:rPr lang="en-US" altLang="ko-KR" dirty="0"/>
              <a:t>.): </a:t>
            </a:r>
            <a:r>
              <a:rPr lang="en-IN" dirty="0"/>
              <a:t>function that gives the probability that the value of the random variable will fall between a range of values.</a:t>
            </a:r>
            <a:endParaRPr lang="en-US" altLang="ko-KR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304020"/>
              </p:ext>
            </p:extLst>
          </p:nvPr>
        </p:nvGraphicFramePr>
        <p:xfrm>
          <a:off x="3899669" y="4645102"/>
          <a:ext cx="12969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03040" progId="Equation.DSMT4">
                  <p:embed/>
                </p:oleObj>
              </mc:Choice>
              <mc:Fallback>
                <p:oleObj name="Equation" r:id="rId2" imgW="558720" imgH="203040" progId="Equation.DSMT4">
                  <p:embed/>
                  <p:pic>
                    <p:nvPicPr>
                      <p:cNvPr id="81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669" y="4645102"/>
                        <a:ext cx="12969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49690"/>
              </p:ext>
            </p:extLst>
          </p:nvPr>
        </p:nvGraphicFramePr>
        <p:xfrm>
          <a:off x="3503588" y="5362652"/>
          <a:ext cx="2089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317160" progId="Equation.DSMT4">
                  <p:embed/>
                </p:oleObj>
              </mc:Choice>
              <mc:Fallback>
                <p:oleObj name="Equation" r:id="rId4" imgW="1143000" imgH="317160" progId="Equation.DSMT4">
                  <p:embed/>
                  <p:pic>
                    <p:nvPicPr>
                      <p:cNvPr id="819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588" y="5362652"/>
                        <a:ext cx="2089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90709" y="4543574"/>
            <a:ext cx="330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 (pdf cannot be negative)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0709" y="5333626"/>
            <a:ext cx="500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 (total area under the curve must be 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05351" y="3848623"/>
            <a:ext cx="2626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/>
              <a:t>f(x) </a:t>
            </a:r>
            <a:r>
              <a:rPr lang="en-IN" sz="2400" dirty="0"/>
              <a:t>= </a:t>
            </a:r>
            <a:r>
              <a:rPr lang="en-IN" sz="2400" dirty="0" err="1"/>
              <a:t>dF</a:t>
            </a:r>
            <a:r>
              <a:rPr lang="en-IN" sz="2400" dirty="0"/>
              <a:t>(x)dx = F'(x)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1775" y="3848623"/>
            <a:ext cx="210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 (</a:t>
            </a:r>
            <a:r>
              <a:rPr lang="en-IN" sz="2400" i="1" dirty="0"/>
              <a:t>F(x) </a:t>
            </a:r>
            <a:r>
              <a:rPr lang="en-IN" sz="2400" dirty="0"/>
              <a:t>is the </a:t>
            </a:r>
            <a:r>
              <a:rPr lang="en-IN" sz="2400" dirty="0" err="1"/>
              <a:t>cdf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783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Distribution Function (</a:t>
            </a:r>
            <a:r>
              <a:rPr lang="en-IN" dirty="0" err="1"/>
              <a:t>cdf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Cumulative distribution function of a random variable X, or just the distribution function of X, is the probability that X will take a value less than or equal to x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84071"/>
              </p:ext>
            </p:extLst>
          </p:nvPr>
        </p:nvGraphicFramePr>
        <p:xfrm>
          <a:off x="2002972" y="3092676"/>
          <a:ext cx="2258913" cy="46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203040" progId="Equation.DSMT4">
                  <p:embed/>
                </p:oleObj>
              </mc:Choice>
              <mc:Fallback>
                <p:oleObj name="Equation" r:id="rId2" imgW="1066680" imgH="203040" progId="Equation.DSMT4">
                  <p:embed/>
                  <p:pic>
                    <p:nvPicPr>
                      <p:cNvPr id="512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972" y="3092676"/>
                        <a:ext cx="2258913" cy="466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78963"/>
              </p:ext>
            </p:extLst>
          </p:nvPr>
        </p:nvGraphicFramePr>
        <p:xfrm>
          <a:off x="4686496" y="3092676"/>
          <a:ext cx="3496192" cy="732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355320" progId="Equation.DSMT4">
                  <p:embed/>
                </p:oleObj>
              </mc:Choice>
              <mc:Fallback>
                <p:oleObj name="Equation" r:id="rId4" imgW="1333440" imgH="355320" progId="Equation.DSMT4">
                  <p:embed/>
                  <p:pic>
                    <p:nvPicPr>
                      <p:cNvPr id="512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496" y="3092676"/>
                        <a:ext cx="3496192" cy="732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25093"/>
              </p:ext>
            </p:extLst>
          </p:nvPr>
        </p:nvGraphicFramePr>
        <p:xfrm>
          <a:off x="1730829" y="4418012"/>
          <a:ext cx="47037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736560" progId="Equation.DSMT4">
                  <p:embed/>
                </p:oleObj>
              </mc:Choice>
              <mc:Fallback>
                <p:oleObj name="Equation" r:id="rId6" imgW="1930320" imgH="736560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829" y="4418012"/>
                        <a:ext cx="470376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752114" y="3097963"/>
            <a:ext cx="219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(for discrete </a:t>
            </a:r>
            <a:r>
              <a:rPr lang="en-IN" sz="2400" dirty="0" err="1"/>
              <a:t>r.v</a:t>
            </a:r>
            <a:r>
              <a:rPr lang="en-IN" sz="2400" dirty="0"/>
              <a:t>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2114" y="4418012"/>
            <a:ext cx="258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(for continuous </a:t>
            </a:r>
            <a:r>
              <a:rPr lang="en-IN" sz="2400" dirty="0" err="1"/>
              <a:t>r.v</a:t>
            </a:r>
            <a:r>
              <a:rPr lang="en-IN" sz="2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066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Bernoulli </a:t>
            </a:r>
            <a:r>
              <a:rPr lang="en-IN" dirty="0" err="1"/>
              <a:t>r.v</a:t>
            </a:r>
            <a:r>
              <a:rPr lang="en-IN" dirty="0"/>
              <a:t>.: Probability distribution of a random variable that takes value 1 with probability p and 0 with probability q = 1 − p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Geometric </a:t>
            </a:r>
            <a:r>
              <a:rPr lang="en-IN" dirty="0" err="1"/>
              <a:t>r.v</a:t>
            </a:r>
            <a:r>
              <a:rPr lang="en-IN" dirty="0"/>
              <a:t>.: The first success requires </a:t>
            </a:r>
            <a:r>
              <a:rPr lang="en-IN" i="1" dirty="0"/>
              <a:t>k</a:t>
            </a:r>
            <a:r>
              <a:rPr lang="en-IN" dirty="0"/>
              <a:t> independent trials</a:t>
            </a:r>
          </a:p>
          <a:p>
            <a:endParaRPr lang="en-IN" dirty="0"/>
          </a:p>
          <a:p>
            <a:r>
              <a:rPr lang="en-IN" dirty="0"/>
              <a:t>Uniform </a:t>
            </a:r>
            <a:r>
              <a:rPr lang="en-IN" dirty="0" err="1"/>
              <a:t>r.v</a:t>
            </a:r>
            <a:r>
              <a:rPr lang="en-IN" dirty="0"/>
              <a:t>: Outcome lies between bounds </a:t>
            </a:r>
            <a:r>
              <a:rPr lang="en-IN" i="1" dirty="0"/>
              <a:t>a</a:t>
            </a:r>
            <a:r>
              <a:rPr lang="en-IN" dirty="0"/>
              <a:t> and </a:t>
            </a:r>
            <a:r>
              <a:rPr lang="en-IN" i="1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92" y="2799609"/>
            <a:ext cx="3877216" cy="866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47" y="4221549"/>
            <a:ext cx="3067478" cy="466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28" y="5320467"/>
            <a:ext cx="4047139" cy="11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Expected value of a </a:t>
                </a:r>
                <a:r>
                  <a:rPr lang="en-IN" dirty="0" err="1"/>
                  <a:t>r.v</a:t>
                </a:r>
                <a:r>
                  <a:rPr lang="en-IN" dirty="0"/>
                  <a:t>. is its arithmetic mean</a:t>
                </a:r>
              </a:p>
              <a:p>
                <a:r>
                  <a:rPr lang="en-IN" dirty="0"/>
                  <a:t>Let </a:t>
                </a:r>
                <a:r>
                  <a:rPr lang="en-IN" i="1" dirty="0"/>
                  <a:t>X</a:t>
                </a:r>
                <a:r>
                  <a:rPr lang="en-IN" dirty="0"/>
                  <a:t> be a </a:t>
                </a:r>
                <a:r>
                  <a:rPr lang="en-IN" dirty="0" err="1"/>
                  <a:t>r.v</a:t>
                </a:r>
                <a:r>
                  <a:rPr lang="en-IN" dirty="0"/>
                  <a:t>. with possible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 ..,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having </a:t>
                </a:r>
                <a:r>
                  <a:rPr lang="en-IN" dirty="0" err="1"/>
                  <a:t>pmf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 ..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. The expectation of X is </a:t>
                </a:r>
              </a:p>
              <a:p>
                <a:endParaRPr lang="en-IN" dirty="0"/>
              </a:p>
              <a:p>
                <a:r>
                  <a:rPr lang="en-IN" dirty="0"/>
                  <a:t>For a continuous </a:t>
                </a:r>
                <a:r>
                  <a:rPr lang="en-IN" dirty="0" err="1"/>
                  <a:t>r.v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/>
                  <a:t>Properties: Linearity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5" y="2856777"/>
            <a:ext cx="2476846" cy="600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843241"/>
            <a:ext cx="2667372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517" y="4833896"/>
            <a:ext cx="616353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Variance is the expectation of the squared deviation of a random variable from its population mean or sample mean. 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the variance of </a:t>
            </a:r>
            <a:r>
              <a:rPr lang="en-IN" i="1" dirty="0"/>
              <a:t>X</a:t>
            </a:r>
            <a:r>
              <a:rPr lang="en-IN" dirty="0"/>
              <a:t> is equal to the mean of the square of </a:t>
            </a:r>
            <a:r>
              <a:rPr lang="en-IN" i="1" dirty="0"/>
              <a:t>X</a:t>
            </a:r>
            <a:r>
              <a:rPr lang="en-IN" dirty="0"/>
              <a:t> minus the square of the mean of </a:t>
            </a:r>
            <a:r>
              <a:rPr lang="en-IN" i="1" dirty="0"/>
              <a:t>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2839220"/>
            <a:ext cx="6638098" cy="5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Indicator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An indicator variable indicates whether an event occurs or not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occurs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Properties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)(1 −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33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Indicator variable: usage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Useful when we need to find E[X] for a counting variable X</a:t>
                </a:r>
              </a:p>
              <a:p>
                <a:r>
                  <a:rPr lang="en-IN" dirty="0"/>
                  <a:t>Let </a:t>
                </a:r>
                <a:r>
                  <a:rPr lang="en-IN" i="1" dirty="0"/>
                  <a:t>X</a:t>
                </a:r>
                <a:r>
                  <a:rPr lang="en-IN" dirty="0"/>
                  <a:t> is the count of events that occur among a collection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..,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having indicator </a:t>
                </a:r>
                <a:r>
                  <a:rPr lang="en-IN" dirty="0" err="1"/>
                  <a:t>r.v</a:t>
                </a:r>
                <a:r>
                  <a:rPr lang="en-I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..,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, then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64" y="3602401"/>
            <a:ext cx="78973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8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 professors are at a dinner and take a random coat when they leave. What is the expected number of professors with the right coat?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5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Fundamentals of probabilities	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Probability space is a formal model of a random process</a:t>
                </a:r>
              </a:p>
              <a:p>
                <a:r>
                  <a:rPr lang="en-IN" dirty="0"/>
                  <a:t>Probability space consists of three elements</a:t>
                </a:r>
              </a:p>
              <a:p>
                <a:pPr lvl="1"/>
                <a:r>
                  <a:rPr lang="en-IN" dirty="0"/>
                  <a:t>Sample space </a:t>
                </a: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Ω</a:t>
                </a:r>
                <a:r>
                  <a:rPr lang="en-IN" dirty="0"/>
                  <a:t> : Set of all possible outcomes (outcome is the result of a single execution of the model)</a:t>
                </a:r>
              </a:p>
              <a:p>
                <a:pPr lvl="1"/>
                <a:r>
                  <a:rPr lang="en-IN" dirty="0"/>
                  <a:t>Event space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/>
                  <a:t>=2</a:t>
                </a:r>
                <a:r>
                  <a:rPr lang="el-GR" baseline="30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Ω</a:t>
                </a:r>
                <a:r>
                  <a:rPr lang="en-IN" dirty="0"/>
                  <a:t>(an event is a subset of the sample space)</a:t>
                </a:r>
              </a:p>
              <a:p>
                <a:pPr lvl="1"/>
                <a:r>
                  <a:rPr lang="en-IN" dirty="0"/>
                  <a:t>Probability measure: function </a:t>
                </a:r>
                <a:r>
                  <a:rPr lang="en-IN" i="1" dirty="0"/>
                  <a:t>P </a:t>
                </a:r>
                <a:r>
                  <a:rPr lang="en-IN" dirty="0"/>
                  <a:t>: </a:t>
                </a:r>
                <a:r>
                  <a:rPr lang="en-IN" i="1" dirty="0"/>
                  <a:t>F</a:t>
                </a:r>
                <a:r>
                  <a:rPr lang="en-IN" dirty="0"/>
                  <a:t>→ℜ such that:</a:t>
                </a:r>
              </a:p>
              <a:p>
                <a:pPr lvl="2"/>
                <a:r>
                  <a:rPr lang="en-IN" sz="2400" i="1" dirty="0"/>
                  <a:t>P</a:t>
                </a:r>
                <a:r>
                  <a:rPr lang="en-IN" sz="2400" dirty="0"/>
                  <a:t>(</a:t>
                </a:r>
                <a:r>
                  <a:rPr lang="en-IN" sz="2400" i="1" dirty="0"/>
                  <a:t>A</a:t>
                </a:r>
                <a:r>
                  <a:rPr lang="en-IN" sz="2400" dirty="0"/>
                  <a:t>) ≥ 0, ∀</a:t>
                </a:r>
                <a:r>
                  <a:rPr lang="en-IN" sz="2400" i="1" dirty="0"/>
                  <a:t>A </a:t>
                </a:r>
                <a:r>
                  <a:rPr lang="en-IN" sz="2400" dirty="0"/>
                  <a:t>∈ </a:t>
                </a:r>
                <a:r>
                  <a:rPr lang="en-IN" sz="2400" i="1" dirty="0"/>
                  <a:t>F</a:t>
                </a:r>
              </a:p>
              <a:p>
                <a:pPr lvl="2"/>
                <a:r>
                  <a:rPr lang="en-IN" sz="2400" i="1" dirty="0"/>
                  <a:t>P</a:t>
                </a:r>
                <a:r>
                  <a:rPr lang="en-IN" sz="2400" dirty="0"/>
                  <a:t>(</a:t>
                </a:r>
                <a:r>
                  <a:rPr lang="el-GR" sz="2400" dirty="0"/>
                  <a:t>Ω) =1</a:t>
                </a:r>
              </a:p>
              <a:p>
                <a:pPr lvl="2"/>
                <a:r>
                  <a:rPr lang="en-IN" sz="2400" dirty="0"/>
                  <a:t>For disjoint events A</a:t>
                </a:r>
                <a:r>
                  <a:rPr lang="en-IN" sz="2400" baseline="-25000" dirty="0"/>
                  <a:t>i</a:t>
                </a:r>
                <a:r>
                  <a:rPr lang="en-IN" sz="2400" dirty="0"/>
                  <a:t> </a:t>
                </a:r>
                <a:r>
                  <a:rPr lang="en-IN" sz="2400" i="1" dirty="0"/>
                  <a:t>P</a:t>
                </a:r>
                <a:r>
                  <a:rPr lang="en-IN" sz="24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IN" sz="24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5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61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Parametric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Family of probability distributions that is characterized by a finite number of parameters</a:t>
            </a:r>
          </a:p>
          <a:p>
            <a:r>
              <a:rPr lang="en-IN" dirty="0"/>
              <a:t>The pdf or </a:t>
            </a:r>
            <a:r>
              <a:rPr lang="en-IN" dirty="0" err="1"/>
              <a:t>pmf</a:t>
            </a:r>
            <a:r>
              <a:rPr lang="en-IN" dirty="0"/>
              <a:t> is defined using a set of parameters that determine the shape, location, and scale of the distribution</a:t>
            </a:r>
          </a:p>
          <a:p>
            <a:r>
              <a:rPr lang="en-IN" dirty="0"/>
              <a:t>Normal Distribution (Gaussian Distribution):</a:t>
            </a:r>
          </a:p>
          <a:p>
            <a:pPr lvl="1"/>
            <a:r>
              <a:rPr lang="en-IN" dirty="0"/>
              <a:t>Parameters: Mean (</a:t>
            </a:r>
            <a:r>
              <a:rPr lang="el-GR" dirty="0"/>
              <a:t>μ) </a:t>
            </a:r>
            <a:r>
              <a:rPr lang="en-IN" dirty="0"/>
              <a:t>and Standard Deviation (</a:t>
            </a:r>
            <a:r>
              <a:rPr lang="el-GR" dirty="0"/>
              <a:t>σ).</a:t>
            </a:r>
            <a:r>
              <a:rPr lang="en-IN" dirty="0"/>
              <a:t> Noted as N(</a:t>
            </a:r>
            <a:r>
              <a:rPr lang="el-GR" dirty="0"/>
              <a:t>μ,σ</a:t>
            </a:r>
            <a:r>
              <a:rPr lang="el-GR" baseline="30000" dirty="0"/>
              <a:t>2</a:t>
            </a:r>
            <a:r>
              <a:rPr lang="en-IN" dirty="0"/>
              <a:t>)</a:t>
            </a:r>
            <a:endParaRPr lang="el-GR" dirty="0"/>
          </a:p>
          <a:p>
            <a:r>
              <a:rPr lang="en-IN" dirty="0"/>
              <a:t>Exponential Distribution:</a:t>
            </a:r>
          </a:p>
          <a:p>
            <a:pPr lvl="1"/>
            <a:r>
              <a:rPr lang="en-IN" dirty="0"/>
              <a:t>Parameter: Rate (</a:t>
            </a:r>
            <a:r>
              <a:rPr lang="el-GR" dirty="0"/>
              <a:t>λ).</a:t>
            </a:r>
            <a:endParaRPr lang="en-IN" dirty="0"/>
          </a:p>
          <a:p>
            <a:r>
              <a:rPr lang="en-IN" dirty="0"/>
              <a:t>Binomial Distribution:</a:t>
            </a:r>
          </a:p>
          <a:p>
            <a:pPr lvl="1"/>
            <a:r>
              <a:rPr lang="en-IN" dirty="0"/>
              <a:t>Parameters: Number of trials (n) and Probability of success in each trial (p).</a:t>
            </a:r>
          </a:p>
          <a:p>
            <a:pPr lvl="1"/>
            <a:r>
              <a:rPr lang="en-IN" dirty="0"/>
              <a:t>Models the number of successes in a fixed number of independent Bernoulli trials.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37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Likelihood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Consider </a:t>
                </a:r>
                <a:r>
                  <a:rPr lang="pt-BR" i="1" dirty="0"/>
                  <a:t>n </a:t>
                </a:r>
                <a:r>
                  <a:rPr lang="pt-BR" dirty="0"/>
                  <a:t>I.I.D.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X</a:t>
                </a:r>
                <a:r>
                  <a:rPr lang="en-IN" i="1" baseline="-25000" dirty="0"/>
                  <a:t>i</a:t>
                </a:r>
                <a:r>
                  <a:rPr lang="en-IN" i="1" dirty="0"/>
                  <a:t> </a:t>
                </a:r>
                <a:r>
                  <a:rPr lang="en-IN" dirty="0"/>
                  <a:t>is a sample from density function </a:t>
                </a:r>
                <a:r>
                  <a:rPr lang="en-IN" i="1" dirty="0"/>
                  <a:t>f</a:t>
                </a:r>
                <a:r>
                  <a:rPr lang="en-IN" dirty="0"/>
                  <a:t>(X</a:t>
                </a:r>
                <a:r>
                  <a:rPr lang="en-IN" i="1" baseline="-25000" dirty="0"/>
                  <a:t>i</a:t>
                </a:r>
                <a:r>
                  <a:rPr lang="en-IN" i="1" dirty="0"/>
                  <a:t> | </a:t>
                </a:r>
                <a:r>
                  <a:rPr lang="en-IN" dirty="0"/>
                  <a:t>θ)</a:t>
                </a:r>
              </a:p>
              <a:p>
                <a:pPr lvl="1"/>
                <a:r>
                  <a:rPr lang="en-IN" dirty="0"/>
                  <a:t>We want to determine how “likely” the observed data (</a:t>
                </a:r>
                <a:r>
                  <a:rPr lang="en-IN" i="1" dirty="0"/>
                  <a:t>x</a:t>
                </a:r>
                <a:r>
                  <a:rPr lang="en-IN" sz="1800" i="1" baseline="-25000" dirty="0"/>
                  <a:t>1</a:t>
                </a:r>
                <a:r>
                  <a:rPr lang="en-IN" i="1" dirty="0"/>
                  <a:t>, x</a:t>
                </a:r>
                <a:r>
                  <a:rPr lang="en-IN" sz="1800" i="1" baseline="-25000" dirty="0"/>
                  <a:t>2</a:t>
                </a:r>
                <a:r>
                  <a:rPr lang="en-IN" i="1" dirty="0"/>
                  <a:t>, ..., </a:t>
                </a:r>
                <a:r>
                  <a:rPr lang="en-IN" i="1" dirty="0" err="1"/>
                  <a:t>x</a:t>
                </a:r>
                <a:r>
                  <a:rPr lang="en-IN" sz="1800" i="1" baseline="-25000" dirty="0" err="1"/>
                  <a:t>n</a:t>
                </a:r>
                <a:r>
                  <a:rPr lang="en-IN" dirty="0"/>
                  <a:t>) is based on density </a:t>
                </a:r>
                <a:r>
                  <a:rPr lang="en-IN" i="1" dirty="0"/>
                  <a:t>f</a:t>
                </a:r>
                <a:r>
                  <a:rPr lang="en-IN" dirty="0"/>
                  <a:t>(X</a:t>
                </a:r>
                <a:r>
                  <a:rPr lang="en-IN" sz="1800" i="1" baseline="-25000" dirty="0"/>
                  <a:t>i</a:t>
                </a:r>
                <a:r>
                  <a:rPr lang="en-IN" sz="1800" i="1" dirty="0"/>
                  <a:t> </a:t>
                </a:r>
                <a:r>
                  <a:rPr lang="en-IN" i="1" dirty="0"/>
                  <a:t>| </a:t>
                </a:r>
                <a:r>
                  <a:rPr lang="en-IN" dirty="0"/>
                  <a:t>θ)</a:t>
                </a:r>
              </a:p>
              <a:p>
                <a:r>
                  <a:rPr lang="en-IN" dirty="0"/>
                  <a:t>Define the </a:t>
                </a:r>
                <a:r>
                  <a:rPr lang="en-IN" b="1" dirty="0"/>
                  <a:t>Likelihood function</a:t>
                </a:r>
                <a:r>
                  <a:rPr lang="en-IN" dirty="0"/>
                  <a:t>, </a:t>
                </a:r>
                <a:r>
                  <a:rPr lang="en-IN" i="1" dirty="0"/>
                  <a:t>L</a:t>
                </a:r>
                <a:r>
                  <a:rPr lang="en-IN" dirty="0"/>
                  <a:t>(θ):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lvl="1"/>
                <a:r>
                  <a:rPr lang="en-IN" dirty="0"/>
                  <a:t>This is just a product since X</a:t>
                </a:r>
                <a:r>
                  <a:rPr lang="en-IN" i="1" baseline="-25000" dirty="0"/>
                  <a:t>i</a:t>
                </a:r>
                <a:r>
                  <a:rPr lang="en-IN" i="1" dirty="0"/>
                  <a:t> </a:t>
                </a:r>
                <a:r>
                  <a:rPr lang="en-IN" dirty="0"/>
                  <a:t>are I.I.D.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471" y="3895662"/>
            <a:ext cx="291505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1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Maximum Likelihood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</a:t>
                </a:r>
                <a:r>
                  <a:rPr lang="en-IN" b="1" dirty="0"/>
                  <a:t>Maximum Likelihood Estimator </a:t>
                </a:r>
                <a:r>
                  <a:rPr lang="en-IN" dirty="0"/>
                  <a:t>(MLE) of θ, is the value of θ that maximizes </a:t>
                </a:r>
                <a:r>
                  <a:rPr lang="en-IN" i="1" dirty="0"/>
                  <a:t>L</a:t>
                </a:r>
                <a:r>
                  <a:rPr lang="en-IN" dirty="0"/>
                  <a:t>(θ)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noBar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More convenient to use </a:t>
                </a:r>
                <a:r>
                  <a:rPr lang="en-IN" b="1" dirty="0"/>
                  <a:t>log-­likelihood function</a:t>
                </a:r>
                <a:r>
                  <a:rPr lang="en-IN" dirty="0"/>
                  <a:t>, </a:t>
                </a:r>
                <a:r>
                  <a:rPr lang="en-IN" i="1" dirty="0"/>
                  <a:t>LL</a:t>
                </a:r>
                <a:r>
                  <a:rPr lang="en-IN" dirty="0"/>
                  <a:t>(θ):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05" y="4001294"/>
            <a:ext cx="726858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3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the 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General approach for finding MLE of θ</a:t>
                </a:r>
              </a:p>
              <a:p>
                <a:pPr lvl="1"/>
                <a:r>
                  <a:rPr lang="en-IN" dirty="0"/>
                  <a:t>Determine formula for </a:t>
                </a:r>
                <a:r>
                  <a:rPr lang="en-IN" i="1" dirty="0"/>
                  <a:t>LL</a:t>
                </a:r>
                <a:r>
                  <a:rPr lang="en-IN" dirty="0"/>
                  <a:t>(</a:t>
                </a:r>
                <a:r>
                  <a:rPr lang="el-GR" dirty="0"/>
                  <a:t>θ)</a:t>
                </a:r>
                <a:endParaRPr lang="en-IN" dirty="0"/>
              </a:p>
              <a:p>
                <a:pPr lvl="1"/>
                <a:r>
                  <a:rPr lang="en-IN" dirty="0"/>
                  <a:t>Differentiate </a:t>
                </a:r>
                <a:r>
                  <a:rPr lang="en-IN" i="1" dirty="0"/>
                  <a:t>LL</a:t>
                </a:r>
                <a:r>
                  <a:rPr lang="en-IN" dirty="0"/>
                  <a:t>(θ) w.r.t. (each) θ: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IN" sz="3200" dirty="0"/>
              </a:p>
              <a:p>
                <a:pPr lvl="1"/>
                <a:r>
                  <a:rPr lang="en-IN" dirty="0"/>
                  <a:t>To maximize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𝐿𝐿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3200" dirty="0"/>
              </a:p>
              <a:p>
                <a:pPr lvl="1"/>
                <a:r>
                  <a:rPr lang="en-IN" dirty="0"/>
                  <a:t>Solve resulting (simultaneous) equations to get </a:t>
                </a:r>
                <a:r>
                  <a:rPr lang="en-IN" dirty="0" err="1"/>
                  <a:t>θ</a:t>
                </a:r>
                <a:r>
                  <a:rPr lang="en-IN" i="1" baseline="-25000" dirty="0" err="1"/>
                  <a:t>MLE</a:t>
                </a:r>
                <a:endParaRPr lang="en-IN" i="1" baseline="-25000" dirty="0"/>
              </a:p>
              <a:p>
                <a:pPr lvl="1"/>
                <a:r>
                  <a:rPr lang="en-IN" dirty="0"/>
                  <a:t>Make sure that the derived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r>
                  <a:rPr lang="en-IN" dirty="0"/>
                  <a:t> is actually a maximum (and not a minimum or saddle point). E.g., check </a:t>
                </a:r>
                <a:r>
                  <a:rPr lang="en-IN" i="1" dirty="0"/>
                  <a:t>LL</a:t>
                </a:r>
                <a:r>
                  <a:rPr lang="en-IN" dirty="0"/>
                  <a:t>(</a:t>
                </a:r>
                <a:r>
                  <a:rPr lang="el-GR" dirty="0"/>
                  <a:t>θ</a:t>
                </a:r>
                <a:r>
                  <a:rPr lang="en-IN" sz="1800" i="1" dirty="0"/>
                  <a:t>MLE </a:t>
                </a:r>
                <a:r>
                  <a:rPr lang="en-IN" dirty="0"/>
                  <a:t>± </a:t>
                </a:r>
                <a:r>
                  <a:rPr lang="el-GR" dirty="0"/>
                  <a:t>ε) &lt; </a:t>
                </a:r>
                <a:r>
                  <a:rPr lang="en-IN" i="1" dirty="0"/>
                  <a:t>LL</a:t>
                </a:r>
                <a:r>
                  <a:rPr lang="en-IN" dirty="0"/>
                  <a:t>(</a:t>
                </a:r>
                <a:r>
                  <a:rPr lang="el-GR" dirty="0"/>
                  <a:t>θ</a:t>
                </a:r>
                <a:r>
                  <a:rPr lang="en-IN" sz="1800" i="1" dirty="0"/>
                  <a:t>MLE</a:t>
                </a:r>
                <a:r>
                  <a:rPr lang="en-IN" dirty="0"/>
                  <a:t>)</a:t>
                </a:r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55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 estimation: Maximum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Assume we have a parametrized distribution </a:t>
            </a:r>
            <a:r>
              <a:rPr lang="en-IN" dirty="0" err="1"/>
              <a:t>fX</a:t>
            </a:r>
            <a:r>
              <a:rPr lang="en-IN" dirty="0"/>
              <a:t>(</a:t>
            </a:r>
            <a:r>
              <a:rPr lang="en-IN" dirty="0" err="1"/>
              <a:t>x;θ</a:t>
            </a:r>
            <a:r>
              <a:rPr lang="en-IN" dirty="0"/>
              <a:t>) and we</a:t>
            </a:r>
          </a:p>
          <a:p>
            <a:r>
              <a:rPr lang="en-IN" dirty="0"/>
              <a:t>do not know parameter θ (could be a vector as well)</a:t>
            </a:r>
          </a:p>
          <a:p>
            <a:r>
              <a:rPr lang="en-IN" dirty="0"/>
              <a:t>We observe IID samples x1,x2,…,</a:t>
            </a:r>
            <a:r>
              <a:rPr lang="en-IN" dirty="0" err="1"/>
              <a:t>xn</a:t>
            </a:r>
            <a:endParaRPr lang="en-IN" dirty="0"/>
          </a:p>
          <a:p>
            <a:r>
              <a:rPr lang="en-IN" dirty="0"/>
              <a:t>Goal: Estimate </a:t>
            </a:r>
            <a:r>
              <a:rPr lang="el-GR" dirty="0"/>
              <a:t>θ</a:t>
            </a:r>
          </a:p>
          <a:p>
            <a:r>
              <a:rPr lang="en-IN" dirty="0"/>
              <a:t>The maximum likelihood estimator (MLE) is the value that maximizes the likelihood of observing the data/samples you observed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612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useful 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Chebyshev</a:t>
            </a:r>
            <a:r>
              <a:rPr lang="en-US" altLang="ko-KR" dirty="0" err="1">
                <a:latin typeface="Arial" panose="020B0604020202020204" pitchFamily="34" charset="0"/>
              </a:rPr>
              <a:t>’</a:t>
            </a:r>
            <a:r>
              <a:rPr lang="en-US" altLang="ko-KR" dirty="0" err="1"/>
              <a:t>s</a:t>
            </a:r>
            <a:r>
              <a:rPr lang="en-US" altLang="ko-KR" dirty="0"/>
              <a:t> Inequality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dirty="0"/>
              <a:t>If a random variable has a mean    and a variance    , then</a:t>
            </a:r>
          </a:p>
          <a:p>
            <a:pPr marL="228600" lvl="1">
              <a:spcBef>
                <a:spcPts val="1000"/>
              </a:spcBef>
            </a:pPr>
            <a:endParaRPr lang="en-US" altLang="ko-KR" dirty="0"/>
          </a:p>
          <a:p>
            <a:pPr marL="228600" lvl="1">
              <a:spcBef>
                <a:spcPts val="1000"/>
              </a:spcBef>
            </a:pP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en-IN" dirty="0"/>
              <a:t>guarantees only a definite fraction of values will be found within a specific distance from the mean of a distribution.</a:t>
            </a:r>
          </a:p>
          <a:p>
            <a:pPr marL="685800" lvl="2">
              <a:spcBef>
                <a:spcPts val="1000"/>
              </a:spcBef>
            </a:pPr>
            <a:r>
              <a:rPr lang="en-IN" altLang="ko-KR" sz="2800" dirty="0"/>
              <a:t>Ex. c =2,</a:t>
            </a:r>
            <a:endParaRPr lang="en-US" altLang="ko-KR" sz="2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20788"/>
              </p:ext>
            </p:extLst>
          </p:nvPr>
        </p:nvGraphicFramePr>
        <p:xfrm>
          <a:off x="5097038" y="2428424"/>
          <a:ext cx="2651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DSMT4">
                  <p:embed/>
                </p:oleObj>
              </mc:Choice>
              <mc:Fallback>
                <p:oleObj name="Equation" r:id="rId2" imgW="152268" imgH="164957" progId="Equation.DSMT4">
                  <p:embed/>
                  <p:pic>
                    <p:nvPicPr>
                      <p:cNvPr id="54275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038" y="2428424"/>
                        <a:ext cx="2651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974010"/>
              </p:ext>
            </p:extLst>
          </p:nvPr>
        </p:nvGraphicFramePr>
        <p:xfrm>
          <a:off x="7175954" y="2353353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24" imgH="203024" progId="Equation.DSMT4">
                  <p:embed/>
                </p:oleObj>
              </mc:Choice>
              <mc:Fallback>
                <p:oleObj name="Equation" r:id="rId4" imgW="203024" imgH="203024" progId="Equation.DSMT4">
                  <p:embed/>
                  <p:pic>
                    <p:nvPicPr>
                      <p:cNvPr id="5427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954" y="2353353"/>
                        <a:ext cx="360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2850699"/>
            <a:ext cx="3848637" cy="752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502" y="2918784"/>
            <a:ext cx="1181265" cy="485843"/>
          </a:xfrm>
          <a:prstGeom prst="rect">
            <a:avLst/>
          </a:prstGeom>
        </p:spPr>
      </p:pic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05480"/>
              </p:ext>
            </p:extLst>
          </p:nvPr>
        </p:nvGraphicFramePr>
        <p:xfrm>
          <a:off x="2854777" y="4611621"/>
          <a:ext cx="5284701" cy="85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400" imgH="393700" progId="Equation.DSMT4">
                  <p:embed/>
                </p:oleObj>
              </mc:Choice>
              <mc:Fallback>
                <p:oleObj name="Equation" r:id="rId8" imgW="2438400" imgH="393700" progId="Equation.DSMT4">
                  <p:embed/>
                  <p:pic>
                    <p:nvPicPr>
                      <p:cNvPr id="542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777" y="4611621"/>
                        <a:ext cx="5284701" cy="853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88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useful 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Markov’s inequality</a:t>
            </a:r>
          </a:p>
          <a:p>
            <a:pPr lvl="1"/>
            <a:r>
              <a:rPr lang="en-IN" dirty="0"/>
              <a:t>Let </a:t>
            </a:r>
            <a:r>
              <a:rPr lang="en-IN" i="1" dirty="0"/>
              <a:t>X</a:t>
            </a:r>
            <a:r>
              <a:rPr lang="en-IN" dirty="0"/>
              <a:t> is a nonnegative random variable and </a:t>
            </a:r>
            <a:r>
              <a:rPr lang="en-IN" i="1" dirty="0"/>
              <a:t>a</a:t>
            </a:r>
            <a:r>
              <a:rPr lang="en-IN" dirty="0"/>
              <a:t> &gt; 0, then the probability that </a:t>
            </a:r>
            <a:r>
              <a:rPr lang="en-IN" i="1" dirty="0"/>
              <a:t>X</a:t>
            </a:r>
            <a:r>
              <a:rPr lang="en-IN" dirty="0"/>
              <a:t> is at least </a:t>
            </a:r>
            <a:r>
              <a:rPr lang="en-IN" i="1" dirty="0"/>
              <a:t>a</a:t>
            </a:r>
            <a:r>
              <a:rPr lang="en-IN" dirty="0"/>
              <a:t> is at most the expectation of </a:t>
            </a:r>
            <a:r>
              <a:rPr lang="en-IN" i="1" dirty="0"/>
              <a:t>X</a:t>
            </a:r>
            <a:r>
              <a:rPr lang="en-IN" dirty="0"/>
              <a:t> divided by </a:t>
            </a:r>
            <a:r>
              <a:rPr lang="en-IN" i="1" dirty="0"/>
              <a:t>a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Continuing with our previous example, the probability of at least 5 professors get the right coats is no higher than 20%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14" y="2928867"/>
            <a:ext cx="266737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7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Chernoff</a:t>
            </a:r>
            <a:r>
              <a:rPr lang="en-IN" dirty="0"/>
              <a:t>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238"/>
            <a:ext cx="9458375" cy="44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5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573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61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Consider throwing a dice twice:</a:t>
                </a:r>
              </a:p>
              <a:p>
                <a:pPr lvl="1"/>
                <a:r>
                  <a:rPr lang="en-IN" sz="2800" dirty="0"/>
                  <a:t>Let A be the event that the sum is even and let B be the event that we roll at least one 6</a:t>
                </a:r>
              </a:p>
              <a:p>
                <a:pPr lvl="1"/>
                <a:r>
                  <a:rPr lang="en-IN" sz="2800" dirty="0"/>
                  <a:t>P(A), P(B), P(A</a:t>
                </a:r>
                <a14:m>
                  <m:oMath xmlns:m="http://schemas.openxmlformats.org/officeDocument/2006/math">
                    <m:r>
                      <a:rPr lang="en-IN" sz="280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IN" sz="2800" dirty="0"/>
                  <a:t>B),  P(A|B)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96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Law of total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𝑃(A) = P(𝐴∩𝐵) + P(𝐴∩𝐵</a:t>
            </a:r>
            <a:r>
              <a:rPr lang="en-IN" baseline="30000" dirty="0"/>
              <a:t>C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         =  P(A|B) P(B) + P(A|𝐵</a:t>
            </a:r>
            <a:r>
              <a:rPr lang="en-IN" baseline="30000" dirty="0"/>
              <a:t>C </a:t>
            </a:r>
            <a:r>
              <a:rPr lang="en-IN" dirty="0"/>
              <a:t>)P(𝐵</a:t>
            </a:r>
            <a:r>
              <a:rPr lang="en-IN" baseline="30000" dirty="0"/>
              <a:t>C 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                [ using the definition of conditional probability]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2" y="3543490"/>
            <a:ext cx="3446486" cy="25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6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Independence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Two events are independent if:</a:t>
                </a:r>
              </a:p>
              <a:p>
                <a:pPr marL="0" lvl="7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  <a:p>
                <a:pPr marL="271463" lvl="7" indent="-271463">
                  <a:spcBef>
                    <a:spcPts val="1000"/>
                  </a:spcBef>
                </a:pPr>
                <a:r>
                  <a:rPr lang="en-IN" sz="2800" dirty="0"/>
                  <a:t>Equivalently</a:t>
                </a:r>
                <a:r>
                  <a:rPr lang="en-IN" i="1" dirty="0"/>
                  <a:t> :  </a:t>
                </a:r>
                <a:r>
                  <a:rPr lang="en-IN" sz="2800" i="1" dirty="0"/>
                  <a:t>P</a:t>
                </a:r>
                <a:r>
                  <a:rPr lang="en-IN" sz="2800" dirty="0"/>
                  <a:t>(</a:t>
                </a:r>
                <a:r>
                  <a:rPr lang="en-IN" sz="2800" i="1" dirty="0"/>
                  <a:t>A </a:t>
                </a:r>
                <a:r>
                  <a:rPr lang="en-IN" sz="2800" dirty="0"/>
                  <a:t>| </a:t>
                </a:r>
                <a:r>
                  <a:rPr lang="en-IN" sz="2800" i="1" dirty="0"/>
                  <a:t>B</a:t>
                </a:r>
                <a:r>
                  <a:rPr lang="en-IN" sz="2800" dirty="0"/>
                  <a:t>) = </a:t>
                </a:r>
                <a:r>
                  <a:rPr lang="en-IN" sz="2800" i="1" dirty="0"/>
                  <a:t>P</a:t>
                </a:r>
                <a:r>
                  <a:rPr lang="en-IN" sz="2800" dirty="0"/>
                  <a:t>(</a:t>
                </a:r>
                <a:r>
                  <a:rPr lang="en-IN" sz="2800" i="1" dirty="0"/>
                  <a:t>A</a:t>
                </a:r>
                <a:r>
                  <a:rPr lang="en-IN" sz="2800" dirty="0"/>
                  <a:t>) </a:t>
                </a:r>
                <a:r>
                  <a:rPr lang="en-IN" sz="2800" i="1" dirty="0"/>
                  <a:t>and P</a:t>
                </a:r>
                <a:r>
                  <a:rPr lang="en-IN" sz="2800" dirty="0"/>
                  <a:t>(</a:t>
                </a:r>
                <a:r>
                  <a:rPr lang="en-IN" sz="2800" i="1" dirty="0"/>
                  <a:t>B </a:t>
                </a:r>
                <a:r>
                  <a:rPr lang="en-IN" sz="2800" dirty="0"/>
                  <a:t>| </a:t>
                </a:r>
                <a:r>
                  <a:rPr lang="en-IN" sz="2800" i="1" dirty="0"/>
                  <a:t>A</a:t>
                </a:r>
                <a:r>
                  <a:rPr lang="en-IN" sz="2800" dirty="0"/>
                  <a:t>) = </a:t>
                </a:r>
                <a:r>
                  <a:rPr lang="en-IN" sz="2800" i="1" dirty="0"/>
                  <a:t>P</a:t>
                </a:r>
                <a:r>
                  <a:rPr lang="en-IN" sz="2800" dirty="0"/>
                  <a:t>(</a:t>
                </a:r>
                <a:r>
                  <a:rPr lang="en-IN" sz="2800" i="1" dirty="0"/>
                  <a:t>B</a:t>
                </a:r>
                <a:r>
                  <a:rPr lang="en-IN" sz="2800" dirty="0"/>
                  <a:t>)</a:t>
                </a:r>
              </a:p>
              <a:p>
                <a:r>
                  <a:rPr lang="en-IN" dirty="0"/>
                  <a:t>Intuitively, knowing A doesn’t tell you anything about B and vice-versa</a:t>
                </a:r>
              </a:p>
              <a:p>
                <a:r>
                  <a:rPr lang="en-IN" dirty="0"/>
                  <a:t>Consider rolling two dice (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a</a:t>
                </a:r>
                <a:r>
                  <a:rPr lang="en-IN" dirty="0"/>
                  <a:t> and 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b</a:t>
                </a:r>
                <a:r>
                  <a:rPr lang="en-IN" dirty="0"/>
                  <a:t>), events 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a</a:t>
                </a:r>
                <a:r>
                  <a:rPr lang="en-IN" dirty="0"/>
                  <a:t>=2 and 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a</a:t>
                </a:r>
                <a:r>
                  <a:rPr lang="en-IN" dirty="0" err="1"/>
                  <a:t>+x</a:t>
                </a:r>
                <a:r>
                  <a:rPr lang="en-IN" baseline="-25000" dirty="0" err="1"/>
                  <a:t>b</a:t>
                </a:r>
                <a:r>
                  <a:rPr lang="en-IN" dirty="0"/>
                  <a:t>=k;</a:t>
                </a:r>
              </a:p>
              <a:p>
                <a:pPr lvl="1"/>
                <a:r>
                  <a:rPr lang="en-IN" sz="2800" dirty="0"/>
                  <a:t>Are they independent?</a:t>
                </a:r>
              </a:p>
              <a:p>
                <a:pPr marL="457200" lvl="1" indent="0">
                  <a:buNone/>
                </a:pPr>
                <a:r>
                  <a:rPr lang="en-IN" sz="2800" dirty="0"/>
                  <a:t>(independent for k=1,2,9,10,11,….. And dependent for all other values of k)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30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Boole’s Inequality/Union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any finite set of events, the probability that at least one of the events happens is no greater than the sum of the probabilities of the individual events. </a:t>
                </a:r>
              </a:p>
              <a:p>
                <a:pPr lvl="1"/>
                <a:r>
                  <a:rPr lang="en-IN" dirty="0"/>
                  <a:t>Recall </a:t>
                </a:r>
                <a:r>
                  <a:rPr lang="en-IN" i="1" dirty="0"/>
                  <a:t>P</a:t>
                </a:r>
                <a:r>
                  <a:rPr lang="en-IN" dirty="0"/>
                  <a:t>(</a:t>
                </a:r>
                <a:r>
                  <a:rPr lang="en-IN" i="1" dirty="0"/>
                  <a:t>A</a:t>
                </a:r>
                <a:r>
                  <a:rPr lang="en-IN" dirty="0"/>
                  <a:t>∪</a:t>
                </a:r>
                <a:r>
                  <a:rPr lang="en-IN" i="1" dirty="0"/>
                  <a:t>B</a:t>
                </a:r>
                <a:r>
                  <a:rPr lang="en-IN" dirty="0"/>
                  <a:t>) = </a:t>
                </a:r>
                <a:r>
                  <a:rPr lang="en-IN" i="1" dirty="0"/>
                  <a:t>P</a:t>
                </a:r>
                <a:r>
                  <a:rPr lang="en-IN" dirty="0"/>
                  <a:t>(</a:t>
                </a:r>
                <a:r>
                  <a:rPr lang="en-IN" i="1" dirty="0"/>
                  <a:t>A</a:t>
                </a:r>
                <a:r>
                  <a:rPr lang="en-IN" dirty="0"/>
                  <a:t>)+ </a:t>
                </a:r>
                <a:r>
                  <a:rPr lang="en-IN" i="1" dirty="0"/>
                  <a:t>P</a:t>
                </a:r>
                <a:r>
                  <a:rPr lang="en-IN" dirty="0"/>
                  <a:t>(</a:t>
                </a:r>
                <a:r>
                  <a:rPr lang="en-IN" i="1" dirty="0"/>
                  <a:t>B</a:t>
                </a:r>
                <a:r>
                  <a:rPr lang="en-IN" dirty="0"/>
                  <a:t>)− </a:t>
                </a:r>
                <a:r>
                  <a:rPr lang="en-IN" i="1" dirty="0"/>
                  <a:t>P</a:t>
                </a:r>
                <a:r>
                  <a:rPr lang="en-IN" dirty="0"/>
                  <a:t>(</a:t>
                </a:r>
                <a:r>
                  <a:rPr lang="en-IN" i="1" dirty="0"/>
                  <a:t>A</a:t>
                </a:r>
                <a:r>
                  <a:rPr lang="en-IN" dirty="0"/>
                  <a:t>∩</a:t>
                </a:r>
                <a:r>
                  <a:rPr lang="en-IN" i="1" dirty="0"/>
                  <a:t>B</a:t>
                </a:r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We are trying to upper bound P(A) or P(B), that will happen when </a:t>
                </a:r>
                <a:r>
                  <a:rPr lang="en-IN" i="1" dirty="0"/>
                  <a:t>P</a:t>
                </a:r>
                <a:r>
                  <a:rPr lang="en-IN" dirty="0"/>
                  <a:t>(</a:t>
                </a:r>
                <a:r>
                  <a:rPr lang="en-IN" i="1" dirty="0"/>
                  <a:t>A</a:t>
                </a:r>
                <a:r>
                  <a:rPr lang="en-IN" dirty="0"/>
                  <a:t>∩</a:t>
                </a:r>
                <a:r>
                  <a:rPr lang="en-IN" i="1" dirty="0"/>
                  <a:t>B</a:t>
                </a:r>
                <a:r>
                  <a:rPr lang="en-IN" dirty="0"/>
                  <a:t>)=0</a:t>
                </a:r>
              </a:p>
              <a:p>
                <a:r>
                  <a:rPr lang="en-IN" dirty="0"/>
                  <a:t>Formally, let A</a:t>
                </a:r>
                <a:r>
                  <a:rPr lang="en-IN" baseline="-25000" dirty="0"/>
                  <a:t>i</a:t>
                </a:r>
                <a:r>
                  <a:rPr lang="en-IN" dirty="0"/>
                  <a:t> be some events (not necessarily independent)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50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Describes the probability of an event, based on prior knowledge of conditions that might be related to the event</a:t>
                </a:r>
              </a:p>
              <a:p>
                <a:r>
                  <a:rPr lang="en-IN" dirty="0"/>
                  <a:t>For two events A and B (with P(B)&gt;0):</a:t>
                </a:r>
              </a:p>
              <a:p>
                <a:endParaRPr lang="en-IN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i="1" dirty="0"/>
                  <a:t>P</a:t>
                </a:r>
                <a:r>
                  <a:rPr lang="en-IN" dirty="0"/>
                  <a:t> (</a:t>
                </a:r>
                <a:r>
                  <a:rPr lang="en-IN" i="1" dirty="0"/>
                  <a:t>A</a:t>
                </a:r>
                <a:r>
                  <a:rPr lang="en-IN" dirty="0"/>
                  <a:t>), the </a:t>
                </a:r>
                <a:r>
                  <a:rPr lang="en-IN" i="1" dirty="0"/>
                  <a:t>prior</a:t>
                </a:r>
                <a:r>
                  <a:rPr lang="en-IN" dirty="0"/>
                  <a:t>, is the initial degree of belief in </a:t>
                </a:r>
                <a:r>
                  <a:rPr lang="en-IN" i="1" dirty="0"/>
                  <a:t>A</a:t>
                </a:r>
              </a:p>
              <a:p>
                <a:pPr lvl="1"/>
                <a:r>
                  <a:rPr lang="en-IN" i="1" dirty="0"/>
                  <a:t>P</a:t>
                </a:r>
                <a:r>
                  <a:rPr lang="en-IN" dirty="0"/>
                  <a:t> (</a:t>
                </a:r>
                <a:r>
                  <a:rPr lang="en-IN" i="1" dirty="0"/>
                  <a:t>A</a:t>
                </a:r>
                <a:r>
                  <a:rPr lang="en-IN" dirty="0"/>
                  <a:t> | </a:t>
                </a:r>
                <a:r>
                  <a:rPr lang="en-IN" i="1" dirty="0"/>
                  <a:t>B</a:t>
                </a:r>
                <a:r>
                  <a:rPr lang="en-IN" dirty="0"/>
                  <a:t>), the </a:t>
                </a:r>
                <a:r>
                  <a:rPr lang="en-IN" i="1" dirty="0"/>
                  <a:t>posterior</a:t>
                </a:r>
                <a:r>
                  <a:rPr lang="en-IN" dirty="0"/>
                  <a:t>, is the degree of belief after incorporating news that </a:t>
                </a:r>
                <a:r>
                  <a:rPr lang="en-IN" i="1" dirty="0"/>
                  <a:t>B</a:t>
                </a:r>
                <a:r>
                  <a:rPr lang="en-IN" dirty="0"/>
                  <a:t> is true.</a:t>
                </a:r>
              </a:p>
              <a:p>
                <a:pPr lvl="1"/>
                <a:r>
                  <a:rPr lang="en-IN" dirty="0"/>
                  <a:t>The quotient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i="1" dirty="0"/>
                          <m:t>P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i="1" dirty="0"/>
                          <m:t>B</m:t>
                        </m:r>
                        <m:r>
                          <m:rPr>
                            <m:nor/>
                          </m:rPr>
                          <a:rPr lang="en-IN" dirty="0"/>
                          <m:t> | </m:t>
                        </m:r>
                        <m:r>
                          <m:rPr>
                            <m:nor/>
                          </m:rPr>
                          <a:rPr lang="en-IN" i="1" dirty="0"/>
                          <m:t>A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i="1" dirty="0"/>
                          <m:t>P</m:t>
                        </m:r>
                        <m:r>
                          <m:rPr>
                            <m:nor/>
                          </m:rPr>
                          <a:rPr lang="en-IN" dirty="0"/>
                          <m:t>(</m:t>
                        </m:r>
                        <m:r>
                          <m:rPr>
                            <m:nor/>
                          </m:rPr>
                          <a:rPr lang="en-IN" i="1" dirty="0"/>
                          <m:t>B</m:t>
                        </m:r>
                        <m:r>
                          <m:rPr>
                            <m:nor/>
                          </m:rPr>
                          <a:rPr lang="en-IN" dirty="0"/>
                          <m:t>)</m:t>
                        </m:r>
                      </m:den>
                    </m:f>
                  </m:oMath>
                </a14:m>
                <a:r>
                  <a:rPr lang="en-IN" dirty="0"/>
                  <a:t>represents the support </a:t>
                </a:r>
                <a:r>
                  <a:rPr lang="en-IN" i="1" dirty="0"/>
                  <a:t>B</a:t>
                </a:r>
                <a:r>
                  <a:rPr lang="en-IN" dirty="0"/>
                  <a:t> provides for </a:t>
                </a:r>
                <a:r>
                  <a:rPr lang="en-IN" i="1" dirty="0"/>
                  <a:t>A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53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person has malaria, there is a 90% chance that his/her test results are positive. </a:t>
            </a:r>
          </a:p>
          <a:p>
            <a:pPr lvl="1"/>
            <a:r>
              <a:rPr lang="en-IN" sz="2800" dirty="0"/>
              <a:t>However, the test result is not very correct; there is a chance for 1% false positive. </a:t>
            </a:r>
          </a:p>
          <a:p>
            <a:pPr lvl="1"/>
            <a:r>
              <a:rPr lang="en-IN" sz="2800" dirty="0"/>
              <a:t>Also only 1% of the total population gets affected by Malaria. </a:t>
            </a:r>
          </a:p>
          <a:p>
            <a:pPr lvl="1"/>
            <a:r>
              <a:rPr lang="en-IN" sz="2800" dirty="0"/>
              <a:t>Now one person's test result came out as Positive. What’s the odds that he will actually have Malaria?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64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random variable is a real-valued function defined on the sample space </a:t>
            </a:r>
          </a:p>
          <a:p>
            <a:pPr marL="0" indent="0">
              <a:buNone/>
            </a:pPr>
            <a:r>
              <a:rPr lang="en-IN" i="1" dirty="0"/>
              <a:t>	X </a:t>
            </a:r>
            <a:r>
              <a:rPr lang="en-IN" dirty="0"/>
              <a:t>:</a:t>
            </a:r>
            <a:r>
              <a:rPr lang="el-GR" dirty="0"/>
              <a:t>Ω→ℜ</a:t>
            </a:r>
            <a:endParaRPr lang="en-IN" dirty="0"/>
          </a:p>
          <a:p>
            <a:r>
              <a:rPr lang="en-IN" dirty="0"/>
              <a:t>Two types</a:t>
            </a:r>
          </a:p>
          <a:p>
            <a:pPr lvl="1"/>
            <a:r>
              <a:rPr lang="en-IN" dirty="0"/>
              <a:t>Discrete </a:t>
            </a:r>
            <a:r>
              <a:rPr lang="en-IN" dirty="0" err="1"/>
              <a:t>r.v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Continuous </a:t>
            </a:r>
            <a:r>
              <a:rPr lang="en-IN" dirty="0" err="1"/>
              <a:t>r.v</a:t>
            </a:r>
            <a:r>
              <a:rPr lang="en-IN" dirty="0"/>
              <a:t>.</a:t>
            </a:r>
          </a:p>
          <a:p>
            <a:r>
              <a:rPr lang="en-IN" dirty="0"/>
              <a:t>Why is it called random?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03" y="2451025"/>
            <a:ext cx="5942697" cy="31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1868</Words>
  <Application>Microsoft Office PowerPoint</Application>
  <PresentationFormat>Widescreen</PresentationFormat>
  <Paragraphs>227</Paragraphs>
  <Slides>28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Cambria Math</vt:lpstr>
      <vt:lpstr>Office Theme</vt:lpstr>
      <vt:lpstr>Equation</vt:lpstr>
      <vt:lpstr>Mathematics of Networks Review on Probability Theory </vt:lpstr>
      <vt:lpstr>Fundamentals of probabilities </vt:lpstr>
      <vt:lpstr>Example</vt:lpstr>
      <vt:lpstr>Law of total probability</vt:lpstr>
      <vt:lpstr>Independence </vt:lpstr>
      <vt:lpstr>Boole’s Inequality/Union Bound</vt:lpstr>
      <vt:lpstr>Bayes Rule</vt:lpstr>
      <vt:lpstr>Example</vt:lpstr>
      <vt:lpstr>Random Variables</vt:lpstr>
      <vt:lpstr>Probability Mass Function</vt:lpstr>
      <vt:lpstr>Distribution</vt:lpstr>
      <vt:lpstr>Continuous random variables</vt:lpstr>
      <vt:lpstr>Cumulative Distribution Function (cdf)</vt:lpstr>
      <vt:lpstr>Common random variables</vt:lpstr>
      <vt:lpstr>Expectation</vt:lpstr>
      <vt:lpstr>Variance</vt:lpstr>
      <vt:lpstr>Indicator variables</vt:lpstr>
      <vt:lpstr>Indicator variable: usage</vt:lpstr>
      <vt:lpstr>Example</vt:lpstr>
      <vt:lpstr>Parametric distribution</vt:lpstr>
      <vt:lpstr>Likelihood of Data</vt:lpstr>
      <vt:lpstr>Maximum Likelihood Estimator</vt:lpstr>
      <vt:lpstr>Computing the MLE</vt:lpstr>
      <vt:lpstr>Parameter estimation: Maximum likelihood</vt:lpstr>
      <vt:lpstr>Some useful inequalities</vt:lpstr>
      <vt:lpstr>Some useful inequalities</vt:lpstr>
      <vt:lpstr>Chernoff bound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173</cp:revision>
  <dcterms:created xsi:type="dcterms:W3CDTF">2020-08-05T04:35:17Z</dcterms:created>
  <dcterms:modified xsi:type="dcterms:W3CDTF">2024-02-05T06:27:53Z</dcterms:modified>
</cp:coreProperties>
</file>