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304" r:id="rId3"/>
    <p:sldId id="305" r:id="rId4"/>
    <p:sldId id="306" r:id="rId5"/>
    <p:sldId id="307" r:id="rId6"/>
    <p:sldId id="309" r:id="rId7"/>
    <p:sldId id="310" r:id="rId8"/>
    <p:sldId id="311" r:id="rId9"/>
    <p:sldId id="312" r:id="rId10"/>
    <p:sldId id="313" r:id="rId11"/>
    <p:sldId id="314" r:id="rId12"/>
    <p:sldId id="32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80098" autoAdjust="0"/>
  </p:normalViewPr>
  <p:slideViewPr>
    <p:cSldViewPr snapToGrid="0">
      <p:cViewPr varScale="1">
        <p:scale>
          <a:sx n="67" d="100"/>
          <a:sy n="67" d="100"/>
        </p:scale>
        <p:origin x="1085" y="53"/>
      </p:cViewPr>
      <p:guideLst/>
    </p:cSldViewPr>
  </p:slideViewPr>
  <p:notesTextViewPr>
    <p:cViewPr>
      <p:scale>
        <a:sx n="1" d="1"/>
        <a:sy n="1" d="1"/>
      </p:scale>
      <p:origin x="0" y="0"/>
    </p:cViewPr>
  </p:notesTextViewPr>
  <p:notesViewPr>
    <p:cSldViewPr snapToGrid="0">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627426-C160-449A-A4A8-9C77998B232F}" type="datetimeFigureOut">
              <a:rPr lang="en-IN" smtClean="0"/>
              <a:t>28-03-2024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7B6BFA-4EB4-4C4F-BBAF-4860EB98D440}" type="slidenum">
              <a:rPr lang="en-IN" smtClean="0"/>
              <a:t>‹#›</a:t>
            </a:fld>
            <a:endParaRPr lang="en-IN"/>
          </a:p>
        </p:txBody>
      </p:sp>
    </p:spTree>
    <p:extLst>
      <p:ext uri="{BB962C8B-B14F-4D97-AF65-F5344CB8AC3E}">
        <p14:creationId xmlns:p14="http://schemas.microsoft.com/office/powerpoint/2010/main" val="1167688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19A86-DA99-49AD-A072-61FED97192A4}" type="datetimeFigureOut">
              <a:rPr lang="en-IN" smtClean="0"/>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CD03B-7401-4C33-8A82-DB9311663B63}" type="slidenum">
              <a:rPr lang="en-IN" smtClean="0"/>
              <a:t>‹#›</a:t>
            </a:fld>
            <a:endParaRPr lang="en-IN"/>
          </a:p>
        </p:txBody>
      </p:sp>
    </p:spTree>
    <p:extLst>
      <p:ext uri="{BB962C8B-B14F-4D97-AF65-F5344CB8AC3E}">
        <p14:creationId xmlns:p14="http://schemas.microsoft.com/office/powerpoint/2010/main" val="3921317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a:t>
            </a:fld>
            <a:endParaRPr lang="en-IN"/>
          </a:p>
        </p:txBody>
      </p:sp>
    </p:spTree>
    <p:extLst>
      <p:ext uri="{BB962C8B-B14F-4D97-AF65-F5344CB8AC3E}">
        <p14:creationId xmlns:p14="http://schemas.microsoft.com/office/powerpoint/2010/main" val="111628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2</a:t>
            </a:fld>
            <a:endParaRPr lang="en-IN"/>
          </a:p>
        </p:txBody>
      </p:sp>
    </p:spTree>
    <p:extLst>
      <p:ext uri="{BB962C8B-B14F-4D97-AF65-F5344CB8AC3E}">
        <p14:creationId xmlns:p14="http://schemas.microsoft.com/office/powerpoint/2010/main" val="1034321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4</a:t>
            </a:fld>
            <a:endParaRPr lang="en-IN"/>
          </a:p>
        </p:txBody>
      </p:sp>
    </p:spTree>
    <p:extLst>
      <p:ext uri="{BB962C8B-B14F-4D97-AF65-F5344CB8AC3E}">
        <p14:creationId xmlns:p14="http://schemas.microsoft.com/office/powerpoint/2010/main" val="3659059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5</a:t>
            </a:fld>
            <a:endParaRPr lang="en-IN"/>
          </a:p>
        </p:txBody>
      </p:sp>
    </p:spTree>
    <p:extLst>
      <p:ext uri="{BB962C8B-B14F-4D97-AF65-F5344CB8AC3E}">
        <p14:creationId xmlns:p14="http://schemas.microsoft.com/office/powerpoint/2010/main" val="415109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6</a:t>
            </a:fld>
            <a:endParaRPr lang="en-IN"/>
          </a:p>
        </p:txBody>
      </p:sp>
    </p:spTree>
    <p:extLst>
      <p:ext uri="{BB962C8B-B14F-4D97-AF65-F5344CB8AC3E}">
        <p14:creationId xmlns:p14="http://schemas.microsoft.com/office/powerpoint/2010/main" val="70687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endParaRPr lang="en-IN" dirty="0"/>
              </a:p>
            </p:txBody>
          </p:sp>
        </mc:Choice>
        <mc:Fallback xmlns="">
          <p:sp>
            <p:nvSpPr>
              <p:cNvPr id="3" name="Notes Placeholder 2"/>
              <p:cNvSpPr>
                <a:spLocks noGrp="1"/>
              </p:cNvSpPr>
              <p:nvPr>
                <p:ph type="body" idx="1"/>
              </p:nvPr>
            </p:nvSpPr>
            <p:spPr/>
            <p:txBody>
              <a:bodyPr/>
              <a:lstStyle/>
              <a:p>
                <a:r>
                  <a:rPr lang="en-IN" b="0" i="0" smtClean="0">
                    <a:latin typeface="Cambria Math" panose="02040503050406030204" pitchFamily="18" charset="0"/>
                  </a:rPr>
                  <a:t>𝛿_𝑘𝑐=1, 𝑖𝑓 (𝑘=𝑐)=0, 𝑜𝑡ℎ𝑒𝑟𝑤𝑖𝑠𝑒</a:t>
                </a:r>
                <a:endParaRPr lang="en-IN" dirty="0"/>
              </a:p>
            </p:txBody>
          </p:sp>
        </mc:Fallback>
      </mc:AlternateContent>
      <p:sp>
        <p:nvSpPr>
          <p:cNvPr id="4" name="Slide Number Placeholder 3"/>
          <p:cNvSpPr>
            <a:spLocks noGrp="1"/>
          </p:cNvSpPr>
          <p:nvPr>
            <p:ph type="sldNum" sz="quarter" idx="10"/>
          </p:nvPr>
        </p:nvSpPr>
        <p:spPr/>
        <p:txBody>
          <a:bodyPr/>
          <a:lstStyle/>
          <a:p>
            <a:fld id="{39ECD03B-7401-4C33-8A82-DB9311663B63}" type="slidenum">
              <a:rPr lang="en-IN" smtClean="0"/>
              <a:t>8</a:t>
            </a:fld>
            <a:endParaRPr lang="en-IN"/>
          </a:p>
        </p:txBody>
      </p:sp>
    </p:spTree>
    <p:extLst>
      <p:ext uri="{BB962C8B-B14F-4D97-AF65-F5344CB8AC3E}">
        <p14:creationId xmlns:p14="http://schemas.microsoft.com/office/powerpoint/2010/main" val="1367183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smtClean="0"/>
              <a:t>MA 518: Database Management Systems</a:t>
            </a:r>
            <a:endParaRPr lang="en-IN" dirty="0"/>
          </a:p>
        </p:txBody>
      </p:sp>
    </p:spTree>
    <p:extLst>
      <p:ext uri="{BB962C8B-B14F-4D97-AF65-F5344CB8AC3E}">
        <p14:creationId xmlns:p14="http://schemas.microsoft.com/office/powerpoint/2010/main" val="222861779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smtClean="0"/>
              <a:t>MA 653: Network Science</a:t>
            </a:r>
          </a:p>
        </p:txBody>
      </p:sp>
    </p:spTree>
    <p:extLst>
      <p:ext uri="{BB962C8B-B14F-4D97-AF65-F5344CB8AC3E}">
        <p14:creationId xmlns:p14="http://schemas.microsoft.com/office/powerpoint/2010/main" val="1120772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IN"/>
          </a:p>
        </p:txBody>
      </p:sp>
      <p:sp>
        <p:nvSpPr>
          <p:cNvPr id="5" name="Footer Placeholder 4"/>
          <p:cNvSpPr>
            <a:spLocks noGrp="1"/>
          </p:cNvSpPr>
          <p:nvPr>
            <p:ph type="ftr" sz="quarter" idx="11"/>
          </p:nvPr>
        </p:nvSpPr>
        <p:spPr/>
        <p:txBody>
          <a:bodyPr/>
          <a:lstStyle/>
          <a:p>
            <a:r>
              <a:rPr lang="en-IN" dirty="0" smtClean="0"/>
              <a:t>MA 653: Network Science</a:t>
            </a:r>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Tree>
    <p:extLst>
      <p:ext uri="{BB962C8B-B14F-4D97-AF65-F5344CB8AC3E}">
        <p14:creationId xmlns:p14="http://schemas.microsoft.com/office/powerpoint/2010/main" val="34909185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smtClean="0"/>
              <a:t>MA 653: Network Science</a:t>
            </a:r>
            <a:endParaRPr lang="en-IN" dirty="0"/>
          </a:p>
        </p:txBody>
      </p:sp>
    </p:spTree>
    <p:extLst>
      <p:ext uri="{BB962C8B-B14F-4D97-AF65-F5344CB8AC3E}">
        <p14:creationId xmlns:p14="http://schemas.microsoft.com/office/powerpoint/2010/main" val="12392730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smtClean="0"/>
              <a:t>MA 653: Network Science</a:t>
            </a:r>
            <a:endParaRPr lang="en-IN" dirty="0"/>
          </a:p>
        </p:txBody>
      </p:sp>
    </p:spTree>
    <p:extLst>
      <p:ext uri="{BB962C8B-B14F-4D97-AF65-F5344CB8AC3E}">
        <p14:creationId xmlns:p14="http://schemas.microsoft.com/office/powerpoint/2010/main" val="40277002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smtClean="0"/>
              <a:t>MA 653: Network Science</a:t>
            </a:r>
            <a:endParaRPr lang="en-IN" dirty="0"/>
          </a:p>
        </p:txBody>
      </p:sp>
    </p:spTree>
    <p:extLst>
      <p:ext uri="{BB962C8B-B14F-4D97-AF65-F5344CB8AC3E}">
        <p14:creationId xmlns:p14="http://schemas.microsoft.com/office/powerpoint/2010/main" val="11142968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Slide Number Placeholder 8"/>
          <p:cNvSpPr>
            <a:spLocks noGrp="1"/>
          </p:cNvSpPr>
          <p:nvPr>
            <p:ph type="sldNum" sz="quarter" idx="12"/>
          </p:nvPr>
        </p:nvSpPr>
        <p:spPr/>
        <p:txBody>
          <a:bodyPr/>
          <a:lstStyle/>
          <a:p>
            <a:fld id="{AF5FB12C-948D-4C77-8613-2E4673F705B6}" type="slidenum">
              <a:rPr lang="en-IN" smtClean="0"/>
              <a:t>‹#›</a:t>
            </a:fld>
            <a:endParaRPr lang="en-IN"/>
          </a:p>
        </p:txBody>
      </p:sp>
      <p:sp>
        <p:nvSpPr>
          <p:cNvPr id="10" name="Footer Placeholder 4"/>
          <p:cNvSpPr>
            <a:spLocks noGrp="1"/>
          </p:cNvSpPr>
          <p:nvPr>
            <p:ph type="ftr" sz="quarter" idx="13"/>
          </p:nvPr>
        </p:nvSpPr>
        <p:spPr>
          <a:xfrm>
            <a:off x="757518" y="6356349"/>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smtClean="0"/>
              <a:t>MA 653: Network Science</a:t>
            </a:r>
            <a:endParaRPr lang="en-IN" dirty="0"/>
          </a:p>
        </p:txBody>
      </p:sp>
    </p:spTree>
    <p:extLst>
      <p:ext uri="{BB962C8B-B14F-4D97-AF65-F5344CB8AC3E}">
        <p14:creationId xmlns:p14="http://schemas.microsoft.com/office/powerpoint/2010/main" val="8020232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Slide Number Placeholder 4"/>
          <p:cNvSpPr>
            <a:spLocks noGrp="1"/>
          </p:cNvSpPr>
          <p:nvPr>
            <p:ph type="sldNum" sz="quarter" idx="12"/>
          </p:nvPr>
        </p:nvSpPr>
        <p:spPr/>
        <p:txBody>
          <a:bodyPr/>
          <a:lstStyle/>
          <a:p>
            <a:fld id="{AF5FB12C-948D-4C77-8613-2E4673F705B6}" type="slidenum">
              <a:rPr lang="en-IN" smtClean="0"/>
              <a:t>‹#›</a:t>
            </a:fld>
            <a:endParaRPr lang="en-IN"/>
          </a:p>
        </p:txBody>
      </p:sp>
      <p:sp>
        <p:nvSpPr>
          <p:cNvPr id="6"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smtClean="0"/>
              <a:t>MA 653: Network Science</a:t>
            </a:r>
          </a:p>
        </p:txBody>
      </p:sp>
    </p:spTree>
    <p:extLst>
      <p:ext uri="{BB962C8B-B14F-4D97-AF65-F5344CB8AC3E}">
        <p14:creationId xmlns:p14="http://schemas.microsoft.com/office/powerpoint/2010/main" val="277959972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5FB12C-948D-4C77-8613-2E4673F705B6}" type="slidenum">
              <a:rPr lang="en-IN" smtClean="0"/>
              <a:t>‹#›</a:t>
            </a:fld>
            <a:endParaRPr lang="en-IN"/>
          </a:p>
        </p:txBody>
      </p:sp>
      <p:sp>
        <p:nvSpPr>
          <p:cNvPr id="5"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smtClean="0"/>
              <a:t>MA 653: Network Science</a:t>
            </a:r>
          </a:p>
        </p:txBody>
      </p:sp>
    </p:spTree>
    <p:extLst>
      <p:ext uri="{BB962C8B-B14F-4D97-AF65-F5344CB8AC3E}">
        <p14:creationId xmlns:p14="http://schemas.microsoft.com/office/powerpoint/2010/main" val="6880777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smtClean="0"/>
              <a:t>MA 653: Network Science</a:t>
            </a:r>
            <a:endParaRPr lang="en-IN" dirty="0"/>
          </a:p>
        </p:txBody>
      </p:sp>
    </p:spTree>
    <p:extLst>
      <p:ext uri="{BB962C8B-B14F-4D97-AF65-F5344CB8AC3E}">
        <p14:creationId xmlns:p14="http://schemas.microsoft.com/office/powerpoint/2010/main" val="116959207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smtClean="0"/>
              <a:t>MA 653: Network Science</a:t>
            </a:r>
          </a:p>
        </p:txBody>
      </p:sp>
    </p:spTree>
    <p:extLst>
      <p:ext uri="{BB962C8B-B14F-4D97-AF65-F5344CB8AC3E}">
        <p14:creationId xmlns:p14="http://schemas.microsoft.com/office/powerpoint/2010/main" val="23810541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8000">
              <a:srgbClr val="CADFF1"/>
            </a:gs>
            <a:gs pos="70597">
              <a:srgbClr val="B5D2EC"/>
            </a:gs>
            <a:gs pos="49000">
              <a:schemeClr val="accent1">
                <a:lumMod val="40000"/>
                <a:lumOff val="60000"/>
              </a:schemeClr>
            </a:gs>
            <a:gs pos="72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smtClean="0"/>
              <a:t>MA 518: Database Management Systems</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FB12C-948D-4C77-8613-2E4673F705B6}" type="slidenum">
              <a:rPr lang="en-IN" smtClean="0"/>
              <a:t>‹#›</a:t>
            </a:fld>
            <a:endParaRPr lang="en-IN"/>
          </a:p>
        </p:txBody>
      </p:sp>
    </p:spTree>
    <p:extLst>
      <p:ext uri="{BB962C8B-B14F-4D97-AF65-F5344CB8AC3E}">
        <p14:creationId xmlns:p14="http://schemas.microsoft.com/office/powerpoint/2010/main" val="1444454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5.e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5400" dirty="0" smtClean="0"/>
              <a:t>Preferential Attachment Model</a:t>
            </a:r>
            <a:br>
              <a:rPr lang="en-IN" sz="5400" dirty="0" smtClean="0"/>
            </a:br>
            <a:r>
              <a:rPr lang="en-IN" sz="5400" dirty="0" smtClean="0"/>
              <a:t/>
            </a:r>
            <a:br>
              <a:rPr lang="en-IN" sz="5400" dirty="0" smtClean="0"/>
            </a:br>
            <a:r>
              <a:rPr lang="en-IN" sz="5400" dirty="0" smtClean="0"/>
              <a:t>Addition/Deletion of Edges</a:t>
            </a:r>
            <a:endParaRPr lang="en-IN" sz="5400" dirty="0"/>
          </a:p>
        </p:txBody>
      </p:sp>
      <p:sp>
        <p:nvSpPr>
          <p:cNvPr id="3" name="Subtitle 2"/>
          <p:cNvSpPr>
            <a:spLocks noGrp="1"/>
          </p:cNvSpPr>
          <p:nvPr>
            <p:ph type="subTitle" idx="1"/>
          </p:nvPr>
        </p:nvSpPr>
        <p:spPr>
          <a:xfrm>
            <a:off x="1524000" y="4804053"/>
            <a:ext cx="9144000" cy="1655762"/>
          </a:xfrm>
        </p:spPr>
        <p:txBody>
          <a:bodyPr/>
          <a:lstStyle/>
          <a:p>
            <a:r>
              <a:rPr lang="en-IN" dirty="0" smtClean="0"/>
              <a:t>Instructor: Ashok Singh Sairam</a:t>
            </a:r>
          </a:p>
          <a:p>
            <a:r>
              <a:rPr lang="en-IN" dirty="0" smtClean="0"/>
              <a:t>             ashok@iitg.ac.in</a:t>
            </a:r>
            <a:endParaRPr lang="en-IN" dirty="0"/>
          </a:p>
        </p:txBody>
      </p:sp>
      <p:sp>
        <p:nvSpPr>
          <p:cNvPr id="4" name="Rectangle 3"/>
          <p:cNvSpPr/>
          <p:nvPr/>
        </p:nvSpPr>
        <p:spPr>
          <a:xfrm>
            <a:off x="3966950" y="4038991"/>
            <a:ext cx="4479560" cy="584775"/>
          </a:xfrm>
          <a:prstGeom prst="rect">
            <a:avLst/>
          </a:prstGeom>
        </p:spPr>
        <p:txBody>
          <a:bodyPr wrap="none">
            <a:spAutoFit/>
          </a:bodyPr>
          <a:lstStyle/>
          <a:p>
            <a:r>
              <a:rPr lang="en-IN" sz="3200" dirty="0"/>
              <a:t>MA 653: Network Science</a:t>
            </a:r>
          </a:p>
        </p:txBody>
      </p:sp>
    </p:spTree>
    <p:extLst>
      <p:ext uri="{BB962C8B-B14F-4D97-AF65-F5344CB8AC3E}">
        <p14:creationId xmlns:p14="http://schemas.microsoft.com/office/powerpoint/2010/main" val="238497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Addition/Removal of edges</a:t>
            </a:r>
            <a:endParaRPr lang="en-IN" dirty="0"/>
          </a:p>
        </p:txBody>
      </p:sp>
      <p:sp>
        <p:nvSpPr>
          <p:cNvPr id="3" name="Content Placeholder 2"/>
          <p:cNvSpPr>
            <a:spLocks noGrp="1"/>
          </p:cNvSpPr>
          <p:nvPr>
            <p:ph idx="1"/>
          </p:nvPr>
        </p:nvSpPr>
        <p:spPr/>
        <p:txBody>
          <a:bodyPr/>
          <a:lstStyle/>
          <a:p>
            <a:pPr algn="just"/>
            <a:r>
              <a:rPr lang="en-US" altLang="en-US" dirty="0">
                <a:ea typeface="ＭＳ Ｐゴシック" panose="020B0600070205080204" pitchFamily="34" charset="-128"/>
              </a:rPr>
              <a:t>Taking the limit of large n we can </a:t>
            </a:r>
            <a:r>
              <a:rPr lang="en-US" altLang="en-US" dirty="0" smtClean="0">
                <a:ea typeface="ＭＳ Ｐゴシック" panose="020B0600070205080204" pitchFamily="34" charset="-128"/>
              </a:rPr>
              <a:t>obtain </a:t>
            </a:r>
            <a:r>
              <a:rPr lang="en-US" altLang="en-US" dirty="0">
                <a:ea typeface="ＭＳ Ｐゴシック" panose="020B0600070205080204" pitchFamily="34" charset="-128"/>
              </a:rPr>
              <a:t>the equations for </a:t>
            </a:r>
            <a:r>
              <a:rPr lang="en-US" altLang="en-US" dirty="0" err="1">
                <a:ea typeface="ＭＳ Ｐゴシック" panose="020B0600070205080204" pitchFamily="34" charset="-128"/>
              </a:rPr>
              <a:t>p</a:t>
            </a:r>
            <a:r>
              <a:rPr lang="en-US" altLang="en-US" baseline="-25000" dirty="0" err="1">
                <a:ea typeface="ＭＳ Ｐゴシック" panose="020B0600070205080204" pitchFamily="34" charset="-128"/>
              </a:rPr>
              <a:t>k</a:t>
            </a:r>
            <a:endParaRPr lang="en-US" altLang="en-US" dirty="0">
              <a:ea typeface="ＭＳ Ｐゴシック" panose="020B0600070205080204" pitchFamily="34" charset="-128"/>
            </a:endParaRPr>
          </a:p>
          <a:p>
            <a:pPr lvl="1" algn="just"/>
            <a:r>
              <a:rPr lang="en-US" altLang="en-US" dirty="0">
                <a:ea typeface="ＭＳ Ｐゴシック" panose="020B0600070205080204" pitchFamily="34" charset="-128"/>
              </a:rPr>
              <a:t>However, as we can observe they are different in some aspect from what we have seen until now</a:t>
            </a:r>
          </a:p>
          <a:p>
            <a:pPr lvl="1" algn="just"/>
            <a:r>
              <a:rPr lang="en-US" altLang="en-US" dirty="0">
                <a:ea typeface="ＭＳ Ｐゴシック" panose="020B0600070205080204" pitchFamily="34" charset="-128"/>
              </a:rPr>
              <a:t>In particular, they involve probabilities for 3 degrees</a:t>
            </a:r>
          </a:p>
          <a:p>
            <a:pPr lvl="2" algn="just"/>
            <a:r>
              <a:rPr lang="en-US" altLang="en-US" sz="2400" dirty="0">
                <a:ea typeface="ＭＳ Ｐゴシック" panose="020B0600070205080204" pitchFamily="34" charset="-128"/>
              </a:rPr>
              <a:t>k-1, k and k+1</a:t>
            </a:r>
          </a:p>
          <a:p>
            <a:pPr algn="just"/>
            <a:r>
              <a:rPr lang="en-US" altLang="en-US" dirty="0" smtClean="0">
                <a:ea typeface="ＭＳ Ｐゴシック" panose="020B0600070205080204" pitchFamily="34" charset="-128"/>
              </a:rPr>
              <a:t>The </a:t>
            </a:r>
            <a:r>
              <a:rPr lang="en-US" altLang="en-US" dirty="0">
                <a:ea typeface="ＭＳ Ｐゴシック" panose="020B0600070205080204" pitchFamily="34" charset="-128"/>
              </a:rPr>
              <a:t>presence of three different degree terms makes it substantially more difficult to solve</a:t>
            </a:r>
          </a:p>
          <a:p>
            <a:pPr lvl="1" algn="just"/>
            <a:r>
              <a:rPr lang="en-US" altLang="en-US" dirty="0">
                <a:ea typeface="ＭＳ Ｐゴシック" panose="020B0600070205080204" pitchFamily="34" charset="-128"/>
              </a:rPr>
              <a:t>We need to make use of the generating functions and eventually we obtain a first-order linear differential equation</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10</a:t>
            </a:fld>
            <a:endParaRPr lang="en-IN"/>
          </a:p>
        </p:txBody>
      </p:sp>
      <p:sp>
        <p:nvSpPr>
          <p:cNvPr id="5" name="Footer Placeholder 4"/>
          <p:cNvSpPr>
            <a:spLocks noGrp="1"/>
          </p:cNvSpPr>
          <p:nvPr>
            <p:ph type="ftr" sz="quarter" idx="3"/>
          </p:nvPr>
        </p:nvSpPr>
        <p:spPr/>
        <p:txBody>
          <a:bodyPr/>
          <a:lstStyle/>
          <a:p>
            <a:r>
              <a:rPr lang="en-IN" smtClean="0"/>
              <a:t>MA 653: Network Science</a:t>
            </a:r>
            <a:endParaRPr lang="en-IN" dirty="0"/>
          </a:p>
        </p:txBody>
      </p:sp>
    </p:spTree>
    <p:extLst>
      <p:ext uri="{BB962C8B-B14F-4D97-AF65-F5344CB8AC3E}">
        <p14:creationId xmlns:p14="http://schemas.microsoft.com/office/powerpoint/2010/main" val="1639574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Addition/Removal of edges</a:t>
            </a:r>
            <a:endParaRPr lang="en-IN" dirty="0"/>
          </a:p>
        </p:txBody>
      </p:sp>
      <p:sp>
        <p:nvSpPr>
          <p:cNvPr id="3" name="Content Placeholder 2"/>
          <p:cNvSpPr>
            <a:spLocks noGrp="1"/>
          </p:cNvSpPr>
          <p:nvPr>
            <p:ph idx="1"/>
          </p:nvPr>
        </p:nvSpPr>
        <p:spPr/>
        <p:txBody>
          <a:bodyPr>
            <a:normAutofit lnSpcReduction="10000"/>
          </a:bodyPr>
          <a:lstStyle/>
          <a:p>
            <a:r>
              <a:rPr lang="en-US" altLang="en-US" dirty="0">
                <a:ea typeface="ＭＳ Ｐゴシック" panose="020B0600070205080204" pitchFamily="34" charset="-128"/>
              </a:rPr>
              <a:t>The final result for a large k (and u&lt;w+(1/2)c) is:</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pPr algn="just"/>
            <a:r>
              <a:rPr lang="en-US" altLang="en-US" dirty="0">
                <a:ea typeface="ＭＳ Ｐゴシック" panose="020B0600070205080204" pitchFamily="34" charset="-128"/>
              </a:rPr>
              <a:t>As we can see this extension of the model provides a power law tail again</a:t>
            </a:r>
          </a:p>
          <a:p>
            <a:pPr lvl="1" algn="just"/>
            <a:r>
              <a:rPr lang="en-US" altLang="en-US" dirty="0">
                <a:ea typeface="ＭＳ Ｐゴシック" panose="020B0600070205080204" pitchFamily="34" charset="-128"/>
              </a:rPr>
              <a:t>The exponent can take values both greater and smaller than 2</a:t>
            </a:r>
          </a:p>
          <a:p>
            <a:pPr lvl="1" algn="just"/>
            <a:r>
              <a:rPr lang="en-US" altLang="en-US" dirty="0">
                <a:ea typeface="ＭＳ Ｐゴシック" panose="020B0600070205080204" pitchFamily="34" charset="-128"/>
              </a:rPr>
              <a:t>However, for u=w+(1/2)c, the exponent becomes infinite</a:t>
            </a:r>
          </a:p>
          <a:p>
            <a:pPr lvl="2" algn="just"/>
            <a:r>
              <a:rPr lang="en-US" altLang="en-US" dirty="0">
                <a:ea typeface="ＭＳ Ｐゴシック" panose="020B0600070205080204" pitchFamily="34" charset="-128"/>
              </a:rPr>
              <a:t>At this point we lose the power law behavior and the distribution becomes a stretched exponential</a:t>
            </a:r>
          </a:p>
          <a:p>
            <a:pPr lvl="1" algn="just"/>
            <a:r>
              <a:rPr lang="en-US" altLang="en-US" dirty="0">
                <a:ea typeface="ＭＳ Ｐゴシック" panose="020B0600070205080204" pitchFamily="34" charset="-128"/>
              </a:rPr>
              <a:t>Also for u &gt;w+(1/2)c, the solution becomes nonsensical and we need to solve the differential equation with other methods</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11</a:t>
            </a:fld>
            <a:endParaRPr lang="en-IN"/>
          </a:p>
        </p:txBody>
      </p:sp>
      <p:sp>
        <p:nvSpPr>
          <p:cNvPr id="5" name="Footer Placeholder 4"/>
          <p:cNvSpPr>
            <a:spLocks noGrp="1"/>
          </p:cNvSpPr>
          <p:nvPr>
            <p:ph type="ftr" sz="quarter" idx="3"/>
          </p:nvPr>
        </p:nvSpPr>
        <p:spPr/>
        <p:txBody>
          <a:bodyPr/>
          <a:lstStyle/>
          <a:p>
            <a:r>
              <a:rPr lang="en-IN" smtClean="0"/>
              <a:t>MA 653: Network Science</a:t>
            </a:r>
            <a:endParaRPr lang="en-IN" dirty="0"/>
          </a:p>
        </p:txBody>
      </p:sp>
      <p:graphicFrame>
        <p:nvGraphicFramePr>
          <p:cNvPr id="6" name="Object 4"/>
          <p:cNvGraphicFramePr>
            <a:graphicFrameLocks noChangeAspect="1"/>
          </p:cNvGraphicFramePr>
          <p:nvPr>
            <p:extLst>
              <p:ext uri="{D42A27DB-BD31-4B8C-83A1-F6EECF244321}">
                <p14:modId xmlns:p14="http://schemas.microsoft.com/office/powerpoint/2010/main" val="3256559935"/>
              </p:ext>
            </p:extLst>
          </p:nvPr>
        </p:nvGraphicFramePr>
        <p:xfrm>
          <a:off x="2797810" y="2265363"/>
          <a:ext cx="5656703" cy="863917"/>
        </p:xfrm>
        <a:graphic>
          <a:graphicData uri="http://schemas.openxmlformats.org/presentationml/2006/ole">
            <mc:AlternateContent xmlns:mc="http://schemas.openxmlformats.org/markup-compatibility/2006">
              <mc:Choice xmlns:v="urn:schemas-microsoft-com:vml" Requires="v">
                <p:oleObj spid="_x0000_s21523" name="Equation" r:id="rId3" imgW="3162300" imgH="482600" progId="Equation.3">
                  <p:embed/>
                </p:oleObj>
              </mc:Choice>
              <mc:Fallback>
                <p:oleObj name="Equation" r:id="rId3" imgW="3162300" imgH="482600" progId="Equation.3">
                  <p:embed/>
                  <p:pic>
                    <p:nvPicPr>
                      <p:cNvPr id="5018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7810" y="2265363"/>
                        <a:ext cx="5656703" cy="86391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61810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Content Placeholder 2"/>
          <p:cNvSpPr>
            <a:spLocks noGrp="1"/>
          </p:cNvSpPr>
          <p:nvPr>
            <p:ph idx="1"/>
          </p:nvPr>
        </p:nvSpPr>
        <p:spPr/>
        <p:txBody>
          <a:bodyPr/>
          <a:lstStyle/>
          <a:p>
            <a:pPr marL="0" indent="0">
              <a:buNone/>
            </a:pPr>
            <a:r>
              <a:rPr lang="en-IN" sz="2400" dirty="0" smtClean="0"/>
              <a:t>Ex. 13.5: Consider the following variant of the </a:t>
            </a:r>
            <a:r>
              <a:rPr lang="en-IN" sz="2400" dirty="0" err="1" smtClean="0"/>
              <a:t>Barabási</a:t>
            </a:r>
            <a:r>
              <a:rPr lang="en-IN" sz="2400" dirty="0" smtClean="0"/>
              <a:t>-Albert model. Nodes are added one-by-one to a growing undirected network. Each node having initial degree </a:t>
            </a:r>
            <a:r>
              <a:rPr lang="en-IN" sz="2400" i="1" dirty="0" smtClean="0"/>
              <a:t>c</a:t>
            </a:r>
            <a:r>
              <a:rPr lang="en-IN" sz="2400" dirty="0" smtClean="0"/>
              <a:t>. The </a:t>
            </a:r>
            <a:r>
              <a:rPr lang="en-IN" sz="2400" i="1" dirty="0" smtClean="0"/>
              <a:t>c</a:t>
            </a:r>
            <a:r>
              <a:rPr lang="en-IN" sz="2400" dirty="0" smtClean="0"/>
              <a:t> edges emanating from a newly added node connect to previously existing nodes </a:t>
            </a:r>
            <a:r>
              <a:rPr lang="en-IN" sz="2400" i="1" dirty="0" err="1" smtClean="0"/>
              <a:t>i</a:t>
            </a:r>
            <a:r>
              <a:rPr lang="en-IN" sz="2400" dirty="0" smtClean="0"/>
              <a:t> with probability </a:t>
            </a:r>
            <a:r>
              <a:rPr lang="en-IN" sz="2400" i="1" dirty="0" err="1" smtClean="0"/>
              <a:t>k</a:t>
            </a:r>
            <a:r>
              <a:rPr lang="en-IN" sz="2400" i="1" baseline="-25000" dirty="0" err="1" smtClean="0"/>
              <a:t>i</a:t>
            </a:r>
            <a:r>
              <a:rPr lang="en-IN" sz="2400" dirty="0" err="1" smtClean="0"/>
              <a:t>+</a:t>
            </a:r>
            <a:r>
              <a:rPr lang="en-IN" sz="2400" i="1" dirty="0" err="1" smtClean="0"/>
              <a:t>a</a:t>
            </a:r>
            <a:r>
              <a:rPr lang="en-IN" dirty="0" smtClean="0"/>
              <a:t>.</a:t>
            </a:r>
          </a:p>
          <a:p>
            <a:pPr marL="514350" indent="-514350">
              <a:buFont typeface="+mj-lt"/>
              <a:buAutoNum type="alphaLcParenR"/>
            </a:pPr>
            <a:r>
              <a:rPr lang="en-IN" sz="2400" dirty="0" smtClean="0"/>
              <a:t>Given that </a:t>
            </a:r>
            <a:r>
              <a:rPr lang="en-IN" sz="2400" i="1" dirty="0" smtClean="0"/>
              <a:t>c</a:t>
            </a:r>
            <a:r>
              <a:rPr lang="en-IN" sz="2400" dirty="0" smtClean="0"/>
              <a:t> edges are added to the network with each node, what is the mean degree of a node in the network in the limit of large network size?</a:t>
            </a:r>
          </a:p>
          <a:p>
            <a:pPr marL="514350" indent="-514350">
              <a:buFont typeface="+mj-lt"/>
              <a:buAutoNum type="alphaLcParenR"/>
            </a:pPr>
            <a:r>
              <a:rPr lang="en-IN" sz="2400" dirty="0" smtClean="0"/>
              <a:t>Derive the master equation that gives the fraction of nodes </a:t>
            </a:r>
            <a:r>
              <a:rPr lang="en-IN" sz="2400" i="1" dirty="0" err="1" smtClean="0"/>
              <a:t>p</a:t>
            </a:r>
            <a:r>
              <a:rPr lang="en-IN" sz="2400" i="1" baseline="-25000" dirty="0" err="1" smtClean="0"/>
              <a:t>k</a:t>
            </a:r>
            <a:r>
              <a:rPr lang="en-IN" sz="2400" dirty="0" smtClean="0"/>
              <a:t> having degree </a:t>
            </a:r>
            <a:r>
              <a:rPr lang="en-IN" sz="2400" i="1" dirty="0" smtClean="0"/>
              <a:t>k</a:t>
            </a:r>
            <a:r>
              <a:rPr lang="en-IN" sz="2400" dirty="0" smtClean="0"/>
              <a:t> in the limit of large network size. If necessary give an additional rate equation to cover any special-case value of </a:t>
            </a:r>
            <a:r>
              <a:rPr lang="en-IN" sz="2400" i="1" dirty="0" smtClean="0"/>
              <a:t>k</a:t>
            </a:r>
            <a:r>
              <a:rPr lang="en-IN" sz="2400" dirty="0" smtClean="0"/>
              <a:t>. </a:t>
            </a:r>
            <a:endParaRPr lang="en-IN" sz="2400" dirty="0"/>
          </a:p>
        </p:txBody>
      </p:sp>
      <p:sp>
        <p:nvSpPr>
          <p:cNvPr id="4" name="Slide Number Placeholder 3"/>
          <p:cNvSpPr>
            <a:spLocks noGrp="1"/>
          </p:cNvSpPr>
          <p:nvPr>
            <p:ph type="sldNum" sz="quarter" idx="12"/>
          </p:nvPr>
        </p:nvSpPr>
        <p:spPr/>
        <p:txBody>
          <a:bodyPr/>
          <a:lstStyle/>
          <a:p>
            <a:fld id="{AF5FB12C-948D-4C77-8613-2E4673F705B6}" type="slidenum">
              <a:rPr lang="en-IN" smtClean="0"/>
              <a:t>12</a:t>
            </a:fld>
            <a:endParaRPr lang="en-IN"/>
          </a:p>
        </p:txBody>
      </p:sp>
      <p:sp>
        <p:nvSpPr>
          <p:cNvPr id="5" name="Footer Placeholder 4"/>
          <p:cNvSpPr>
            <a:spLocks noGrp="1"/>
          </p:cNvSpPr>
          <p:nvPr>
            <p:ph type="ftr" sz="quarter" idx="3"/>
          </p:nvPr>
        </p:nvSpPr>
        <p:spPr/>
        <p:txBody>
          <a:bodyPr/>
          <a:lstStyle/>
          <a:p>
            <a:r>
              <a:rPr lang="en-IN" smtClean="0"/>
              <a:t>MA 653: Network Science</a:t>
            </a:r>
            <a:endParaRPr lang="en-IN" dirty="0"/>
          </a:p>
        </p:txBody>
      </p:sp>
    </p:spTree>
    <p:extLst>
      <p:ext uri="{BB962C8B-B14F-4D97-AF65-F5344CB8AC3E}">
        <p14:creationId xmlns:p14="http://schemas.microsoft.com/office/powerpoint/2010/main" val="3295413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Extensions of preferential attachment</a:t>
            </a:r>
            <a:endParaRPr lang="en-IN" dirty="0"/>
          </a:p>
        </p:txBody>
      </p:sp>
      <p:sp>
        <p:nvSpPr>
          <p:cNvPr id="3" name="Content Placeholder 2"/>
          <p:cNvSpPr>
            <a:spLocks noGrp="1"/>
          </p:cNvSpPr>
          <p:nvPr>
            <p:ph idx="1"/>
          </p:nvPr>
        </p:nvSpPr>
        <p:spPr/>
        <p:txBody>
          <a:bodyPr/>
          <a:lstStyle/>
          <a:p>
            <a:pPr algn="just"/>
            <a:r>
              <a:rPr lang="en-US" altLang="en-US" dirty="0">
                <a:ea typeface="ＭＳ Ｐゴシック" panose="020B0600070205080204" pitchFamily="34" charset="-128"/>
              </a:rPr>
              <a:t>Price and BA models include many oversimplified assumptions for the way networks grow</a:t>
            </a:r>
          </a:p>
          <a:p>
            <a:pPr lvl="1" algn="just"/>
            <a:r>
              <a:rPr lang="en-US" altLang="en-US" dirty="0">
                <a:ea typeface="ＭＳ Ｐゴシック" panose="020B0600070205080204" pitchFamily="34" charset="-128"/>
              </a:rPr>
              <a:t>In particular, they assume that nodes and edges are only created (never deleted) and a vertex can initiate new edges only at the time of creation</a:t>
            </a:r>
          </a:p>
          <a:p>
            <a:pPr algn="just"/>
            <a:r>
              <a:rPr lang="en-US" altLang="en-US" dirty="0" smtClean="0">
                <a:ea typeface="ＭＳ Ｐゴシック" panose="020B0600070205080204" pitchFamily="34" charset="-128"/>
              </a:rPr>
              <a:t>While </a:t>
            </a:r>
            <a:r>
              <a:rPr lang="en-US" altLang="en-US" dirty="0">
                <a:ea typeface="ＭＳ Ｐゴシック" panose="020B0600070205080204" pitchFamily="34" charset="-128"/>
              </a:rPr>
              <a:t>these assumptions might hold with good approximation for citation networks they do not hold true for other types of networks</a:t>
            </a:r>
          </a:p>
          <a:p>
            <a:pPr lvl="1" algn="just"/>
            <a:r>
              <a:rPr lang="en-US" altLang="en-US" dirty="0">
                <a:ea typeface="ＭＳ Ｐゴシック" panose="020B0600070205080204" pitchFamily="34" charset="-128"/>
              </a:rPr>
              <a:t>In Web links are not permanent and can be created at any time</a:t>
            </a:r>
          </a:p>
          <a:p>
            <a:pPr lvl="1" algn="just"/>
            <a:r>
              <a:rPr lang="en-US" altLang="en-US" dirty="0">
                <a:ea typeface="ＭＳ Ｐゴシック" panose="020B0600070205080204" pitchFamily="34" charset="-128"/>
              </a:rPr>
              <a:t>Entire webpages can also disappear (vertex removal)</a:t>
            </a:r>
          </a:p>
          <a:p>
            <a:pPr lvl="1" algn="just"/>
            <a:r>
              <a:rPr lang="en-US" altLang="en-US" dirty="0">
                <a:ea typeface="ＭＳ Ｐゴシック" panose="020B0600070205080204" pitchFamily="34" charset="-128"/>
              </a:rPr>
              <a:t>Why the preferential attachment should be linear in the degree?</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2</a:t>
            </a:fld>
            <a:endParaRPr lang="en-IN"/>
          </a:p>
        </p:txBody>
      </p:sp>
      <p:sp>
        <p:nvSpPr>
          <p:cNvPr id="5" name="Footer Placeholder 4"/>
          <p:cNvSpPr>
            <a:spLocks noGrp="1"/>
          </p:cNvSpPr>
          <p:nvPr>
            <p:ph type="ftr" sz="quarter" idx="3"/>
          </p:nvPr>
        </p:nvSpPr>
        <p:spPr/>
        <p:txBody>
          <a:bodyPr/>
          <a:lstStyle/>
          <a:p>
            <a:r>
              <a:rPr lang="en-IN" smtClean="0"/>
              <a:t>MA 653: Network Science</a:t>
            </a:r>
            <a:endParaRPr lang="en-IN" dirty="0"/>
          </a:p>
        </p:txBody>
      </p:sp>
    </p:spTree>
    <p:extLst>
      <p:ext uri="{BB962C8B-B14F-4D97-AF65-F5344CB8AC3E}">
        <p14:creationId xmlns:p14="http://schemas.microsoft.com/office/powerpoint/2010/main" val="490921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Addition of extra edges</a:t>
            </a:r>
            <a:endParaRPr lang="en-IN" dirty="0"/>
          </a:p>
        </p:txBody>
      </p:sp>
      <p:sp>
        <p:nvSpPr>
          <p:cNvPr id="3" name="Content Placeholder 2"/>
          <p:cNvSpPr>
            <a:spLocks noGrp="1"/>
          </p:cNvSpPr>
          <p:nvPr>
            <p:ph idx="1"/>
          </p:nvPr>
        </p:nvSpPr>
        <p:spPr/>
        <p:txBody>
          <a:bodyPr>
            <a:normAutofit lnSpcReduction="10000"/>
          </a:bodyPr>
          <a:lstStyle/>
          <a:p>
            <a:pPr algn="just"/>
            <a:r>
              <a:rPr lang="en-US" altLang="en-US" dirty="0">
                <a:ea typeface="ＭＳ Ｐゴシック" panose="020B0600070205080204" pitchFamily="34" charset="-128"/>
              </a:rPr>
              <a:t>While in citation networks no new edges can be created by  a vertex after the time of the node generation this is not true for the majority of the </a:t>
            </a:r>
            <a:r>
              <a:rPr lang="en-US" altLang="en-US" dirty="0" smtClean="0">
                <a:ea typeface="ＭＳ Ｐゴシック" panose="020B0600070205080204" pitchFamily="34" charset="-128"/>
              </a:rPr>
              <a:t>networks</a:t>
            </a:r>
          </a:p>
          <a:p>
            <a:pPr lvl="1" algn="just"/>
            <a:r>
              <a:rPr lang="en-US" altLang="en-US" dirty="0" smtClean="0">
                <a:ea typeface="ＭＳ Ｐゴシック" panose="020B0600070205080204" pitchFamily="34" charset="-128"/>
              </a:rPr>
              <a:t>For example, </a:t>
            </a:r>
            <a:r>
              <a:rPr lang="en-US" altLang="en-US" dirty="0">
                <a:ea typeface="ＭＳ Ｐゴシック" panose="020B0600070205080204" pitchFamily="34" charset="-128"/>
              </a:rPr>
              <a:t>t</a:t>
            </a:r>
            <a:r>
              <a:rPr lang="en-US" altLang="en-US" dirty="0" smtClean="0">
                <a:ea typeface="ＭＳ Ｐゴシック" panose="020B0600070205080204" pitchFamily="34" charset="-128"/>
              </a:rPr>
              <a:t>he WWW is constantly changing</a:t>
            </a:r>
            <a:endParaRPr lang="en-US" altLang="en-US" dirty="0">
              <a:ea typeface="ＭＳ Ｐゴシック" panose="020B0600070205080204" pitchFamily="34" charset="-128"/>
            </a:endParaRPr>
          </a:p>
          <a:p>
            <a:pPr algn="just"/>
            <a:r>
              <a:rPr lang="en-US" altLang="en-US" dirty="0" smtClean="0">
                <a:ea typeface="ＭＳ Ｐゴシック" panose="020B0600070205080204" pitchFamily="34" charset="-128"/>
              </a:rPr>
              <a:t>A </a:t>
            </a:r>
            <a:r>
              <a:rPr lang="en-US" altLang="en-US" dirty="0">
                <a:ea typeface="ＭＳ Ｐゴシック" panose="020B0600070205080204" pitchFamily="34" charset="-128"/>
              </a:rPr>
              <a:t>network evolution model that can deal with the creation of new edges is the following:</a:t>
            </a:r>
          </a:p>
          <a:p>
            <a:pPr lvl="1" algn="just"/>
            <a:r>
              <a:rPr lang="en-US" altLang="en-US" dirty="0">
                <a:ea typeface="ＭＳ Ｐゴシック" panose="020B0600070205080204" pitchFamily="34" charset="-128"/>
              </a:rPr>
              <a:t>At each </a:t>
            </a:r>
            <a:r>
              <a:rPr lang="en-US" altLang="en-US" dirty="0" smtClean="0">
                <a:ea typeface="ＭＳ Ｐゴシック" panose="020B0600070205080204" pitchFamily="34" charset="-128"/>
              </a:rPr>
              <a:t>step, </a:t>
            </a:r>
            <a:r>
              <a:rPr lang="en-US" altLang="en-US" dirty="0">
                <a:ea typeface="ＭＳ Ｐゴシック" panose="020B0600070205080204" pitchFamily="34" charset="-128"/>
              </a:rPr>
              <a:t>the new node creates exactly </a:t>
            </a:r>
            <a:r>
              <a:rPr lang="en-US" altLang="en-US" i="1" dirty="0">
                <a:ea typeface="ＭＳ Ｐゴシック" panose="020B0600070205080204" pitchFamily="34" charset="-128"/>
              </a:rPr>
              <a:t>c</a:t>
            </a:r>
            <a:r>
              <a:rPr lang="en-US" altLang="en-US" dirty="0">
                <a:ea typeface="ＭＳ Ｐゴシック" panose="020B0600070205080204" pitchFamily="34" charset="-128"/>
              </a:rPr>
              <a:t> new edges which attach to other vertices with probability proportional to degree </a:t>
            </a:r>
            <a:r>
              <a:rPr lang="en-US" altLang="en-US" i="1" dirty="0" smtClean="0">
                <a:ea typeface="ＭＳ Ｐゴシック" panose="020B0600070205080204" pitchFamily="34" charset="-128"/>
              </a:rPr>
              <a:t>k </a:t>
            </a:r>
            <a:r>
              <a:rPr lang="en-US" altLang="en-US" dirty="0" smtClean="0">
                <a:solidFill>
                  <a:schemeClr val="tx1">
                    <a:lumMod val="50000"/>
                    <a:lumOff val="50000"/>
                  </a:schemeClr>
                </a:solidFill>
                <a:ea typeface="ＭＳ Ｐゴシック" panose="020B0600070205080204" pitchFamily="34" charset="-128"/>
              </a:rPr>
              <a:t>[same as before]</a:t>
            </a:r>
            <a:endParaRPr lang="en-US" altLang="en-US" i="1" dirty="0">
              <a:solidFill>
                <a:schemeClr val="tx1">
                  <a:lumMod val="50000"/>
                  <a:lumOff val="50000"/>
                </a:schemeClr>
              </a:solidFill>
              <a:ea typeface="ＭＳ Ｐゴシック" panose="020B0600070205080204" pitchFamily="34" charset="-128"/>
            </a:endParaRPr>
          </a:p>
          <a:p>
            <a:pPr lvl="1" algn="just"/>
            <a:r>
              <a:rPr lang="en-US" altLang="en-US" dirty="0">
                <a:ea typeface="ＭＳ Ｐゴシック" panose="020B0600070205080204" pitchFamily="34" charset="-128"/>
              </a:rPr>
              <a:t>In addition, at each step some number </a:t>
            </a:r>
            <a:r>
              <a:rPr lang="en-US" altLang="en-US" i="1" dirty="0">
                <a:ea typeface="ＭＳ Ｐゴシック" panose="020B0600070205080204" pitchFamily="34" charset="-128"/>
              </a:rPr>
              <a:t>w</a:t>
            </a:r>
            <a:r>
              <a:rPr lang="en-US" altLang="en-US" dirty="0">
                <a:ea typeface="ＭＳ Ｐゴシック" panose="020B0600070205080204" pitchFamily="34" charset="-128"/>
              </a:rPr>
              <a:t> of extra edges are added to the network with </a:t>
            </a:r>
            <a:r>
              <a:rPr lang="en-US" altLang="en-US" u="sng" dirty="0">
                <a:ea typeface="ＭＳ Ｐゴシック" panose="020B0600070205080204" pitchFamily="34" charset="-128"/>
              </a:rPr>
              <a:t>both</a:t>
            </a:r>
            <a:r>
              <a:rPr lang="en-US" altLang="en-US" dirty="0">
                <a:ea typeface="ＭＳ Ｐゴシック" panose="020B0600070205080204" pitchFamily="34" charset="-128"/>
              </a:rPr>
              <a:t> ends attaching to vertices chosen in proportional to degree</a:t>
            </a:r>
          </a:p>
          <a:p>
            <a:pPr lvl="2" algn="just"/>
            <a:r>
              <a:rPr lang="en-US" altLang="en-US" sz="2400" dirty="0">
                <a:ea typeface="ＭＳ Ｐゴシック" panose="020B0600070205080204" pitchFamily="34" charset="-128"/>
              </a:rPr>
              <a:t>Thus, when the network has </a:t>
            </a:r>
            <a:r>
              <a:rPr lang="en-US" altLang="en-US" sz="2400" i="1" dirty="0">
                <a:ea typeface="ＭＳ Ｐゴシック" panose="020B0600070205080204" pitchFamily="34" charset="-128"/>
              </a:rPr>
              <a:t>n</a:t>
            </a:r>
            <a:r>
              <a:rPr lang="en-US" altLang="en-US" sz="2400" dirty="0">
                <a:ea typeface="ＭＳ Ｐゴシック" panose="020B0600070205080204" pitchFamily="34" charset="-128"/>
              </a:rPr>
              <a:t> vertices it will have </a:t>
            </a:r>
            <a:r>
              <a:rPr lang="en-US" altLang="en-US" sz="2400" i="1" dirty="0">
                <a:ea typeface="ＭＳ Ｐゴシック" panose="020B0600070205080204" pitchFamily="34" charset="-128"/>
              </a:rPr>
              <a:t>n</a:t>
            </a:r>
            <a:r>
              <a:rPr lang="en-US" altLang="en-US" sz="2400" dirty="0">
                <a:ea typeface="ＭＳ Ｐゴシック" panose="020B0600070205080204" pitchFamily="34" charset="-128"/>
              </a:rPr>
              <a:t>(</a:t>
            </a:r>
            <a:r>
              <a:rPr lang="en-US" altLang="en-US" sz="2400" i="1" dirty="0" err="1">
                <a:ea typeface="ＭＳ Ｐゴシック" panose="020B0600070205080204" pitchFamily="34" charset="-128"/>
              </a:rPr>
              <a:t>c</a:t>
            </a:r>
            <a:r>
              <a:rPr lang="en-US" altLang="en-US" sz="2400" dirty="0" err="1">
                <a:ea typeface="ＭＳ Ｐゴシック" panose="020B0600070205080204" pitchFamily="34" charset="-128"/>
              </a:rPr>
              <a:t>+</a:t>
            </a:r>
            <a:r>
              <a:rPr lang="en-US" altLang="en-US" sz="2400" i="1" dirty="0" err="1">
                <a:ea typeface="ＭＳ Ｐゴシック" panose="020B0600070205080204" pitchFamily="34" charset="-128"/>
              </a:rPr>
              <a:t>w</a:t>
            </a:r>
            <a:r>
              <a:rPr lang="en-US" altLang="en-US" sz="2400" dirty="0">
                <a:ea typeface="ＭＳ Ｐゴシック" panose="020B0600070205080204" pitchFamily="34" charset="-128"/>
              </a:rPr>
              <a:t>) edges</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3</a:t>
            </a:fld>
            <a:endParaRPr lang="en-IN"/>
          </a:p>
        </p:txBody>
      </p:sp>
      <p:sp>
        <p:nvSpPr>
          <p:cNvPr id="5" name="Footer Placeholder 4"/>
          <p:cNvSpPr>
            <a:spLocks noGrp="1"/>
          </p:cNvSpPr>
          <p:nvPr>
            <p:ph type="ftr" sz="quarter" idx="3"/>
          </p:nvPr>
        </p:nvSpPr>
        <p:spPr/>
        <p:txBody>
          <a:bodyPr/>
          <a:lstStyle/>
          <a:p>
            <a:r>
              <a:rPr lang="en-IN" smtClean="0"/>
              <a:t>MA 653: Network Science</a:t>
            </a:r>
            <a:endParaRPr lang="en-IN" dirty="0"/>
          </a:p>
        </p:txBody>
      </p:sp>
    </p:spTree>
    <p:extLst>
      <p:ext uri="{BB962C8B-B14F-4D97-AF65-F5344CB8AC3E}">
        <p14:creationId xmlns:p14="http://schemas.microsoft.com/office/powerpoint/2010/main" val="1849811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Addition of extra edges</a:t>
            </a:r>
            <a:endParaRPr lang="en-IN" dirty="0"/>
          </a:p>
        </p:txBody>
      </p:sp>
      <p:sp>
        <p:nvSpPr>
          <p:cNvPr id="3" name="Content Placeholder 2"/>
          <p:cNvSpPr>
            <a:spLocks noGrp="1"/>
          </p:cNvSpPr>
          <p:nvPr>
            <p:ph idx="1"/>
          </p:nvPr>
        </p:nvSpPr>
        <p:spPr/>
        <p:txBody>
          <a:bodyPr>
            <a:normAutofit lnSpcReduction="10000"/>
          </a:bodyPr>
          <a:lstStyle/>
          <a:p>
            <a:pPr algn="just"/>
            <a:r>
              <a:rPr lang="en-US" altLang="en-US" dirty="0">
                <a:ea typeface="ＭＳ Ｐゴシック" panose="020B0600070205080204" pitchFamily="34" charset="-128"/>
              </a:rPr>
              <a:t>Every new node brings </a:t>
            </a:r>
            <a:r>
              <a:rPr lang="en-US" altLang="en-US" i="1" dirty="0">
                <a:ea typeface="ＭＳ Ｐゴシック" panose="020B0600070205080204" pitchFamily="34" charset="-128"/>
              </a:rPr>
              <a:t>c</a:t>
            </a:r>
            <a:r>
              <a:rPr lang="en-US" altLang="en-US" dirty="0">
                <a:ea typeface="ＭＳ Ｐゴシック" panose="020B0600070205080204" pitchFamily="34" charset="-128"/>
              </a:rPr>
              <a:t>+2w </a:t>
            </a:r>
            <a:r>
              <a:rPr lang="en-US" altLang="en-US" dirty="0" smtClean="0">
                <a:ea typeface="ＭＳ Ｐゴシック" panose="020B0600070205080204" pitchFamily="34" charset="-128"/>
              </a:rPr>
              <a:t>ends of edges </a:t>
            </a:r>
          </a:p>
          <a:p>
            <a:pPr lvl="1" algn="just"/>
            <a:r>
              <a:rPr lang="en-US" altLang="en-US" dirty="0" smtClean="0">
                <a:ea typeface="ＭＳ Ｐゴシック" panose="020B0600070205080204" pitchFamily="34" charset="-128"/>
              </a:rPr>
              <a:t>2 extra for each of the </a:t>
            </a:r>
            <a:r>
              <a:rPr lang="en-US" altLang="en-US" i="1" dirty="0" smtClean="0">
                <a:ea typeface="ＭＳ Ｐゴシック" panose="020B0600070205080204" pitchFamily="34" charset="-128"/>
              </a:rPr>
              <a:t>w</a:t>
            </a:r>
            <a:r>
              <a:rPr lang="en-US" altLang="en-US" dirty="0" smtClean="0">
                <a:ea typeface="ＭＳ Ｐゴシック" panose="020B0600070205080204" pitchFamily="34" charset="-128"/>
              </a:rPr>
              <a:t> extra edges</a:t>
            </a:r>
            <a:endParaRPr lang="en-US" altLang="en-US" dirty="0">
              <a:ea typeface="ＭＳ Ｐゴシック" panose="020B0600070205080204" pitchFamily="34" charset="-128"/>
            </a:endParaRPr>
          </a:p>
          <a:p>
            <a:pPr algn="just"/>
            <a:r>
              <a:rPr lang="en-US" altLang="en-US" dirty="0" smtClean="0">
                <a:ea typeface="ＭＳ Ｐゴシック" panose="020B0600070205080204" pitchFamily="34" charset="-128"/>
              </a:rPr>
              <a:t>The </a:t>
            </a:r>
            <a:r>
              <a:rPr lang="en-US" altLang="en-US" dirty="0">
                <a:ea typeface="ＭＳ Ｐゴシック" panose="020B0600070205080204" pitchFamily="34" charset="-128"/>
              </a:rPr>
              <a:t>normalization factor for the attaching probabilities is the sum of the degree of all nodes</a:t>
            </a:r>
          </a:p>
          <a:p>
            <a:pPr lvl="1" algn="just"/>
            <a:r>
              <a:rPr lang="en-US" altLang="en-US" dirty="0">
                <a:ea typeface="ＭＳ Ｐゴシック" panose="020B0600070205080204" pitchFamily="34" charset="-128"/>
              </a:rPr>
              <a:t>This is equal to twice the number of edges, that is, 2n(</a:t>
            </a:r>
            <a:r>
              <a:rPr lang="en-US" altLang="en-US" dirty="0" err="1">
                <a:ea typeface="ＭＳ Ｐゴシック" panose="020B0600070205080204" pitchFamily="34" charset="-128"/>
              </a:rPr>
              <a:t>c+w</a:t>
            </a:r>
            <a:r>
              <a:rPr lang="en-US" altLang="en-US" dirty="0">
                <a:ea typeface="ＭＳ Ｐゴシック" panose="020B0600070205080204" pitchFamily="34" charset="-128"/>
              </a:rPr>
              <a:t>)</a:t>
            </a:r>
          </a:p>
          <a:p>
            <a:pPr algn="just"/>
            <a:r>
              <a:rPr lang="en-US" altLang="en-US" dirty="0" smtClean="0">
                <a:ea typeface="ＭＳ Ｐゴシック" panose="020B0600070205080204" pitchFamily="34" charset="-128"/>
              </a:rPr>
              <a:t>The </a:t>
            </a:r>
            <a:r>
              <a:rPr lang="en-US" altLang="en-US" dirty="0">
                <a:ea typeface="ＭＳ Ｐゴシック" panose="020B0600070205080204" pitchFamily="34" charset="-128"/>
              </a:rPr>
              <a:t>probability that a node with degree k will attract one of the new edges is:</a:t>
            </a:r>
          </a:p>
          <a:p>
            <a:pPr algn="just"/>
            <a:endParaRPr lang="en-US" altLang="en-US" dirty="0" smtClean="0">
              <a:ea typeface="ＭＳ Ｐゴシック" panose="020B0600070205080204" pitchFamily="34" charset="-128"/>
            </a:endParaRPr>
          </a:p>
          <a:p>
            <a:pPr algn="just"/>
            <a:endParaRPr lang="en-US" altLang="en-US" dirty="0">
              <a:ea typeface="ＭＳ Ｐゴシック" panose="020B0600070205080204" pitchFamily="34" charset="-128"/>
            </a:endParaRPr>
          </a:p>
          <a:p>
            <a:pPr lvl="1" algn="just"/>
            <a:r>
              <a:rPr lang="en-US" altLang="en-US" sz="2800" i="1" dirty="0" err="1">
                <a:ea typeface="ＭＳ Ｐゴシック" panose="020B0600070205080204" pitchFamily="34" charset="-128"/>
              </a:rPr>
              <a:t>p</a:t>
            </a:r>
            <a:r>
              <a:rPr lang="en-US" altLang="en-US" baseline="-25000" dirty="0" err="1">
                <a:ea typeface="ＭＳ Ｐゴシック" panose="020B0600070205080204" pitchFamily="34" charset="-128"/>
              </a:rPr>
              <a:t>k</a:t>
            </a:r>
            <a:r>
              <a:rPr lang="en-US" altLang="en-US" dirty="0">
                <a:ea typeface="ＭＳ Ｐゴシック" panose="020B0600070205080204" pitchFamily="34" charset="-128"/>
              </a:rPr>
              <a:t>(</a:t>
            </a:r>
            <a:r>
              <a:rPr lang="en-US" altLang="en-US" sz="2800" i="1" dirty="0">
                <a:ea typeface="ＭＳ Ｐゴシック" panose="020B0600070205080204" pitchFamily="34" charset="-128"/>
              </a:rPr>
              <a:t>n</a:t>
            </a:r>
            <a:r>
              <a:rPr lang="en-US" altLang="en-US" dirty="0">
                <a:ea typeface="ＭＳ Ｐゴシック" panose="020B0600070205080204" pitchFamily="34" charset="-128"/>
              </a:rPr>
              <a:t>) is the fraction of nodes with degree </a:t>
            </a:r>
            <a:r>
              <a:rPr lang="en-US" altLang="en-US" sz="2800" i="1" dirty="0">
                <a:ea typeface="ＭＳ Ｐゴシック" panose="020B0600070205080204" pitchFamily="34" charset="-128"/>
              </a:rPr>
              <a:t>k</a:t>
            </a:r>
            <a:r>
              <a:rPr lang="en-US" altLang="en-US" dirty="0">
                <a:ea typeface="ＭＳ Ｐゴシック" panose="020B0600070205080204" pitchFamily="34" charset="-128"/>
              </a:rPr>
              <a:t> when the network has</a:t>
            </a:r>
            <a:r>
              <a:rPr lang="en-US" altLang="en-US" sz="2800" i="1" dirty="0">
                <a:ea typeface="ＭＳ Ｐゴシック" panose="020B0600070205080204" pitchFamily="34" charset="-128"/>
              </a:rPr>
              <a:t> n </a:t>
            </a:r>
            <a:r>
              <a:rPr lang="en-US" altLang="en-US" dirty="0">
                <a:ea typeface="ＭＳ Ｐゴシック" panose="020B0600070205080204" pitchFamily="34" charset="-128"/>
              </a:rPr>
              <a:t>vertices</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4</a:t>
            </a:fld>
            <a:endParaRPr lang="en-IN"/>
          </a:p>
        </p:txBody>
      </p:sp>
      <p:sp>
        <p:nvSpPr>
          <p:cNvPr id="5" name="Footer Placeholder 4"/>
          <p:cNvSpPr>
            <a:spLocks noGrp="1"/>
          </p:cNvSpPr>
          <p:nvPr>
            <p:ph type="ftr" sz="quarter" idx="3"/>
          </p:nvPr>
        </p:nvSpPr>
        <p:spPr/>
        <p:txBody>
          <a:bodyPr/>
          <a:lstStyle/>
          <a:p>
            <a:r>
              <a:rPr lang="en-IN" smtClean="0"/>
              <a:t>MA 653: Network Science</a:t>
            </a:r>
            <a:endParaRPr lang="en-IN" dirty="0"/>
          </a:p>
        </p:txBody>
      </p:sp>
      <p:graphicFrame>
        <p:nvGraphicFramePr>
          <p:cNvPr id="6" name="Object 4"/>
          <p:cNvGraphicFramePr>
            <a:graphicFrameLocks noChangeAspect="1"/>
          </p:cNvGraphicFramePr>
          <p:nvPr>
            <p:extLst>
              <p:ext uri="{D42A27DB-BD31-4B8C-83A1-F6EECF244321}">
                <p14:modId xmlns:p14="http://schemas.microsoft.com/office/powerpoint/2010/main" val="2296039634"/>
              </p:ext>
            </p:extLst>
          </p:nvPr>
        </p:nvGraphicFramePr>
        <p:xfrm>
          <a:off x="3170215" y="4391247"/>
          <a:ext cx="6101007" cy="910598"/>
        </p:xfrm>
        <a:graphic>
          <a:graphicData uri="http://schemas.openxmlformats.org/presentationml/2006/ole">
            <mc:AlternateContent xmlns:mc="http://schemas.openxmlformats.org/markup-compatibility/2006">
              <mc:Choice xmlns:v="urn:schemas-microsoft-com:vml" Requires="v">
                <p:oleObj spid="_x0000_s14365" name="Equation" r:id="rId4" imgW="2806700" imgH="419100" progId="Equation.3">
                  <p:embed/>
                </p:oleObj>
              </mc:Choice>
              <mc:Fallback>
                <p:oleObj name="Equation" r:id="rId4" imgW="2806700" imgH="419100" progId="Equation.3">
                  <p:embed/>
                  <p:pic>
                    <p:nvPicPr>
                      <p:cNvPr id="4301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0215" y="4391247"/>
                        <a:ext cx="6101007" cy="91059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09310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Addition of extra edges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670868"/>
              </a:xfrm>
            </p:spPr>
            <p:txBody>
              <a:bodyPr>
                <a:normAutofit/>
              </a:bodyPr>
              <a:lstStyle/>
              <a:p>
                <a:r>
                  <a:rPr lang="en-US" altLang="en-US" sz="2400" dirty="0">
                    <a:ea typeface="ＭＳ Ｐゴシック" panose="020B0600070205080204" pitchFamily="34" charset="-128"/>
                  </a:rPr>
                  <a:t>We can then write the master </a:t>
                </a:r>
                <a:r>
                  <a:rPr lang="en-US" altLang="en-US" sz="2400" dirty="0" smtClean="0">
                    <a:ea typeface="ＭＳ Ｐゴシック" panose="020B0600070205080204" pitchFamily="34" charset="-128"/>
                  </a:rPr>
                  <a:t>equation</a:t>
                </a:r>
              </a:p>
              <a:p>
                <a:endParaRPr lang="en-US" sz="2400" dirty="0">
                  <a:ea typeface="ＭＳ Ｐゴシック" panose="020B0600070205080204" pitchFamily="34" charset="-128"/>
                </a:endParaRPr>
              </a:p>
              <a:p>
                <a:endParaRPr lang="en-US" sz="2400" dirty="0" smtClean="0">
                  <a:ea typeface="ＭＳ Ｐゴシック" panose="020B0600070205080204" pitchFamily="34" charset="-128"/>
                </a:endParaRPr>
              </a:p>
              <a:p>
                <a:endParaRPr lang="en-US" sz="2400" dirty="0">
                  <a:ea typeface="ＭＳ Ｐゴシック" panose="020B0600070205080204" pitchFamily="34" charset="-128"/>
                </a:endParaRPr>
              </a:p>
              <a:p>
                <a:r>
                  <a:rPr lang="en-US" altLang="en-US" sz="2400" dirty="0">
                    <a:ea typeface="ＭＳ Ｐゴシック" panose="020B0600070205080204" pitchFamily="34" charset="-128"/>
                  </a:rPr>
                  <a:t>Taking the limit of large n and solving the equations we get:</a:t>
                </a:r>
              </a:p>
              <a:p>
                <a:pPr lvl="1"/>
                <a:endParaRPr lang="en-US" altLang="en-US" dirty="0" smtClean="0">
                  <a:ea typeface="ＭＳ Ｐゴシック" panose="020B0600070205080204" pitchFamily="34" charset="-128"/>
                </a:endParaRPr>
              </a:p>
              <a:p>
                <a:pPr lvl="1"/>
                <a:endParaRPr lang="en-US" altLang="en-US" dirty="0">
                  <a:ea typeface="ＭＳ Ｐゴシック" panose="020B0600070205080204" pitchFamily="34" charset="-128"/>
                </a:endParaRPr>
              </a:p>
              <a:p>
                <a:r>
                  <a:rPr lang="en-US" altLang="en-US" sz="2400" dirty="0" smtClean="0">
                    <a:ea typeface="ＭＳ Ｐゴシック" panose="020B0600070205080204" pitchFamily="34" charset="-128"/>
                  </a:rPr>
                  <a:t>Again </a:t>
                </a:r>
                <a:r>
                  <a:rPr lang="en-US" altLang="en-US" sz="2400" dirty="0">
                    <a:ea typeface="ＭＳ Ｐゴシック" panose="020B0600070205080204" pitchFamily="34" charset="-128"/>
                  </a:rPr>
                  <a:t>if we take the asymptotic behavior of Beta function we see that the degree distribution has a power law tail with exponent </a:t>
                </a:r>
                <a:r>
                  <a:rPr lang="en-US" altLang="en-US" sz="2400" i="1" dirty="0">
                    <a:ea typeface="ＭＳ Ｐゴシック" panose="020B0600070205080204" pitchFamily="34" charset="-128"/>
                  </a:rPr>
                  <a:t>a</a:t>
                </a:r>
              </a:p>
              <a:p>
                <a:pPr lvl="1"/>
                <a:r>
                  <a:rPr lang="en-US" altLang="en-US" sz="2000" dirty="0">
                    <a:ea typeface="ＭＳ Ｐゴシック" panose="020B0600070205080204" pitchFamily="34" charset="-128"/>
                  </a:rPr>
                  <a:t>For </a:t>
                </a:r>
                <a:r>
                  <a:rPr lang="en-US" altLang="en-US" sz="2000" i="1" dirty="0">
                    <a:ea typeface="ＭＳ Ｐゴシック" panose="020B0600070205080204" pitchFamily="34" charset="-128"/>
                  </a:rPr>
                  <a:t>w</a:t>
                </a:r>
                <a:r>
                  <a:rPr lang="en-US" altLang="en-US" sz="2000" dirty="0">
                    <a:ea typeface="ＭＳ Ｐゴシック" panose="020B0600070205080204" pitchFamily="34" charset="-128"/>
                  </a:rPr>
                  <a:t>=0 we get </a:t>
                </a:r>
                <a:r>
                  <a:rPr lang="en-IN" sz="2000" dirty="0" smtClean="0"/>
                  <a:t> </a:t>
                </a:r>
                <a14:m>
                  <m:oMath xmlns:m="http://schemas.openxmlformats.org/officeDocument/2006/math">
                    <m:r>
                      <a:rPr lang="en-IN" sz="2000" i="1">
                        <a:latin typeface="Cambria Math" panose="02040503050406030204" pitchFamily="18" charset="0"/>
                      </a:rPr>
                      <m:t>𝛼</m:t>
                    </m:r>
                    <m:r>
                      <a:rPr lang="en-IN" sz="2000" i="1">
                        <a:latin typeface="Cambria Math" panose="02040503050406030204" pitchFamily="18" charset="0"/>
                      </a:rPr>
                      <m:t> </m:t>
                    </m:r>
                  </m:oMath>
                </a14:m>
                <a:r>
                  <a:rPr lang="en-US" altLang="en-US" sz="2000" dirty="0" smtClean="0">
                    <a:ea typeface="ＭＳ Ｐゴシック" panose="020B0600070205080204" pitchFamily="34" charset="-128"/>
                  </a:rPr>
                  <a:t>=3 </a:t>
                </a:r>
                <a:r>
                  <a:rPr lang="en-US" altLang="en-US" sz="2000" dirty="0">
                    <a:ea typeface="ＭＳ Ｐゴシック" panose="020B0600070205080204" pitchFamily="34" charset="-128"/>
                  </a:rPr>
                  <a:t>as we should have expected (BA model)</a:t>
                </a:r>
              </a:p>
              <a:p>
                <a:pPr lvl="1"/>
                <a:r>
                  <a:rPr lang="en-US" altLang="en-US" sz="2000" dirty="0">
                    <a:ea typeface="ＭＳ Ｐゴシック" panose="020B0600070205080204" pitchFamily="34" charset="-128"/>
                  </a:rPr>
                  <a:t>For w&gt;0, we get 2&lt;</a:t>
                </a:r>
                <a:r>
                  <a:rPr lang="en-IN" sz="2000" dirty="0"/>
                  <a:t> </a:t>
                </a:r>
                <a14:m>
                  <m:oMath xmlns:m="http://schemas.openxmlformats.org/officeDocument/2006/math">
                    <m:r>
                      <a:rPr lang="en-IN" sz="2000" i="1">
                        <a:latin typeface="Cambria Math" panose="02040503050406030204" pitchFamily="18" charset="0"/>
                      </a:rPr>
                      <m:t>𝛼</m:t>
                    </m:r>
                    <m:r>
                      <a:rPr lang="en-IN" sz="2000" i="1">
                        <a:latin typeface="Cambria Math" panose="02040503050406030204" pitchFamily="18" charset="0"/>
                      </a:rPr>
                      <m:t> </m:t>
                    </m:r>
                  </m:oMath>
                </a14:m>
                <a:r>
                  <a:rPr lang="en-US" altLang="en-US" sz="2000" dirty="0">
                    <a:ea typeface="ＭＳ Ｐゴシック" panose="020B0600070205080204" pitchFamily="34" charset="-128"/>
                  </a:rPr>
                  <a:t>&lt;3</a:t>
                </a:r>
              </a:p>
              <a:p>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670868"/>
              </a:xfrm>
              <a:blipFill>
                <a:blip r:embed="rId4"/>
                <a:stretch>
                  <a:fillRect l="-812" t="-1825" r="-406"/>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5</a:t>
            </a:fld>
            <a:endParaRPr lang="en-IN"/>
          </a:p>
        </p:txBody>
      </p:sp>
      <p:sp>
        <p:nvSpPr>
          <p:cNvPr id="5" name="Footer Placeholder 4"/>
          <p:cNvSpPr>
            <a:spLocks noGrp="1"/>
          </p:cNvSpPr>
          <p:nvPr>
            <p:ph type="ftr" sz="quarter" idx="3"/>
          </p:nvPr>
        </p:nvSpPr>
        <p:spPr/>
        <p:txBody>
          <a:bodyPr/>
          <a:lstStyle/>
          <a:p>
            <a:r>
              <a:rPr lang="en-IN" dirty="0" smtClean="0"/>
              <a:t>MA 653: Network Science</a:t>
            </a:r>
            <a:endParaRPr lang="en-IN" dirty="0"/>
          </a:p>
        </p:txBody>
      </p:sp>
      <p:graphicFrame>
        <p:nvGraphicFramePr>
          <p:cNvPr id="6" name="Object 4"/>
          <p:cNvGraphicFramePr>
            <a:graphicFrameLocks noChangeAspect="1"/>
          </p:cNvGraphicFramePr>
          <p:nvPr>
            <p:extLst>
              <p:ext uri="{D42A27DB-BD31-4B8C-83A1-F6EECF244321}">
                <p14:modId xmlns:p14="http://schemas.microsoft.com/office/powerpoint/2010/main" val="3102983616"/>
              </p:ext>
            </p:extLst>
          </p:nvPr>
        </p:nvGraphicFramePr>
        <p:xfrm>
          <a:off x="1867196" y="2126514"/>
          <a:ext cx="6822596" cy="1584250"/>
        </p:xfrm>
        <a:graphic>
          <a:graphicData uri="http://schemas.openxmlformats.org/presentationml/2006/ole">
            <mc:AlternateContent xmlns:mc="http://schemas.openxmlformats.org/markup-compatibility/2006">
              <mc:Choice xmlns:v="urn:schemas-microsoft-com:vml" Requires="v">
                <p:oleObj spid="_x0000_s15402" name="Equation" r:id="rId5" imgW="4102100" imgH="952500" progId="Equation.3">
                  <p:embed/>
                </p:oleObj>
              </mc:Choice>
              <mc:Fallback>
                <p:oleObj name="Equation" r:id="rId5" imgW="4102100" imgH="952500" progId="Equation.3">
                  <p:embed/>
                  <p:pic>
                    <p:nvPicPr>
                      <p:cNvPr id="44037"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7196" y="2126514"/>
                        <a:ext cx="6822596" cy="1584250"/>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8" name="TextBox 7"/>
              <p:cNvSpPr txBox="1"/>
              <p:nvPr/>
            </p:nvSpPr>
            <p:spPr>
              <a:xfrm>
                <a:off x="3261916" y="4291824"/>
                <a:ext cx="4016421"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0" i="1" smtClean="0">
                              <a:latin typeface="Cambria Math" panose="02040503050406030204" pitchFamily="18" charset="0"/>
                            </a:rPr>
                            <m:t>𝑘</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𝐵</m:t>
                          </m:r>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m:t>
                          </m:r>
                          <m:r>
                            <a:rPr lang="en-IN" b="0" i="1" smtClean="0">
                              <a:latin typeface="Cambria Math" panose="02040503050406030204" pitchFamily="18" charset="0"/>
                            </a:rPr>
                            <m:t>𝛼</m:t>
                          </m:r>
                          <m:r>
                            <a:rPr lang="en-IN" b="0" i="1" smtClean="0">
                              <a:latin typeface="Cambria Math" panose="02040503050406030204" pitchFamily="18" charset="0"/>
                            </a:rPr>
                            <m:t>)</m:t>
                          </m:r>
                        </m:num>
                        <m:den>
                          <m:r>
                            <a:rPr lang="en-IN" b="0" i="1" smtClean="0">
                              <a:latin typeface="Cambria Math" panose="02040503050406030204" pitchFamily="18" charset="0"/>
                            </a:rPr>
                            <m:t>𝐵</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𝛼</m:t>
                          </m:r>
                          <m:r>
                            <a:rPr lang="en-IN" b="0" i="1" smtClean="0">
                              <a:latin typeface="Cambria Math" panose="02040503050406030204" pitchFamily="18" charset="0"/>
                            </a:rPr>
                            <m:t>−1)</m:t>
                          </m:r>
                        </m:den>
                      </m:f>
                      <m:r>
                        <a:rPr lang="en-IN" b="0" i="1" smtClean="0">
                          <a:latin typeface="Cambria Math" panose="02040503050406030204" pitchFamily="18" charset="0"/>
                        </a:rPr>
                        <m:t> </m:t>
                      </m:r>
                      <m:r>
                        <m:rPr>
                          <m:sty m:val="p"/>
                        </m:rPr>
                        <a:rPr lang="en-IN" b="0" i="0" smtClean="0">
                          <a:latin typeface="Cambria Math" panose="02040503050406030204" pitchFamily="18" charset="0"/>
                        </a:rPr>
                        <m:t>where</m:t>
                      </m:r>
                      <m:r>
                        <a:rPr lang="en-IN" b="0" i="1" smtClean="0">
                          <a:latin typeface="Cambria Math" panose="02040503050406030204" pitchFamily="18" charset="0"/>
                        </a:rPr>
                        <m:t> </m:t>
                      </m:r>
                      <m:r>
                        <a:rPr lang="en-IN" b="0" i="1" smtClean="0">
                          <a:latin typeface="Cambria Math" panose="02040503050406030204" pitchFamily="18" charset="0"/>
                        </a:rPr>
                        <m:t>𝛼</m:t>
                      </m:r>
                      <m:r>
                        <a:rPr lang="en-IN" b="0" i="1" smtClean="0">
                          <a:latin typeface="Cambria Math" panose="02040503050406030204" pitchFamily="18" charset="0"/>
                        </a:rPr>
                        <m:t>=2+</m:t>
                      </m:r>
                      <m:f>
                        <m:fPr>
                          <m:ctrlPr>
                            <a:rPr lang="en-IN" b="0" i="1" smtClean="0">
                              <a:latin typeface="Cambria Math" panose="02040503050406030204" pitchFamily="18" charset="0"/>
                            </a:rPr>
                          </m:ctrlPr>
                        </m:fPr>
                        <m:num>
                          <m:r>
                            <a:rPr lang="en-IN" b="0" i="1" smtClean="0">
                              <a:latin typeface="Cambria Math" panose="02040503050406030204" pitchFamily="18" charset="0"/>
                            </a:rPr>
                            <m:t>𝑐</m:t>
                          </m:r>
                        </m:num>
                        <m:den>
                          <m:r>
                            <a:rPr lang="en-IN" b="0" i="1" smtClean="0">
                              <a:latin typeface="Cambria Math" panose="02040503050406030204" pitchFamily="18" charset="0"/>
                            </a:rPr>
                            <m:t>𝑐</m:t>
                          </m:r>
                          <m:r>
                            <a:rPr lang="en-IN" b="0" i="1" smtClean="0">
                              <a:latin typeface="Cambria Math" panose="02040503050406030204" pitchFamily="18" charset="0"/>
                            </a:rPr>
                            <m:t>+2</m:t>
                          </m:r>
                          <m:r>
                            <a:rPr lang="en-IN" b="0" i="1" smtClean="0">
                              <a:latin typeface="Cambria Math" panose="02040503050406030204" pitchFamily="18" charset="0"/>
                            </a:rPr>
                            <m:t>𝑤</m:t>
                          </m:r>
                        </m:den>
                      </m:f>
                    </m:oMath>
                  </m:oMathPara>
                </a14:m>
                <a:endParaRPr lang="en-IN" dirty="0"/>
              </a:p>
            </p:txBody>
          </p:sp>
        </mc:Choice>
        <mc:Fallback xmlns="">
          <p:sp>
            <p:nvSpPr>
              <p:cNvPr id="8" name="TextBox 7"/>
              <p:cNvSpPr txBox="1">
                <a:spLocks noRot="1" noChangeAspect="1" noMove="1" noResize="1" noEditPoints="1" noAdjustHandles="1" noChangeArrowheads="1" noChangeShapeType="1" noTextEdit="1"/>
              </p:cNvSpPr>
              <p:nvPr/>
            </p:nvSpPr>
            <p:spPr>
              <a:xfrm>
                <a:off x="3261916" y="4291824"/>
                <a:ext cx="4016421" cy="576761"/>
              </a:xfrm>
              <a:prstGeom prst="rect">
                <a:avLst/>
              </a:prstGeom>
              <a:blipFill>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867251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Removal of edges</a:t>
            </a:r>
            <a:endParaRPr lang="en-IN" dirty="0"/>
          </a:p>
        </p:txBody>
      </p:sp>
      <p:sp>
        <p:nvSpPr>
          <p:cNvPr id="3" name="Content Placeholder 2"/>
          <p:cNvSpPr>
            <a:spLocks noGrp="1"/>
          </p:cNvSpPr>
          <p:nvPr>
            <p:ph idx="1"/>
          </p:nvPr>
        </p:nvSpPr>
        <p:spPr/>
        <p:txBody>
          <a:bodyPr/>
          <a:lstStyle/>
          <a:p>
            <a:r>
              <a:rPr lang="en-US" altLang="en-US" sz="2400" dirty="0">
                <a:ea typeface="ＭＳ Ｐゴシック" panose="020B0600070205080204" pitchFamily="34" charset="-128"/>
              </a:rPr>
              <a:t>Edges can be removed as well in many networks</a:t>
            </a:r>
          </a:p>
          <a:p>
            <a:pPr lvl="1" algn="just"/>
            <a:r>
              <a:rPr lang="en-US" altLang="en-US" dirty="0">
                <a:ea typeface="ＭＳ Ｐゴシック" panose="020B0600070205080204" pitchFamily="34" charset="-128"/>
              </a:rPr>
              <a:t>Here we begin with an extension of the original BA model to account for deletion of edges at each step (edges additions are still only happening at the initial creation of a vertex)</a:t>
            </a:r>
          </a:p>
          <a:p>
            <a:pPr lvl="1" algn="just"/>
            <a:r>
              <a:rPr lang="en-US" altLang="en-US" dirty="0">
                <a:ea typeface="ＭＳ Ｐゴシック" panose="020B0600070205080204" pitchFamily="34" charset="-128"/>
              </a:rPr>
              <a:t>In particular, at each step a new vertex is created with c edges associated with him</a:t>
            </a:r>
          </a:p>
          <a:p>
            <a:pPr lvl="2" algn="just"/>
            <a:r>
              <a:rPr lang="en-US" altLang="en-US" sz="2400" dirty="0">
                <a:ea typeface="ＭＳ Ｐゴシック" panose="020B0600070205080204" pitchFamily="34" charset="-128"/>
              </a:rPr>
              <a:t>These edges are attached to existing nodes with the original BA process, that is, proportional to the </a:t>
            </a:r>
            <a:r>
              <a:rPr lang="en-US" altLang="en-US" sz="2400" dirty="0" smtClean="0">
                <a:ea typeface="ＭＳ Ｐゴシック" panose="020B0600070205080204" pitchFamily="34" charset="-128"/>
              </a:rPr>
              <a:t>existing </a:t>
            </a:r>
            <a:r>
              <a:rPr lang="en-US" altLang="en-US" sz="2400" dirty="0">
                <a:ea typeface="ＭＳ Ｐゴシック" panose="020B0600070205080204" pitchFamily="34" charset="-128"/>
              </a:rPr>
              <a:t>nodes degrees</a:t>
            </a:r>
          </a:p>
          <a:p>
            <a:pPr lvl="1" algn="just"/>
            <a:r>
              <a:rPr lang="en-US" altLang="en-US" dirty="0">
                <a:ea typeface="ＭＳ Ｐゴシック" panose="020B0600070205080204" pitchFamily="34" charset="-128"/>
              </a:rPr>
              <a:t>At each step we also remove u edges from the existing ones</a:t>
            </a:r>
          </a:p>
          <a:p>
            <a:pPr lvl="2" algn="just"/>
            <a:r>
              <a:rPr lang="en-US" altLang="en-US" sz="2400" dirty="0">
                <a:ea typeface="ＭＳ Ｐゴシック" panose="020B0600070205080204" pitchFamily="34" charset="-128"/>
              </a:rPr>
              <a:t>The edges that are deleted are picked uniformly at random</a:t>
            </a:r>
          </a:p>
          <a:p>
            <a:pPr lvl="2" algn="just"/>
            <a:r>
              <a:rPr lang="en-US" altLang="en-US" sz="2400" dirty="0">
                <a:ea typeface="ＭＳ Ｐゴシック" panose="020B0600070205080204" pitchFamily="34" charset="-128"/>
              </a:rPr>
              <a:t>The probability that a node of degree </a:t>
            </a:r>
            <a:r>
              <a:rPr lang="en-US" altLang="en-US" sz="2400" dirty="0" err="1">
                <a:ea typeface="ＭＳ Ｐゴシック" panose="020B0600070205080204" pitchFamily="34" charset="-128"/>
              </a:rPr>
              <a:t>k</a:t>
            </a:r>
            <a:r>
              <a:rPr lang="en-US" altLang="en-US" sz="2400" baseline="-25000" dirty="0" err="1">
                <a:ea typeface="ＭＳ Ｐゴシック" panose="020B0600070205080204" pitchFamily="34" charset="-128"/>
              </a:rPr>
              <a:t>i</a:t>
            </a:r>
            <a:r>
              <a:rPr lang="en-US" altLang="en-US" sz="2400" dirty="0">
                <a:ea typeface="ＭＳ Ｐゴシック" panose="020B0600070205080204" pitchFamily="34" charset="-128"/>
              </a:rPr>
              <a:t> loses one of its edges is: </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6</a:t>
            </a:fld>
            <a:endParaRPr lang="en-IN"/>
          </a:p>
        </p:txBody>
      </p:sp>
      <p:sp>
        <p:nvSpPr>
          <p:cNvPr id="5" name="Footer Placeholder 4"/>
          <p:cNvSpPr>
            <a:spLocks noGrp="1"/>
          </p:cNvSpPr>
          <p:nvPr>
            <p:ph type="ftr" sz="quarter" idx="3"/>
          </p:nvPr>
        </p:nvSpPr>
        <p:spPr/>
        <p:txBody>
          <a:bodyPr/>
          <a:lstStyle/>
          <a:p>
            <a:r>
              <a:rPr lang="en-IN" smtClean="0"/>
              <a:t>MA 653: Network Science</a:t>
            </a:r>
            <a:endParaRPr lang="en-IN" dirty="0"/>
          </a:p>
        </p:txBody>
      </p:sp>
      <p:graphicFrame>
        <p:nvGraphicFramePr>
          <p:cNvPr id="6" name="Object 4"/>
          <p:cNvGraphicFramePr>
            <a:graphicFrameLocks noChangeAspect="1"/>
          </p:cNvGraphicFramePr>
          <p:nvPr>
            <p:extLst>
              <p:ext uri="{D42A27DB-BD31-4B8C-83A1-F6EECF244321}">
                <p14:modId xmlns:p14="http://schemas.microsoft.com/office/powerpoint/2010/main" val="3314171941"/>
              </p:ext>
            </p:extLst>
          </p:nvPr>
        </p:nvGraphicFramePr>
        <p:xfrm>
          <a:off x="10089412" y="5368278"/>
          <a:ext cx="681370" cy="808685"/>
        </p:xfrm>
        <a:graphic>
          <a:graphicData uri="http://schemas.openxmlformats.org/presentationml/2006/ole">
            <mc:AlternateContent xmlns:mc="http://schemas.openxmlformats.org/markup-compatibility/2006">
              <mc:Choice xmlns:v="urn:schemas-microsoft-com:vml" Requires="v">
                <p:oleObj spid="_x0000_s17433" name="Equation" r:id="rId4" imgW="406400" imgH="482600" progId="Equation.3">
                  <p:embed/>
                </p:oleObj>
              </mc:Choice>
              <mc:Fallback>
                <p:oleObj name="Equation" r:id="rId4" imgW="406400" imgH="482600" progId="Equation.3">
                  <p:embed/>
                  <p:pic>
                    <p:nvPicPr>
                      <p:cNvPr id="4506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9412" y="5368278"/>
                        <a:ext cx="681370" cy="80868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80935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Removal of edges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r>
                  <a:rPr lang="en-US" altLang="en-US" sz="2400" dirty="0">
                    <a:ea typeface="ＭＳ Ｐゴシック" panose="020B0600070205080204" pitchFamily="34" charset="-128"/>
                  </a:rPr>
                  <a:t>F</a:t>
                </a:r>
                <a:r>
                  <a:rPr lang="en-US" altLang="en-US" sz="2400" dirty="0" smtClean="0">
                    <a:ea typeface="ＭＳ Ｐゴシック" panose="020B0600070205080204" pitchFamily="34" charset="-128"/>
                  </a:rPr>
                  <a:t>or edges in the network to grow and not shrink with time it needs to hold: </a:t>
                </a:r>
                <a:r>
                  <a:rPr lang="en-US" altLang="en-US" sz="2400" i="1" dirty="0">
                    <a:ea typeface="ＭＳ Ｐゴシック" panose="020B0600070205080204" pitchFamily="34" charset="-128"/>
                  </a:rPr>
                  <a:t>u</a:t>
                </a:r>
                <a:r>
                  <a:rPr lang="en-US" altLang="en-US" sz="2400" dirty="0">
                    <a:ea typeface="ＭＳ Ｐゴシック" panose="020B0600070205080204" pitchFamily="34" charset="-128"/>
                  </a:rPr>
                  <a:t>&lt;</a:t>
                </a:r>
                <a:r>
                  <a:rPr lang="en-US" altLang="en-US" sz="2400" i="1" dirty="0">
                    <a:ea typeface="ＭＳ Ｐゴシック" panose="020B0600070205080204" pitchFamily="34" charset="-128"/>
                  </a:rPr>
                  <a:t>c</a:t>
                </a:r>
              </a:p>
              <a:p>
                <a:pPr algn="just"/>
                <a:r>
                  <a:rPr lang="en-US" altLang="en-US" sz="2400" dirty="0" smtClean="0">
                    <a:ea typeface="ＭＳ Ｐゴシック" panose="020B0600070205080204" pitchFamily="34" charset="-128"/>
                  </a:rPr>
                  <a:t>The </a:t>
                </a:r>
                <a:r>
                  <a:rPr lang="en-US" altLang="en-US" sz="2400" dirty="0">
                    <a:ea typeface="ＭＳ Ｐゴシック" panose="020B0600070205080204" pitchFamily="34" charset="-128"/>
                  </a:rPr>
                  <a:t>total number of edges after n steps is n(c-u)</a:t>
                </a:r>
              </a:p>
              <a:p>
                <a:pPr algn="just"/>
                <a:r>
                  <a:rPr lang="en-US" altLang="en-US" sz="2400" dirty="0" smtClean="0">
                    <a:ea typeface="ＭＳ Ｐゴシック" panose="020B0600070205080204" pitchFamily="34" charset="-128"/>
                  </a:rPr>
                  <a:t>When </a:t>
                </a:r>
                <a:r>
                  <a:rPr lang="en-US" altLang="en-US" sz="2400" dirty="0">
                    <a:ea typeface="ＭＳ Ｐゴシック" panose="020B0600070205080204" pitchFamily="34" charset="-128"/>
                  </a:rPr>
                  <a:t>writing the master equation we need to be careful since there are more ways now to get nodes of degree k</a:t>
                </a:r>
              </a:p>
              <a:p>
                <a:pPr lvl="1" algn="just"/>
                <a:r>
                  <a:rPr lang="en-US" altLang="en-US" dirty="0">
                    <a:ea typeface="ＭＳ Ｐゴシック" panose="020B0600070205080204" pitchFamily="34" charset="-128"/>
                  </a:rPr>
                  <a:t>The expected number of vertices of degree k that will get a new edge at the (n+1)</a:t>
                </a:r>
                <a:r>
                  <a:rPr lang="en-US" altLang="en-US" baseline="30000" dirty="0" err="1">
                    <a:ea typeface="ＭＳ Ｐゴシック" panose="020B0600070205080204" pitchFamily="34" charset="-128"/>
                  </a:rPr>
                  <a:t>th</a:t>
                </a:r>
                <a:r>
                  <a:rPr lang="en-US" altLang="en-US" dirty="0">
                    <a:ea typeface="ＭＳ Ｐゴシック" panose="020B0600070205080204" pitchFamily="34" charset="-128"/>
                  </a:rPr>
                  <a:t> step is:</a:t>
                </a:r>
              </a:p>
              <a:p>
                <a:pPr marL="457200" lvl="1" indent="0" algn="just">
                  <a:buNone/>
                </a:pPr>
                <a14:m>
                  <m:oMathPara xmlns:m="http://schemas.openxmlformats.org/officeDocument/2006/math">
                    <m:oMathParaPr>
                      <m:jc m:val="centerGroup"/>
                    </m:oMathParaPr>
                    <m:oMath xmlns:m="http://schemas.openxmlformats.org/officeDocument/2006/math">
                      <m:r>
                        <a:rPr lang="en-IN" altLang="en-US" b="0" i="1" smtClean="0">
                          <a:latin typeface="Cambria Math" panose="02040503050406030204" pitchFamily="18" charset="0"/>
                          <a:ea typeface="ＭＳ Ｐゴシック" panose="020B0600070205080204" pitchFamily="34" charset="-128"/>
                        </a:rPr>
                        <m:t>𝑛</m:t>
                      </m:r>
                      <m:sSub>
                        <m:sSubPr>
                          <m:ctrlPr>
                            <a:rPr lang="en-IN" altLang="en-US" b="0" i="1" smtClean="0">
                              <a:latin typeface="Cambria Math" panose="02040503050406030204" pitchFamily="18" charset="0"/>
                              <a:ea typeface="ＭＳ Ｐゴシック" panose="020B0600070205080204" pitchFamily="34" charset="-128"/>
                            </a:rPr>
                          </m:ctrlPr>
                        </m:sSubPr>
                        <m:e>
                          <m:r>
                            <a:rPr lang="en-IN" altLang="en-US" b="0" i="1" smtClean="0">
                              <a:latin typeface="Cambria Math" panose="02040503050406030204" pitchFamily="18" charset="0"/>
                              <a:ea typeface="ＭＳ Ｐゴシック" panose="020B0600070205080204" pitchFamily="34" charset="-128"/>
                            </a:rPr>
                            <m:t>𝑝</m:t>
                          </m:r>
                        </m:e>
                        <m:sub>
                          <m:r>
                            <a:rPr lang="en-IN" altLang="en-US" b="0" i="1" smtClean="0">
                              <a:latin typeface="Cambria Math" panose="02040503050406030204" pitchFamily="18" charset="0"/>
                              <a:ea typeface="ＭＳ Ｐゴシック" panose="020B0600070205080204" pitchFamily="34" charset="-128"/>
                            </a:rPr>
                            <m:t>𝑘</m:t>
                          </m:r>
                        </m:sub>
                      </m:sSub>
                      <m:d>
                        <m:dPr>
                          <m:ctrlPr>
                            <a:rPr lang="en-IN" altLang="en-US" b="0" i="1" smtClean="0">
                              <a:latin typeface="Cambria Math" panose="02040503050406030204" pitchFamily="18" charset="0"/>
                              <a:ea typeface="ＭＳ Ｐゴシック" panose="020B0600070205080204" pitchFamily="34" charset="-128"/>
                            </a:rPr>
                          </m:ctrlPr>
                        </m:dPr>
                        <m:e>
                          <m:r>
                            <a:rPr lang="en-IN" altLang="en-US" b="0" i="1" smtClean="0">
                              <a:latin typeface="Cambria Math" panose="02040503050406030204" pitchFamily="18" charset="0"/>
                              <a:ea typeface="ＭＳ Ｐゴシック" panose="020B0600070205080204" pitchFamily="34" charset="-128"/>
                            </a:rPr>
                            <m:t>𝑛</m:t>
                          </m:r>
                        </m:e>
                      </m:d>
                      <m:r>
                        <a:rPr lang="en-IN" altLang="en-US" b="0" i="1" smtClean="0">
                          <a:latin typeface="Cambria Math" panose="02040503050406030204" pitchFamily="18" charset="0"/>
                          <a:ea typeface="ＭＳ Ｐゴシック" panose="020B0600070205080204" pitchFamily="34" charset="-128"/>
                        </a:rPr>
                        <m:t>𝑐</m:t>
                      </m:r>
                      <m:f>
                        <m:fPr>
                          <m:ctrlPr>
                            <a:rPr lang="en-IN" altLang="en-US" b="0" i="1" smtClean="0">
                              <a:latin typeface="Cambria Math" panose="02040503050406030204" pitchFamily="18" charset="0"/>
                              <a:ea typeface="ＭＳ Ｐゴシック" panose="020B0600070205080204" pitchFamily="34" charset="-128"/>
                            </a:rPr>
                          </m:ctrlPr>
                        </m:fPr>
                        <m:num>
                          <m:r>
                            <a:rPr lang="en-IN" altLang="en-US" b="0" i="1" smtClean="0">
                              <a:latin typeface="Cambria Math" panose="02040503050406030204" pitchFamily="18" charset="0"/>
                              <a:ea typeface="ＭＳ Ｐゴシック" panose="020B0600070205080204" pitchFamily="34" charset="-128"/>
                            </a:rPr>
                            <m:t>𝑘</m:t>
                          </m:r>
                        </m:num>
                        <m:den>
                          <m:r>
                            <a:rPr lang="en-IN" altLang="en-US" b="0" i="1" smtClean="0">
                              <a:latin typeface="Cambria Math" panose="02040503050406030204" pitchFamily="18" charset="0"/>
                              <a:ea typeface="ＭＳ Ｐゴシック" panose="020B0600070205080204" pitchFamily="34" charset="-128"/>
                            </a:rPr>
                            <m:t>2</m:t>
                          </m:r>
                          <m:r>
                            <a:rPr lang="en-IN" altLang="en-US" b="0" i="1" smtClean="0">
                              <a:latin typeface="Cambria Math" panose="02040503050406030204" pitchFamily="18" charset="0"/>
                              <a:ea typeface="ＭＳ Ｐゴシック" panose="020B0600070205080204" pitchFamily="34" charset="-128"/>
                            </a:rPr>
                            <m:t>𝑛</m:t>
                          </m:r>
                          <m:r>
                            <a:rPr lang="en-IN" altLang="en-US" b="0" i="1" smtClean="0">
                              <a:latin typeface="Cambria Math" panose="02040503050406030204" pitchFamily="18" charset="0"/>
                              <a:ea typeface="ＭＳ Ｐゴシック" panose="020B0600070205080204" pitchFamily="34" charset="-128"/>
                            </a:rPr>
                            <m:t>(</m:t>
                          </m:r>
                          <m:r>
                            <a:rPr lang="en-IN" altLang="en-US" b="0" i="1" smtClean="0">
                              <a:latin typeface="Cambria Math" panose="02040503050406030204" pitchFamily="18" charset="0"/>
                              <a:ea typeface="ＭＳ Ｐゴシック" panose="020B0600070205080204" pitchFamily="34" charset="-128"/>
                            </a:rPr>
                            <m:t>𝑐</m:t>
                          </m:r>
                          <m:r>
                            <a:rPr lang="en-IN" altLang="en-US" b="0" i="1" smtClean="0">
                              <a:latin typeface="Cambria Math" panose="02040503050406030204" pitchFamily="18" charset="0"/>
                              <a:ea typeface="ＭＳ Ｐゴシック" panose="020B0600070205080204" pitchFamily="34" charset="-128"/>
                            </a:rPr>
                            <m:t>−</m:t>
                          </m:r>
                          <m:r>
                            <a:rPr lang="en-IN" altLang="en-US" b="0" i="1" smtClean="0">
                              <a:latin typeface="Cambria Math" panose="02040503050406030204" pitchFamily="18" charset="0"/>
                              <a:ea typeface="ＭＳ Ｐゴシック" panose="020B0600070205080204" pitchFamily="34" charset="-128"/>
                            </a:rPr>
                            <m:t>𝑢</m:t>
                          </m:r>
                          <m:r>
                            <a:rPr lang="en-IN" altLang="en-US" b="0" i="1" smtClean="0">
                              <a:latin typeface="Cambria Math" panose="02040503050406030204" pitchFamily="18" charset="0"/>
                              <a:ea typeface="ＭＳ Ｐゴシック" panose="020B0600070205080204" pitchFamily="34" charset="-128"/>
                            </a:rPr>
                            <m:t>)</m:t>
                          </m:r>
                        </m:den>
                      </m:f>
                      <m:r>
                        <a:rPr lang="en-IN" altLang="en-US" b="0" i="1" smtClean="0">
                          <a:latin typeface="Cambria Math" panose="02040503050406030204" pitchFamily="18" charset="0"/>
                          <a:ea typeface="ＭＳ Ｐゴシック" panose="020B0600070205080204" pitchFamily="34" charset="-128"/>
                        </a:rPr>
                        <m:t>=</m:t>
                      </m:r>
                      <m:f>
                        <m:fPr>
                          <m:ctrlPr>
                            <a:rPr lang="en-IN" altLang="en-US" b="0" i="1" smtClean="0">
                              <a:latin typeface="Cambria Math" panose="02040503050406030204" pitchFamily="18" charset="0"/>
                              <a:ea typeface="ＭＳ Ｐゴシック" panose="020B0600070205080204" pitchFamily="34" charset="-128"/>
                            </a:rPr>
                          </m:ctrlPr>
                        </m:fPr>
                        <m:num>
                          <m:r>
                            <a:rPr lang="en-IN" altLang="en-US" b="0" i="1" smtClean="0">
                              <a:latin typeface="Cambria Math" panose="02040503050406030204" pitchFamily="18" charset="0"/>
                              <a:ea typeface="ＭＳ Ｐゴシック" panose="020B0600070205080204" pitchFamily="34" charset="-128"/>
                            </a:rPr>
                            <m:t>𝑐</m:t>
                          </m:r>
                        </m:num>
                        <m:den>
                          <m:r>
                            <a:rPr lang="en-IN" altLang="en-US" b="0" i="1" smtClean="0">
                              <a:latin typeface="Cambria Math" panose="02040503050406030204" pitchFamily="18" charset="0"/>
                              <a:ea typeface="ＭＳ Ｐゴシック" panose="020B0600070205080204" pitchFamily="34" charset="-128"/>
                            </a:rPr>
                            <m:t>2</m:t>
                          </m:r>
                          <m:d>
                            <m:dPr>
                              <m:ctrlPr>
                                <a:rPr lang="en-IN" altLang="en-US" b="0" i="1" smtClean="0">
                                  <a:latin typeface="Cambria Math" panose="02040503050406030204" pitchFamily="18" charset="0"/>
                                  <a:ea typeface="ＭＳ Ｐゴシック" panose="020B0600070205080204" pitchFamily="34" charset="-128"/>
                                </a:rPr>
                              </m:ctrlPr>
                            </m:dPr>
                            <m:e>
                              <m:r>
                                <a:rPr lang="en-IN" altLang="en-US" b="0" i="1" smtClean="0">
                                  <a:latin typeface="Cambria Math" panose="02040503050406030204" pitchFamily="18" charset="0"/>
                                  <a:ea typeface="ＭＳ Ｐゴシック" panose="020B0600070205080204" pitchFamily="34" charset="-128"/>
                                </a:rPr>
                                <m:t>𝑐</m:t>
                              </m:r>
                              <m:r>
                                <a:rPr lang="en-IN" altLang="en-US" b="0" i="1" smtClean="0">
                                  <a:latin typeface="Cambria Math" panose="02040503050406030204" pitchFamily="18" charset="0"/>
                                  <a:ea typeface="ＭＳ Ｐゴシック" panose="020B0600070205080204" pitchFamily="34" charset="-128"/>
                                </a:rPr>
                                <m:t>−</m:t>
                              </m:r>
                              <m:r>
                                <a:rPr lang="en-IN" altLang="en-US" b="0" i="1" smtClean="0">
                                  <a:latin typeface="Cambria Math" panose="02040503050406030204" pitchFamily="18" charset="0"/>
                                  <a:ea typeface="ＭＳ Ｐゴシック" panose="020B0600070205080204" pitchFamily="34" charset="-128"/>
                                </a:rPr>
                                <m:t>𝑢</m:t>
                              </m:r>
                            </m:e>
                          </m:d>
                        </m:den>
                      </m:f>
                      <m:r>
                        <a:rPr lang="en-IN" altLang="en-US" b="0" i="1" smtClean="0">
                          <a:latin typeface="Cambria Math" panose="02040503050406030204" pitchFamily="18" charset="0"/>
                          <a:ea typeface="ＭＳ Ｐゴシック" panose="020B0600070205080204" pitchFamily="34" charset="-128"/>
                        </a:rPr>
                        <m:t>𝑘</m:t>
                      </m:r>
                      <m:sSub>
                        <m:sSubPr>
                          <m:ctrlPr>
                            <a:rPr lang="en-IN" altLang="en-US" b="0" i="1" smtClean="0">
                              <a:latin typeface="Cambria Math" panose="02040503050406030204" pitchFamily="18" charset="0"/>
                              <a:ea typeface="ＭＳ Ｐゴシック" panose="020B0600070205080204" pitchFamily="34" charset="-128"/>
                            </a:rPr>
                          </m:ctrlPr>
                        </m:sSubPr>
                        <m:e>
                          <m:r>
                            <a:rPr lang="en-IN" altLang="en-US" b="0" i="1" smtClean="0">
                              <a:latin typeface="Cambria Math" panose="02040503050406030204" pitchFamily="18" charset="0"/>
                              <a:ea typeface="ＭＳ Ｐゴシック" panose="020B0600070205080204" pitchFamily="34" charset="-128"/>
                            </a:rPr>
                            <m:t>𝑝</m:t>
                          </m:r>
                        </m:e>
                        <m:sub>
                          <m:r>
                            <a:rPr lang="en-IN" altLang="en-US" b="0" i="1" smtClean="0">
                              <a:latin typeface="Cambria Math" panose="02040503050406030204" pitchFamily="18" charset="0"/>
                              <a:ea typeface="ＭＳ Ｐゴシック" panose="020B0600070205080204" pitchFamily="34" charset="-128"/>
                            </a:rPr>
                            <m:t>𝑘</m:t>
                          </m:r>
                        </m:sub>
                      </m:sSub>
                      <m:r>
                        <a:rPr lang="en-IN" altLang="en-US" b="0" i="1" smtClean="0">
                          <a:latin typeface="Cambria Math" panose="02040503050406030204" pitchFamily="18" charset="0"/>
                          <a:ea typeface="ＭＳ Ｐゴシック" panose="020B0600070205080204" pitchFamily="34" charset="-128"/>
                        </a:rPr>
                        <m:t>(</m:t>
                      </m:r>
                      <m:r>
                        <a:rPr lang="en-IN" altLang="en-US" b="0" i="1" smtClean="0">
                          <a:latin typeface="Cambria Math" panose="02040503050406030204" pitchFamily="18" charset="0"/>
                          <a:ea typeface="ＭＳ Ｐゴシック" panose="020B0600070205080204" pitchFamily="34" charset="-128"/>
                        </a:rPr>
                        <m:t>𝑛</m:t>
                      </m:r>
                      <m:r>
                        <a:rPr lang="en-IN" altLang="en-US" b="0" i="1" smtClean="0">
                          <a:latin typeface="Cambria Math" panose="02040503050406030204" pitchFamily="18" charset="0"/>
                          <a:ea typeface="ＭＳ Ｐゴシック" panose="020B0600070205080204" pitchFamily="34" charset="-128"/>
                        </a:rPr>
                        <m:t>)</m:t>
                      </m:r>
                    </m:oMath>
                  </m:oMathPara>
                </a14:m>
                <a:endParaRPr lang="en-US" altLang="en-US" dirty="0">
                  <a:ea typeface="ＭＳ Ｐゴシック" panose="020B0600070205080204" pitchFamily="34" charset="-128"/>
                </a:endParaRPr>
              </a:p>
              <a:p>
                <a:pPr lvl="1" algn="just"/>
                <a:r>
                  <a:rPr lang="en-US" altLang="en-US" dirty="0">
                    <a:ea typeface="ＭＳ Ｐゴシック" panose="020B0600070205080204" pitchFamily="34" charset="-128"/>
                  </a:rPr>
                  <a:t>The expected number of vertices of degree k that will lose one edge at the (n+1)</a:t>
                </a:r>
                <a:r>
                  <a:rPr lang="en-US" altLang="en-US" baseline="30000" dirty="0" err="1">
                    <a:ea typeface="ＭＳ Ｐゴシック" panose="020B0600070205080204" pitchFamily="34" charset="-128"/>
                  </a:rPr>
                  <a:t>th</a:t>
                </a:r>
                <a:r>
                  <a:rPr lang="en-US" altLang="en-US" dirty="0">
                    <a:ea typeface="ＭＳ Ｐゴシック" panose="020B0600070205080204" pitchFamily="34" charset="-128"/>
                  </a:rPr>
                  <a:t> step is:</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12" t="-1961" r="-87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7</a:t>
            </a:fld>
            <a:endParaRPr lang="en-IN"/>
          </a:p>
        </p:txBody>
      </p:sp>
      <p:sp>
        <p:nvSpPr>
          <p:cNvPr id="5" name="Footer Placeholder 4"/>
          <p:cNvSpPr>
            <a:spLocks noGrp="1"/>
          </p:cNvSpPr>
          <p:nvPr>
            <p:ph type="ftr" sz="quarter" idx="3"/>
          </p:nvPr>
        </p:nvSpPr>
        <p:spPr/>
        <p:txBody>
          <a:bodyPr/>
          <a:lstStyle/>
          <a:p>
            <a:r>
              <a:rPr lang="en-IN" smtClean="0"/>
              <a:t>MA 653: Network Science</a:t>
            </a:r>
            <a:endParaRPr lang="en-IN" dirty="0"/>
          </a:p>
        </p:txBody>
      </p:sp>
      <p:graphicFrame>
        <p:nvGraphicFramePr>
          <p:cNvPr id="7" name="Object 5"/>
          <p:cNvGraphicFramePr>
            <a:graphicFrameLocks noChangeAspect="1"/>
          </p:cNvGraphicFramePr>
          <p:nvPr>
            <p:extLst>
              <p:ext uri="{D42A27DB-BD31-4B8C-83A1-F6EECF244321}">
                <p14:modId xmlns:p14="http://schemas.microsoft.com/office/powerpoint/2010/main" val="2747444914"/>
              </p:ext>
            </p:extLst>
          </p:nvPr>
        </p:nvGraphicFramePr>
        <p:xfrm>
          <a:off x="4943475" y="5367338"/>
          <a:ext cx="4341390" cy="809625"/>
        </p:xfrm>
        <a:graphic>
          <a:graphicData uri="http://schemas.openxmlformats.org/presentationml/2006/ole">
            <mc:AlternateContent xmlns:mc="http://schemas.openxmlformats.org/markup-compatibility/2006">
              <mc:Choice xmlns:v="urn:schemas-microsoft-com:vml" Requires="v">
                <p:oleObj spid="_x0000_s18461" name="Equation" r:id="rId4" imgW="2247840" imgH="419040" progId="Equation.3">
                  <p:embed/>
                </p:oleObj>
              </mc:Choice>
              <mc:Fallback>
                <p:oleObj name="Equation" r:id="rId4" imgW="2247840" imgH="419040" progId="Equation.3">
                  <p:embed/>
                  <p:pic>
                    <p:nvPicPr>
                      <p:cNvPr id="46086" name="Object 5"/>
                      <p:cNvPicPr>
                        <a:picLocks noChangeAspect="1" noChangeArrowheads="1"/>
                      </p:cNvPicPr>
                      <p:nvPr/>
                    </p:nvPicPr>
                    <p:blipFill>
                      <a:blip r:embed="rId5"/>
                      <a:srcRect/>
                      <a:stretch>
                        <a:fillRect/>
                      </a:stretch>
                    </p:blipFill>
                    <p:spPr bwMode="auto">
                      <a:xfrm>
                        <a:off x="4943475" y="5367338"/>
                        <a:ext cx="4341390" cy="8096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084054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Removal of edges</a:t>
            </a:r>
            <a:endParaRPr lang="en-IN" dirty="0"/>
          </a:p>
        </p:txBody>
      </p:sp>
      <p:sp>
        <p:nvSpPr>
          <p:cNvPr id="3" name="Content Placeholder 2"/>
          <p:cNvSpPr>
            <a:spLocks noGrp="1"/>
          </p:cNvSpPr>
          <p:nvPr>
            <p:ph idx="1"/>
          </p:nvPr>
        </p:nvSpPr>
        <p:spPr/>
        <p:txBody>
          <a:bodyPr/>
          <a:lstStyle/>
          <a:p>
            <a:r>
              <a:rPr lang="en-IN" sz="2400" dirty="0"/>
              <a:t>As it should be evident nodes now can have degrees less than c as </a:t>
            </a:r>
            <a:r>
              <a:rPr lang="en-IN" sz="2400" dirty="0" smtClean="0"/>
              <a:t>well</a:t>
            </a:r>
            <a:endParaRPr lang="en-IN" sz="2400" dirty="0"/>
          </a:p>
          <a:p>
            <a:r>
              <a:rPr lang="en-IN" sz="2400" dirty="0"/>
              <a:t>The master equation takes the following form:</a:t>
            </a:r>
          </a:p>
          <a:p>
            <a:endParaRPr lang="en-IN" dirty="0" smtClean="0"/>
          </a:p>
          <a:p>
            <a:endParaRPr lang="en-IN" dirty="0" smtClean="0"/>
          </a:p>
          <a:p>
            <a:endParaRPr lang="en-IN" sz="3600" dirty="0"/>
          </a:p>
          <a:p>
            <a:pPr lvl="1" algn="just"/>
            <a:r>
              <a:rPr lang="en-US" altLang="en-US" dirty="0">
                <a:ea typeface="ＭＳ Ｐゴシック" panose="020B0600070205080204" pitchFamily="34" charset="-128"/>
              </a:rPr>
              <a:t>These equations can be combined to:</a:t>
            </a:r>
          </a:p>
          <a:p>
            <a:pPr lvl="1" algn="just"/>
            <a:endParaRPr lang="en-US" altLang="en-US" dirty="0">
              <a:ea typeface="ＭＳ Ｐゴシック" panose="020B0600070205080204" pitchFamily="34" charset="-128"/>
            </a:endParaRPr>
          </a:p>
          <a:p>
            <a:pPr lvl="1" algn="just"/>
            <a:endParaRPr lang="en-US" altLang="en-US" dirty="0">
              <a:ea typeface="ＭＳ Ｐゴシック" panose="020B0600070205080204" pitchFamily="34" charset="-128"/>
            </a:endParaRPr>
          </a:p>
          <a:p>
            <a:pPr lvl="2" algn="just"/>
            <a:r>
              <a:rPr lang="en-US" altLang="en-US" dirty="0">
                <a:ea typeface="ＭＳ Ｐゴシック" panose="020B0600070205080204" pitchFamily="34" charset="-128"/>
              </a:rPr>
              <a:t>Problem arises for k=0, since it involves p</a:t>
            </a:r>
            <a:r>
              <a:rPr lang="en-US" altLang="en-US" baseline="-25000" dirty="0">
                <a:ea typeface="ＭＳ Ｐゴシック" panose="020B0600070205080204" pitchFamily="34" charset="-128"/>
              </a:rPr>
              <a:t>-1</a:t>
            </a:r>
            <a:r>
              <a:rPr lang="en-US" altLang="en-US" dirty="0">
                <a:ea typeface="ＭＳ Ｐゴシック" panose="020B0600070205080204" pitchFamily="34" charset="-128"/>
              </a:rPr>
              <a:t>(n).  To overcome this problem we define p</a:t>
            </a:r>
            <a:r>
              <a:rPr lang="en-US" altLang="en-US" baseline="-25000" dirty="0">
                <a:ea typeface="ＭＳ Ｐゴシック" panose="020B0600070205080204" pitchFamily="34" charset="-128"/>
              </a:rPr>
              <a:t>-1</a:t>
            </a:r>
            <a:r>
              <a:rPr lang="en-US" altLang="en-US" dirty="0">
                <a:ea typeface="ＭＳ Ｐゴシック" panose="020B0600070205080204" pitchFamily="34" charset="-128"/>
              </a:rPr>
              <a:t>=0</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8</a:t>
            </a:fld>
            <a:endParaRPr lang="en-IN"/>
          </a:p>
        </p:txBody>
      </p:sp>
      <p:sp>
        <p:nvSpPr>
          <p:cNvPr id="5" name="Footer Placeholder 4"/>
          <p:cNvSpPr>
            <a:spLocks noGrp="1"/>
          </p:cNvSpPr>
          <p:nvPr>
            <p:ph type="ftr" sz="quarter" idx="3"/>
          </p:nvPr>
        </p:nvSpPr>
        <p:spPr/>
        <p:txBody>
          <a:bodyPr/>
          <a:lstStyle/>
          <a:p>
            <a:r>
              <a:rPr lang="en-IN" smtClean="0"/>
              <a:t>MA 653: Network Science</a:t>
            </a:r>
            <a:endParaRPr lang="en-IN" dirty="0"/>
          </a:p>
        </p:txBody>
      </p:sp>
      <p:graphicFrame>
        <p:nvGraphicFramePr>
          <p:cNvPr id="6" name="Object 4"/>
          <p:cNvGraphicFramePr>
            <a:graphicFrameLocks noChangeAspect="1"/>
          </p:cNvGraphicFramePr>
          <p:nvPr>
            <p:extLst>
              <p:ext uri="{D42A27DB-BD31-4B8C-83A1-F6EECF244321}">
                <p14:modId xmlns:p14="http://schemas.microsoft.com/office/powerpoint/2010/main" val="2776107679"/>
              </p:ext>
            </p:extLst>
          </p:nvPr>
        </p:nvGraphicFramePr>
        <p:xfrm>
          <a:off x="838994" y="2593975"/>
          <a:ext cx="10678631" cy="1530350"/>
        </p:xfrm>
        <a:graphic>
          <a:graphicData uri="http://schemas.openxmlformats.org/presentationml/2006/ole">
            <mc:AlternateContent xmlns:mc="http://schemas.openxmlformats.org/markup-compatibility/2006">
              <mc:Choice xmlns:v="urn:schemas-microsoft-com:vml" Requires="v">
                <p:oleObj spid="_x0000_s19492" name="Equation" r:id="rId4" imgW="6642100" imgH="952500" progId="Equation.3">
                  <p:embed/>
                </p:oleObj>
              </mc:Choice>
              <mc:Fallback>
                <p:oleObj name="Equation" r:id="rId4" imgW="6642100" imgH="952500" progId="Equation.3">
                  <p:embed/>
                  <p:pic>
                    <p:nvPicPr>
                      <p:cNvPr id="4710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994" y="2593975"/>
                        <a:ext cx="10678631" cy="1530350"/>
                      </a:xfrm>
                      <a:prstGeom prst="rect">
                        <a:avLst/>
                      </a:prstGeom>
                      <a:noFill/>
                      <a:ln>
                        <a:noFill/>
                      </a:ln>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264157721"/>
              </p:ext>
            </p:extLst>
          </p:nvPr>
        </p:nvGraphicFramePr>
        <p:xfrm>
          <a:off x="1475581" y="4633915"/>
          <a:ext cx="9240838" cy="703262"/>
        </p:xfrm>
        <a:graphic>
          <a:graphicData uri="http://schemas.openxmlformats.org/presentationml/2006/ole">
            <mc:AlternateContent xmlns:mc="http://schemas.openxmlformats.org/markup-compatibility/2006">
              <mc:Choice xmlns:v="urn:schemas-microsoft-com:vml" Requires="v">
                <p:oleObj spid="_x0000_s19493" name="Equation" r:id="rId6" imgW="5511800" imgH="419100" progId="Equation.3">
                  <p:embed/>
                </p:oleObj>
              </mc:Choice>
              <mc:Fallback>
                <p:oleObj name="Equation" r:id="rId6" imgW="5511800" imgH="419100" progId="Equation.3">
                  <p:embed/>
                  <p:pic>
                    <p:nvPicPr>
                      <p:cNvPr id="4711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5581" y="4633915"/>
                        <a:ext cx="9240838"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37956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Addition/Removal </a:t>
            </a:r>
            <a:r>
              <a:rPr lang="en-US" altLang="en-US" dirty="0">
                <a:ea typeface="ＭＳ Ｐゴシック" panose="020B0600070205080204" pitchFamily="34" charset="-128"/>
              </a:rPr>
              <a:t>of edges</a:t>
            </a:r>
            <a:endParaRPr lang="en-IN" dirty="0"/>
          </a:p>
        </p:txBody>
      </p:sp>
      <p:sp>
        <p:nvSpPr>
          <p:cNvPr id="3" name="Content Placeholder 2"/>
          <p:cNvSpPr>
            <a:spLocks noGrp="1"/>
          </p:cNvSpPr>
          <p:nvPr>
            <p:ph idx="1"/>
          </p:nvPr>
        </p:nvSpPr>
        <p:spPr/>
        <p:txBody>
          <a:bodyPr>
            <a:normAutofit/>
          </a:bodyPr>
          <a:lstStyle/>
          <a:p>
            <a:pPr algn="just"/>
            <a:r>
              <a:rPr lang="en-US" altLang="en-US" dirty="0">
                <a:ea typeface="ＭＳ Ｐゴシック" panose="020B0600070205080204" pitchFamily="34" charset="-128"/>
              </a:rPr>
              <a:t>This extension of BA model accounts only for removal of edges, while it allows creation of edges only during the initial creation of a vertex </a:t>
            </a:r>
          </a:p>
          <a:p>
            <a:pPr algn="just"/>
            <a:r>
              <a:rPr lang="en-US" altLang="en-US" dirty="0" smtClean="0">
                <a:ea typeface="ＭＳ Ｐゴシック" panose="020B0600070205080204" pitchFamily="34" charset="-128"/>
              </a:rPr>
              <a:t>We </a:t>
            </a:r>
            <a:r>
              <a:rPr lang="en-US" altLang="en-US" dirty="0">
                <a:ea typeface="ＭＳ Ｐゴシック" panose="020B0600070205080204" pitchFamily="34" charset="-128"/>
              </a:rPr>
              <a:t>can easily add to the above process the addition of w edges (on top of the c edges created by the new vertex) at every node creation instance </a:t>
            </a:r>
          </a:p>
          <a:p>
            <a:pPr lvl="1" algn="just"/>
            <a:r>
              <a:rPr lang="en-US" altLang="en-US" dirty="0">
                <a:ea typeface="ＭＳ Ｐゴシック" panose="020B0600070205080204" pitchFamily="34" charset="-128"/>
              </a:rPr>
              <a:t>The master equation takes the form:</a:t>
            </a:r>
          </a:p>
          <a:p>
            <a:pPr lvl="1" algn="just"/>
            <a:endParaRPr lang="en-US" altLang="en-US" dirty="0">
              <a:ea typeface="ＭＳ Ｐゴシック" panose="020B0600070205080204" pitchFamily="34" charset="-128"/>
            </a:endParaRPr>
          </a:p>
          <a:p>
            <a:pPr lvl="1" algn="just"/>
            <a:endParaRPr lang="en-US" altLang="en-US" dirty="0">
              <a:ea typeface="ＭＳ Ｐゴシック" panose="020B0600070205080204" pitchFamily="34" charset="-128"/>
            </a:endParaRPr>
          </a:p>
          <a:p>
            <a:pPr lvl="1" algn="just"/>
            <a:endParaRPr lang="en-US" altLang="en-US" dirty="0">
              <a:ea typeface="ＭＳ Ｐゴシック" panose="020B0600070205080204" pitchFamily="34" charset="-128"/>
            </a:endParaRPr>
          </a:p>
          <a:p>
            <a:pPr lvl="1" algn="just"/>
            <a:r>
              <a:rPr lang="en-US" altLang="en-US" dirty="0">
                <a:ea typeface="ＭＳ Ｐゴシック" panose="020B0600070205080204" pitchFamily="34" charset="-128"/>
              </a:rPr>
              <a:t>In this case we require u&lt;</a:t>
            </a:r>
            <a:r>
              <a:rPr lang="en-US" altLang="en-US" dirty="0" err="1">
                <a:ea typeface="ＭＳ Ｐゴシック" panose="020B0600070205080204" pitchFamily="34" charset="-128"/>
              </a:rPr>
              <a:t>w+c</a:t>
            </a:r>
            <a:endParaRPr lang="en-US" altLang="en-US" dirty="0">
              <a:ea typeface="ＭＳ Ｐゴシック" panose="020B0600070205080204" pitchFamily="34" charset="-128"/>
            </a:endParaRP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9</a:t>
            </a:fld>
            <a:endParaRPr lang="en-IN"/>
          </a:p>
        </p:txBody>
      </p:sp>
      <p:sp>
        <p:nvSpPr>
          <p:cNvPr id="5" name="Footer Placeholder 4"/>
          <p:cNvSpPr>
            <a:spLocks noGrp="1"/>
          </p:cNvSpPr>
          <p:nvPr>
            <p:ph type="ftr" sz="quarter" idx="3"/>
          </p:nvPr>
        </p:nvSpPr>
        <p:spPr/>
        <p:txBody>
          <a:bodyPr/>
          <a:lstStyle/>
          <a:p>
            <a:r>
              <a:rPr lang="en-IN" smtClean="0"/>
              <a:t>MA 653: Network Science</a:t>
            </a:r>
            <a:endParaRPr lang="en-IN" dirty="0"/>
          </a:p>
        </p:txBody>
      </p:sp>
      <p:graphicFrame>
        <p:nvGraphicFramePr>
          <p:cNvPr id="6" name="Object 4"/>
          <p:cNvGraphicFramePr>
            <a:graphicFrameLocks noChangeAspect="1"/>
          </p:cNvGraphicFramePr>
          <p:nvPr>
            <p:extLst>
              <p:ext uri="{D42A27DB-BD31-4B8C-83A1-F6EECF244321}">
                <p14:modId xmlns:p14="http://schemas.microsoft.com/office/powerpoint/2010/main" val="1462060331"/>
              </p:ext>
            </p:extLst>
          </p:nvPr>
        </p:nvGraphicFramePr>
        <p:xfrm>
          <a:off x="360680" y="4513262"/>
          <a:ext cx="11831320" cy="837130"/>
        </p:xfrm>
        <a:graphic>
          <a:graphicData uri="http://schemas.openxmlformats.org/presentationml/2006/ole">
            <mc:AlternateContent xmlns:mc="http://schemas.openxmlformats.org/markup-compatibility/2006">
              <mc:Choice xmlns:v="urn:schemas-microsoft-com:vml" Requires="v">
                <p:oleObj spid="_x0000_s20500" name="Equation" r:id="rId3" imgW="6032500" imgH="419100" progId="Equation.3">
                  <p:embed/>
                </p:oleObj>
              </mc:Choice>
              <mc:Fallback>
                <p:oleObj name="Equation" r:id="rId3" imgW="6032500" imgH="419100" progId="Equation.3">
                  <p:embed/>
                  <p:pic>
                    <p:nvPicPr>
                      <p:cNvPr id="4813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80" y="4513262"/>
                        <a:ext cx="11831320" cy="83713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19127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EFC3C03-67F6-4601-A27C-579326EF49A0}">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19732</TotalTime>
  <Words>1091</Words>
  <Application>Microsoft Office PowerPoint</Application>
  <PresentationFormat>Widescreen</PresentationFormat>
  <Paragraphs>120</Paragraphs>
  <Slides>12</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ＭＳ Ｐゴシック</vt:lpstr>
      <vt:lpstr>Arial</vt:lpstr>
      <vt:lpstr>Calibri</vt:lpstr>
      <vt:lpstr>Calibri Light</vt:lpstr>
      <vt:lpstr>Cambria Math</vt:lpstr>
      <vt:lpstr>Office Theme</vt:lpstr>
      <vt:lpstr>Equation</vt:lpstr>
      <vt:lpstr>Preferential Attachment Model  Addition/Deletion of Edges</vt:lpstr>
      <vt:lpstr>Extensions of preferential attachment</vt:lpstr>
      <vt:lpstr>Addition of extra edges</vt:lpstr>
      <vt:lpstr>Addition of extra edges</vt:lpstr>
      <vt:lpstr>Addition of extra edges</vt:lpstr>
      <vt:lpstr>Removal of edges</vt:lpstr>
      <vt:lpstr>Removal of edges</vt:lpstr>
      <vt:lpstr>Removal of edges</vt:lpstr>
      <vt:lpstr>Addition/Removal of edges</vt:lpstr>
      <vt:lpstr>Addition/Removal of edges</vt:lpstr>
      <vt:lpstr>Addition/Removal of edges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 518 Database Management Systems</dc:title>
  <dc:creator>Ashok Singh Sairam</dc:creator>
  <cp:lastModifiedBy>Ashok Singh Sairam</cp:lastModifiedBy>
  <cp:revision>498</cp:revision>
  <dcterms:created xsi:type="dcterms:W3CDTF">2020-08-05T04:35:17Z</dcterms:created>
  <dcterms:modified xsi:type="dcterms:W3CDTF">2024-03-28T06:32:19Z</dcterms:modified>
</cp:coreProperties>
</file>