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5" r:id="rId3"/>
    <p:sldId id="258" r:id="rId4"/>
    <p:sldId id="257" r:id="rId5"/>
    <p:sldId id="262" r:id="rId6"/>
    <p:sldId id="263" r:id="rId7"/>
    <p:sldId id="264" r:id="rId8"/>
    <p:sldId id="265" r:id="rId9"/>
    <p:sldId id="267" r:id="rId10"/>
    <p:sldId id="286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87" r:id="rId20"/>
    <p:sldId id="276" r:id="rId21"/>
    <p:sldId id="277" r:id="rId22"/>
    <p:sldId id="279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0663" autoAdjust="0"/>
  </p:normalViewPr>
  <p:slideViewPr>
    <p:cSldViewPr snapToGrid="0">
      <p:cViewPr varScale="1">
        <p:scale>
          <a:sx n="75" d="100"/>
          <a:sy n="7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3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 will be allowe</a:t>
                </a:r>
                <a:r>
                  <a:rPr lang="en-IN" baseline="0" dirty="0" smtClean="0"/>
                  <a:t>d to take any value, but subject to the constraint that its length stays fixed at the correct value of |s|=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√𝑛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3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7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1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7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1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5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3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1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Community Structure</a:t>
            </a:r>
            <a:br>
              <a:rPr lang="en-IN" sz="5400" dirty="0"/>
            </a:br>
            <a:br>
              <a:rPr lang="en-IN" sz="5400" dirty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9574" y="2229450"/>
            <a:ext cx="8802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Modularity </a:t>
            </a:r>
            <a:r>
              <a:rPr lang="en-IN" sz="3600" dirty="0" err="1"/>
              <a:t>Maximiztion</a:t>
            </a:r>
            <a:r>
              <a:rPr lang="en-IN" sz="3600" dirty="0"/>
              <a:t>, Spectral Modularity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Assortative Mixing and Community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Nodes with similar characteristics tend to be connected by edges</a:t>
            </a:r>
          </a:p>
          <a:p>
            <a:r>
              <a:rPr lang="en-IN" dirty="0"/>
              <a:t>Modularity is a measure of assortative mixing</a:t>
            </a:r>
          </a:p>
          <a:p>
            <a:pPr lvl="1"/>
            <a:r>
              <a:rPr lang="en-IN" dirty="0"/>
              <a:t>It has high value when connections are b/w nodes of same type</a:t>
            </a:r>
          </a:p>
          <a:p>
            <a:r>
              <a:rPr lang="en-IN" dirty="0"/>
              <a:t>We can think of good divisions as ones with high modularity score</a:t>
            </a:r>
          </a:p>
          <a:p>
            <a:r>
              <a:rPr lang="en-IN" dirty="0"/>
              <a:t>Thus one way to detect community is to find divisions with highest modularity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of the Modularity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The modularity of a division of network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𝑄</m:t>
                      </m:r>
                      <m:r>
                        <a:rPr lang="en-IN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Note that </a:t>
                </a:r>
                <a:r>
                  <a:rPr lang="en-IN" sz="2400" dirty="0" err="1"/>
                  <a:t>B</a:t>
                </a:r>
                <a:r>
                  <a:rPr lang="en-IN" sz="2400" baseline="-25000" dirty="0" err="1"/>
                  <a:t>ij</a:t>
                </a:r>
                <a:r>
                  <a:rPr lang="en-IN" sz="2400" dirty="0"/>
                  <a:t> has the property that its sum </a:t>
                </a:r>
                <a:r>
                  <a:rPr lang="en-IN" sz="2400" dirty="0" err="1"/>
                  <a:t>wrt</a:t>
                </a:r>
                <a:r>
                  <a:rPr lang="en-IN" sz="2400" dirty="0"/>
                  <a:t> either of its indices is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𝑚</m:t>
                              </m:r>
                            </m:den>
                          </m:f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𝑚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altLang="en-US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4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altLang="en-US" sz="24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𝑚</m:t>
                              </m:r>
                            </m:den>
                          </m:f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𝑚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The definition of modularity is general in the sense that it allows the division of a network into any number of groups, but let us consider the problem of just two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+1,   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group</m:t>
                              </m:r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group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IN" sz="2400" dirty="0"/>
                  <a:t> is 1 if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and</a:t>
                </a:r>
                <a:r>
                  <a:rPr lang="en-IN" sz="2400" i="1" dirty="0"/>
                  <a:t> j </a:t>
                </a:r>
                <a:r>
                  <a:rPr lang="en-IN" sz="2400" dirty="0"/>
                  <a:t>are in the same group and 0 otherwise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I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=</m:t>
                        </m:r>
                      </m:e>
                    </m:nary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pPr lvl="1"/>
                <a:r>
                  <a:rPr lang="en-IN" sz="2000" dirty="0"/>
                  <a:t>In the second term, we have used the property that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sz="2000" dirty="0"/>
                  <a:t> with either indices is equal to 0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90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00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Problem formulation: Modularity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𝑄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  <m:r>
                            <a:rPr lang="en-IN" altLang="en-US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altLang="en-US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The leading constant factor 1/4m is not important, it has no effect on the maximization problem</a:t>
                </a:r>
              </a:p>
              <a:p>
                <a:r>
                  <a:rPr lang="en-IN" sz="2400" dirty="0"/>
                  <a:t>The quantity </a:t>
                </a:r>
                <a:r>
                  <a:rPr lang="en-IN" sz="2400" dirty="0" err="1"/>
                  <a:t>B</a:t>
                </a:r>
                <a:r>
                  <a:rPr lang="en-IN" sz="2400" baseline="-25000" dirty="0" err="1"/>
                  <a:t>ij</a:t>
                </a:r>
                <a:r>
                  <a:rPr lang="en-IN" sz="2400" dirty="0"/>
                  <a:t> is fixed by the structure of the network</a:t>
                </a:r>
              </a:p>
              <a:p>
                <a:r>
                  <a:rPr lang="en-IN" sz="2400" dirty="0"/>
                  <a:t>The quantity </a:t>
                </a:r>
                <a:r>
                  <a:rPr lang="en-IN" sz="2400" dirty="0" err="1"/>
                  <a:t>s</a:t>
                </a:r>
                <a:r>
                  <a:rPr lang="en-IN" sz="2400" baseline="-25000" dirty="0" err="1"/>
                  <a:t>i</a:t>
                </a:r>
                <a:r>
                  <a:rPr lang="en-IN" sz="2400" dirty="0"/>
                  <a:t> denote a particular division of the network into two parts</a:t>
                </a:r>
              </a:p>
              <a:p>
                <a:r>
                  <a:rPr lang="en-IN" dirty="0"/>
                  <a:t>So the modularity maximization problem can be rephrased as follows</a:t>
                </a:r>
              </a:p>
              <a:p>
                <a:pPr lvl="1"/>
                <a:r>
                  <a:rPr lang="en-IN" dirty="0"/>
                  <a:t>Given a particular set of values, </a:t>
                </a:r>
                <a:r>
                  <a:rPr lang="en-IN" i="1" dirty="0" err="1"/>
                  <a:t>B</a:t>
                </a:r>
                <a:r>
                  <a:rPr lang="en-IN" i="1" baseline="-25000" dirty="0" err="1"/>
                  <a:t>ij</a:t>
                </a:r>
                <a:r>
                  <a:rPr lang="en-IN" dirty="0"/>
                  <a:t> , i.e. a particular network, find the 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IN" dirty="0"/>
                  <a:t> that maximizes the above equation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45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 to Modularity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problem falls in the generic class of </a:t>
            </a:r>
            <a:r>
              <a:rPr lang="en-IN" sz="2400" b="1" dirty="0"/>
              <a:t>discrete optimization problems</a:t>
            </a:r>
            <a:r>
              <a:rPr lang="en-IN" sz="2400" dirty="0"/>
              <a:t>, we are maximizing a known function of a set of discrete-valued variables</a:t>
            </a:r>
          </a:p>
          <a:p>
            <a:r>
              <a:rPr lang="en-IN" sz="2400" dirty="0"/>
              <a:t>There are general computational methods available for finding solution to such problems</a:t>
            </a:r>
          </a:p>
          <a:p>
            <a:pPr lvl="1"/>
            <a:r>
              <a:rPr lang="en-IN" dirty="0"/>
              <a:t>This solutions give approximate results. The approximations are acceptable as long as the methods basically finds the right division</a:t>
            </a:r>
          </a:p>
          <a:p>
            <a:pPr lvl="1"/>
            <a:r>
              <a:rPr lang="en-IN" dirty="0"/>
              <a:t>However, if the modularity value is high but the division is not optimal, the solution is not acceptable. </a:t>
            </a:r>
          </a:p>
          <a:p>
            <a:pPr lvl="2"/>
            <a:r>
              <a:rPr lang="en-IN" dirty="0"/>
              <a:t>Both the solutions are possible</a:t>
            </a:r>
          </a:p>
          <a:p>
            <a:r>
              <a:rPr lang="en-IN" dirty="0"/>
              <a:t>The approximate detection method works well where the community structure leaps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40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Modularity Maximization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We start with a random division of the network into equally sized groups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At each step, go through all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vertices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compute the change in the modularity if this vertex was placed in the other group (i.e. momentarily change the sign of </a:t>
                </a:r>
                <a:r>
                  <a:rPr lang="en-US" altLang="en-US" i="1" dirty="0" err="1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i="1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Among all vertices examined, swap groups to the one that has the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best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effect on modularity – i.e., largest increase or smallest decrease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We repeat the above process by considering only the vertices that we have not already swapped</a:t>
                </a:r>
              </a:p>
              <a:p>
                <a:pPr lvl="2" algn="just"/>
                <a:r>
                  <a:rPr lang="en-US" altLang="en-US" dirty="0">
                    <a:ea typeface="ＭＳ Ｐゴシック" panose="020B0600070205080204" pitchFamily="34" charset="-128"/>
                  </a:rPr>
                  <a:t>A round ends when all the nodes have been moved exactly once.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0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𝑄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  <m:r>
                            <a:rPr lang="en-IN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05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After we go through all vertices, we go through all the states of the network and keep the one with the higher modularity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 repeat the whole process starting with the best network that we identified in the previous round until the modularity no longer improves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What is the time complexity of this algorithm 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4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Simple Modularity Maximization: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Consider the equation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pPr lvl="1"/>
                <a:r>
                  <a:rPr lang="en-IN" dirty="0"/>
                  <a:t>Suppose we are moving node </a:t>
                </a:r>
                <a:r>
                  <a:rPr lang="en-IN" i="1" dirty="0"/>
                  <a:t>v</a:t>
                </a:r>
                <a:r>
                  <a:rPr lang="en-IN" dirty="0"/>
                  <a:t>, so only the variable </a:t>
                </a:r>
                <a:r>
                  <a:rPr lang="en-IN" i="1" dirty="0" err="1"/>
                  <a:t>s</a:t>
                </a:r>
                <a:r>
                  <a:rPr lang="en-IN" i="1" baseline="-25000" dirty="0" err="1"/>
                  <a:t>v</a:t>
                </a:r>
                <a:r>
                  <a:rPr lang="en-IN" dirty="0"/>
                  <a:t> changes</a:t>
                </a:r>
              </a:p>
              <a:p>
                <a:r>
                  <a:rPr lang="en-IN" dirty="0"/>
                  <a:t>Only the terms in the sum that contain </a:t>
                </a:r>
                <a:r>
                  <a:rPr lang="en-IN" i="1" dirty="0" err="1"/>
                  <a:t>s</a:t>
                </a:r>
                <a:r>
                  <a:rPr lang="en-IN" i="1" baseline="-25000" dirty="0" err="1"/>
                  <a:t>v</a:t>
                </a:r>
                <a:r>
                  <a:rPr lang="en-IN" dirty="0"/>
                  <a:t> changes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e>
                        <m:sub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𝑣𝑣</m:t>
                          </m:r>
                        </m:sub>
                      </m:sSub>
                      <m:sSubSup>
                        <m:sSubSupPr>
                          <m:ctrlP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SupPr>
                        <m:e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𝑣</m:t>
                          </m:r>
                        </m:sub>
                        <m:sup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bSup>
                      <m:r>
                        <a:rPr lang="en-IN" altLang="en-US" sz="20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𝑠</m:t>
                          </m:r>
                        </m:e>
                        <m:sub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𝑣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𝑖</m:t>
                          </m:r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(≠</m:t>
                          </m:r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𝑣</m:t>
                          </m:r>
                          <m:r>
                            <a:rPr lang="en-IN" altLang="en-US" sz="20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𝑖</m:t>
                              </m:r>
                              <m:r>
                                <a:rPr lang="en-IN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𝑣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>
                              <m:r>
                                <a:rPr lang="en-IN" altLang="en-US" sz="20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𝑗</m:t>
                              </m:r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(≠</m:t>
                              </m:r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𝑣</m:t>
                              </m:r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altLang="en-US" sz="2000" i="1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𝑣</m:t>
                                  </m:r>
                                  <m:r>
                                    <a:rPr lang="en-IN" altLang="en-US" sz="2000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  <a:p>
                <a:r>
                  <a:rPr lang="en-IN" sz="2400" dirty="0"/>
                  <a:t>The first does not change when we change the sign of </a:t>
                </a:r>
                <a:r>
                  <a:rPr lang="en-IN" sz="2400" dirty="0" err="1"/>
                  <a:t>s</a:t>
                </a:r>
                <a:r>
                  <a:rPr lang="en-IN" sz="2400" baseline="-25000" dirty="0" err="1"/>
                  <a:t>v</a:t>
                </a:r>
                <a:r>
                  <a:rPr lang="en-IN" sz="2400" dirty="0"/>
                  <a:t> and we can ignore it</a:t>
                </a:r>
              </a:p>
              <a:p>
                <a:r>
                  <a:rPr lang="en-IN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IN" sz="2400" dirty="0"/>
                  <a:t>, the other two terms are equal and their sum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  <a:p>
                <a:r>
                  <a:rPr lang="en-IN" sz="2400" dirty="0"/>
                  <a:t>Change in modularity, when we 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𝑣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(≠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𝑣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2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𝑣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naryPr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(≠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𝑣</m:t>
                                </m:r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altLang="en-US" sz="2400" i="1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𝑖𝑣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(≠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𝑖𝑣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23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200" dirty="0"/>
                  <a:t>In the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(≠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𝑖𝑣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200" dirty="0"/>
                  <a:t>, time consuming part of the evaluation is the sum</a:t>
                </a:r>
              </a:p>
              <a:p>
                <a:r>
                  <a:rPr lang="en-IN" sz="22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e>
                      <m:sub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𝑖𝑗</m:t>
                        </m:r>
                      </m:sub>
                    </m:sSub>
                    <m:r>
                      <a:rPr lang="en-IN" altLang="en-US" sz="22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𝐴</m:t>
                        </m:r>
                      </m:e>
                      <m:sub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𝑖𝑗</m:t>
                        </m:r>
                      </m:sub>
                    </m:sSub>
                    <m:r>
                      <a:rPr lang="en-IN" altLang="en-US" sz="22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</m:t>
                    </m:r>
                    <m:f>
                      <m:fPr>
                        <m:ctrlP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IN" altLang="en-US" sz="22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  <m:r>
                          <a:rPr lang="en-IN" altLang="en-US" sz="22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sz="2200" dirty="0"/>
                  <a:t> ,  thus</a:t>
                </a:r>
              </a:p>
              <a:p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(≠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𝑣</m:t>
                        </m:r>
                        <m:r>
                          <a:rPr lang="en-IN" altLang="en-US" sz="22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2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𝑖𝑣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(≠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(≠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(≠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2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IN" sz="2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nary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</m:oMath>
                </a14:m>
                <a:endParaRPr lang="en-IN" sz="2200" dirty="0"/>
              </a:p>
              <a:p>
                <a:pPr lvl="1"/>
                <a:r>
                  <a:rPr lang="en-IN" sz="2000" dirty="0"/>
                  <a:t>The first term is the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for all nodes that are neighbours of </a:t>
                </a:r>
                <a:r>
                  <a:rPr lang="en-IN" sz="2000" i="1" dirty="0" err="1"/>
                  <a:t>s</a:t>
                </a:r>
                <a:r>
                  <a:rPr lang="en-IN" sz="2000" i="1" baseline="-25000" dirty="0" err="1"/>
                  <a:t>v</a:t>
                </a:r>
                <a:r>
                  <a:rPr lang="en-IN" sz="2000" i="1" baseline="-25000" dirty="0"/>
                  <a:t> </a:t>
                </a:r>
                <a:r>
                  <a:rPr lang="en-IN" sz="2000" i="1" dirty="0"/>
                  <a:t> : O(m/n) </a:t>
                </a:r>
                <a:r>
                  <a:rPr lang="en-IN" sz="2000" i="1" dirty="0" err="1"/>
                  <a:t>i.e</a:t>
                </a:r>
                <a:r>
                  <a:rPr lang="en-IN" sz="2000" i="1" dirty="0"/>
                  <a:t> O(m)</a:t>
                </a:r>
              </a:p>
              <a:p>
                <a:pPr lvl="1"/>
                <a:r>
                  <a:rPr lang="en-IN" sz="2000" dirty="0"/>
                  <a:t>The second term involves summing over all the nodes: </a:t>
                </a:r>
                <a:r>
                  <a:rPr lang="en-IN" sz="2000" i="1" dirty="0"/>
                  <a:t>O</a:t>
                </a:r>
                <a:r>
                  <a:rPr lang="en-IN" sz="2000" dirty="0"/>
                  <a:t>(n)</a:t>
                </a:r>
              </a:p>
              <a:p>
                <a:pPr lvl="2"/>
                <a:r>
                  <a:rPr lang="en-IN" dirty="0"/>
                  <a:t>It does not depend on </a:t>
                </a:r>
                <a:r>
                  <a:rPr lang="en-IN" i="1" dirty="0"/>
                  <a:t>v</a:t>
                </a:r>
              </a:p>
              <a:p>
                <a:pPr lvl="1"/>
                <a:r>
                  <a:rPr lang="en-IN" sz="2000" dirty="0"/>
                  <a:t>The third term will take constant time</a:t>
                </a:r>
              </a:p>
              <a:p>
                <a:pPr lvl="1"/>
                <a:r>
                  <a:rPr lang="en-IN" sz="2000" dirty="0"/>
                  <a:t>Hence the total running time is: </a:t>
                </a:r>
                <a:r>
                  <a:rPr lang="en-IN" sz="2000" i="1" dirty="0"/>
                  <a:t>O</a:t>
                </a:r>
                <a:r>
                  <a:rPr lang="en-IN" sz="2000" dirty="0"/>
                  <a:t>(n(</a:t>
                </a:r>
                <a:r>
                  <a:rPr lang="en-IN" sz="2000" i="1" dirty="0" err="1"/>
                  <a:t>m</a:t>
                </a:r>
                <a:r>
                  <a:rPr lang="en-IN" sz="2000" dirty="0" err="1"/>
                  <a:t>+</a:t>
                </a:r>
                <a:r>
                  <a:rPr lang="en-IN" sz="2000" i="1" dirty="0" err="1"/>
                  <a:t>n</a:t>
                </a:r>
                <a:r>
                  <a:rPr lang="en-IN" sz="2000" i="1" dirty="0"/>
                  <a:t>)</a:t>
                </a:r>
                <a:r>
                  <a:rPr lang="en-IN" sz="2000" dirty="0"/>
                  <a:t>) for one round</a:t>
                </a:r>
              </a:p>
              <a:p>
                <a:pPr lvl="1"/>
                <a:r>
                  <a:rPr lang="en-IN" sz="2000" dirty="0"/>
                  <a:t>The number of rounds required to converge is not known, but it is generally less (5 to 10) for small to moderate networks </a:t>
                </a:r>
              </a:p>
              <a:p>
                <a:pPr lvl="1"/>
                <a:endParaRPr lang="en-IN" sz="2000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560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1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Modularity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simple modularity maximization works well but it is not the fastest approach</a:t>
            </a:r>
          </a:p>
          <a:p>
            <a:r>
              <a:rPr lang="en-IN" dirty="0"/>
              <a:t>We will look at a </a:t>
            </a:r>
            <a:r>
              <a:rPr lang="en-IN"/>
              <a:t>more advanced “spectral” algorithm</a:t>
            </a:r>
          </a:p>
          <a:p>
            <a:r>
              <a:rPr lang="en-IN" dirty="0"/>
              <a:t>Spectral graph theory uses the eigenvalues and eigenvectors of graph matrices, such as the adjacency matrix </a:t>
            </a:r>
          </a:p>
          <a:p>
            <a:r>
              <a:rPr lang="en-IN" dirty="0"/>
              <a:t>Spectral here means the connection between the graph and spectral properties of the associated matrices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86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far, we have focused on measurements and models of network</a:t>
            </a:r>
          </a:p>
          <a:p>
            <a:pPr lvl="1"/>
            <a:r>
              <a:rPr lang="en-IN" dirty="0"/>
              <a:t>provide a solid foundation for understanding</a:t>
            </a:r>
          </a:p>
          <a:p>
            <a:r>
              <a:rPr lang="en-IN" dirty="0"/>
              <a:t>Apply what we have learned to gain insight into function of networked systems</a:t>
            </a:r>
          </a:p>
          <a:p>
            <a:pPr lvl="1"/>
            <a:r>
              <a:rPr lang="en-IN" dirty="0"/>
              <a:t>Community detection</a:t>
            </a:r>
          </a:p>
          <a:p>
            <a:pPr lvl="1"/>
            <a:r>
              <a:rPr lang="en-IN" dirty="0"/>
              <a:t>Studies of network failure and resilience</a:t>
            </a:r>
          </a:p>
          <a:p>
            <a:pPr lvl="1"/>
            <a:r>
              <a:rPr lang="en-IN" dirty="0"/>
              <a:t>Epidemic and other spreading process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01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Modularity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2000" dirty="0"/>
                  <a:t>Let us again consider the division of a network into just two parts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+1,   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group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group</m:t>
                              </m:r>
                              <m:r>
                                <a:rPr lang="en-IN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/>
              </a:p>
              <a:p>
                <a:r>
                  <a:rPr lang="en-IN" sz="2400" dirty="0"/>
                  <a:t>Then the modularity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can be written in vector form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𝑄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𝐁𝐬</m:t>
                      </m:r>
                    </m:oMath>
                  </m:oMathPara>
                </a14:m>
                <a:endParaRPr lang="en-IN" sz="2400" b="1" dirty="0"/>
              </a:p>
              <a:p>
                <a:pPr lvl="1"/>
                <a:r>
                  <a:rPr lang="en-IN" sz="2000" dirty="0"/>
                  <a:t>where </a:t>
                </a:r>
                <a:r>
                  <a:rPr lang="en-IN" sz="2000" b="1" dirty="0"/>
                  <a:t>s</a:t>
                </a:r>
                <a:r>
                  <a:rPr lang="en-IN" sz="2000" dirty="0"/>
                  <a:t> is the n-dimensional vector with elements </a:t>
                </a:r>
                <a:r>
                  <a:rPr lang="en-IN" sz="2000" i="1" dirty="0" err="1"/>
                  <a:t>s</a:t>
                </a:r>
                <a:r>
                  <a:rPr lang="en-IN" sz="2000" i="1" baseline="-25000" dirty="0" err="1"/>
                  <a:t>i</a:t>
                </a:r>
                <a:endParaRPr lang="en-IN" sz="2000" i="1" baseline="-25000" dirty="0"/>
              </a:p>
              <a:p>
                <a:pPr lvl="1"/>
                <a:r>
                  <a:rPr lang="en-IN" sz="2000" b="1" dirty="0"/>
                  <a:t>B</a:t>
                </a:r>
                <a:r>
                  <a:rPr lang="en-IN" sz="2000" dirty="0"/>
                  <a:t> is the n x n matrix with elements </a:t>
                </a:r>
                <a:r>
                  <a:rPr lang="en-IN" sz="2000" dirty="0" err="1"/>
                  <a:t>B</a:t>
                </a:r>
                <a:r>
                  <a:rPr lang="en-IN" sz="2000" baseline="-25000" dirty="0" err="1"/>
                  <a:t>ij</a:t>
                </a:r>
                <a:r>
                  <a:rPr lang="en-IN" sz="2000" dirty="0"/>
                  <a:t>, called the modularity matrix</a:t>
                </a:r>
              </a:p>
              <a:p>
                <a:r>
                  <a:rPr lang="en-IN" sz="2400" dirty="0"/>
                  <a:t>We want to find the value of </a:t>
                </a:r>
                <a:r>
                  <a:rPr lang="en-IN" sz="2400" b="1" dirty="0"/>
                  <a:t>s</a:t>
                </a:r>
                <a:r>
                  <a:rPr lang="en-IN" sz="2400" dirty="0"/>
                  <a:t> that maximizes the above equation for a given </a:t>
                </a:r>
                <a:r>
                  <a:rPr lang="en-IN" sz="2400" b="1" dirty="0"/>
                  <a:t>B</a:t>
                </a:r>
                <a:endParaRPr lang="en-IN" sz="2400" dirty="0"/>
              </a:p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The reason why it is hard to solve is the fact that the elements </a:t>
                </a:r>
                <a:r>
                  <a:rPr lang="en-US" altLang="en-US" sz="2400" i="1" dirty="0" err="1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sz="2400" i="1" baseline="-25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cannot take any real value but only specific integer values (+/- 1)</a:t>
                </a:r>
              </a:p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Integer optimization problems can be solved approximately using the 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relaxation method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696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12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the original integer problem the vector </a:t>
            </a:r>
            <a:r>
              <a:rPr lang="en-US" altLang="en-US" b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would point to one of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corners of an n-dimensional hypercube centered at the origins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length of this vector is 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We relax the above constraint by allowing the vector s to point to any direction on a hypersphere circumscribing the original hypercube as long as its length is still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01696"/>
              </p:ext>
            </p:extLst>
          </p:nvPr>
        </p:nvGraphicFramePr>
        <p:xfrm>
          <a:off x="4953000" y="2625726"/>
          <a:ext cx="5651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300" imgH="215900" progId="Equation.3">
                  <p:embed/>
                </p:oleObj>
              </mc:Choice>
              <mc:Fallback>
                <p:oleObj name="Equation" r:id="rId3" imgW="241300" imgH="215900" progId="Equation.3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25726"/>
                        <a:ext cx="5651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81705"/>
              </p:ext>
            </p:extLst>
          </p:nvPr>
        </p:nvGraphicFramePr>
        <p:xfrm>
          <a:off x="4417994" y="4257660"/>
          <a:ext cx="565150" cy="44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300" imgH="215900" progId="Equation.3">
                  <p:embed/>
                </p:oleObj>
              </mc:Choice>
              <mc:Fallback>
                <p:oleObj name="Equation" r:id="rId5" imgW="241300" imgH="215900" progId="Equation.3">
                  <p:embed/>
                  <p:pic>
                    <p:nvPicPr>
                      <p:cNvPr id="256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994" y="4257660"/>
                        <a:ext cx="565150" cy="440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66151"/>
              </p:ext>
            </p:extLst>
          </p:nvPr>
        </p:nvGraphicFramePr>
        <p:xfrm>
          <a:off x="3987800" y="4862460"/>
          <a:ext cx="12477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800" imgH="368300" progId="Equation.3">
                  <p:embed/>
                </p:oleObj>
              </mc:Choice>
              <mc:Fallback>
                <p:oleObj name="Equation" r:id="rId6" imgW="558800" imgH="368300" progId="Equation.3">
                  <p:embed/>
                  <p:pic>
                    <p:nvPicPr>
                      <p:cNvPr id="256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862460"/>
                        <a:ext cx="12477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75" y="4537075"/>
            <a:ext cx="25273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70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5480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We solve the problem using the relaxation method</a:t>
                </a:r>
              </a:p>
              <a:p>
                <a:pPr algn="just"/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algn="just"/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algn="just"/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Or in matrix notation </a:t>
                </a:r>
                <a14:m>
                  <m:oMath xmlns:m="http://schemas.openxmlformats.org/officeDocument/2006/math">
                    <m:r>
                      <a:rPr lang="en-IN" altLang="en-US" sz="2400" b="1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𝐁𝐬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𝛽</m:t>
                    </m:r>
                    <m:r>
                      <a:rPr lang="en-IN" altLang="en-US" sz="2400" b="1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𝐬</m:t>
                    </m:r>
                  </m:oMath>
                </a14:m>
                <a:endParaRPr lang="en-US" altLang="en-US" sz="2400" b="1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IN" dirty="0"/>
                  <a:t>The optimal </a:t>
                </a:r>
                <a:r>
                  <a:rPr lang="en-IN" b="1" dirty="0"/>
                  <a:t>s</a:t>
                </a:r>
                <a:r>
                  <a:rPr lang="en-IN" dirty="0"/>
                  <a:t> is one of the eigenvectors of the modularity matrix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is the corresponding eigenvalue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𝑄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Since our goal is to make the modularity as large as possible, we want the eigenvalue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to be as large as possible.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5480"/>
                <a:ext cx="10515600" cy="4351338"/>
              </a:xfrm>
              <a:blipFill>
                <a:blip r:embed="rId2"/>
                <a:stretch>
                  <a:fillRect l="-812" t="-1964" r="-522" b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09" y="2227876"/>
            <a:ext cx="5696578" cy="11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removing the relaxation (i.e. </a:t>
                </a:r>
                <a:r>
                  <a:rPr lang="en-IN" b="1" dirty="0"/>
                  <a:t>s</a:t>
                </a:r>
                <a:r>
                  <a:rPr lang="en-IN" dirty="0"/>
                  <a:t> should take values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)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We want to minimize the angle between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the leading eigenvector (denoted by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u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Equivalently, we want to maximize the inner product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</m:t>
                        </m:r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𝑇</m:t>
                        </m:r>
                      </m:sup>
                    </m:sSup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𝑢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𝑢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endParaRPr lang="en-IN" dirty="0"/>
              </a:p>
              <a:p>
                <a:pPr lvl="2"/>
                <a:r>
                  <a:rPr lang="en-IN" sz="2400" dirty="0"/>
                  <a:t>The maximum is achieved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𝑢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is positive for all </a:t>
                </a:r>
                <a:r>
                  <a:rPr lang="en-IN" sz="2400" i="1" dirty="0" err="1"/>
                  <a:t>i</a:t>
                </a:r>
                <a:r>
                  <a:rPr lang="en-IN" sz="2400" i="1" dirty="0"/>
                  <a:t> </a:t>
                </a:r>
              </a:p>
              <a:p>
                <a:pPr lvl="3"/>
                <a:r>
                  <a:rPr lang="en-IN" sz="2400" dirty="0"/>
                  <a:t>This occurs when </a:t>
                </a:r>
                <a:r>
                  <a:rPr lang="en-IN" sz="2400" i="1" dirty="0" err="1"/>
                  <a:t>s</a:t>
                </a:r>
                <a:r>
                  <a:rPr lang="en-IN" sz="2400" i="1" baseline="-25000" dirty="0" err="1"/>
                  <a:t>i</a:t>
                </a:r>
                <a:r>
                  <a:rPr lang="en-IN" sz="2400" dirty="0"/>
                  <a:t> has the same sign as </a:t>
                </a:r>
                <a:r>
                  <a:rPr lang="en-IN" sz="2400" i="1" dirty="0" err="1"/>
                  <a:t>u</a:t>
                </a:r>
                <a:r>
                  <a:rPr lang="en-IN" sz="2400" i="1" baseline="-25000" dirty="0" err="1"/>
                  <a:t>i</a:t>
                </a:r>
                <a:r>
                  <a:rPr lang="en-IN" sz="2400" dirty="0"/>
                  <a:t> for all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</a:t>
                </a:r>
              </a:p>
              <a:p>
                <a:pPr lvl="3"/>
                <a:r>
                  <a:rPr lang="en-IN" sz="2400" dirty="0"/>
                  <a:t>Thus we approximate the vector s as follows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95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Modularity Max: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So finally we follow the simple algorithm</a:t>
                </a:r>
              </a:p>
              <a:p>
                <a:pPr lvl="1"/>
                <a:r>
                  <a:rPr lang="en-IN" dirty="0"/>
                  <a:t>Calculate the eigenvector of the modularity matrix corresponding to the largest (most +</a:t>
                </a:r>
                <a:r>
                  <a:rPr lang="en-IN" dirty="0" err="1"/>
                  <a:t>ve</a:t>
                </a:r>
                <a:r>
                  <a:rPr lang="en-IN" dirty="0"/>
                  <a:t>) eigenvalue</a:t>
                </a:r>
              </a:p>
              <a:p>
                <a:pPr lvl="1"/>
                <a:r>
                  <a:rPr lang="en-IN" dirty="0"/>
                  <a:t>Assign nodes to communities according to the signs of the eigenvector</a:t>
                </a:r>
              </a:p>
              <a:p>
                <a:r>
                  <a:rPr lang="en-IN" dirty="0"/>
                  <a:t>The leading eigenvector can be computed using the power method or the </a:t>
                </a:r>
                <a:r>
                  <a:rPr lang="en-IN" dirty="0" err="1"/>
                  <a:t>Lanczos</a:t>
                </a:r>
                <a:r>
                  <a:rPr lang="en-IN" dirty="0"/>
                  <a:t> algorithm</a:t>
                </a:r>
              </a:p>
              <a:p>
                <a:pPr lvl="1"/>
                <a:r>
                  <a:rPr lang="en-IN" dirty="0"/>
                  <a:t>Requires repeated multiplication: O(</a:t>
                </a:r>
                <a:r>
                  <a:rPr lang="en-IN" dirty="0" err="1"/>
                  <a:t>m+n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Time required for entire algorithm: O((</a:t>
                </a:r>
                <a:r>
                  <a:rPr lang="en-IN" dirty="0" err="1"/>
                  <a:t>m+n</a:t>
                </a:r>
                <a:r>
                  <a:rPr lang="en-IN" dirty="0"/>
                  <a:t>)log n) or O(n log n) for a sparse matrix m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N" dirty="0"/>
                  <a:t>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3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Network of </a:t>
            </a:r>
            <a:r>
              <a:rPr lang="en-IN" dirty="0" err="1"/>
              <a:t>coauthorships</a:t>
            </a:r>
            <a:r>
              <a:rPr lang="en-IN" dirty="0"/>
              <a:t> in a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74" y="1715402"/>
            <a:ext cx="4721869" cy="459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4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Dividing network into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Graph partitioning and community detection refer to the division of the vertices in a graph based on the connection patterns of the edges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most common approach is to divide vertices in groups, such that the majority of edges connect members from the same group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Discovering communities in a network can be useful for revealing structure and organization in a network beyond the scale of a single vertex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Allows us to study large networks and break them up into smaller subsets that can be studied separately, for example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visulaizaton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Simplified representation of large networks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0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Number of groups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Depending on whether we have specified the number of groups we want to divide our network in, we have two different problems: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Graph partitioning: Minimum interaction between partitions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Community detection: Discover densely connected regions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Even though the general problem is the same, there are different algorithms that deal with each one of the problems 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06CBD869-5336-40A0-8C73-CC9A1B86DCA7}" type="slidenum">
              <a:rPr lang="en-US" altLang="en-US" sz="1000">
                <a:solidFill>
                  <a:srgbClr val="161616"/>
                </a:solidFill>
              </a:rPr>
              <a:pPr algn="l"/>
              <a:t>5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Graph partitioning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graph partitioning the number of groups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is pre-defined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particular, we want to divide the network vertices into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non-overlapping groups of given sizes such that the number of edges across groups are minimized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Sizes can also be provided in approximation only 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E.g., within specific range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E.g., divide the network nodes into two groups of equal size, such that the number of edges between them is minimized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Graph partitioning is useful in parallel processing of numerical solutions of network processes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1F07D7F-75CA-4E7E-B2CF-09A7AB6A2697}" type="slidenum">
              <a:rPr lang="en-US" altLang="en-US" sz="1000">
                <a:solidFill>
                  <a:srgbClr val="161616"/>
                </a:solidFill>
              </a:rPr>
              <a:pPr algn="l"/>
              <a:t>6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8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Community detection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community detection neither the number of groups nor their sizes are pre-defined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goal is to find the </a:t>
            </a:r>
            <a:r>
              <a:rPr lang="en-US" altLang="en-US" i="1" dirty="0">
                <a:ea typeface="ＭＳ Ｐゴシック" panose="020B0600070205080204" pitchFamily="34" charset="-128"/>
              </a:rPr>
              <a:t>natural fault lines along which the network separates</a:t>
            </a:r>
          </a:p>
          <a:p>
            <a:pPr lvl="1" algn="just"/>
            <a:r>
              <a:rPr lang="en-US" altLang="en-US" sz="2600" dirty="0">
                <a:ea typeface="ＭＳ Ｐゴシック" panose="020B0600070205080204" pitchFamily="34" charset="-128"/>
              </a:rPr>
              <a:t>Few edges between groups and many edges within groups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Community detection is not as well-posed of a problem as graph partitioning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What do we mean “many” and “few”?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Many different objectives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different algorithms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DC278B61-0437-4AFA-8CCD-64700D560EFA}" type="slidenum">
              <a:rPr lang="en-US" altLang="en-US" sz="1000">
                <a:solidFill>
                  <a:srgbClr val="161616"/>
                </a:solidFill>
              </a:rPr>
              <a:pPr algn="l"/>
              <a:t>7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Formulate the problem of community detection as a maximization prob.</a:t>
            </a:r>
          </a:p>
          <a:p>
            <a:pPr lvl="1"/>
            <a:r>
              <a:rPr lang="en-IN" dirty="0"/>
              <a:t>Consider a simple, undirected network</a:t>
            </a:r>
          </a:p>
          <a:p>
            <a:pPr lvl="1"/>
            <a:r>
              <a:rPr lang="en-IN" dirty="0"/>
              <a:t>Divide the network into every possible division</a:t>
            </a:r>
          </a:p>
          <a:p>
            <a:pPr lvl="2"/>
            <a:r>
              <a:rPr lang="en-IN" dirty="0"/>
              <a:t>Assign high score if division is “good” (division has many edges within communities), </a:t>
            </a:r>
          </a:p>
          <a:p>
            <a:pPr lvl="2"/>
            <a:r>
              <a:rPr lang="en-IN" dirty="0"/>
              <a:t>Assign low score if division is “bad”.</a:t>
            </a:r>
          </a:p>
          <a:p>
            <a:pPr lvl="1"/>
            <a:r>
              <a:rPr lang="en-IN" dirty="0"/>
              <a:t>Search through the divisions to find the one with the highest score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1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brute 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a network with </a:t>
                </a:r>
                <a:r>
                  <a:rPr lang="en-IN" i="1" dirty="0"/>
                  <a:t>n</a:t>
                </a:r>
                <a:r>
                  <a:rPr lang="en-IN" dirty="0"/>
                  <a:t> nodes and the problem of dividing the network into 2 groups</a:t>
                </a:r>
              </a:p>
              <a:p>
                <a:r>
                  <a:rPr lang="en-IN" dirty="0"/>
                  <a:t>There are 2</a:t>
                </a:r>
                <a:r>
                  <a:rPr lang="en-IN" baseline="30000" dirty="0"/>
                  <a:t>n</a:t>
                </a:r>
                <a:r>
                  <a:rPr lang="en-IN" dirty="0"/>
                  <a:t> ways to divide </a:t>
                </a:r>
                <a:r>
                  <a:rPr lang="en-IN" i="1" dirty="0"/>
                  <a:t>n</a:t>
                </a:r>
                <a:r>
                  <a:rPr lang="en-IN" dirty="0"/>
                  <a:t> nodes into two groups</a:t>
                </a:r>
              </a:p>
              <a:p>
                <a:pPr lvl="1"/>
                <a:r>
                  <a:rPr lang="en-IN" dirty="0"/>
                  <a:t>The number of possible divisions will quickly grow with </a:t>
                </a:r>
                <a:r>
                  <a:rPr lang="en-IN" i="1" dirty="0"/>
                  <a:t>n</a:t>
                </a:r>
              </a:p>
              <a:p>
                <a:pPr lvl="1"/>
                <a:r>
                  <a:rPr lang="en-IN" dirty="0"/>
                  <a:t>For n=100,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The success of the approach relies on how to satisfactorily define score</a:t>
                </a:r>
              </a:p>
              <a:p>
                <a:pPr lvl="1"/>
                <a:r>
                  <a:rPr lang="en-IN" dirty="0"/>
                  <a:t>We can use the measure of assortative mixing known as modularity </a:t>
                </a:r>
              </a:p>
              <a:p>
                <a:pPr lvl="1"/>
                <a:r>
                  <a:rPr lang="en-IN" dirty="0"/>
                  <a:t>Look for the division that has the highest modularity score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62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24222</TotalTime>
  <Words>1956</Words>
  <Application>Microsoft Office PowerPoint</Application>
  <PresentationFormat>Widescreen</PresentationFormat>
  <Paragraphs>211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Office Theme</vt:lpstr>
      <vt:lpstr>Equation</vt:lpstr>
      <vt:lpstr>Community Structure  </vt:lpstr>
      <vt:lpstr>Applications</vt:lpstr>
      <vt:lpstr>Ex: Network of coauthorships in a department</vt:lpstr>
      <vt:lpstr>Dividing network into groups</vt:lpstr>
      <vt:lpstr>Number of groups</vt:lpstr>
      <vt:lpstr>Graph partitioning</vt:lpstr>
      <vt:lpstr>Community detection</vt:lpstr>
      <vt:lpstr>Problem formulation</vt:lpstr>
      <vt:lpstr>A brute force approach</vt:lpstr>
      <vt:lpstr>Assortative Mixing and Community detection</vt:lpstr>
      <vt:lpstr>Form of the Modularity function</vt:lpstr>
      <vt:lpstr>PowerPoint Presentation</vt:lpstr>
      <vt:lpstr>Problem formulation: Modularity maximization</vt:lpstr>
      <vt:lpstr>Approaches to Modularity Maximization</vt:lpstr>
      <vt:lpstr>Simple Modularity Maximization  </vt:lpstr>
      <vt:lpstr>PowerPoint Presentation</vt:lpstr>
      <vt:lpstr>Simple Modularity Maximization: Time complexity</vt:lpstr>
      <vt:lpstr>PowerPoint Presentation</vt:lpstr>
      <vt:lpstr>Spectral Modularity Maximization</vt:lpstr>
      <vt:lpstr>Spectral Modularity Maximization</vt:lpstr>
      <vt:lpstr>PowerPoint Presentation</vt:lpstr>
      <vt:lpstr>PowerPoint Presentation</vt:lpstr>
      <vt:lpstr>PowerPoint Presentation</vt:lpstr>
      <vt:lpstr>Spectral Modularity Max: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587</cp:revision>
  <dcterms:created xsi:type="dcterms:W3CDTF">2020-08-05T04:35:17Z</dcterms:created>
  <dcterms:modified xsi:type="dcterms:W3CDTF">2024-05-01T11:19:11Z</dcterms:modified>
</cp:coreProperties>
</file>