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6" r:id="rId2"/>
    <p:sldId id="338" r:id="rId3"/>
    <p:sldId id="329" r:id="rId4"/>
    <p:sldId id="330" r:id="rId5"/>
    <p:sldId id="341" r:id="rId6"/>
    <p:sldId id="331" r:id="rId7"/>
    <p:sldId id="344" r:id="rId8"/>
    <p:sldId id="345" r:id="rId9"/>
    <p:sldId id="340" r:id="rId10"/>
    <p:sldId id="332" r:id="rId11"/>
    <p:sldId id="333" r:id="rId12"/>
    <p:sldId id="334" r:id="rId13"/>
    <p:sldId id="335" r:id="rId14"/>
    <p:sldId id="3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9361" autoAdjust="0"/>
  </p:normalViewPr>
  <p:slideViewPr>
    <p:cSldViewPr snapToGrid="0">
      <p:cViewPr varScale="1">
        <p:scale>
          <a:sx n="66" d="100"/>
          <a:sy n="66" d="100"/>
        </p:scale>
        <p:origin x="11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16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4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2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4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Community Structure</a:t>
            </a:r>
            <a:br>
              <a:rPr lang="en-IN" sz="5400" dirty="0" smtClean="0"/>
            </a:br>
            <a:r>
              <a:rPr lang="en-IN" sz="4900" smtClean="0"/>
              <a:t>Louvain Algorithm</a:t>
            </a:r>
            <a:r>
              <a:rPr lang="en-IN" sz="5400" dirty="0" smtClean="0"/>
              <a:t/>
            </a:r>
            <a:br>
              <a:rPr lang="en-IN" sz="5400" dirty="0" smtClean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62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Louvain Algorithm: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round is expected to take: O(</a:t>
            </a:r>
            <a:r>
              <a:rPr lang="en-IN" dirty="0" err="1" smtClean="0"/>
              <a:t>m+n</a:t>
            </a:r>
            <a:r>
              <a:rPr lang="en-IN" dirty="0" smtClean="0"/>
              <a:t>)</a:t>
            </a:r>
          </a:p>
          <a:p>
            <a:r>
              <a:rPr lang="en-IN" dirty="0" smtClean="0"/>
              <a:t># rounds: O(log n)</a:t>
            </a:r>
          </a:p>
          <a:p>
            <a:r>
              <a:rPr lang="en-IN" dirty="0" smtClean="0"/>
              <a:t>Thus total running time: O((</a:t>
            </a:r>
            <a:r>
              <a:rPr lang="en-IN" dirty="0" err="1" smtClean="0"/>
              <a:t>m+n</a:t>
            </a:r>
            <a:r>
              <a:rPr lang="en-IN" dirty="0" smtClean="0"/>
              <a:t>)log n) or O(n log n)</a:t>
            </a:r>
          </a:p>
          <a:p>
            <a:r>
              <a:rPr lang="en-IN" dirty="0" smtClean="0"/>
              <a:t>In practice, the Louvain algorithm is fast enough for very large 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9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Resolution Limit for Modularity Maximization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33563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Even where it is possible to maximize modularity, the resulting algorithm would not give perfect</a:t>
            </a:r>
          </a:p>
          <a:p>
            <a:r>
              <a:rPr lang="en-IN" sz="2400" dirty="0" smtClean="0"/>
              <a:t>Specifically, it suffers from a resolution limit</a:t>
            </a:r>
          </a:p>
          <a:p>
            <a:pPr lvl="1"/>
            <a:r>
              <a:rPr lang="en-IN" dirty="0" smtClean="0"/>
              <a:t>Inability to see communities in a network if they are too small</a:t>
            </a:r>
          </a:p>
          <a:p>
            <a:r>
              <a:rPr lang="en-IN" sz="2400" dirty="0" smtClean="0"/>
              <a:t> Consider two cliques connected by a single edge</a:t>
            </a:r>
          </a:p>
          <a:p>
            <a:pPr lvl="1"/>
            <a:r>
              <a:rPr lang="en-IN" dirty="0" smtClean="0"/>
              <a:t>So the two groups have strongest intra-group connection  and weakest inter-group connection.</a:t>
            </a:r>
          </a:p>
          <a:p>
            <a:pPr lvl="2"/>
            <a:r>
              <a:rPr lang="en-IN" sz="2400" dirty="0" smtClean="0"/>
              <a:t>But the modularity maximization method will not be able to detect them as separate groups</a:t>
            </a:r>
          </a:p>
          <a:p>
            <a:pPr lvl="1"/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763" y="1825625"/>
            <a:ext cx="3108407" cy="45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813" y="408806"/>
                <a:ext cx="10515600" cy="55398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 smtClean="0"/>
                  <a:t> Sum of the degree of the nodes in each of the groups (or equivalently, the #stubs)</a:t>
                </a:r>
              </a:p>
              <a:p>
                <a:r>
                  <a:rPr lang="en-IN" sz="2400" dirty="0" smtClean="0"/>
                  <a:t>When the two groups are joined by an edge, the number of within group edges simply increases by 1</a:t>
                </a:r>
              </a:p>
              <a:p>
                <a:r>
                  <a:rPr lang="en-IN" sz="2400" dirty="0" smtClean="0"/>
                  <a:t>Expected #edges when edge positions are randomized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 smtClean="0"/>
              </a:p>
              <a:p>
                <a:pPr lvl="1"/>
                <a:r>
                  <a:rPr lang="en-IN" sz="2000" dirty="0" smtClean="0"/>
                  <a:t>Every stub is equally likely to end up connected to every other</a:t>
                </a:r>
              </a:p>
              <a:p>
                <a:r>
                  <a:rPr lang="en-IN" sz="2400" dirty="0" smtClean="0"/>
                  <a:t>Taking the difference of changes in actual and expected #edges b/w groups, which is nothing but the definition of modularity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dirty="0" smtClean="0"/>
                  <a:t>, where 1/2m is overall multiplier that appears in the definition of Q </a:t>
                </a:r>
              </a:p>
              <a:p>
                <a:r>
                  <a:rPr lang="en-IN" sz="2400" dirty="0" smtClean="0"/>
                  <a:t>The term is positive, if modularity increases upon joining the two groups together – any algorithm that maximizes modularity will join them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813" y="408806"/>
                <a:ext cx="10515600" cy="5539817"/>
              </a:xfrm>
              <a:blipFill>
                <a:blip r:embed="rId3"/>
                <a:stretch>
                  <a:fillRect l="-754" t="-1540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/>
                  <a:t>This will happen when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i.e. Modularity maximization will fail to recognize this two groups if the product of the sum of the degrees is less than twice the #edges in the entire network</a:t>
                </a:r>
              </a:p>
              <a:p>
                <a:r>
                  <a:rPr lang="en-IN" sz="24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2400" dirty="0"/>
                  <a:t>, where </a:t>
                </a:r>
                <a:r>
                  <a:rPr lang="en-IN" sz="2400" i="1" dirty="0"/>
                  <a:t>s</a:t>
                </a:r>
                <a:r>
                  <a:rPr lang="en-IN" sz="2400" dirty="0"/>
                  <a:t> is the size of a clique</a:t>
                </a:r>
              </a:p>
              <a:p>
                <a:r>
                  <a:rPr lang="en-IN" sz="2400" dirty="0" smtClean="0"/>
                  <a:t>i.e.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+1)^2&lt;2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roughly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speaking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i.e. in a network with 5000 edges we would not be able to detect clique-like communities of size less than 10 nodes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 r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2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Assessments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Quiz II : </a:t>
            </a:r>
            <a:r>
              <a:rPr lang="en-IN" b="1" dirty="0" smtClean="0"/>
              <a:t>16-Apr-2024</a:t>
            </a:r>
          </a:p>
          <a:p>
            <a:r>
              <a:rPr lang="en-IN" dirty="0" smtClean="0"/>
              <a:t>Assignment 2: Submission and Demo: </a:t>
            </a:r>
            <a:r>
              <a:rPr lang="en-IN" b="1" dirty="0" smtClean="0"/>
              <a:t>25-Apr-2024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1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Review: Modularity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 the modularity score of the two communities – {1, 4, 5, 7 } and {2, 3, 6, 8}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37115" y="2760206"/>
            <a:ext cx="4604657" cy="2258107"/>
            <a:chOff x="1197429" y="2150606"/>
            <a:chExt cx="4604657" cy="2258107"/>
          </a:xfrm>
        </p:grpSpPr>
        <p:sp>
          <p:nvSpPr>
            <p:cNvPr id="6" name="Oval 5"/>
            <p:cNvSpPr/>
            <p:nvPr/>
          </p:nvSpPr>
          <p:spPr>
            <a:xfrm>
              <a:off x="4865914" y="391885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300445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93771" y="215060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797360" y="300445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23457" y="215060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579914" y="391885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97429" y="215060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97429" y="3918855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5029200" y="2640463"/>
              <a:ext cx="381000" cy="3639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19700" y="3450992"/>
              <a:ext cx="190500" cy="40731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397829" y="3228916"/>
              <a:ext cx="82187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4"/>
            </p:cNvCxnSpPr>
            <p:nvPr/>
          </p:nvCxnSpPr>
          <p:spPr>
            <a:xfrm>
              <a:off x="4865914" y="2640463"/>
              <a:ext cx="87086" cy="1278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8" idx="2"/>
            </p:cNvCxnSpPr>
            <p:nvPr/>
          </p:nvCxnSpPr>
          <p:spPr>
            <a:xfrm>
              <a:off x="3167743" y="2395534"/>
              <a:ext cx="1426028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3"/>
              <a:endCxn id="9" idx="7"/>
            </p:cNvCxnSpPr>
            <p:nvPr/>
          </p:nvCxnSpPr>
          <p:spPr>
            <a:xfrm flipH="1">
              <a:off x="4261937" y="2568725"/>
              <a:ext cx="411543" cy="507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028163" y="2640463"/>
              <a:ext cx="810986" cy="467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95878" y="2640463"/>
              <a:ext cx="22738" cy="1217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3"/>
            </p:cNvCxnSpPr>
            <p:nvPr/>
          </p:nvCxnSpPr>
          <p:spPr>
            <a:xfrm flipH="1">
              <a:off x="2971980" y="3422575"/>
              <a:ext cx="905089" cy="578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0" idx="2"/>
            </p:cNvCxnSpPr>
            <p:nvPr/>
          </p:nvCxnSpPr>
          <p:spPr>
            <a:xfrm>
              <a:off x="1756109" y="2395534"/>
              <a:ext cx="867348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3" idx="7"/>
            </p:cNvCxnSpPr>
            <p:nvPr/>
          </p:nvCxnSpPr>
          <p:spPr>
            <a:xfrm flipH="1">
              <a:off x="1662006" y="2640463"/>
              <a:ext cx="1048537" cy="1350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3" idx="6"/>
            </p:cNvCxnSpPr>
            <p:nvPr/>
          </p:nvCxnSpPr>
          <p:spPr>
            <a:xfrm flipH="1">
              <a:off x="1741715" y="4163783"/>
              <a:ext cx="80747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" idx="1"/>
            </p:cNvCxnSpPr>
            <p:nvPr/>
          </p:nvCxnSpPr>
          <p:spPr>
            <a:xfrm>
              <a:off x="1469572" y="2640463"/>
              <a:ext cx="1190051" cy="13501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1364226" y="2640463"/>
              <a:ext cx="0" cy="1350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" idx="2"/>
            </p:cNvCxnSpPr>
            <p:nvPr/>
          </p:nvCxnSpPr>
          <p:spPr>
            <a:xfrm flipH="1">
              <a:off x="3254829" y="4163785"/>
              <a:ext cx="1611085" cy="20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Louvain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 agglomerative algorithm</a:t>
            </a:r>
          </a:p>
          <a:p>
            <a:pPr lvl="1"/>
            <a:r>
              <a:rPr lang="en-IN" dirty="0" smtClean="0"/>
              <a:t>Bottom-up approach: Start with single cluster and then progressively merge with its closest neighbour</a:t>
            </a:r>
          </a:p>
          <a:p>
            <a:r>
              <a:rPr lang="en-IN" dirty="0" smtClean="0"/>
              <a:t>Greedy algorithm</a:t>
            </a:r>
          </a:p>
          <a:p>
            <a:r>
              <a:rPr lang="en-IN" dirty="0" smtClean="0"/>
              <a:t>Weighted graphs</a:t>
            </a:r>
          </a:p>
          <a:p>
            <a:r>
              <a:rPr lang="en-IN" dirty="0" smtClean="0"/>
              <a:t>Used in many application domains because of its</a:t>
            </a:r>
          </a:p>
          <a:p>
            <a:pPr lvl="1"/>
            <a:r>
              <a:rPr lang="en-IN" dirty="0" smtClean="0"/>
              <a:t>rapid convergence</a:t>
            </a:r>
          </a:p>
          <a:p>
            <a:pPr lvl="1"/>
            <a:r>
              <a:rPr lang="en-IN" dirty="0" smtClean="0"/>
              <a:t>high modularity</a:t>
            </a:r>
          </a:p>
          <a:p>
            <a:pPr lvl="1"/>
            <a:r>
              <a:rPr lang="en-IN" dirty="0" smtClean="0"/>
              <a:t>hierarchical partitioning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step: First level partitions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Put all vertices of a graph in distinct communities, one per vertex</a:t>
                </a:r>
              </a:p>
              <a:p>
                <a:r>
                  <a:rPr lang="en-IN" dirty="0" smtClean="0"/>
                  <a:t>For each vertex 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, the algorithm performs two calculations</a:t>
                </a:r>
              </a:p>
              <a:p>
                <a:pPr lvl="1"/>
                <a:r>
                  <a:rPr lang="en-IN" dirty="0" smtClean="0"/>
                  <a:t>Calculate the modularity gain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when putting the vertex 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  in the community of another vertex j</a:t>
                </a:r>
              </a:p>
              <a:p>
                <a:pPr lvl="1"/>
                <a:r>
                  <a:rPr lang="en-IN" dirty="0" smtClean="0"/>
                  <a:t>Pick the neighbour j that yields the largest gain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This loop continues until no movement yields a gain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0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First Level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Initialization:</a:t>
                </a:r>
              </a:p>
              <a:p>
                <a:pPr marL="0" indent="0">
                  <a:buNone/>
                </a:pPr>
                <a:r>
                  <a:rPr lang="en-IN" dirty="0" smtClean="0"/>
                  <a:t>Community 1: A; C2: B; C3: C; C4: D; C5: E</a:t>
                </a:r>
              </a:p>
              <a:p>
                <a:r>
                  <a:rPr lang="en-IN" dirty="0" smtClean="0"/>
                  <a:t>For each vertex</a:t>
                </a:r>
              </a:p>
              <a:p>
                <a:pPr lvl="1"/>
                <a:r>
                  <a:rPr lang="en-IN" dirty="0" smtClean="0"/>
                  <a:t>Node A </a:t>
                </a:r>
              </a:p>
              <a:p>
                <a:pPr lvl="2"/>
                <a:r>
                  <a:rPr lang="en-IN" dirty="0" smtClean="0"/>
                  <a:t>Current community = {A}; Q = 0</a:t>
                </a:r>
              </a:p>
              <a:p>
                <a:pPr lvl="2"/>
                <a:r>
                  <a:rPr lang="en-IN" dirty="0" smtClean="0"/>
                  <a:t>Move to {A, B}: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1 −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Move to {A,C}: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1 −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6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A can form a community either with B or C depending on the tie-breaking rule?</a:t>
                </a:r>
              </a:p>
              <a:p>
                <a:pPr lvl="1"/>
                <a:r>
                  <a:rPr lang="en-IN" dirty="0" smtClean="0"/>
                  <a:t>Node B</a:t>
                </a:r>
              </a:p>
              <a:p>
                <a:pPr lvl="2"/>
                <a:r>
                  <a:rPr lang="en-IN" dirty="0" smtClean="0"/>
                  <a:t>{A, B, C} ….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27572" y="2155370"/>
            <a:ext cx="2231574" cy="2449287"/>
            <a:chOff x="7554686" y="2013856"/>
            <a:chExt cx="2231574" cy="2449287"/>
          </a:xfrm>
        </p:grpSpPr>
        <p:sp>
          <p:nvSpPr>
            <p:cNvPr id="6" name="Oval 5"/>
            <p:cNvSpPr/>
            <p:nvPr/>
          </p:nvSpPr>
          <p:spPr>
            <a:xfrm>
              <a:off x="8338457" y="201385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554686" y="2939142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B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241972" y="2939142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554688" y="397328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241974" y="3973286"/>
              <a:ext cx="544286" cy="4898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8" idx="7"/>
            </p:cNvCxnSpPr>
            <p:nvPr/>
          </p:nvCxnSpPr>
          <p:spPr>
            <a:xfrm flipH="1">
              <a:off x="8019263" y="2431975"/>
              <a:ext cx="398903" cy="578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9" idx="1"/>
            </p:cNvCxnSpPr>
            <p:nvPr/>
          </p:nvCxnSpPr>
          <p:spPr>
            <a:xfrm>
              <a:off x="8803034" y="2431975"/>
              <a:ext cx="518647" cy="578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98972" y="3207015"/>
              <a:ext cx="12084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26829" y="3428999"/>
              <a:ext cx="10885" cy="54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1" idx="0"/>
            </p:cNvCxnSpPr>
            <p:nvPr/>
          </p:nvCxnSpPr>
          <p:spPr>
            <a:xfrm flipH="1">
              <a:off x="9514117" y="3428999"/>
              <a:ext cx="0" cy="54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1" idx="2"/>
            </p:cNvCxnSpPr>
            <p:nvPr/>
          </p:nvCxnSpPr>
          <p:spPr>
            <a:xfrm>
              <a:off x="8098974" y="4218215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8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steps: Hierarchical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next round, we repeat the same procedure but instead of moving a single vertex, we move whole groups</a:t>
            </a:r>
          </a:p>
          <a:p>
            <a:r>
              <a:rPr lang="en-IN" dirty="0" smtClean="0"/>
              <a:t>Two super vertices are connected, if there is at least one edge between vertices of the corresponding partitions</a:t>
            </a:r>
          </a:p>
          <a:p>
            <a:r>
              <a:rPr lang="en-IN" dirty="0" smtClean="0"/>
              <a:t>The above two steps continue, until the communities become stable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4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3048884">
            <a:off x="4684891" y="2855237"/>
            <a:ext cx="1923141" cy="10049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904999"/>
            <a:ext cx="3857625" cy="3456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977" y="1825625"/>
            <a:ext cx="3741245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2" y="1930400"/>
            <a:ext cx="3741245" cy="365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469658">
            <a:off x="5128866" y="2309112"/>
            <a:ext cx="1485900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35" y="2173743"/>
            <a:ext cx="3475941" cy="3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73" y="939187"/>
            <a:ext cx="9371995" cy="52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27517</TotalTime>
  <Words>506</Words>
  <Application>Microsoft Office PowerPoint</Application>
  <PresentationFormat>Widescreen</PresentationFormat>
  <Paragraphs>107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Community Structure Louvain Algorithm </vt:lpstr>
      <vt:lpstr>Review: Modularity Score</vt:lpstr>
      <vt:lpstr>The Louvain Algorithm</vt:lpstr>
      <vt:lpstr>First step: First level partitions</vt:lpstr>
      <vt:lpstr>Example: First Level</vt:lpstr>
      <vt:lpstr>Other steps: Hierarchical structure</vt:lpstr>
      <vt:lpstr>PowerPoint Presentation</vt:lpstr>
      <vt:lpstr>PowerPoint Presentation</vt:lpstr>
      <vt:lpstr>PowerPoint Presentation</vt:lpstr>
      <vt:lpstr>Louvain Algorithm: Complexity</vt:lpstr>
      <vt:lpstr>Resolution Limit for Modularity Maximization</vt:lpstr>
      <vt:lpstr>PowerPoint Presentation</vt:lpstr>
      <vt:lpstr>PowerPoint Presentation</vt:lpstr>
      <vt:lpstr>Assessments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653</cp:revision>
  <dcterms:created xsi:type="dcterms:W3CDTF">2020-08-05T04:35:17Z</dcterms:created>
  <dcterms:modified xsi:type="dcterms:W3CDTF">2024-04-10T05:00:08Z</dcterms:modified>
</cp:coreProperties>
</file>