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57" r:id="rId4"/>
    <p:sldId id="259" r:id="rId5"/>
    <p:sldId id="320" r:id="rId6"/>
    <p:sldId id="260" r:id="rId7"/>
    <p:sldId id="261" r:id="rId8"/>
    <p:sldId id="262" r:id="rId9"/>
    <p:sldId id="323" r:id="rId10"/>
    <p:sldId id="269" r:id="rId11"/>
    <p:sldId id="324" r:id="rId12"/>
    <p:sldId id="265" r:id="rId13"/>
    <p:sldId id="298" r:id="rId14"/>
    <p:sldId id="266" r:id="rId15"/>
    <p:sldId id="327" r:id="rId16"/>
    <p:sldId id="329" r:id="rId17"/>
    <p:sldId id="308" r:id="rId18"/>
    <p:sldId id="309" r:id="rId19"/>
    <p:sldId id="268" r:id="rId20"/>
    <p:sldId id="300" r:id="rId21"/>
    <p:sldId id="301" r:id="rId22"/>
    <p:sldId id="270" r:id="rId23"/>
    <p:sldId id="318" r:id="rId24"/>
    <p:sldId id="272" r:id="rId25"/>
    <p:sldId id="303" r:id="rId26"/>
    <p:sldId id="328" r:id="rId27"/>
    <p:sldId id="302" r:id="rId28"/>
    <p:sldId id="334" r:id="rId29"/>
    <p:sldId id="338" r:id="rId30"/>
    <p:sldId id="335" r:id="rId31"/>
    <p:sldId id="336" r:id="rId32"/>
    <p:sldId id="337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35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27426-C160-449A-A4A8-9C77998B232F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B6BFA-4EB4-4C4F-BBAF-4860EB98D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8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19A86-DA99-49AD-A072-61FED97192A4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CD03B-7401-4C33-8A82-DB9311663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1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284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2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r>
              <a:rPr lang="en-IN" baseline="0" dirty="0"/>
              <a:t>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43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2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16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45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8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27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67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0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32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87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209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145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451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27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95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63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35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55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14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574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6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83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1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5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ECD03B-7401-4C33-8A82-DB9311663B6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92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2861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207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2392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40277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1429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757518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8020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7795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8807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16959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105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8000">
              <a:srgbClr val="CADFF1"/>
            </a:gs>
            <a:gs pos="70597">
              <a:srgbClr val="B5D2EC"/>
            </a:gs>
            <a:gs pos="49000">
              <a:schemeClr val="accent1">
                <a:lumMod val="40000"/>
                <a:lumOff val="60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 518: Database Management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FB12C-948D-4C77-8613-2E4673F70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4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Mathematics of Networks</a:t>
            </a:r>
            <a:br>
              <a:rPr lang="en-IN" dirty="0"/>
            </a:br>
            <a:r>
              <a:rPr lang="en-IN" sz="4800" dirty="0"/>
              <a:t>Review </a:t>
            </a:r>
            <a:r>
              <a:rPr lang="en-IN" sz="4800"/>
              <a:t>on Graphs </a:t>
            </a:r>
            <a:br>
              <a:rPr lang="en-IN" sz="4800" dirty="0"/>
            </a:b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4053"/>
            <a:ext cx="9144000" cy="1655762"/>
          </a:xfrm>
        </p:spPr>
        <p:txBody>
          <a:bodyPr/>
          <a:lstStyle/>
          <a:p>
            <a:r>
              <a:rPr lang="en-IN" dirty="0"/>
              <a:t>Instructor: Ashok Singh Sairam</a:t>
            </a:r>
          </a:p>
          <a:p>
            <a:r>
              <a:rPr lang="en-IN" dirty="0"/>
              <a:t>             ashok@iitg.ac.in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6950" y="4038991"/>
            <a:ext cx="447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23849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Acyclic Graph/Networks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242176" cy="4486275"/>
          </a:xfrm>
        </p:spPr>
        <p:txBody>
          <a:bodyPr>
            <a:normAutofit/>
          </a:bodyPr>
          <a:lstStyle/>
          <a:p>
            <a:r>
              <a:rPr lang="en-IN" dirty="0"/>
              <a:t>A cycle in a directed network is a closed loop of edges with the arrows on each of the edges pointing the same way around the loop</a:t>
            </a:r>
          </a:p>
          <a:p>
            <a:pPr lvl="1"/>
            <a:r>
              <a:rPr lang="en-IN" dirty="0"/>
              <a:t>Networks without cycles are called </a:t>
            </a:r>
            <a:r>
              <a:rPr lang="en-IN" i="1" dirty="0"/>
              <a:t>acyclic</a:t>
            </a:r>
            <a:r>
              <a:rPr lang="en-IN" dirty="0"/>
              <a:t>, while those with cycles are called </a:t>
            </a:r>
            <a:r>
              <a:rPr lang="en-IN" i="1" dirty="0"/>
              <a:t>cyclic</a:t>
            </a:r>
          </a:p>
          <a:p>
            <a:pPr lvl="1"/>
            <a:r>
              <a:rPr lang="en-IN" dirty="0"/>
              <a:t>Self-edges also count as cycles</a:t>
            </a:r>
          </a:p>
          <a:p>
            <a:r>
              <a:rPr lang="en-IN" dirty="0"/>
              <a:t>An acyclic network can be drawn with all edges pointing downward (not necessarily a unique drawing)</a:t>
            </a:r>
          </a:p>
          <a:p>
            <a:pPr lvl="1"/>
            <a:r>
              <a:rPr lang="en-IN" dirty="0"/>
              <a:t>Example: citation network</a:t>
            </a:r>
          </a:p>
          <a:p>
            <a:pPr lvl="1"/>
            <a:r>
              <a:rPr lang="en-IN" dirty="0"/>
              <a:t>The vertical axis represents date of publication, point from </a:t>
            </a:r>
          </a:p>
          <a:p>
            <a:pPr marL="914400" lvl="2" indent="0">
              <a:buNone/>
            </a:pPr>
            <a:r>
              <a:rPr lang="en-IN" dirty="0"/>
              <a:t>     later to earlier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43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Acyclic Graph/Networks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DAG construction</a:t>
            </a:r>
          </a:p>
          <a:p>
            <a:pPr marL="228600" lvl="1">
              <a:spcBef>
                <a:spcPts val="1000"/>
              </a:spcBef>
            </a:pPr>
            <a:r>
              <a:rPr lang="en-IN" dirty="0"/>
              <a:t>There must be at least one node (node I) with no outgoing edge (Proof ?)</a:t>
            </a:r>
          </a:p>
          <a:p>
            <a:pPr marL="228600" lvl="1">
              <a:spcBef>
                <a:spcPts val="1000"/>
              </a:spcBef>
            </a:pPr>
            <a:endParaRPr lang="en-IN" dirty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4868" y="2907012"/>
            <a:ext cx="75285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Remove node I along with its edges  (rename it as 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Repeat process – find another node with no outgoing edge, say node H, rename as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Finally, redraw the graph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edges from higher numbered to lower numbered only</a:t>
            </a:r>
          </a:p>
        </p:txBody>
      </p:sp>
      <p:sp>
        <p:nvSpPr>
          <p:cNvPr id="8" name="Oval 7"/>
          <p:cNvSpPr/>
          <p:nvPr/>
        </p:nvSpPr>
        <p:spPr>
          <a:xfrm>
            <a:off x="8607952" y="3125377"/>
            <a:ext cx="344245" cy="3479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9736329" y="3778478"/>
            <a:ext cx="344245" cy="331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10871711" y="3023518"/>
            <a:ext cx="344245" cy="3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768833" y="4396259"/>
            <a:ext cx="344245" cy="3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10993421" y="4109677"/>
            <a:ext cx="344245" cy="3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Oval 12"/>
          <p:cNvSpPr/>
          <p:nvPr/>
        </p:nvSpPr>
        <p:spPr>
          <a:xfrm>
            <a:off x="9825768" y="4740504"/>
            <a:ext cx="298524" cy="288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4" name="Oval 13"/>
          <p:cNvSpPr/>
          <p:nvPr/>
        </p:nvSpPr>
        <p:spPr>
          <a:xfrm>
            <a:off x="8303911" y="5534194"/>
            <a:ext cx="344245" cy="3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5" name="Oval 14"/>
          <p:cNvSpPr/>
          <p:nvPr/>
        </p:nvSpPr>
        <p:spPr>
          <a:xfrm>
            <a:off x="10080574" y="5362072"/>
            <a:ext cx="344245" cy="3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/>
          <p:cNvSpPr/>
          <p:nvPr/>
        </p:nvSpPr>
        <p:spPr>
          <a:xfrm>
            <a:off x="10993420" y="5831484"/>
            <a:ext cx="344245" cy="3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8" name="Straight Arrow Connector 17"/>
          <p:cNvCxnSpPr>
            <a:stCxn id="8" idx="3"/>
            <a:endCxn id="11" idx="0"/>
          </p:cNvCxnSpPr>
          <p:nvPr/>
        </p:nvCxnSpPr>
        <p:spPr>
          <a:xfrm>
            <a:off x="8658366" y="3422412"/>
            <a:ext cx="282590" cy="97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4"/>
            <a:endCxn id="14" idx="0"/>
          </p:cNvCxnSpPr>
          <p:nvPr/>
        </p:nvCxnSpPr>
        <p:spPr>
          <a:xfrm flipH="1">
            <a:off x="8476034" y="4740504"/>
            <a:ext cx="464922" cy="793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6"/>
            <a:endCxn id="9" idx="2"/>
          </p:cNvCxnSpPr>
          <p:nvPr/>
        </p:nvCxnSpPr>
        <p:spPr>
          <a:xfrm>
            <a:off x="8952197" y="3299376"/>
            <a:ext cx="784132" cy="64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9" idx="6"/>
          </p:cNvCxnSpPr>
          <p:nvPr/>
        </p:nvCxnSpPr>
        <p:spPr>
          <a:xfrm flipH="1">
            <a:off x="10080574" y="3195641"/>
            <a:ext cx="791137" cy="74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1" idx="6"/>
          </p:cNvCxnSpPr>
          <p:nvPr/>
        </p:nvCxnSpPr>
        <p:spPr>
          <a:xfrm flipH="1">
            <a:off x="9113078" y="4109677"/>
            <a:ext cx="795374" cy="45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5"/>
            <a:endCxn id="12" idx="1"/>
          </p:cNvCxnSpPr>
          <p:nvPr/>
        </p:nvCxnSpPr>
        <p:spPr>
          <a:xfrm>
            <a:off x="10030160" y="4061174"/>
            <a:ext cx="1013675" cy="9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5"/>
            <a:endCxn id="13" idx="2"/>
          </p:cNvCxnSpPr>
          <p:nvPr/>
        </p:nvCxnSpPr>
        <p:spPr>
          <a:xfrm>
            <a:off x="9062664" y="4690090"/>
            <a:ext cx="763104" cy="19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3"/>
            <a:endCxn id="13" idx="7"/>
          </p:cNvCxnSpPr>
          <p:nvPr/>
        </p:nvCxnSpPr>
        <p:spPr>
          <a:xfrm flipH="1">
            <a:off x="10080574" y="3317349"/>
            <a:ext cx="841551" cy="1465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2"/>
            <a:endCxn id="14" idx="6"/>
          </p:cNvCxnSpPr>
          <p:nvPr/>
        </p:nvCxnSpPr>
        <p:spPr>
          <a:xfrm flipH="1">
            <a:off x="8648156" y="5534195"/>
            <a:ext cx="1432418" cy="17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4"/>
            <a:endCxn id="15" idx="0"/>
          </p:cNvCxnSpPr>
          <p:nvPr/>
        </p:nvCxnSpPr>
        <p:spPr>
          <a:xfrm flipH="1">
            <a:off x="10252697" y="4453922"/>
            <a:ext cx="912847" cy="90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4"/>
            <a:endCxn id="16" idx="0"/>
          </p:cNvCxnSpPr>
          <p:nvPr/>
        </p:nvCxnSpPr>
        <p:spPr>
          <a:xfrm flipH="1">
            <a:off x="11165543" y="4453922"/>
            <a:ext cx="1" cy="137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5"/>
            <a:endCxn id="16" idx="1"/>
          </p:cNvCxnSpPr>
          <p:nvPr/>
        </p:nvCxnSpPr>
        <p:spPr>
          <a:xfrm>
            <a:off x="10374405" y="5655903"/>
            <a:ext cx="669429" cy="22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9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Directed Acyclic Network: construction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44" y="1825625"/>
            <a:ext cx="3106659" cy="386517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825625"/>
            <a:ext cx="7531249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Draw adjacency matrix of the graph?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What property does the matrix have?=&gt; Upper Triangular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16332-0619-D6FE-7146-CAB41F0C85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6" t="10088" r="11086" b="9452"/>
          <a:stretch/>
        </p:blipFill>
        <p:spPr>
          <a:xfrm>
            <a:off x="2323322" y="2472612"/>
            <a:ext cx="3573626" cy="23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DAG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074"/>
            <a:ext cx="10515600" cy="96473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Draw a directed acyclic network with all edges pointing downwards.</a:t>
            </a:r>
          </a:p>
          <a:p>
            <a:r>
              <a:rPr lang="en-IN" dirty="0"/>
              <a:t>Write the adjacency matrix of the graph.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6" name="Flowchart: Connector 5"/>
          <p:cNvSpPr/>
          <p:nvPr/>
        </p:nvSpPr>
        <p:spPr>
          <a:xfrm>
            <a:off x="2517320" y="3679559"/>
            <a:ext cx="375558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1333499" y="3363780"/>
            <a:ext cx="375558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333499" y="4463331"/>
            <a:ext cx="375558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529692" y="3026324"/>
            <a:ext cx="375558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3080657" y="4463331"/>
            <a:ext cx="375558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2555420" y="5236385"/>
            <a:ext cx="375558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4" name="Straight Arrow Connector 13"/>
          <p:cNvCxnSpPr>
            <a:stCxn id="8" idx="6"/>
            <a:endCxn id="6" idx="1"/>
          </p:cNvCxnSpPr>
          <p:nvPr/>
        </p:nvCxnSpPr>
        <p:spPr>
          <a:xfrm>
            <a:off x="1709057" y="3532508"/>
            <a:ext cx="863262" cy="196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7"/>
          </p:cNvCxnSpPr>
          <p:nvPr/>
        </p:nvCxnSpPr>
        <p:spPr>
          <a:xfrm flipV="1">
            <a:off x="2837879" y="3276600"/>
            <a:ext cx="691813" cy="452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4"/>
            <a:endCxn id="9" idx="0"/>
          </p:cNvCxnSpPr>
          <p:nvPr/>
        </p:nvCxnSpPr>
        <p:spPr>
          <a:xfrm>
            <a:off x="1521278" y="3701236"/>
            <a:ext cx="0" cy="76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4"/>
            <a:endCxn id="11" idx="1"/>
          </p:cNvCxnSpPr>
          <p:nvPr/>
        </p:nvCxnSpPr>
        <p:spPr>
          <a:xfrm>
            <a:off x="2705099" y="4017015"/>
            <a:ext cx="430557" cy="49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5"/>
            <a:endCxn id="12" idx="1"/>
          </p:cNvCxnSpPr>
          <p:nvPr/>
        </p:nvCxnSpPr>
        <p:spPr>
          <a:xfrm>
            <a:off x="1654058" y="4751368"/>
            <a:ext cx="956361" cy="5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7"/>
            <a:endCxn id="11" idx="3"/>
          </p:cNvCxnSpPr>
          <p:nvPr/>
        </p:nvCxnSpPr>
        <p:spPr>
          <a:xfrm flipV="1">
            <a:off x="2875979" y="4751368"/>
            <a:ext cx="259677" cy="5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/>
          <p:cNvSpPr/>
          <p:nvPr/>
        </p:nvSpPr>
        <p:spPr>
          <a:xfrm>
            <a:off x="4030434" y="4096154"/>
            <a:ext cx="375558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27" name="Straight Arrow Connector 26"/>
          <p:cNvCxnSpPr>
            <a:stCxn id="10" idx="5"/>
            <a:endCxn id="25" idx="0"/>
          </p:cNvCxnSpPr>
          <p:nvPr/>
        </p:nvCxnSpPr>
        <p:spPr>
          <a:xfrm>
            <a:off x="3850251" y="3314361"/>
            <a:ext cx="367962" cy="78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3"/>
          </p:cNvCxnSpPr>
          <p:nvPr/>
        </p:nvCxnSpPr>
        <p:spPr>
          <a:xfrm flipV="1">
            <a:off x="3529692" y="4384191"/>
            <a:ext cx="555741" cy="1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6"/>
            <a:endCxn id="25" idx="4"/>
          </p:cNvCxnSpPr>
          <p:nvPr/>
        </p:nvCxnSpPr>
        <p:spPr>
          <a:xfrm flipV="1">
            <a:off x="2930978" y="4433610"/>
            <a:ext cx="1287235" cy="97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B3B89B1-9550-7993-BD39-8D863582B735}"/>
              </a:ext>
            </a:extLst>
          </p:cNvPr>
          <p:cNvSpPr/>
          <p:nvPr/>
        </p:nvSpPr>
        <p:spPr>
          <a:xfrm>
            <a:off x="7992806" y="3391522"/>
            <a:ext cx="617794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b/4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B4DAE91-4F56-1089-BF3F-559FB50C7A96}"/>
              </a:ext>
            </a:extLst>
          </p:cNvPr>
          <p:cNvSpPr/>
          <p:nvPr/>
        </p:nvSpPr>
        <p:spPr>
          <a:xfrm>
            <a:off x="7146290" y="2490444"/>
            <a:ext cx="617794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a/7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7A4CFA3-D7C3-5207-D074-EC911DD91C73}"/>
              </a:ext>
            </a:extLst>
          </p:cNvPr>
          <p:cNvSpPr/>
          <p:nvPr/>
        </p:nvSpPr>
        <p:spPr>
          <a:xfrm>
            <a:off x="6631606" y="3367855"/>
            <a:ext cx="617794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c/6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69F52664-0465-3373-D581-EA1F76E6984D}"/>
              </a:ext>
            </a:extLst>
          </p:cNvPr>
          <p:cNvSpPr/>
          <p:nvPr/>
        </p:nvSpPr>
        <p:spPr>
          <a:xfrm>
            <a:off x="8945036" y="5117076"/>
            <a:ext cx="550719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d/2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4912B30-CD67-CD9B-D7AB-B8A9879E09FC}"/>
              </a:ext>
            </a:extLst>
          </p:cNvPr>
          <p:cNvSpPr/>
          <p:nvPr/>
        </p:nvSpPr>
        <p:spPr>
          <a:xfrm>
            <a:off x="7535170" y="5167920"/>
            <a:ext cx="541729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e/3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79D9AC4-B749-784C-DF3E-58017DB70F76}"/>
              </a:ext>
            </a:extLst>
          </p:cNvPr>
          <p:cNvSpPr/>
          <p:nvPr/>
        </p:nvSpPr>
        <p:spPr>
          <a:xfrm>
            <a:off x="6011620" y="4260404"/>
            <a:ext cx="619986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f/5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A25753-B086-2345-DE21-525975927F17}"/>
              </a:ext>
            </a:extLst>
          </p:cNvPr>
          <p:cNvCxnSpPr>
            <a:cxnSpLocks/>
            <a:stCxn id="13" idx="4"/>
            <a:endCxn id="7" idx="1"/>
          </p:cNvCxnSpPr>
          <p:nvPr/>
        </p:nvCxnSpPr>
        <p:spPr>
          <a:xfrm>
            <a:off x="7455187" y="2827900"/>
            <a:ext cx="628093" cy="61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6079AA-02C5-3FFC-5BED-58028B0515D6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8301703" y="3728978"/>
            <a:ext cx="723984" cy="143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99F0CA-C0E5-56A8-EAD1-435680CBE5AD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6940503" y="2827900"/>
            <a:ext cx="514684" cy="53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F0FE4A-D354-D13E-CB5C-45CDAE361F4A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7806035" y="3728978"/>
            <a:ext cx="495668" cy="14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E014C7-2509-0736-91A4-E5727B21279F}"/>
              </a:ext>
            </a:extLst>
          </p:cNvPr>
          <p:cNvCxnSpPr>
            <a:cxnSpLocks/>
            <a:stCxn id="15" idx="4"/>
            <a:endCxn id="21" idx="0"/>
          </p:cNvCxnSpPr>
          <p:nvPr/>
        </p:nvCxnSpPr>
        <p:spPr>
          <a:xfrm flipH="1">
            <a:off x="6321613" y="3705311"/>
            <a:ext cx="618890" cy="55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B3E8DE-FFA6-80A9-8404-F21203FA4DDB}"/>
              </a:ext>
            </a:extLst>
          </p:cNvPr>
          <p:cNvCxnSpPr>
            <a:cxnSpLocks/>
            <a:stCxn id="21" idx="6"/>
            <a:endCxn id="19" idx="0"/>
          </p:cNvCxnSpPr>
          <p:nvPr/>
        </p:nvCxnSpPr>
        <p:spPr>
          <a:xfrm>
            <a:off x="6631606" y="4429132"/>
            <a:ext cx="1174429" cy="73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052CDDD-5D2A-F5D4-9A39-4DA7E1A73873}"/>
              </a:ext>
            </a:extLst>
          </p:cNvPr>
          <p:cNvSpPr/>
          <p:nvPr/>
        </p:nvSpPr>
        <p:spPr>
          <a:xfrm>
            <a:off x="7977119" y="6384019"/>
            <a:ext cx="541730" cy="33745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g/1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C8F39B-ACB0-F222-5844-1013ABC78BE6}"/>
              </a:ext>
            </a:extLst>
          </p:cNvPr>
          <p:cNvCxnSpPr>
            <a:cxnSpLocks/>
            <a:stCxn id="17" idx="4"/>
            <a:endCxn id="34" idx="7"/>
          </p:cNvCxnSpPr>
          <p:nvPr/>
        </p:nvCxnSpPr>
        <p:spPr>
          <a:xfrm flipH="1">
            <a:off x="8439514" y="5454532"/>
            <a:ext cx="780882" cy="97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7CBBF-A778-0DE9-70AB-05F5C507981E}"/>
              </a:ext>
            </a:extLst>
          </p:cNvPr>
          <p:cNvCxnSpPr>
            <a:cxnSpLocks/>
            <a:stCxn id="19" idx="4"/>
            <a:endCxn id="34" idx="0"/>
          </p:cNvCxnSpPr>
          <p:nvPr/>
        </p:nvCxnSpPr>
        <p:spPr>
          <a:xfrm>
            <a:off x="7806035" y="5505376"/>
            <a:ext cx="441949" cy="87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5AD96-1E64-C52D-0019-9ABB515499B8}"/>
              </a:ext>
            </a:extLst>
          </p:cNvPr>
          <p:cNvCxnSpPr>
            <a:cxnSpLocks/>
            <a:stCxn id="21" idx="4"/>
            <a:endCxn id="34" idx="1"/>
          </p:cNvCxnSpPr>
          <p:nvPr/>
        </p:nvCxnSpPr>
        <p:spPr>
          <a:xfrm>
            <a:off x="6321613" y="4597860"/>
            <a:ext cx="1734841" cy="183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67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Acyclic network: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9702"/>
            <a:ext cx="6074229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the nodes are numbered as described earlier, the </a:t>
            </a:r>
            <a:r>
              <a:rPr lang="en-IN" dirty="0" err="1"/>
              <a:t>adjaceny</a:t>
            </a:r>
            <a:r>
              <a:rPr lang="en-IN" dirty="0"/>
              <a:t> matrix has an interesting property</a:t>
            </a:r>
          </a:p>
          <a:p>
            <a:pPr lvl="1"/>
            <a:r>
              <a:rPr lang="en-IN" dirty="0"/>
              <a:t>all non-zero elements lie above the diagonal</a:t>
            </a:r>
          </a:p>
          <a:p>
            <a:pPr lvl="2"/>
            <a:r>
              <a:rPr lang="en-IN" dirty="0"/>
              <a:t>it is upper triangular</a:t>
            </a:r>
          </a:p>
          <a:p>
            <a:pPr lvl="1"/>
            <a:r>
              <a:rPr lang="en-IN" dirty="0"/>
              <a:t>Diagonal elements are zero </a:t>
            </a:r>
          </a:p>
          <a:p>
            <a:pPr lvl="2"/>
            <a:r>
              <a:rPr lang="en-IN" dirty="0"/>
              <a:t> Triangular matrix with zeros on the diagonal are called strictly triangular</a:t>
            </a:r>
          </a:p>
          <a:p>
            <a:r>
              <a:rPr lang="en-IN" dirty="0"/>
              <a:t>All of the eigenvalues of an adjacency matrix are zero if and only if the network is acyclic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4058"/>
              </p:ext>
            </p:extLst>
          </p:nvPr>
        </p:nvGraphicFramePr>
        <p:xfrm>
          <a:off x="8182927" y="2636038"/>
          <a:ext cx="286607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59">
                  <a:extLst>
                    <a:ext uri="{9D8B030D-6E8A-4147-A177-3AD203B41FA5}">
                      <a16:colId xmlns:a16="http://schemas.microsoft.com/office/drawing/2014/main" val="2924535278"/>
                    </a:ext>
                  </a:extLst>
                </a:gridCol>
                <a:gridCol w="335216">
                  <a:extLst>
                    <a:ext uri="{9D8B030D-6E8A-4147-A177-3AD203B41FA5}">
                      <a16:colId xmlns:a16="http://schemas.microsoft.com/office/drawing/2014/main" val="1182393759"/>
                    </a:ext>
                  </a:extLst>
                </a:gridCol>
                <a:gridCol w="381302">
                  <a:extLst>
                    <a:ext uri="{9D8B030D-6E8A-4147-A177-3AD203B41FA5}">
                      <a16:colId xmlns:a16="http://schemas.microsoft.com/office/drawing/2014/main" val="1342897182"/>
                    </a:ext>
                  </a:extLst>
                </a:gridCol>
                <a:gridCol w="358259">
                  <a:extLst>
                    <a:ext uri="{9D8B030D-6E8A-4147-A177-3AD203B41FA5}">
                      <a16:colId xmlns:a16="http://schemas.microsoft.com/office/drawing/2014/main" val="3680250454"/>
                    </a:ext>
                  </a:extLst>
                </a:gridCol>
                <a:gridCol w="358259">
                  <a:extLst>
                    <a:ext uri="{9D8B030D-6E8A-4147-A177-3AD203B41FA5}">
                      <a16:colId xmlns:a16="http://schemas.microsoft.com/office/drawing/2014/main" val="377203007"/>
                    </a:ext>
                  </a:extLst>
                </a:gridCol>
                <a:gridCol w="358259">
                  <a:extLst>
                    <a:ext uri="{9D8B030D-6E8A-4147-A177-3AD203B41FA5}">
                      <a16:colId xmlns:a16="http://schemas.microsoft.com/office/drawing/2014/main" val="564048172"/>
                    </a:ext>
                  </a:extLst>
                </a:gridCol>
                <a:gridCol w="358259">
                  <a:extLst>
                    <a:ext uri="{9D8B030D-6E8A-4147-A177-3AD203B41FA5}">
                      <a16:colId xmlns:a16="http://schemas.microsoft.com/office/drawing/2014/main" val="1645060505"/>
                    </a:ext>
                  </a:extLst>
                </a:gridCol>
                <a:gridCol w="358259">
                  <a:extLst>
                    <a:ext uri="{9D8B030D-6E8A-4147-A177-3AD203B41FA5}">
                      <a16:colId xmlns:a16="http://schemas.microsoft.com/office/drawing/2014/main" val="841866092"/>
                    </a:ext>
                  </a:extLst>
                </a:gridCol>
              </a:tblGrid>
              <a:tr h="30362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516401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141871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189607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105216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083317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99159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700434"/>
                  </a:ext>
                </a:extLst>
              </a:tr>
              <a:tr h="30362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3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10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43623" cy="4351338"/>
          </a:xfrm>
        </p:spPr>
        <p:txBody>
          <a:bodyPr/>
          <a:lstStyle/>
          <a:p>
            <a:r>
              <a:rPr lang="en-IN" dirty="0"/>
              <a:t>Hypergraphs: Simple graph where an edge can connect more than two vertices</a:t>
            </a:r>
          </a:p>
          <a:p>
            <a:r>
              <a:rPr lang="en-IN" dirty="0"/>
              <a:t>Vertex: Similar to conventional  graph (person, gene, protein, etc.)</a:t>
            </a:r>
          </a:p>
          <a:p>
            <a:r>
              <a:rPr lang="en-IN" dirty="0" err="1"/>
              <a:t>Hyperedge</a:t>
            </a:r>
            <a:r>
              <a:rPr lang="en-IN" dirty="0"/>
              <a:t>: An edge is called a </a:t>
            </a:r>
            <a:r>
              <a:rPr lang="en-IN" dirty="0" err="1"/>
              <a:t>hyperedge</a:t>
            </a:r>
            <a:r>
              <a:rPr lang="en-IN" dirty="0"/>
              <a:t>. A </a:t>
            </a:r>
            <a:r>
              <a:rPr lang="en-IN" dirty="0" err="1"/>
              <a:t>hyperedge</a:t>
            </a:r>
            <a:r>
              <a:rPr lang="en-IN" dirty="0"/>
              <a:t> can connect one or more vertices</a:t>
            </a:r>
          </a:p>
          <a:p>
            <a:r>
              <a:rPr lang="en-IN" dirty="0"/>
              <a:t>Degree of a vertex: number of </a:t>
            </a:r>
            <a:r>
              <a:rPr lang="en-IN" dirty="0" err="1"/>
              <a:t>hyperedges</a:t>
            </a:r>
            <a:r>
              <a:rPr lang="en-IN" dirty="0"/>
              <a:t> to which it belongs  </a:t>
            </a:r>
          </a:p>
          <a:p>
            <a:r>
              <a:rPr lang="en-IN" dirty="0"/>
              <a:t>Application: Social networks, biology network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8524539" y="2292802"/>
            <a:ext cx="3406240" cy="2634420"/>
            <a:chOff x="7197142" y="2228037"/>
            <a:chExt cx="3897159" cy="2985428"/>
          </a:xfrm>
        </p:grpSpPr>
        <p:sp>
          <p:nvSpPr>
            <p:cNvPr id="7" name="Oval 6"/>
            <p:cNvSpPr/>
            <p:nvPr/>
          </p:nvSpPr>
          <p:spPr>
            <a:xfrm>
              <a:off x="8025204" y="2409713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689502" y="2409713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844578" y="3616363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68003" y="4541520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152081" y="4541520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96784" y="2269173"/>
              <a:ext cx="2358166" cy="90364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063609">
              <a:off x="7215644" y="3824880"/>
              <a:ext cx="2417333" cy="109959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2086863">
              <a:off x="8469005" y="3737831"/>
              <a:ext cx="2538428" cy="109959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lowchart: Alternate Process 17"/>
            <p:cNvSpPr/>
            <p:nvPr/>
          </p:nvSpPr>
          <p:spPr>
            <a:xfrm rot="2071459">
              <a:off x="7197142" y="2343265"/>
              <a:ext cx="2151152" cy="2870200"/>
            </a:xfrm>
            <a:prstGeom prst="flowChartAlternateProcess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rapezoid 19"/>
            <p:cNvSpPr/>
            <p:nvPr/>
          </p:nvSpPr>
          <p:spPr>
            <a:xfrm>
              <a:off x="8515935" y="2228037"/>
              <a:ext cx="2578366" cy="2808336"/>
            </a:xfrm>
            <a:prstGeom prst="trapezoid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6234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hypergraph with 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85791" cy="4351338"/>
          </a:xfrm>
        </p:spPr>
        <p:txBody>
          <a:bodyPr/>
          <a:lstStyle/>
          <a:p>
            <a:r>
              <a:rPr lang="en-IN" dirty="0"/>
              <a:t>Introduce a new node corresponding to each group</a:t>
            </a:r>
          </a:p>
          <a:p>
            <a:r>
              <a:rPr lang="en-IN" dirty="0"/>
              <a:t>There are 5 groups, so introduce 5 new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24539" y="2292802"/>
            <a:ext cx="3406240" cy="2634420"/>
            <a:chOff x="7197142" y="2228037"/>
            <a:chExt cx="3897159" cy="2985428"/>
          </a:xfrm>
        </p:grpSpPr>
        <p:sp>
          <p:nvSpPr>
            <p:cNvPr id="7" name="Oval 6"/>
            <p:cNvSpPr/>
            <p:nvPr/>
          </p:nvSpPr>
          <p:spPr>
            <a:xfrm>
              <a:off x="8025204" y="2409713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9689502" y="2409713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8844578" y="3616363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68003" y="4541520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152081" y="4541520"/>
              <a:ext cx="462579" cy="494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896784" y="2269173"/>
              <a:ext cx="2358166" cy="90364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 rot="19063609">
              <a:off x="7215644" y="3824880"/>
              <a:ext cx="2417333" cy="109959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 rot="2086863">
              <a:off x="8469005" y="3737831"/>
              <a:ext cx="2538428" cy="109959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lowchart: Alternate Process 14"/>
            <p:cNvSpPr/>
            <p:nvPr/>
          </p:nvSpPr>
          <p:spPr>
            <a:xfrm rot="2071459">
              <a:off x="7197142" y="2343265"/>
              <a:ext cx="2151152" cy="2870200"/>
            </a:xfrm>
            <a:prstGeom prst="flowChartAlternateProcess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rapezoid 15"/>
            <p:cNvSpPr/>
            <p:nvPr/>
          </p:nvSpPr>
          <p:spPr>
            <a:xfrm>
              <a:off x="8515935" y="2228037"/>
              <a:ext cx="2578366" cy="2808336"/>
            </a:xfrm>
            <a:prstGeom prst="trapezoid">
              <a:avLst/>
            </a:prstGeom>
            <a:noFill/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Oval 16"/>
          <p:cNvSpPr/>
          <p:nvPr/>
        </p:nvSpPr>
        <p:spPr>
          <a:xfrm>
            <a:off x="1753496" y="3765176"/>
            <a:ext cx="376518" cy="3980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2809439" y="3765176"/>
            <a:ext cx="376518" cy="3980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3952508" y="3802277"/>
            <a:ext cx="376518" cy="398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5699505" y="3755550"/>
            <a:ext cx="376518" cy="3980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095787" y="5141527"/>
            <a:ext cx="404309" cy="43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2522869" y="5141527"/>
            <a:ext cx="404309" cy="43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3747796" y="5133323"/>
            <a:ext cx="404309" cy="43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4" name="Oval 23"/>
          <p:cNvSpPr/>
          <p:nvPr/>
        </p:nvSpPr>
        <p:spPr>
          <a:xfrm>
            <a:off x="5123430" y="5133323"/>
            <a:ext cx="404309" cy="43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593976" y="5133323"/>
            <a:ext cx="404309" cy="436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7" name="Straight Arrow Connector 26"/>
          <p:cNvCxnSpPr>
            <a:stCxn id="17" idx="3"/>
            <a:endCxn id="21" idx="0"/>
          </p:cNvCxnSpPr>
          <p:nvPr/>
        </p:nvCxnSpPr>
        <p:spPr>
          <a:xfrm flipH="1">
            <a:off x="1297942" y="4104918"/>
            <a:ext cx="510694" cy="10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22" idx="1"/>
          </p:cNvCxnSpPr>
          <p:nvPr/>
        </p:nvCxnSpPr>
        <p:spPr>
          <a:xfrm>
            <a:off x="2074874" y="4104918"/>
            <a:ext cx="507205" cy="110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5"/>
            <a:endCxn id="23" idx="1"/>
          </p:cNvCxnSpPr>
          <p:nvPr/>
        </p:nvCxnSpPr>
        <p:spPr>
          <a:xfrm>
            <a:off x="2074874" y="4104918"/>
            <a:ext cx="1732132" cy="109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3"/>
            <a:endCxn id="22" idx="0"/>
          </p:cNvCxnSpPr>
          <p:nvPr/>
        </p:nvCxnSpPr>
        <p:spPr>
          <a:xfrm flipH="1">
            <a:off x="2725024" y="4104918"/>
            <a:ext cx="139555" cy="103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5"/>
            <a:endCxn id="23" idx="1"/>
          </p:cNvCxnSpPr>
          <p:nvPr/>
        </p:nvCxnSpPr>
        <p:spPr>
          <a:xfrm>
            <a:off x="3130817" y="4104918"/>
            <a:ext cx="676189" cy="109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4"/>
            <a:endCxn id="23" idx="0"/>
          </p:cNvCxnSpPr>
          <p:nvPr/>
        </p:nvCxnSpPr>
        <p:spPr>
          <a:xfrm flipH="1">
            <a:off x="3949951" y="4200310"/>
            <a:ext cx="190816" cy="933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25" idx="1"/>
          </p:cNvCxnSpPr>
          <p:nvPr/>
        </p:nvCxnSpPr>
        <p:spPr>
          <a:xfrm>
            <a:off x="4140767" y="4200310"/>
            <a:ext cx="2512419" cy="99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4"/>
            <a:endCxn id="23" idx="7"/>
          </p:cNvCxnSpPr>
          <p:nvPr/>
        </p:nvCxnSpPr>
        <p:spPr>
          <a:xfrm flipH="1">
            <a:off x="4092895" y="4153583"/>
            <a:ext cx="1794869" cy="104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4"/>
            <a:endCxn id="24" idx="0"/>
          </p:cNvCxnSpPr>
          <p:nvPr/>
        </p:nvCxnSpPr>
        <p:spPr>
          <a:xfrm flipH="1">
            <a:off x="5325585" y="4153583"/>
            <a:ext cx="562179" cy="97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5"/>
            <a:endCxn id="25" idx="1"/>
          </p:cNvCxnSpPr>
          <p:nvPr/>
        </p:nvCxnSpPr>
        <p:spPr>
          <a:xfrm>
            <a:off x="6020883" y="4095292"/>
            <a:ext cx="632303" cy="11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697352" y="3775542"/>
            <a:ext cx="376518" cy="39803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>
            <a:stCxn id="40" idx="3"/>
            <a:endCxn id="21" idx="7"/>
          </p:cNvCxnSpPr>
          <p:nvPr/>
        </p:nvCxnSpPr>
        <p:spPr>
          <a:xfrm flipH="1">
            <a:off x="1440886" y="4115284"/>
            <a:ext cx="3311606" cy="109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0" idx="4"/>
            <a:endCxn id="24" idx="1"/>
          </p:cNvCxnSpPr>
          <p:nvPr/>
        </p:nvCxnSpPr>
        <p:spPr>
          <a:xfrm>
            <a:off x="4885611" y="4173575"/>
            <a:ext cx="297029" cy="102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6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Network Data: 1-mode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Social network data are substantively divided by the number of modes in the data</a:t>
            </a:r>
          </a:p>
          <a:p>
            <a:r>
              <a:rPr lang="en-US" altLang="en-US" dirty="0"/>
              <a:t>1-mode data represents edges based on </a:t>
            </a:r>
            <a:r>
              <a:rPr lang="en-US" altLang="en-US" i="1" dirty="0"/>
              <a:t>direct </a:t>
            </a:r>
            <a:r>
              <a:rPr lang="en-US" altLang="en-US" dirty="0"/>
              <a:t>contact between actors in the network. </a:t>
            </a:r>
          </a:p>
          <a:p>
            <a:r>
              <a:rPr lang="en-US" altLang="en-US" dirty="0"/>
              <a:t>All the nodes are of the same type (people, organization, ideas, </a:t>
            </a:r>
            <a:r>
              <a:rPr lang="en-US" altLang="en-US" dirty="0" err="1"/>
              <a:t>etc</a:t>
            </a:r>
            <a:r>
              <a:rPr lang="en-US" altLang="en-US" dirty="0"/>
              <a:t>).  </a:t>
            </a:r>
          </a:p>
          <a:p>
            <a:r>
              <a:rPr lang="en-US" altLang="en-US" dirty="0"/>
              <a:t>Examples: Communication, friendship, giving orders, sending email.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76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 Network Data: 2-mode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2-mode data represents nodes from two separate classes (actor &amp; societies), where all ties are across classes.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i="1" dirty="0"/>
              <a:t>Actors </a:t>
            </a:r>
            <a:r>
              <a:rPr lang="en-US" altLang="en-US" dirty="0"/>
              <a:t>as members of </a:t>
            </a:r>
            <a:r>
              <a:rPr lang="en-US" altLang="en-US" i="1" dirty="0"/>
              <a:t>societies</a:t>
            </a:r>
          </a:p>
          <a:p>
            <a:pPr lvl="1"/>
            <a:r>
              <a:rPr lang="en-US" altLang="en-US" i="1" dirty="0"/>
              <a:t>Actors </a:t>
            </a:r>
            <a:r>
              <a:rPr lang="en-US" altLang="en-US" dirty="0"/>
              <a:t>as authors on </a:t>
            </a:r>
            <a:r>
              <a:rPr lang="en-US" altLang="en-US" i="1" dirty="0"/>
              <a:t>papers </a:t>
            </a:r>
          </a:p>
          <a:p>
            <a:pPr lvl="1"/>
            <a:r>
              <a:rPr lang="en-US" altLang="en-US" i="1" dirty="0"/>
              <a:t>Words </a:t>
            </a:r>
            <a:r>
              <a:rPr lang="en-US" altLang="en-US" dirty="0"/>
              <a:t>used often by </a:t>
            </a:r>
            <a:r>
              <a:rPr lang="en-US" altLang="en-US" i="1" dirty="0"/>
              <a:t>actors </a:t>
            </a:r>
          </a:p>
          <a:p>
            <a:pPr lvl="1"/>
            <a:r>
              <a:rPr lang="en-US" altLang="en-US" i="1" dirty="0"/>
              <a:t>Events </a:t>
            </a:r>
            <a:r>
              <a:rPr lang="en-US" altLang="en-US" dirty="0"/>
              <a:t>in the life history of </a:t>
            </a:r>
            <a:r>
              <a:rPr lang="en-US" altLang="en-US" i="1" dirty="0"/>
              <a:t>actors</a:t>
            </a:r>
          </a:p>
          <a:p>
            <a:r>
              <a:rPr lang="en-US" altLang="en-US" dirty="0"/>
              <a:t>The two modes of the data represent a duality:</a:t>
            </a:r>
          </a:p>
          <a:p>
            <a:pPr lvl="1"/>
            <a:r>
              <a:rPr lang="en-IN" dirty="0"/>
              <a:t>One way to </a:t>
            </a:r>
            <a:r>
              <a:rPr lang="en-IN" dirty="0" err="1"/>
              <a:t>analyze</a:t>
            </a:r>
            <a:r>
              <a:rPr lang="en-IN" dirty="0"/>
              <a:t> two-mode data is to create projections onto each mode</a:t>
            </a:r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195140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Bipartite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In bipartite networks (</a:t>
            </a:r>
            <a:r>
              <a:rPr lang="en-US" i="1" dirty="0">
                <a:ea typeface="ＭＳ Ｐゴシック" pitchFamily="34" charset="-128"/>
              </a:rPr>
              <a:t>two-mode networks</a:t>
            </a:r>
            <a:r>
              <a:rPr lang="en-US" dirty="0">
                <a:ea typeface="ＭＳ Ｐゴシック" pitchFamily="34" charset="-128"/>
              </a:rPr>
              <a:t>) there are two kinds of vertices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One type represents the original vertices (e.g., people) and the other represents the groups – or affiliations or societies – that the first type of vertices belong to (e.g., company)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Edges of a bipartite network run only between nodes of different type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 bipartite network is defined by the </a:t>
            </a:r>
            <a:r>
              <a:rPr lang="en-US" u="sng" dirty="0">
                <a:ea typeface="ＭＳ Ｐゴシック" pitchFamily="34" charset="-128"/>
              </a:rPr>
              <a:t>incidence matrix B</a:t>
            </a:r>
            <a:r>
              <a:rPr lang="en-US" dirty="0">
                <a:ea typeface="ＭＳ Ｐゴシック" pitchFamily="34" charset="-128"/>
              </a:rPr>
              <a:t>. If there are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number of actors and </a:t>
            </a:r>
            <a:r>
              <a:rPr lang="en-US" i="1" dirty="0">
                <a:ea typeface="ＭＳ Ｐゴシック" pitchFamily="34" charset="-128"/>
              </a:rPr>
              <a:t>g</a:t>
            </a:r>
            <a:r>
              <a:rPr lang="en-US" dirty="0">
                <a:ea typeface="ＭＳ Ｐゴシック" pitchFamily="34" charset="-128"/>
              </a:rPr>
              <a:t> number of </a:t>
            </a:r>
            <a:r>
              <a:rPr lang="en-US" dirty="0" err="1">
                <a:ea typeface="ＭＳ Ｐゴシック" pitchFamily="34" charset="-128"/>
              </a:rPr>
              <a:t>groups</a:t>
            </a:r>
            <a:r>
              <a:rPr lang="en-US" dirty="0" err="1"/>
              <a:t>then</a:t>
            </a:r>
            <a:r>
              <a:rPr lang="en-US" dirty="0"/>
              <a:t> the incidence matrix B is a g × n matrix having elements </a:t>
            </a:r>
            <a:r>
              <a:rPr lang="en-US" dirty="0" err="1"/>
              <a:t>Bij</a:t>
            </a:r>
            <a:r>
              <a:rPr lang="en-US" dirty="0"/>
              <a:t> such that</a:t>
            </a:r>
            <a:r>
              <a:rPr lang="en-US" dirty="0">
                <a:ea typeface="ＭＳ Ｐゴシック" pitchFamily="34" charset="-128"/>
              </a:rPr>
              <a:t>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347751"/>
              </p:ext>
            </p:extLst>
          </p:nvPr>
        </p:nvGraphicFramePr>
        <p:xfrm>
          <a:off x="4393681" y="5499100"/>
          <a:ext cx="491648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33040" imgH="520920" progId="Equation.3">
                  <p:embed/>
                </p:oleObj>
              </mc:Choice>
              <mc:Fallback>
                <p:oleObj name="Equation" r:id="rId3" imgW="2633040" imgH="520920" progId="Equation.3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681" y="5499100"/>
                        <a:ext cx="4916488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98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The network consists of </a:t>
            </a:r>
            <a:r>
              <a:rPr lang="en-US" i="1" dirty="0">
                <a:ea typeface="ＭＳ Ｐゴシック" pitchFamily="34" charset="-128"/>
              </a:rPr>
              <a:t>entities </a:t>
            </a:r>
            <a:r>
              <a:rPr lang="en-US" dirty="0">
                <a:ea typeface="ＭＳ Ｐゴシック" pitchFamily="34" charset="-128"/>
              </a:rPr>
              <a:t>connected with each other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The structure of these connections is represented through </a:t>
            </a:r>
            <a:r>
              <a:rPr lang="en-US" u="sng" dirty="0">
                <a:ea typeface="ＭＳ Ｐゴシック" pitchFamily="34" charset="-128"/>
              </a:rPr>
              <a:t>graphs</a:t>
            </a:r>
          </a:p>
          <a:p>
            <a:pPr algn="just"/>
            <a:r>
              <a:rPr lang="en-US" dirty="0">
                <a:ea typeface="ＭＳ Ｐゴシック" pitchFamily="34" charset="-128"/>
              </a:rPr>
              <a:t>A graph is represented by two sets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A vertex set V of the entities participating in the network. Let n be the number of vertices</a:t>
            </a:r>
          </a:p>
          <a:p>
            <a:pPr lvl="2" algn="just"/>
            <a:r>
              <a:rPr lang="en-US" sz="2400" dirty="0">
                <a:ea typeface="ＭＳ Ｐゴシック" pitchFamily="34" charset="-128"/>
              </a:rPr>
              <a:t>Also called node or actor set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An edge set E of the connections between vertices.  Let m will be the number of edges</a:t>
            </a:r>
          </a:p>
          <a:p>
            <a:pPr lvl="2" algn="just"/>
            <a:r>
              <a:rPr lang="en-US" sz="2400" dirty="0">
                <a:ea typeface="ＭＳ Ｐゴシック" pitchFamily="34" charset="-128"/>
              </a:rPr>
              <a:t>Also called link or tie set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MA 653: Network Science</a:t>
            </a:r>
          </a:p>
        </p:txBody>
      </p:sp>
    </p:spTree>
    <p:extLst>
      <p:ext uri="{BB962C8B-B14F-4D97-AF65-F5344CB8AC3E}">
        <p14:creationId xmlns:p14="http://schemas.microsoft.com/office/powerpoint/2010/main" val="64209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Working with two mode data (Persons)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369886" cy="4351338"/>
          </a:xfrm>
        </p:spPr>
        <p:txBody>
          <a:bodyPr/>
          <a:lstStyle/>
          <a:p>
            <a:r>
              <a:rPr lang="en-IN" dirty="0"/>
              <a:t>What can you say about persons A &amp; F? =&gt; No Common Group(as P16 = 0)</a:t>
            </a:r>
          </a:p>
          <a:p>
            <a:r>
              <a:rPr lang="en-IN" dirty="0"/>
              <a:t> D &amp; F? =&gt; 2 Common group (as P46 = 2)</a:t>
            </a:r>
          </a:p>
          <a:p>
            <a:endParaRPr lang="en-US" altLang="en-US" dirty="0"/>
          </a:p>
          <a:p>
            <a:r>
              <a:rPr lang="en-US" altLang="en-US" dirty="0"/>
              <a:t>Get the overlap for any pair of  groups / persons</a:t>
            </a:r>
          </a:p>
          <a:p>
            <a:pPr lvl="1"/>
            <a:r>
              <a:rPr lang="en-US" altLang="en-US" dirty="0"/>
              <a:t>summing the multiplied elements of the corresponding rows/columns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8154217" y="2274314"/>
            <a:ext cx="3199583" cy="4082036"/>
            <a:chOff x="1136270" y="2435679"/>
            <a:chExt cx="2880895" cy="3808752"/>
          </a:xfrm>
        </p:grpSpPr>
        <p:grpSp>
          <p:nvGrpSpPr>
            <p:cNvPr id="8" name="Group 7"/>
            <p:cNvGrpSpPr/>
            <p:nvPr/>
          </p:nvGrpSpPr>
          <p:grpSpPr>
            <a:xfrm>
              <a:off x="1136270" y="2435679"/>
              <a:ext cx="2459873" cy="2698825"/>
              <a:chOff x="1136270" y="2435679"/>
              <a:chExt cx="2459873" cy="2698825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1735593" y="2908829"/>
                <a:ext cx="1860550" cy="2225675"/>
                <a:chOff x="795" y="1441"/>
                <a:chExt cx="1172" cy="1402"/>
              </a:xfrm>
            </p:grpSpPr>
            <p:sp>
              <p:nvSpPr>
                <p:cNvPr id="7" name="Rectangle 6"/>
                <p:cNvSpPr>
                  <a:spLocks noChangeArrowheads="1"/>
                </p:cNvSpPr>
                <p:nvPr/>
              </p:nvSpPr>
              <p:spPr bwMode="auto">
                <a:xfrm>
                  <a:off x="795" y="1441"/>
                  <a:ext cx="1172" cy="1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dirty="0">
                      <a:latin typeface="Courier New" panose="02070309020205020404" pitchFamily="49" charset="0"/>
                    </a:rPr>
                    <a:t>  1 2 3 4 5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dirty="0">
                      <a:latin typeface="Courier New" panose="02070309020205020404" pitchFamily="49" charset="0"/>
                    </a:rPr>
                    <a:t>A 0 0 0 0 1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dirty="0">
                      <a:latin typeface="Courier New" panose="02070309020205020404" pitchFamily="49" charset="0"/>
                    </a:rPr>
                    <a:t>B 1 0 0 0 0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dirty="0">
                      <a:latin typeface="Courier New" panose="02070309020205020404" pitchFamily="49" charset="0"/>
                    </a:rPr>
                    <a:t>C 1 1 0 0 0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dirty="0">
                      <a:latin typeface="Courier New" panose="02070309020205020404" pitchFamily="49" charset="0"/>
                    </a:rPr>
                    <a:t>D 0 1 1 1 1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dirty="0">
                      <a:latin typeface="Courier New" panose="02070309020205020404" pitchFamily="49" charset="0"/>
                    </a:rPr>
                    <a:t>E 0 0 1 0 0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 dirty="0">
                      <a:latin typeface="Courier New" panose="02070309020205020404" pitchFamily="49" charset="0"/>
                    </a:rPr>
                    <a:t>F 0 0 1 1 0</a:t>
                  </a:r>
                </a:p>
              </p:txBody>
            </p:sp>
            <p:sp>
              <p:nvSpPr>
                <p:cNvPr id="9" name="Line 8"/>
                <p:cNvSpPr>
                  <a:spLocks noChangeShapeType="1"/>
                </p:cNvSpPr>
                <p:nvPr/>
              </p:nvSpPr>
              <p:spPr bwMode="auto">
                <a:xfrm>
                  <a:off x="995" y="1660"/>
                  <a:ext cx="95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0" name="Line 9"/>
                <p:cNvSpPr>
                  <a:spLocks noChangeShapeType="1"/>
                </p:cNvSpPr>
                <p:nvPr/>
              </p:nvSpPr>
              <p:spPr bwMode="auto">
                <a:xfrm rot="-5400000">
                  <a:off x="446" y="2204"/>
                  <a:ext cx="10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 rot="16200000">
                <a:off x="788355" y="3889259"/>
                <a:ext cx="11574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chemeClr val="accent2"/>
                    </a:solidFill>
                  </a:rPr>
                  <a:t>Persons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049124" y="2435679"/>
                <a:ext cx="1085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chemeClr val="accent2"/>
                    </a:solidFill>
                  </a:rPr>
                  <a:t>Groups</a:t>
                </a:r>
              </a:p>
            </p:txBody>
          </p:sp>
        </p:grpSp>
        <p:graphicFrame>
          <p:nvGraphicFramePr>
            <p:cNvPr id="3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6415939"/>
                </p:ext>
              </p:extLst>
            </p:nvPr>
          </p:nvGraphicFramePr>
          <p:xfrm>
            <a:off x="1735592" y="5119626"/>
            <a:ext cx="2281573" cy="1124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01309" imgH="444307" progId="Equation.3">
                    <p:embed/>
                  </p:oleObj>
                </mc:Choice>
                <mc:Fallback>
                  <p:oleObj name="Equation" r:id="rId3" imgW="901309" imgH="444307" progId="Equation.3">
                    <p:embed/>
                    <p:pic>
                      <p:nvPicPr>
                        <p:cNvPr id="6758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592" y="5119626"/>
                          <a:ext cx="2281573" cy="11248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7431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Working with two mode data (Groups)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Similarly for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35593" y="2908829"/>
            <a:ext cx="1860550" cy="2225675"/>
            <a:chOff x="795" y="1441"/>
            <a:chExt cx="1172" cy="140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95" y="1441"/>
              <a:ext cx="1172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  1 2 3 4 5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A 0 0 0 0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B 1 0 0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C 1 1 0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D 0 1 1 1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E 0 0 1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F 0 0 1 1 0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95" y="1660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rot="-5400000">
              <a:off x="446" y="2204"/>
              <a:ext cx="10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" name="TextBox 10"/>
          <p:cNvSpPr txBox="1"/>
          <p:nvPr/>
        </p:nvSpPr>
        <p:spPr>
          <a:xfrm rot="16200000">
            <a:off x="788355" y="3889259"/>
            <a:ext cx="115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Persons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9124" y="2435679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Groups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317672" y="2105933"/>
            <a:ext cx="280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Similarly for Groups:</a:t>
            </a:r>
          </a:p>
        </p:txBody>
      </p: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5811385" y="2583771"/>
            <a:ext cx="1555750" cy="2530475"/>
            <a:chOff x="3187" y="1952"/>
            <a:chExt cx="980" cy="1594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3187" y="1952"/>
              <a:ext cx="980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  1 2 1</a:t>
              </a:r>
              <a:r>
                <a:rPr lang="en-US" altLang="en-US" sz="1000" b="1" baseline="30000">
                  <a:latin typeface="Courier New" panose="02070309020205020404" pitchFamily="49" charset="0"/>
                </a:rPr>
                <a:t>•</a:t>
              </a:r>
              <a:r>
                <a:rPr lang="en-US" altLang="en-US" sz="2000" b="1">
                  <a:latin typeface="Courier New" panose="02070309020205020404" pitchFamily="49" charset="0"/>
                </a:rPr>
                <a:t>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A 0</a:t>
              </a:r>
              <a:r>
                <a:rPr lang="en-US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en-US" sz="2000" b="1">
                  <a:latin typeface="Courier New" panose="02070309020205020404" pitchFamily="49" charset="0"/>
                </a:rPr>
                <a:t>0  0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B 1</a:t>
              </a:r>
              <a:r>
                <a:rPr lang="en-US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en-US" sz="2000" b="1">
                  <a:latin typeface="Courier New" panose="02070309020205020404" pitchFamily="49" charset="0"/>
                </a:rPr>
                <a:t>0  0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C 1</a:t>
              </a:r>
              <a:r>
                <a:rPr lang="en-US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en-US" sz="2000" b="1">
                  <a:latin typeface="Courier New" panose="02070309020205020404" pitchFamily="49" charset="0"/>
                </a:rPr>
                <a:t>1  1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D 0</a:t>
              </a:r>
              <a:r>
                <a:rPr lang="en-US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en-US" sz="2000" b="1">
                  <a:latin typeface="Courier New" panose="02070309020205020404" pitchFamily="49" charset="0"/>
                </a:rPr>
                <a:t>1  0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E 0</a:t>
              </a:r>
              <a:r>
                <a:rPr lang="en-US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en-US" sz="2000" b="1">
                  <a:latin typeface="Courier New" panose="02070309020205020404" pitchFamily="49" charset="0"/>
                </a:rPr>
                <a:t>0  0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Courier New" panose="02070309020205020404" pitchFamily="49" charset="0"/>
                </a:rPr>
                <a:t>F 0</a:t>
              </a:r>
              <a:r>
                <a:rPr lang="en-US" altLang="en-US" sz="2000">
                  <a:latin typeface="Courier New" panose="02070309020205020404" pitchFamily="49" charset="0"/>
                </a:rPr>
                <a:t> </a:t>
              </a:r>
              <a:r>
                <a:rPr lang="en-US" altLang="en-US" sz="2000" b="1">
                  <a:latin typeface="Courier New" panose="02070309020205020404" pitchFamily="49" charset="0"/>
                </a:rPr>
                <a:t>0  0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latin typeface="Symbol" panose="05050102010706020507" pitchFamily="18" charset="2"/>
                  <a:sym typeface="WP Greek Century"/>
                </a:rPr>
                <a:t>S</a:t>
              </a:r>
              <a:r>
                <a:rPr lang="en-US" altLang="en-US" sz="2000" b="1">
                  <a:latin typeface="Courier New" panose="02070309020205020404" pitchFamily="49" charset="0"/>
                  <a:sym typeface="WP Greek Century"/>
                </a:rPr>
                <a:t> 2 2  1</a:t>
              </a:r>
              <a:r>
                <a:rPr lang="en-US" altLang="en-US" sz="2000" b="1"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3394" y="331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814" y="2194"/>
              <a:ext cx="0" cy="12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76" y="2175"/>
              <a:ext cx="0" cy="1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390" y="2181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7875135" y="2898096"/>
            <a:ext cx="15557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Group 1 has 2 members, group 2 has 2 members and they overlap by 1 members (C). </a:t>
            </a: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101514"/>
              </p:ext>
            </p:extLst>
          </p:nvPr>
        </p:nvGraphicFramePr>
        <p:xfrm>
          <a:off x="1735593" y="5215909"/>
          <a:ext cx="1949416" cy="961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1309" imgH="444307" progId="Equation.3">
                  <p:embed/>
                </p:oleObj>
              </mc:Choice>
              <mc:Fallback>
                <p:oleObj name="Equation" r:id="rId3" imgW="901309" imgH="444307" progId="Equation.3">
                  <p:embed/>
                  <p:pic>
                    <p:nvPicPr>
                      <p:cNvPr id="6758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593" y="5215909"/>
                        <a:ext cx="1949416" cy="961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63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One-mode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sz="2400" dirty="0"/>
                  <a:t>We can use the bipartite network to infer connections between nodes of the same type</a:t>
                </a:r>
              </a:p>
              <a:p>
                <a:pPr lvl="1"/>
                <a:r>
                  <a:rPr lang="en-IN" dirty="0"/>
                  <a:t>Projection on the actors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n-vertex network, </a:t>
                </a:r>
              </a:p>
              <a:p>
                <a:pPr lvl="2"/>
                <a:r>
                  <a:rPr lang="en-IN" sz="2400" dirty="0"/>
                  <a:t>Nodes are actors </a:t>
                </a:r>
              </a:p>
              <a:p>
                <a:pPr lvl="2"/>
                <a:r>
                  <a:rPr lang="en-IN" sz="2400" dirty="0"/>
                  <a:t>Edge between two actors exists if they participate to at least </a:t>
                </a:r>
                <a:r>
                  <a:rPr lang="en-IN" sz="2400" b="1" dirty="0"/>
                  <a:t>one common group</a:t>
                </a:r>
              </a:p>
              <a:p>
                <a:pPr lvl="1"/>
                <a:r>
                  <a:rPr lang="en-IN" dirty="0"/>
                  <a:t>Projection on the groups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dirty="0"/>
                  <a:t> g-vertex network, </a:t>
                </a:r>
              </a:p>
              <a:p>
                <a:pPr lvl="2"/>
                <a:r>
                  <a:rPr lang="en-IN" sz="2400" dirty="0"/>
                  <a:t>nodes are the groups </a:t>
                </a:r>
              </a:p>
              <a:p>
                <a:pPr lvl="2"/>
                <a:r>
                  <a:rPr lang="en-IN" sz="2400" dirty="0"/>
                  <a:t>Edge between two groups exists if they include at least </a:t>
                </a:r>
                <a:r>
                  <a:rPr lang="en-IN" sz="2400" b="1" dirty="0"/>
                  <a:t>one common actor</a:t>
                </a:r>
              </a:p>
              <a:p>
                <a:r>
                  <a:rPr lang="en-IN" sz="2400" dirty="0"/>
                  <a:t>One mode projections discard a lot of the information present in the structure of the original bipartite graph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22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One mode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735593" y="2908829"/>
            <a:ext cx="1860550" cy="2225675"/>
            <a:chOff x="795" y="1441"/>
            <a:chExt cx="1172" cy="140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95" y="1441"/>
              <a:ext cx="1172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  1 2 3 4 5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A 0 0 0 0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B 1 0 0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C 1 1 0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D 0 1 1 1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E 0 0 1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latin typeface="Courier New" panose="02070309020205020404" pitchFamily="49" charset="0"/>
                </a:rPr>
                <a:t>F 0 0 1 1 0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95" y="1660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rot="-5400000">
              <a:off x="446" y="2204"/>
              <a:ext cx="10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0" name="Oval 9"/>
          <p:cNvSpPr/>
          <p:nvPr/>
        </p:nvSpPr>
        <p:spPr>
          <a:xfrm>
            <a:off x="5040086" y="4288970"/>
            <a:ext cx="500743" cy="4572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78286" y="2667000"/>
            <a:ext cx="457200" cy="359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6019798" y="4278080"/>
            <a:ext cx="500743" cy="4572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7119260" y="4278080"/>
            <a:ext cx="500743" cy="4572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8098972" y="4267190"/>
            <a:ext cx="500743" cy="4572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9135101" y="4288970"/>
            <a:ext cx="500743" cy="4572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Oval 17"/>
          <p:cNvSpPr/>
          <p:nvPr/>
        </p:nvSpPr>
        <p:spPr>
          <a:xfrm>
            <a:off x="10114813" y="4278080"/>
            <a:ext cx="500743" cy="4572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23317" y="2656783"/>
            <a:ext cx="457200" cy="359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3042" y="2654520"/>
            <a:ext cx="457200" cy="359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39159" y="2656114"/>
            <a:ext cx="457200" cy="359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80222" y="2654521"/>
            <a:ext cx="457200" cy="359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788355" y="3889259"/>
            <a:ext cx="115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Persons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9124" y="2435679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Groups</a:t>
            </a:r>
          </a:p>
        </p:txBody>
      </p:sp>
      <p:cxnSp>
        <p:nvCxnSpPr>
          <p:cNvPr id="26" name="Straight Arrow Connector 25"/>
          <p:cNvCxnSpPr>
            <a:stCxn id="10" idx="0"/>
          </p:cNvCxnSpPr>
          <p:nvPr/>
        </p:nvCxnSpPr>
        <p:spPr>
          <a:xfrm flipV="1">
            <a:off x="5290458" y="3013749"/>
            <a:ext cx="4802584" cy="127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2"/>
          </p:cNvCxnSpPr>
          <p:nvPr/>
        </p:nvCxnSpPr>
        <p:spPr>
          <a:xfrm flipH="1" flipV="1">
            <a:off x="6106886" y="3026229"/>
            <a:ext cx="228600" cy="12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183086" y="3026229"/>
            <a:ext cx="1121228" cy="12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119260" y="3026229"/>
            <a:ext cx="185054" cy="12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7217229" y="3026229"/>
            <a:ext cx="1077685" cy="12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207829" y="3026229"/>
            <a:ext cx="65314" cy="12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94914" y="3026229"/>
            <a:ext cx="840187" cy="12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8294914" y="3026229"/>
            <a:ext cx="1926772" cy="12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</p:cNvCxnSpPr>
          <p:nvPr/>
        </p:nvCxnSpPr>
        <p:spPr>
          <a:xfrm flipH="1" flipV="1">
            <a:off x="6335486" y="3026229"/>
            <a:ext cx="2872947" cy="1329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8" idx="1"/>
          </p:cNvCxnSpPr>
          <p:nvPr/>
        </p:nvCxnSpPr>
        <p:spPr>
          <a:xfrm flipH="1" flipV="1">
            <a:off x="8294914" y="3026229"/>
            <a:ext cx="1893231" cy="131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0"/>
          </p:cNvCxnSpPr>
          <p:nvPr/>
        </p:nvCxnSpPr>
        <p:spPr>
          <a:xfrm flipH="1" flipV="1">
            <a:off x="9208433" y="3026229"/>
            <a:ext cx="1156752" cy="125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Up Arrow 46"/>
          <p:cNvSpPr/>
          <p:nvPr/>
        </p:nvSpPr>
        <p:spPr>
          <a:xfrm>
            <a:off x="7980222" y="1774371"/>
            <a:ext cx="4572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Up Arrow 47"/>
          <p:cNvSpPr/>
          <p:nvPr/>
        </p:nvSpPr>
        <p:spPr>
          <a:xfrm rot="10800000">
            <a:off x="8011886" y="4867804"/>
            <a:ext cx="4572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7781663" y="5668698"/>
            <a:ext cx="1157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Persons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97709" y="134943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Groups</a:t>
            </a:r>
          </a:p>
        </p:txBody>
      </p:sp>
    </p:spTree>
    <p:extLst>
      <p:ext uri="{BB962C8B-B14F-4D97-AF65-F5344CB8AC3E}">
        <p14:creationId xmlns:p14="http://schemas.microsoft.com/office/powerpoint/2010/main" val="3678642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5731" cy="1325563"/>
          </a:xfrm>
        </p:spPr>
        <p:txBody>
          <a:bodyPr>
            <a:normAutofit/>
          </a:bodyPr>
          <a:lstStyle/>
          <a:p>
            <a:r>
              <a:rPr lang="en-IN" sz="4000" dirty="0"/>
              <a:t>Mathematics of  one-mode projection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263"/>
            <a:ext cx="10515600" cy="509768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Two actors </a:t>
            </a:r>
            <a:r>
              <a:rPr lang="en-IN" dirty="0" err="1"/>
              <a:t>i</a:t>
            </a:r>
            <a:r>
              <a:rPr lang="en-IN" dirty="0"/>
              <a:t> and j belong to group</a:t>
            </a:r>
            <a:r>
              <a:rPr lang="en-IN" i="1" dirty="0"/>
              <a:t> k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dirty="0" err="1"/>
              <a:t>B</a:t>
            </a:r>
            <a:r>
              <a:rPr lang="en-IN" baseline="-25000" dirty="0" err="1"/>
              <a:t>ki</a:t>
            </a:r>
            <a:r>
              <a:rPr lang="en-IN" dirty="0" err="1"/>
              <a:t>B</a:t>
            </a:r>
            <a:r>
              <a:rPr lang="en-IN" baseline="-25000" dirty="0" err="1"/>
              <a:t>kj</a:t>
            </a:r>
            <a:r>
              <a:rPr lang="en-IN" dirty="0"/>
              <a:t>=1</a:t>
            </a:r>
          </a:p>
          <a:p>
            <a:pPr lvl="1"/>
            <a:r>
              <a:rPr lang="en-IN" sz="2800" dirty="0"/>
              <a:t>The total number of groups </a:t>
            </a:r>
            <a:r>
              <a:rPr lang="en-IN" sz="2800" dirty="0" err="1"/>
              <a:t>P</a:t>
            </a:r>
            <a:r>
              <a:rPr lang="en-IN" sz="2800" baseline="-25000" dirty="0" err="1"/>
              <a:t>ij</a:t>
            </a:r>
            <a:r>
              <a:rPr lang="en-IN" sz="2800" dirty="0"/>
              <a:t> that </a:t>
            </a:r>
            <a:r>
              <a:rPr lang="en-IN" sz="2800" dirty="0" err="1"/>
              <a:t>i</a:t>
            </a:r>
            <a:r>
              <a:rPr lang="en-IN" sz="2800" dirty="0"/>
              <a:t> and j belong is given by</a:t>
            </a:r>
            <a:r>
              <a:rPr lang="en-IN" dirty="0"/>
              <a:t>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The n x n matrix P=B</a:t>
            </a:r>
            <a:r>
              <a:rPr lang="en-IN" baseline="30000" dirty="0"/>
              <a:t>T</a:t>
            </a:r>
            <a:r>
              <a:rPr lang="en-IN" dirty="0"/>
              <a:t>B is similar to the adjacency matrix for the weighted one-mode projection onto the n vertices </a:t>
            </a:r>
          </a:p>
          <a:p>
            <a:pPr lvl="1"/>
            <a:r>
              <a:rPr lang="en-IN" sz="2800" dirty="0"/>
              <a:t>Why only </a:t>
            </a:r>
            <a:r>
              <a:rPr lang="en-IN" sz="2800" i="1" dirty="0"/>
              <a:t>similar </a:t>
            </a:r>
            <a:r>
              <a:rPr lang="en-IN" sz="2800" dirty="0"/>
              <a:t>and not the same? =&gt; </a:t>
            </a:r>
            <a:r>
              <a:rPr lang="en-US" sz="2000" dirty="0"/>
              <a:t>P is not quite an adjacency matrix, however, since its diagonal elements are non-zero, even though the network itself, by definition, has no self-edges. (In this respect P is somewhat similar to the </a:t>
            </a:r>
            <a:r>
              <a:rPr lang="en-US" sz="2000" dirty="0" err="1"/>
              <a:t>cocitation</a:t>
            </a:r>
            <a:r>
              <a:rPr lang="en-US" sz="2000" dirty="0"/>
              <a:t> matrix of Section 6.4.1.) The diagonal elements have values,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where we have made use of the fact that </a:t>
            </a:r>
            <a:r>
              <a:rPr lang="en-US" sz="2000" dirty="0" err="1"/>
              <a:t>Bki</a:t>
            </a:r>
            <a:r>
              <a:rPr lang="en-US" sz="2000" dirty="0"/>
              <a:t> only takes the values 0 or 1. Thus </a:t>
            </a:r>
            <a:r>
              <a:rPr lang="en-US" sz="2000" dirty="0" err="1"/>
              <a:t>Pii</a:t>
            </a:r>
            <a:r>
              <a:rPr lang="en-US" sz="2000" dirty="0"/>
              <a:t> is equal to the number of groups to which vertex </a:t>
            </a:r>
            <a:r>
              <a:rPr lang="en-US" sz="2000" dirty="0" err="1"/>
              <a:t>i</a:t>
            </a:r>
            <a:r>
              <a:rPr lang="en-US" sz="2000" dirty="0"/>
              <a:t> belongs.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42" y="6659952"/>
            <a:ext cx="4114800" cy="198048"/>
          </a:xfrm>
        </p:spPr>
        <p:txBody>
          <a:bodyPr/>
          <a:lstStyle/>
          <a:p>
            <a:r>
              <a:rPr lang="en-IN" dirty="0"/>
              <a:t>MA 653: Network Science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43" y="2280492"/>
            <a:ext cx="3689859" cy="1102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7D8A2-7061-0AFD-0D04-55BF522E7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07" y="4910690"/>
            <a:ext cx="1966130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3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672648" y="4709508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 = A</a:t>
            </a:r>
            <a:r>
              <a:rPr lang="en-US" altLang="en-US" sz="2400" baseline="30000"/>
              <a:t>T</a:t>
            </a:r>
            <a:r>
              <a:rPr lang="en-US" altLang="en-US" sz="2400"/>
              <a:t>(A)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375411" y="2179033"/>
            <a:ext cx="152876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1 2 3 4 5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A 0 0 0 0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B 1 0 0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 1 1 0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D 0 1 1 1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E 0 0 1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 0 0 1 1 0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76936" y="2883883"/>
            <a:ext cx="59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A</a:t>
            </a:r>
            <a:r>
              <a:rPr lang="en-US" altLang="en-US" sz="1800"/>
              <a:t> = 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640523" y="2445733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rot="16200000">
            <a:off x="3926148" y="3152171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988436" y="2226658"/>
            <a:ext cx="177323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A B C D E 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1 0 1 1 0 0 0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2 0 0 1 1 0 0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3 0 0 0 1 1 1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4 0 0 0 1 0 1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5 1 0 0 1 0 0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423286" y="2937858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30000"/>
              <a:t>T </a:t>
            </a:r>
            <a:r>
              <a:rPr lang="en-US" altLang="en-US" sz="1800"/>
              <a:t>=</a:t>
            </a:r>
            <a:r>
              <a:rPr lang="en-US" altLang="en-US" sz="1800" baseline="30000"/>
              <a:t> </a:t>
            </a:r>
            <a:endParaRPr lang="en-US" altLang="en-US" sz="180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781811" y="3953858"/>
            <a:ext cx="79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(6</a:t>
            </a:r>
            <a:r>
              <a:rPr lang="en-US" altLang="en-US" sz="1400">
                <a:latin typeface="SAS Monospace" pitchFamily="49" charset="0"/>
              </a:rPr>
              <a:t>x</a:t>
            </a:r>
            <a:r>
              <a:rPr lang="en-US" altLang="en-US" sz="2400"/>
              <a:t>5)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7439286" y="3872896"/>
            <a:ext cx="79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(5</a:t>
            </a:r>
            <a:r>
              <a:rPr lang="en-US" altLang="en-US" sz="1400">
                <a:latin typeface="SAS Monospace" pitchFamily="49" charset="0"/>
              </a:rPr>
              <a:t>x</a:t>
            </a:r>
            <a:r>
              <a:rPr lang="en-US" altLang="en-US" sz="2400"/>
              <a:t>6)</a:t>
            </a:r>
          </a:p>
        </p:txBody>
      </p:sp>
      <p:sp>
        <p:nvSpPr>
          <p:cNvPr id="40" name="Freeform 21"/>
          <p:cNvSpPr>
            <a:spLocks/>
          </p:cNvSpPr>
          <p:nvPr/>
        </p:nvSpPr>
        <p:spPr bwMode="auto">
          <a:xfrm>
            <a:off x="7266248" y="2499708"/>
            <a:ext cx="1387475" cy="1182688"/>
          </a:xfrm>
          <a:custGeom>
            <a:avLst/>
            <a:gdLst>
              <a:gd name="T0" fmla="*/ 0 w 874"/>
              <a:gd name="T1" fmla="*/ 2147483646 h 745"/>
              <a:gd name="T2" fmla="*/ 0 w 874"/>
              <a:gd name="T3" fmla="*/ 0 h 745"/>
              <a:gd name="T4" fmla="*/ 2147483646 w 874"/>
              <a:gd name="T5" fmla="*/ 0 h 7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4" h="745">
                <a:moveTo>
                  <a:pt x="0" y="745"/>
                </a:moveTo>
                <a:lnTo>
                  <a:pt x="0" y="0"/>
                </a:ln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2976823" y="4528533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  = A(A</a:t>
            </a:r>
            <a:r>
              <a:rPr lang="en-US" altLang="en-US" sz="2400" baseline="30000"/>
              <a:t>T</a:t>
            </a:r>
            <a:r>
              <a:rPr lang="en-US" alt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8666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7866287" y="2848431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G = A</a:t>
            </a:r>
            <a:r>
              <a:rPr lang="en-US" altLang="en-US" sz="2400" baseline="30000"/>
              <a:t>T</a:t>
            </a:r>
            <a:r>
              <a:rPr lang="en-US" altLang="en-US" sz="2400"/>
              <a:t>(A)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569050" y="317956"/>
            <a:ext cx="152876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1 2 3 4 5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A 0 0 0 0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B 1 0 0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 1 1 0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D 0 1 1 1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E 0 0 1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F 0 0 1 1 0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070575" y="1022806"/>
            <a:ext cx="59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A</a:t>
            </a:r>
            <a:r>
              <a:rPr lang="en-US" altLang="en-US" sz="1800"/>
              <a:t> = </a:t>
            </a:r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834162" y="584656"/>
            <a:ext cx="1187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rot="16200000">
            <a:off x="4119787" y="1291094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7182075" y="365581"/>
            <a:ext cx="177323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A B C D E 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1 0 1 1 0 0 0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2 0 0 1 1 0 0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3 0 0 0 1 1 1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4 0 0 0 1 0 1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5 1 0 0 1 0 0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616925" y="1076781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  <a:r>
              <a:rPr lang="en-US" altLang="en-US" sz="1800" baseline="30000"/>
              <a:t>T </a:t>
            </a:r>
            <a:r>
              <a:rPr lang="en-US" altLang="en-US" sz="1800"/>
              <a:t>=</a:t>
            </a:r>
            <a:r>
              <a:rPr lang="en-US" altLang="en-US" sz="1800" baseline="30000"/>
              <a:t> </a:t>
            </a:r>
            <a:endParaRPr lang="en-US" altLang="en-US" sz="1800"/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4975450" y="2092781"/>
            <a:ext cx="79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(6</a:t>
            </a:r>
            <a:r>
              <a:rPr lang="en-US" altLang="en-US" sz="1400">
                <a:latin typeface="SAS Monospace" pitchFamily="49" charset="0"/>
              </a:rPr>
              <a:t>x</a:t>
            </a:r>
            <a:r>
              <a:rPr lang="en-US" altLang="en-US" sz="2400"/>
              <a:t>5)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7632925" y="2011819"/>
            <a:ext cx="79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(5</a:t>
            </a:r>
            <a:r>
              <a:rPr lang="en-US" altLang="en-US" sz="1400">
                <a:latin typeface="SAS Monospace" pitchFamily="49" charset="0"/>
              </a:rPr>
              <a:t>x</a:t>
            </a:r>
            <a:r>
              <a:rPr lang="en-US" altLang="en-US" sz="2400"/>
              <a:t>6)</a:t>
            </a:r>
          </a:p>
        </p:txBody>
      </p:sp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7229700" y="3231019"/>
            <a:ext cx="3048000" cy="2720975"/>
            <a:chOff x="3169" y="2193"/>
            <a:chExt cx="1920" cy="1714"/>
          </a:xfrm>
        </p:grpSpPr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3169" y="2193"/>
              <a:ext cx="19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  A</a:t>
              </a:r>
              <a:r>
                <a:rPr lang="en-US" altLang="en-US" sz="2400" baseline="30000">
                  <a:latin typeface="Courier New" panose="02070309020205020404" pitchFamily="49" charset="0"/>
                </a:rPr>
                <a:t>T</a:t>
              </a:r>
              <a:r>
                <a:rPr lang="en-US" altLang="en-US" sz="2400">
                  <a:latin typeface="Courier New" panose="02070309020205020404" pitchFamily="49" charset="0"/>
                </a:rPr>
                <a:t> * A   = P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(5</a:t>
              </a:r>
              <a:r>
                <a:rPr lang="en-US" altLang="en-US" sz="1600">
                  <a:latin typeface="SAS Monospace" pitchFamily="49" charset="0"/>
                </a:rPr>
                <a:t>x</a:t>
              </a:r>
              <a:r>
                <a:rPr lang="en-US" altLang="en-US" sz="2400">
                  <a:latin typeface="Courier New" panose="02070309020205020404" pitchFamily="49" charset="0"/>
                </a:rPr>
                <a:t>6) 6</a:t>
              </a:r>
              <a:r>
                <a:rPr lang="en-US" altLang="en-US" sz="1600">
                  <a:latin typeface="SAS Monospace" pitchFamily="49" charset="0"/>
                </a:rPr>
                <a:t>x</a:t>
              </a:r>
              <a:r>
                <a:rPr lang="en-US" altLang="en-US" sz="2400">
                  <a:latin typeface="Courier New" panose="02070309020205020404" pitchFamily="49" charset="0"/>
                </a:rPr>
                <a:t>5)	 (5</a:t>
              </a:r>
              <a:r>
                <a:rPr lang="en-US" altLang="en-US" sz="1600">
                  <a:latin typeface="SAS Monospace" pitchFamily="49" charset="0"/>
                </a:rPr>
                <a:t>x</a:t>
              </a:r>
              <a:r>
                <a:rPr lang="en-US" altLang="en-US" sz="2400">
                  <a:latin typeface="Courier New" panose="02070309020205020404" pitchFamily="49" charset="0"/>
                </a:rPr>
                <a:t>5)</a:t>
              </a: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3647" y="2771"/>
              <a:ext cx="952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      G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  1 2 3 4 5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1 2 1 0 0 0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2 1 2 1 1 1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3 0 1 3 2 1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4 0 1 2 2 1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5 0 1 1 1 2</a:t>
              </a: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3822" y="3082"/>
              <a:ext cx="764" cy="764"/>
            </a:xfrm>
            <a:custGeom>
              <a:avLst/>
              <a:gdLst>
                <a:gd name="T0" fmla="*/ 0 w 764"/>
                <a:gd name="T1" fmla="*/ 764 h 764"/>
                <a:gd name="T2" fmla="*/ 0 w 764"/>
                <a:gd name="T3" fmla="*/ 0 h 764"/>
                <a:gd name="T4" fmla="*/ 764 w 764"/>
                <a:gd name="T5" fmla="*/ 0 h 7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4" h="764">
                  <a:moveTo>
                    <a:pt x="0" y="764"/>
                  </a:moveTo>
                  <a:lnTo>
                    <a:pt x="0" y="0"/>
                  </a:lnTo>
                  <a:lnTo>
                    <a:pt x="76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6" name="Group 22"/>
          <p:cNvGrpSpPr>
            <a:grpSpLocks/>
          </p:cNvGrpSpPr>
          <p:nvPr/>
        </p:nvGrpSpPr>
        <p:grpSpPr bwMode="auto">
          <a:xfrm>
            <a:off x="2511650" y="3097669"/>
            <a:ext cx="3230562" cy="2932112"/>
            <a:chOff x="197" y="2187"/>
            <a:chExt cx="2035" cy="1847"/>
          </a:xfrm>
        </p:grpSpPr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97" y="2187"/>
              <a:ext cx="203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  A *  A</a:t>
              </a:r>
              <a:r>
                <a:rPr lang="en-US" altLang="en-US" sz="2400" baseline="30000">
                  <a:latin typeface="Courier New" panose="02070309020205020404" pitchFamily="49" charset="0"/>
                </a:rPr>
                <a:t>T</a:t>
              </a:r>
              <a:r>
                <a:rPr lang="en-US" altLang="en-US" sz="2400">
                  <a:latin typeface="Courier New" panose="02070309020205020404" pitchFamily="49" charset="0"/>
                </a:rPr>
                <a:t>   = P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(6</a:t>
              </a:r>
              <a:r>
                <a:rPr lang="en-US" altLang="en-US" sz="1600">
                  <a:latin typeface="SAS Monospace" pitchFamily="49" charset="0"/>
                </a:rPr>
                <a:t>x</a:t>
              </a:r>
              <a:r>
                <a:rPr lang="en-US" altLang="en-US" sz="2400">
                  <a:latin typeface="Courier New" panose="02070309020205020404" pitchFamily="49" charset="0"/>
                </a:rPr>
                <a:t>5)(5</a:t>
              </a:r>
              <a:r>
                <a:rPr lang="en-US" altLang="en-US" sz="1600">
                  <a:latin typeface="SAS Monospace" pitchFamily="49" charset="0"/>
                </a:rPr>
                <a:t>x</a:t>
              </a:r>
              <a:r>
                <a:rPr lang="en-US" altLang="en-US" sz="2400">
                  <a:latin typeface="Courier New" panose="02070309020205020404" pitchFamily="49" charset="0"/>
                </a:rPr>
                <a:t>6)	  (6</a:t>
              </a:r>
              <a:r>
                <a:rPr lang="en-US" altLang="en-US" sz="1600">
                  <a:latin typeface="SAS Monospace" pitchFamily="49" charset="0"/>
                </a:rPr>
                <a:t>x</a:t>
              </a:r>
              <a:r>
                <a:rPr lang="en-US" altLang="en-US" sz="2400">
                  <a:latin typeface="Courier New" panose="02070309020205020404" pitchFamily="49" charset="0"/>
                </a:rPr>
                <a:t>6)</a:t>
              </a: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665" y="2744"/>
              <a:ext cx="1104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  A B C D E F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A 1 0 0 1 0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B 0 1 1 0 0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C 0 1 2 1 0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D 1 0 1 4 1 2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E 0 0 0 1 1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SAS Monospace" pitchFamily="49" charset="0"/>
                </a:rPr>
                <a:t>F 0 0 0 2 1 2</a:t>
              </a:r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828" y="3055"/>
              <a:ext cx="912" cy="912"/>
            </a:xfrm>
            <a:custGeom>
              <a:avLst/>
              <a:gdLst>
                <a:gd name="T0" fmla="*/ 0 w 764"/>
                <a:gd name="T1" fmla="*/ 9122 h 764"/>
                <a:gd name="T2" fmla="*/ 0 w 764"/>
                <a:gd name="T3" fmla="*/ 0 h 764"/>
                <a:gd name="T4" fmla="*/ 9122 w 764"/>
                <a:gd name="T5" fmla="*/ 0 h 7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4" h="764">
                  <a:moveTo>
                    <a:pt x="0" y="764"/>
                  </a:moveTo>
                  <a:lnTo>
                    <a:pt x="0" y="0"/>
                  </a:lnTo>
                  <a:lnTo>
                    <a:pt x="76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0" name="Freeform 21"/>
          <p:cNvSpPr>
            <a:spLocks/>
          </p:cNvSpPr>
          <p:nvPr/>
        </p:nvSpPr>
        <p:spPr bwMode="auto">
          <a:xfrm>
            <a:off x="7459887" y="638631"/>
            <a:ext cx="1387475" cy="1182688"/>
          </a:xfrm>
          <a:custGeom>
            <a:avLst/>
            <a:gdLst>
              <a:gd name="T0" fmla="*/ 0 w 874"/>
              <a:gd name="T1" fmla="*/ 2147483646 h 745"/>
              <a:gd name="T2" fmla="*/ 0 w 874"/>
              <a:gd name="T3" fmla="*/ 0 h 745"/>
              <a:gd name="T4" fmla="*/ 2147483646 w 874"/>
              <a:gd name="T5" fmla="*/ 0 h 7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4" h="745">
                <a:moveTo>
                  <a:pt x="0" y="745"/>
                </a:moveTo>
                <a:lnTo>
                  <a:pt x="0" y="0"/>
                </a:lnTo>
                <a:lnTo>
                  <a:pt x="87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3170462" y="2667456"/>
            <a:ext cx="1522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  = A(A</a:t>
            </a:r>
            <a:r>
              <a:rPr lang="en-US" altLang="en-US" sz="2400" baseline="30000"/>
              <a:t>T</a:t>
            </a:r>
            <a:r>
              <a:rPr lang="en-US" altLang="en-US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06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Mathematics of one-mode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One can get either projection (person-to-person or group-to-group) easily with a little matrix multiplication</a:t>
            </a:r>
          </a:p>
          <a:p>
            <a:r>
              <a:rPr lang="en-US" altLang="en-US" dirty="0"/>
              <a:t>First define </a:t>
            </a:r>
            <a:r>
              <a:rPr lang="en-US" altLang="en-US" b="1" dirty="0"/>
              <a:t>A</a:t>
            </a:r>
            <a:r>
              <a:rPr lang="en-US" altLang="en-US" baseline="30000" dirty="0"/>
              <a:t>T </a:t>
            </a:r>
            <a:r>
              <a:rPr lang="en-US" altLang="en-US" dirty="0"/>
              <a:t>as the transpose of </a:t>
            </a:r>
            <a:r>
              <a:rPr lang="en-US" altLang="en-US" b="1" dirty="0"/>
              <a:t>A</a:t>
            </a:r>
            <a:r>
              <a:rPr lang="en-US" altLang="en-US" dirty="0"/>
              <a:t> (simply reverse the rows and columns).  </a:t>
            </a:r>
          </a:p>
          <a:p>
            <a:r>
              <a:rPr lang="en-US" altLang="en-US" dirty="0"/>
              <a:t>Person-to-person  projection will be given by P= AA</a:t>
            </a:r>
            <a:r>
              <a:rPr lang="en-US" altLang="en-US" baseline="30000" dirty="0"/>
              <a:t>T</a:t>
            </a:r>
          </a:p>
          <a:p>
            <a:r>
              <a:rPr lang="en-US" dirty="0"/>
              <a:t>Similarly, group-to-group project will be given by G</a:t>
            </a:r>
            <a:r>
              <a:rPr lang="en-US" altLang="en-US" dirty="0"/>
              <a:t>= A</a:t>
            </a:r>
            <a:r>
              <a:rPr lang="en-US" altLang="en-US" baseline="30000" dirty="0"/>
              <a:t>T</a:t>
            </a:r>
            <a:r>
              <a:rPr lang="en-US" altLang="en-US" dirty="0"/>
              <a:t>A</a:t>
            </a:r>
          </a:p>
          <a:p>
            <a:r>
              <a:rPr lang="en-IN" dirty="0"/>
              <a:t>The n x n matrix P=A</a:t>
            </a:r>
            <a:r>
              <a:rPr lang="en-IN" baseline="30000" dirty="0"/>
              <a:t>T</a:t>
            </a:r>
            <a:r>
              <a:rPr lang="en-IN" dirty="0"/>
              <a:t>A is similar to the adjacency matrix for the weighted one-mode projection onto the n vertices </a:t>
            </a:r>
          </a:p>
          <a:p>
            <a:pPr lvl="1"/>
            <a:r>
              <a:rPr lang="en-IN" sz="2800" dirty="0"/>
              <a:t>Why only </a:t>
            </a:r>
            <a:r>
              <a:rPr lang="en-IN" sz="2800" i="1" dirty="0"/>
              <a:t>similar </a:t>
            </a:r>
            <a:r>
              <a:rPr lang="en-IN" sz="2800" dirty="0"/>
              <a:t>and not the same?</a:t>
            </a:r>
          </a:p>
          <a:p>
            <a:endParaRPr lang="en-US" alt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15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Co-citation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co-citation of two vertices </a:t>
            </a:r>
            <a:r>
              <a:rPr lang="en-IN" dirty="0" err="1"/>
              <a:t>i</a:t>
            </a:r>
            <a:r>
              <a:rPr lang="en-IN" dirty="0"/>
              <a:t> and j in a directed network is the number of nodes that have outgoing edges pointing to both nodes </a:t>
            </a:r>
            <a:r>
              <a:rPr lang="en-IN" dirty="0" err="1"/>
              <a:t>i</a:t>
            </a:r>
            <a:r>
              <a:rPr lang="en-IN" dirty="0"/>
              <a:t> and j</a:t>
            </a:r>
          </a:p>
          <a:p>
            <a:pPr lvl="1"/>
            <a:r>
              <a:rPr lang="en-IN" dirty="0"/>
              <a:t>So in order for node k to contribute to the co-citation of </a:t>
            </a:r>
            <a:r>
              <a:rPr lang="en-IN" dirty="0" err="1"/>
              <a:t>i</a:t>
            </a:r>
            <a:r>
              <a:rPr lang="en-IN" dirty="0"/>
              <a:t> and j, the following needs to be true: </a:t>
            </a:r>
            <a:r>
              <a:rPr lang="en-IN" dirty="0" err="1"/>
              <a:t>A</a:t>
            </a:r>
            <a:r>
              <a:rPr lang="en-IN" baseline="-25000" dirty="0" err="1"/>
              <a:t>ik</a:t>
            </a:r>
            <a:r>
              <a:rPr lang="en-IN" dirty="0" err="1"/>
              <a:t>A</a:t>
            </a:r>
            <a:r>
              <a:rPr lang="en-IN" baseline="-25000" dirty="0" err="1"/>
              <a:t>jk</a:t>
            </a:r>
            <a:r>
              <a:rPr lang="en-IN" dirty="0"/>
              <a:t>=1</a:t>
            </a:r>
          </a:p>
          <a:p>
            <a:pPr lvl="1"/>
            <a:r>
              <a:rPr lang="en-IN" dirty="0"/>
              <a:t>Hence the co-citation of nodes </a:t>
            </a:r>
            <a:r>
              <a:rPr lang="en-IN" dirty="0" err="1"/>
              <a:t>i</a:t>
            </a:r>
            <a:r>
              <a:rPr lang="en-IN" dirty="0"/>
              <a:t> and j is: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sz="800" dirty="0"/>
          </a:p>
          <a:p>
            <a:r>
              <a:rPr lang="en-IN" dirty="0"/>
              <a:t>The n x n adjacency matrix of the corresponding co-citation network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28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86" y="4125601"/>
            <a:ext cx="3380991" cy="968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500984"/>
            <a:ext cx="2693093" cy="1502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314" y="5602184"/>
            <a:ext cx="1814660" cy="5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62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566C-5534-06B1-F20D-B7D7FA2C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0" y="670654"/>
            <a:ext cx="9144000" cy="967694"/>
          </a:xfrm>
        </p:spPr>
        <p:txBody>
          <a:bodyPr/>
          <a:lstStyle/>
          <a:p>
            <a:pPr algn="l"/>
            <a:r>
              <a:rPr lang="en-US" dirty="0"/>
              <a:t>Bibliographic Coupling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88818-0F3C-AD3A-8EEE-EE6F852C7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1281" y="1866543"/>
            <a:ext cx="9144000" cy="45310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bibliographic coupling of two vertices in a directed network is the number of other vertices to which both point. In a citation network, for instance, the bibliographic coupling of two papers </a:t>
            </a:r>
            <a:r>
              <a:rPr lang="en-US" dirty="0" err="1"/>
              <a:t>i</a:t>
            </a:r>
            <a:r>
              <a:rPr lang="en-US" dirty="0"/>
              <a:t> and j is the number of other papers that are cited by both </a:t>
            </a:r>
            <a:r>
              <a:rPr lang="en-US" dirty="0" err="1"/>
              <a:t>i</a:t>
            </a:r>
            <a:r>
              <a:rPr lang="en-US" dirty="0"/>
              <a:t> and j. </a:t>
            </a:r>
          </a:p>
          <a:p>
            <a:pPr algn="l"/>
            <a:r>
              <a:rPr lang="en-US" dirty="0"/>
              <a:t>Noting that </a:t>
            </a:r>
            <a:r>
              <a:rPr lang="en-IN" dirty="0" err="1"/>
              <a:t>A</a:t>
            </a:r>
            <a:r>
              <a:rPr lang="en-IN" baseline="-25000" dirty="0" err="1"/>
              <a:t>ki</a:t>
            </a:r>
            <a:r>
              <a:rPr lang="en-IN" dirty="0" err="1"/>
              <a:t>A</a:t>
            </a:r>
            <a:r>
              <a:rPr lang="en-IN" baseline="-25000" dirty="0" err="1"/>
              <a:t>kj</a:t>
            </a:r>
            <a:r>
              <a:rPr lang="en-IN" dirty="0"/>
              <a:t>=1 </a:t>
            </a: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and j both cite k and zero otherwise, the bibliographic coupling of </a:t>
            </a:r>
            <a:r>
              <a:rPr lang="en-US" dirty="0" err="1"/>
              <a:t>i</a:t>
            </a:r>
            <a:r>
              <a:rPr lang="en-US" dirty="0"/>
              <a:t> and j is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and we define the bibliographic coupling matrix B to be the n × n matrix with elements </a:t>
            </a:r>
            <a:r>
              <a:rPr lang="en-US" dirty="0" err="1"/>
              <a:t>Bij</a:t>
            </a:r>
            <a:r>
              <a:rPr lang="en-US" dirty="0"/>
              <a:t> so that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9E1BE-4322-7834-8970-DDBC4497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93" y="4055737"/>
            <a:ext cx="2712955" cy="899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CC0F1-51AD-8D1C-54A8-E495F499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078" y="5820854"/>
            <a:ext cx="952583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2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graph whose vertices are connected by at most one link is called simple network or simple graph</a:t>
            </a:r>
          </a:p>
          <a:p>
            <a:pPr lvl="1"/>
            <a:r>
              <a:rPr lang="en-IN" dirty="0"/>
              <a:t>Most of the graphs we will examine will be simple</a:t>
            </a:r>
          </a:p>
          <a:p>
            <a:r>
              <a:rPr lang="en-IN" dirty="0"/>
              <a:t>When two nodes connect with more than one edge, we refer to all those edges collectively as </a:t>
            </a:r>
            <a:r>
              <a:rPr lang="en-IN" dirty="0" err="1"/>
              <a:t>multiedge</a:t>
            </a:r>
            <a:endParaRPr lang="en-IN" dirty="0"/>
          </a:p>
          <a:p>
            <a:pPr lvl="1"/>
            <a:r>
              <a:rPr lang="en-IN" dirty="0"/>
              <a:t>The corresponding graph is called multigraph</a:t>
            </a:r>
          </a:p>
          <a:p>
            <a:r>
              <a:rPr lang="en-IN" dirty="0"/>
              <a:t>Depending on the type of connection a node might be connected to itself</a:t>
            </a:r>
          </a:p>
          <a:p>
            <a:pPr lvl="1"/>
            <a:r>
              <a:rPr lang="en-IN" dirty="0"/>
              <a:t>Self-edges or self-loops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614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Co-citation 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232" y="2192557"/>
            <a:ext cx="2733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9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4926" y="668525"/>
            <a:ext cx="3535657" cy="1964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58" y="685305"/>
            <a:ext cx="353264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1421" y="1693689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 =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0658" y="1693689"/>
            <a:ext cx="60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  <a:r>
              <a:rPr lang="en-IN" b="1" baseline="30000" dirty="0"/>
              <a:t>T</a:t>
            </a:r>
            <a:r>
              <a:rPr lang="en-IN" b="1" dirty="0"/>
              <a:t> =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3361" y="3016251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 = AA</a:t>
            </a:r>
            <a:r>
              <a:rPr lang="en-IN" b="1" baseline="30000" dirty="0"/>
              <a:t>T</a:t>
            </a:r>
            <a:r>
              <a:rPr lang="en-IN" b="1" dirty="0"/>
              <a:t>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088015" y="3016251"/>
          <a:ext cx="3529554" cy="284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22">
                  <a:extLst>
                    <a:ext uri="{9D8B030D-6E8A-4147-A177-3AD203B41FA5}">
                      <a16:colId xmlns:a16="http://schemas.microsoft.com/office/drawing/2014/main" val="207275292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712286929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6093745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672772063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1792990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318982115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269469300"/>
                    </a:ext>
                  </a:extLst>
                </a:gridCol>
              </a:tblGrid>
              <a:tr h="4069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3548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27826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3471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521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49520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9605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715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4926" y="668525"/>
            <a:ext cx="3535657" cy="19642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32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58" y="685305"/>
            <a:ext cx="3532640" cy="20107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1421" y="1693689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 =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50658" y="1693689"/>
            <a:ext cx="604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</a:t>
            </a:r>
            <a:r>
              <a:rPr lang="en-IN" b="1" baseline="30000" dirty="0"/>
              <a:t>T</a:t>
            </a:r>
            <a:r>
              <a:rPr lang="en-IN" b="1" dirty="0"/>
              <a:t> =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13361" y="3016251"/>
            <a:ext cx="918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 = AA</a:t>
            </a:r>
            <a:r>
              <a:rPr lang="en-IN" b="1" baseline="30000" dirty="0"/>
              <a:t>T</a:t>
            </a:r>
            <a:r>
              <a:rPr lang="en-IN" b="1" dirty="0"/>
              <a:t>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088015" y="3016251"/>
          <a:ext cx="3529554" cy="2848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222">
                  <a:extLst>
                    <a:ext uri="{9D8B030D-6E8A-4147-A177-3AD203B41FA5}">
                      <a16:colId xmlns:a16="http://schemas.microsoft.com/office/drawing/2014/main" val="207275292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712286929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6093745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672772063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761792990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3189821157"/>
                    </a:ext>
                  </a:extLst>
                </a:gridCol>
                <a:gridCol w="504222">
                  <a:extLst>
                    <a:ext uri="{9D8B030D-6E8A-4147-A177-3AD203B41FA5}">
                      <a16:colId xmlns:a16="http://schemas.microsoft.com/office/drawing/2014/main" val="1269469300"/>
                    </a:ext>
                  </a:extLst>
                </a:gridCol>
              </a:tblGrid>
              <a:tr h="40695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3548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27826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3471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52120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49520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96058"/>
                  </a:ext>
                </a:extLst>
              </a:tr>
              <a:tr h="406957">
                <a:tc>
                  <a:txBody>
                    <a:bodyPr/>
                    <a:lstStyle/>
                    <a:p>
                      <a:r>
                        <a:rPr lang="en-IN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9552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 rot="18614866">
            <a:off x="5795504" y="2527389"/>
            <a:ext cx="380537" cy="4133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06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7" y="1690688"/>
            <a:ext cx="10453233" cy="4647653"/>
          </a:xfrm>
        </p:spPr>
        <p:txBody>
          <a:bodyPr/>
          <a:lstStyle/>
          <a:p>
            <a:r>
              <a:rPr lang="en-US" dirty="0"/>
              <a:t>Consider certain papers and the references that they cite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{2,4,5}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{3,4,5}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{4}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{}</a:t>
            </a:r>
          </a:p>
          <a:p>
            <a:r>
              <a:rPr lang="en-US" dirty="0">
                <a:sym typeface="Wingdings" panose="05000000000000000000" pitchFamily="2" charset="2"/>
              </a:rPr>
              <a:t>Which of these papers do you expect to be likely of similar topic?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Ans =&gt; 1 &amp; 2, using Bibliographic 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76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 product website that maintains a purchase profile of the users over a time period T. A snap shot of the same for 4 users are as follows: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{1,2,3}</a:t>
            </a:r>
          </a:p>
          <a:p>
            <a:pPr lvl="1"/>
            <a:r>
              <a:rPr lang="en-US" dirty="0">
                <a:sym typeface="Wingdings" pitchFamily="2" charset="2"/>
              </a:rPr>
              <a:t>B  {1,3}</a:t>
            </a:r>
          </a:p>
          <a:p>
            <a:pPr lvl="1"/>
            <a:r>
              <a:rPr lang="en-US" dirty="0">
                <a:sym typeface="Wingdings" pitchFamily="2" charset="2"/>
              </a:rPr>
              <a:t>C  {1,2, 3, 4}</a:t>
            </a:r>
          </a:p>
          <a:p>
            <a:pPr lvl="1"/>
            <a:r>
              <a:rPr lang="en-US" dirty="0">
                <a:sym typeface="Wingdings" pitchFamily="2" charset="2"/>
              </a:rPr>
              <a:t>D { 3,4}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If A purchases an unknown product (say 5), can you say which other user will most likely purchase the same product?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Ans =&gt; C(?)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8366F7E-1020-431B-8DE5-C76F777CB45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31" y="1825625"/>
            <a:ext cx="10515600" cy="4351338"/>
          </a:xfrm>
        </p:spPr>
        <p:txBody>
          <a:bodyPr/>
          <a:lstStyle/>
          <a:p>
            <a:r>
              <a:rPr lang="en-IN" dirty="0"/>
              <a:t>If we label the nodes with IDs 1, 2, … n we can denote each edge as a pair (</a:t>
            </a:r>
            <a:r>
              <a:rPr lang="en-IN" dirty="0" err="1"/>
              <a:t>i,j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This is an edge list specification</a:t>
            </a:r>
          </a:p>
          <a:p>
            <a:pPr lvl="1"/>
            <a:r>
              <a:rPr lang="en-IN" dirty="0"/>
              <a:t>Good for storing and processing networks in computers, but not for mathematical development</a:t>
            </a:r>
          </a:p>
          <a:p>
            <a:r>
              <a:rPr lang="en-IN" dirty="0"/>
              <a:t>The adjacency matrix A of a simple graph is a matrix with elements </a:t>
            </a:r>
            <a:r>
              <a:rPr lang="en-IN" dirty="0" err="1"/>
              <a:t>Aij</a:t>
            </a:r>
            <a:r>
              <a:rPr lang="en-IN" dirty="0"/>
              <a:t> such that: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62150" y="4768850"/>
          <a:ext cx="64055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8280" imgH="520920" progId="Equation.3">
                  <p:embed/>
                </p:oleObj>
              </mc:Choice>
              <mc:Fallback>
                <p:oleObj name="Equation" r:id="rId2" imgW="3428280" imgH="52092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768850"/>
                        <a:ext cx="6405563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75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Representing Konigsberg bridges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 the  corresponding graph</a:t>
            </a:r>
          </a:p>
          <a:p>
            <a:r>
              <a:rPr lang="en-IN" dirty="0"/>
              <a:t>Represent the graph using adjacency matrix and adjacency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688" y="2821682"/>
            <a:ext cx="5381846" cy="290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Observations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ea typeface="ＭＳ Ｐゴシック" pitchFamily="34" charset="-128"/>
              </a:rPr>
              <a:t>The diagonal of the adjacency matrix is all 0 =&gt; No Self-Loops</a:t>
            </a: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How does self-loop affect the adjacency matrix? =&gt; </a:t>
            </a:r>
            <a:r>
              <a:rPr lang="en-US" dirty="0"/>
              <a:t>A single self-edge from vertex </a:t>
            </a:r>
            <a:r>
              <a:rPr lang="en-US" dirty="0" err="1"/>
              <a:t>i</a:t>
            </a:r>
            <a:r>
              <a:rPr lang="en-US" dirty="0"/>
              <a:t> to itself is represented by setting the corresponding diagonal element </a:t>
            </a:r>
            <a:r>
              <a:rPr lang="en-US" dirty="0" err="1"/>
              <a:t>Aii</a:t>
            </a:r>
            <a:r>
              <a:rPr lang="en-US" dirty="0"/>
              <a:t> of the matrix equal to 2</a:t>
            </a:r>
            <a:endParaRPr lang="en-US" dirty="0">
              <a:ea typeface="ＭＳ Ｐゴシック" pitchFamily="34" charset="-128"/>
            </a:endParaRP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The adjacency matrix is symmetric =&gt; It’s a undirected graph, or, a directed graph with edges such that if there is an edge between (</a:t>
            </a:r>
            <a:r>
              <a:rPr lang="en-US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, j) then there is an edge between (j, </a:t>
            </a:r>
            <a:r>
              <a:rPr lang="en-US" dirty="0" err="1">
                <a:ea typeface="ＭＳ Ｐゴシック" pitchFamily="34" charset="-128"/>
              </a:rPr>
              <a:t>i</a:t>
            </a:r>
            <a:r>
              <a:rPr lang="en-US" dirty="0">
                <a:ea typeface="ＭＳ Ｐゴシック" pitchFamily="34" charset="-128"/>
              </a:rPr>
              <a:t>) as well.</a:t>
            </a: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pPr algn="just"/>
            <a:endParaRPr lang="en-US" dirty="0">
              <a:ea typeface="ＭＳ Ｐゴシック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29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Weighted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Some relations are not simple on/off (1/0) relations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 a </a:t>
            </a:r>
            <a:r>
              <a:rPr lang="en-US" u="sng" dirty="0">
                <a:ea typeface="ＭＳ Ｐゴシック" pitchFamily="34" charset="-128"/>
              </a:rPr>
              <a:t>weighted network </a:t>
            </a:r>
            <a:r>
              <a:rPr lang="en-US" dirty="0">
                <a:ea typeface="ＭＳ Ｐゴシック" pitchFamily="34" charset="-128"/>
              </a:rPr>
              <a:t>links can have weights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The corresponding adjacency matrix entry is equal to the weight</a:t>
            </a:r>
          </a:p>
          <a:p>
            <a:pPr lvl="1" algn="just"/>
            <a:r>
              <a:rPr lang="en-US" dirty="0">
                <a:ea typeface="ＭＳ Ｐゴシック" pitchFamily="34" charset="-128"/>
              </a:rPr>
              <a:t>Weights can represent the frequency of contacts between the actors, the capacity of a channel connecting two routers etc. </a:t>
            </a:r>
          </a:p>
          <a:p>
            <a:pPr lvl="1" algn="just"/>
            <a:endParaRPr lang="en-US" dirty="0">
              <a:ea typeface="ＭＳ Ｐゴシック" pitchFamily="34" charset="-128"/>
            </a:endParaRPr>
          </a:p>
          <a:p>
            <a:pPr algn="just"/>
            <a:r>
              <a:rPr lang="en-US" dirty="0">
                <a:ea typeface="ＭＳ Ｐゴシック" pitchFamily="34" charset="-128"/>
              </a:rPr>
              <a:t>When weights are integer it might be convenient to think of the weight as </a:t>
            </a:r>
            <a:r>
              <a:rPr lang="en-US" dirty="0" err="1">
                <a:ea typeface="ＭＳ Ｐゴシック" pitchFamily="34" charset="-128"/>
              </a:rPr>
              <a:t>multiedges</a:t>
            </a:r>
            <a:endParaRPr lang="en-US" dirty="0">
              <a:ea typeface="ＭＳ Ｐゴシック" pitchFamily="34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21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Directed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a typeface="ＭＳ Ｐゴシック" pitchFamily="34" charset="-128"/>
              </a:rPr>
              <a:t>In some phenomena the </a:t>
            </a:r>
            <a:r>
              <a:rPr lang="en-US" i="1" dirty="0">
                <a:ea typeface="ＭＳ Ｐゴシック" pitchFamily="34" charset="-128"/>
              </a:rPr>
              <a:t>direction</a:t>
            </a:r>
            <a:r>
              <a:rPr lang="en-US" dirty="0">
                <a:ea typeface="ＭＳ Ｐゴシック" pitchFamily="34" charset="-128"/>
              </a:rPr>
              <a:t> of the underlying relation between two nodes matters 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 relations are not reciprocal</a:t>
            </a:r>
          </a:p>
          <a:p>
            <a:pPr lvl="1" algn="just"/>
            <a:r>
              <a:rPr lang="en-US" dirty="0">
                <a:ea typeface="ＭＳ Ｐゴシック" pitchFamily="34" charset="-128"/>
                <a:sym typeface="Wingdings" pitchFamily="2" charset="2"/>
              </a:rPr>
              <a:t>E.g., Twitter connections, world wide web links, paper citations etc.</a:t>
            </a:r>
          </a:p>
          <a:p>
            <a:pPr algn="just"/>
            <a:r>
              <a:rPr lang="en-US" dirty="0">
                <a:ea typeface="ＭＳ Ｐゴシック" pitchFamily="34" charset="-128"/>
                <a:sym typeface="Wingdings" pitchFamily="2" charset="2"/>
              </a:rPr>
              <a:t>These relations are captured through </a:t>
            </a:r>
            <a:r>
              <a:rPr lang="en-US" u="sng" dirty="0">
                <a:ea typeface="ＭＳ Ｐゴシック" pitchFamily="34" charset="-128"/>
                <a:sym typeface="Wingdings" pitchFamily="2" charset="2"/>
              </a:rPr>
              <a:t>directed networks/graphs</a:t>
            </a:r>
          </a:p>
          <a:p>
            <a:pPr algn="just"/>
            <a:r>
              <a:rPr lang="en-US" dirty="0">
                <a:ea typeface="ＭＳ Ｐゴシック" pitchFamily="34" charset="-128"/>
                <a:sym typeface="Wingdings" pitchFamily="2" charset="2"/>
              </a:rPr>
              <a:t>The adjacency matrix of a directed graph (or a digraph) is given by: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43081"/>
              </p:ext>
            </p:extLst>
          </p:nvPr>
        </p:nvGraphicFramePr>
        <p:xfrm>
          <a:off x="1258233" y="4209727"/>
          <a:ext cx="49164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33040" imgH="520920" progId="Equation.3">
                  <p:embed/>
                </p:oleObj>
              </mc:Choice>
              <mc:Fallback>
                <p:oleObj name="Equation" r:id="rId3" imgW="2633040" imgH="52092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233" y="4209727"/>
                        <a:ext cx="4916487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11204" y="4297019"/>
            <a:ext cx="412068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 is in general not symmetric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1204" y="4938071"/>
            <a:ext cx="3946525" cy="8302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Self edges are </a:t>
            </a:r>
          </a:p>
          <a:p>
            <a:pPr>
              <a:defRPr/>
            </a:pPr>
            <a:r>
              <a:rPr lang="en-US" sz="2400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represented by setting </a:t>
            </a:r>
            <a:r>
              <a:rPr lang="en-US" sz="2400" dirty="0" err="1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400" baseline="-25000" dirty="0" err="1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ii</a:t>
            </a:r>
            <a:r>
              <a:rPr lang="en-US" sz="2400" dirty="0">
                <a:solidFill>
                  <a:schemeClr val="tx1">
                    <a:lumMod val="1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16895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Citation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Paper 5 cites Paper 4 and Paper 3.</a:t>
            </a:r>
          </a:p>
          <a:p>
            <a:r>
              <a:rPr lang="en-IN" dirty="0"/>
              <a:t>Paper 4 cites Paper 2.</a:t>
            </a:r>
          </a:p>
          <a:p>
            <a:r>
              <a:rPr lang="en-IN" dirty="0"/>
              <a:t>Paper 3 cites Paper 2.</a:t>
            </a:r>
          </a:p>
          <a:p>
            <a:r>
              <a:rPr lang="en-IN" dirty="0"/>
              <a:t>Paper 2 cites no other papers.</a:t>
            </a:r>
          </a:p>
          <a:p>
            <a:r>
              <a:rPr lang="en-IN" dirty="0"/>
              <a:t>Paper 1 cites no other papers.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FB12C-948D-4C77-8613-2E4673F705B6}" type="slidenum">
              <a:rPr lang="en-IN" smtClean="0"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MA 653: Network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91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EFC3C03-67F6-4601-A27C-579326EF49A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9757</TotalTime>
  <Words>2815</Words>
  <Application>Microsoft Office PowerPoint</Application>
  <PresentationFormat>Widescreen</PresentationFormat>
  <Paragraphs>588</Paragraphs>
  <Slides>34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Cambria Math</vt:lpstr>
      <vt:lpstr>Courier New</vt:lpstr>
      <vt:lpstr>SAS Monospace</vt:lpstr>
      <vt:lpstr>Symbol</vt:lpstr>
      <vt:lpstr>Wingdings</vt:lpstr>
      <vt:lpstr>Office Theme</vt:lpstr>
      <vt:lpstr>Equation</vt:lpstr>
      <vt:lpstr>Mathematics of Networks Review on Graphs  </vt:lpstr>
      <vt:lpstr>Representing networks</vt:lpstr>
      <vt:lpstr>Graph terminology</vt:lpstr>
      <vt:lpstr>Representing graphs</vt:lpstr>
      <vt:lpstr>Representing Konigsberg bridges</vt:lpstr>
      <vt:lpstr>Observations</vt:lpstr>
      <vt:lpstr>Weighted networks</vt:lpstr>
      <vt:lpstr>Directed networks</vt:lpstr>
      <vt:lpstr>Ex: Citation network</vt:lpstr>
      <vt:lpstr>Directed Acyclic Graph/Networks</vt:lpstr>
      <vt:lpstr>Directed Acyclic Graph/Networks</vt:lpstr>
      <vt:lpstr>Directed Acyclic Network: construction</vt:lpstr>
      <vt:lpstr>Ex: DAG</vt:lpstr>
      <vt:lpstr>Acyclic network: adjacency matrix</vt:lpstr>
      <vt:lpstr>Hypergraphs</vt:lpstr>
      <vt:lpstr>Representing hypergraph with bipartite graph</vt:lpstr>
      <vt:lpstr>Social Network Data: 1-mode</vt:lpstr>
      <vt:lpstr>Social Network Data: 2-mode</vt:lpstr>
      <vt:lpstr>Bipartite networks</vt:lpstr>
      <vt:lpstr>Ex: Working with two mode data (Persons)</vt:lpstr>
      <vt:lpstr>Ex: Working with two mode data (Groups)</vt:lpstr>
      <vt:lpstr>One-mode projections</vt:lpstr>
      <vt:lpstr>Ex: One mode projection</vt:lpstr>
      <vt:lpstr>Mathematics of  one-mode projection (1)</vt:lpstr>
      <vt:lpstr>PowerPoint Presentation</vt:lpstr>
      <vt:lpstr>PowerPoint Presentation</vt:lpstr>
      <vt:lpstr>Mathematics of one-mode projection</vt:lpstr>
      <vt:lpstr>Co-citation coupling</vt:lpstr>
      <vt:lpstr>Bibliographic Coupling</vt:lpstr>
      <vt:lpstr>Example: Co-citation coupling</vt:lpstr>
      <vt:lpstr>PowerPoint Presentation</vt:lpstr>
      <vt:lpstr>PowerPoint Presentation</vt:lpstr>
      <vt:lpstr>Problem 1</vt:lpstr>
      <vt:lpstr>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 518 Database Management Systems</dc:title>
  <dc:creator>Ashok Singh Sairam</dc:creator>
  <cp:lastModifiedBy>AKSHAT JAIN</cp:lastModifiedBy>
  <cp:revision>229</cp:revision>
  <dcterms:created xsi:type="dcterms:W3CDTF">2020-08-05T04:35:17Z</dcterms:created>
  <dcterms:modified xsi:type="dcterms:W3CDTF">2024-05-01T18:42:02Z</dcterms:modified>
</cp:coreProperties>
</file>