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0" r:id="rId2"/>
    <p:sldId id="344" r:id="rId3"/>
    <p:sldId id="351" r:id="rId4"/>
    <p:sldId id="352" r:id="rId5"/>
    <p:sldId id="353" r:id="rId6"/>
    <p:sldId id="346" r:id="rId7"/>
    <p:sldId id="348" r:id="rId8"/>
    <p:sldId id="349" r:id="rId9"/>
    <p:sldId id="310" r:id="rId10"/>
    <p:sldId id="311" r:id="rId11"/>
    <p:sldId id="274" r:id="rId12"/>
    <p:sldId id="317" r:id="rId13"/>
    <p:sldId id="320" r:id="rId14"/>
    <p:sldId id="319" r:id="rId15"/>
    <p:sldId id="276" r:id="rId16"/>
    <p:sldId id="332" r:id="rId17"/>
    <p:sldId id="277" r:id="rId18"/>
    <p:sldId id="278" r:id="rId19"/>
    <p:sldId id="321" r:id="rId20"/>
    <p:sldId id="323" r:id="rId21"/>
    <p:sldId id="326" r:id="rId22"/>
    <p:sldId id="282" r:id="rId23"/>
    <p:sldId id="273" r:id="rId24"/>
    <p:sldId id="283" r:id="rId25"/>
    <p:sldId id="305" r:id="rId26"/>
    <p:sldId id="284" r:id="rId27"/>
    <p:sldId id="285" r:id="rId28"/>
    <p:sldId id="286" r:id="rId29"/>
    <p:sldId id="334" r:id="rId30"/>
    <p:sldId id="3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2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#total</a:t>
                </a:r>
                <a:r>
                  <a:rPr lang="en-IN" baseline="0" dirty="0" smtClean="0"/>
                  <a:t> edges = n(n-1)/2;  </a:t>
                </a:r>
                <a:r>
                  <a:rPr lang="en-IN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𝜌</a:t>
                </a:r>
                <a:r>
                  <a:rPr lang="en-IN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=2𝑚/𝑛(𝑛−1) =𝑐/(𝑛−1)</a:t>
                </a:r>
                <a:r>
                  <a:rPr lang="en-IN" dirty="0" smtClean="0"/>
                  <a:t>; For</a:t>
                </a:r>
                <a:r>
                  <a:rPr lang="en-IN" baseline="0" dirty="0" smtClean="0"/>
                  <a:t> dense graphs </a:t>
                </a:r>
                <a:r>
                  <a:rPr lang="en-IN" dirty="0" smtClean="0"/>
                  <a:t>when n tends to </a:t>
                </a:r>
                <a:r>
                  <a:rPr lang="en-IN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IN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baseline="0" dirty="0" smtClean="0"/>
                  <a:t> </a:t>
                </a:r>
                <a:r>
                  <a:rPr lang="en-IN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𝜌</a:t>
                </a:r>
                <a:r>
                  <a:rPr lang="en-IN" dirty="0" smtClean="0"/>
                  <a:t> converges</a:t>
                </a:r>
                <a:r>
                  <a:rPr lang="en-IN" baseline="0" dirty="0" smtClean="0"/>
                  <a:t> to a positive constant. and for sparse graphs it tend to 0</a:t>
                </a:r>
                <a:endParaRPr lang="en-IN" dirty="0" smtClean="0"/>
              </a:p>
              <a:p>
                <a:r>
                  <a:rPr lang="en-IN" dirty="0" smtClean="0"/>
                  <a:t>1/3</a:t>
                </a:r>
                <a:r>
                  <a:rPr lang="en-IN" dirty="0" smtClean="0"/>
                  <a:t>.</a:t>
                </a:r>
                <a:r>
                  <a:rPr lang="en-IN" baseline="0" dirty="0" smtClean="0"/>
                  <a:t> This is the minimum possible </a:t>
                </a:r>
                <a:r>
                  <a:rPr lang="en-IN" baseline="0" dirty="0" err="1" smtClean="0"/>
                  <a:t>connectance</a:t>
                </a:r>
                <a:r>
                  <a:rPr lang="en-IN" baseline="0" dirty="0" smtClean="0"/>
                  <a:t>? Assume the figure as that of food web, nodes represent species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7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4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8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78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10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4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25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2D2D0-92A8-47BF-95C2-3CE9252ED9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84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6304B-25EC-4756-9428-1149A4A617F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6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32B63-7B17-483D-AB88-974AF1CFC3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6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7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46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0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8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1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7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1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Measuring Networks</a:t>
            </a:r>
            <a:br>
              <a:rPr lang="en-IN" dirty="0"/>
            </a:br>
            <a:r>
              <a:rPr lang="en-IN" sz="4800" dirty="0"/>
              <a:t>Connectivity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92643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features to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These features combine in important ways to define characteristic features of networks :</a:t>
            </a:r>
          </a:p>
          <a:p>
            <a:pPr lvl="1"/>
            <a:r>
              <a:rPr lang="en-US" altLang="en-US" sz="2800" dirty="0"/>
              <a:t>Degree x Reachability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		 Emergent Connectivity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Distance x (Local) Redundancy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		 Small Worlds 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Reachability x redundancy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		 Network Resilience 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9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degree </a:t>
            </a:r>
            <a:r>
              <a:rPr lang="en-IN" dirty="0" err="1"/>
              <a:t>k</a:t>
            </a:r>
            <a:r>
              <a:rPr lang="en-IN" baseline="-25000" dirty="0" err="1"/>
              <a:t>i</a:t>
            </a:r>
            <a:r>
              <a:rPr lang="en-IN" dirty="0"/>
              <a:t> of a vertex </a:t>
            </a:r>
            <a:r>
              <a:rPr lang="en-IN" dirty="0" err="1"/>
              <a:t>i</a:t>
            </a:r>
            <a:r>
              <a:rPr lang="en-IN" dirty="0"/>
              <a:t> in a graph is the number of edges connected to it</a:t>
            </a:r>
          </a:p>
          <a:p>
            <a:pPr lvl="1"/>
            <a:r>
              <a:rPr lang="en-IN" dirty="0"/>
              <a:t>For undirected graphs we have: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And the number of edges of a graph is given by:</a:t>
            </a:r>
          </a:p>
          <a:p>
            <a:endParaRPr lang="en-IN" dirty="0"/>
          </a:p>
          <a:p>
            <a:r>
              <a:rPr lang="en-IN" dirty="0"/>
              <a:t>Mean degree c of a vertex in an undirected graph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20274"/>
              </p:ext>
            </p:extLst>
          </p:nvPr>
        </p:nvGraphicFramePr>
        <p:xfrm>
          <a:off x="5671685" y="2478767"/>
          <a:ext cx="11715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2360" imgH="466200" progId="Equation.3">
                  <p:embed/>
                </p:oleObj>
              </mc:Choice>
              <mc:Fallback>
                <p:oleObj name="Equation" r:id="rId3" imgW="612360" imgH="46620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685" y="2478767"/>
                        <a:ext cx="1171575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40133"/>
              </p:ext>
            </p:extLst>
          </p:nvPr>
        </p:nvGraphicFramePr>
        <p:xfrm>
          <a:off x="7742011" y="3201308"/>
          <a:ext cx="27130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320" imgH="466200" progId="Equation.3">
                  <p:embed/>
                </p:oleObj>
              </mc:Choice>
              <mc:Fallback>
                <p:oleObj name="Equation" r:id="rId5" imgW="1435320" imgH="46620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011" y="3201308"/>
                        <a:ext cx="271303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727902"/>
              </p:ext>
            </p:extLst>
          </p:nvPr>
        </p:nvGraphicFramePr>
        <p:xfrm>
          <a:off x="7848372" y="4919097"/>
          <a:ext cx="25003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5480" imgH="447840" progId="Equation.3">
                  <p:embed/>
                </p:oleObj>
              </mc:Choice>
              <mc:Fallback>
                <p:oleObj name="Equation" r:id="rId7" imgW="1005480" imgH="447840" progId="Equation.3">
                  <p:embed/>
                  <p:pic>
                    <p:nvPicPr>
                      <p:cNvPr id="92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372" y="4919097"/>
                        <a:ext cx="2500313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26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Connectance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763"/>
            <a:ext cx="10515600" cy="4836434"/>
          </a:xfrm>
        </p:spPr>
        <p:txBody>
          <a:bodyPr>
            <a:normAutofit/>
          </a:bodyPr>
          <a:lstStyle/>
          <a:p>
            <a:r>
              <a:rPr lang="en-IN" dirty="0"/>
              <a:t>Connectance or density ρ of a graph is the fraction of the edges that are actually present</a:t>
            </a:r>
          </a:p>
          <a:p>
            <a:pPr lvl="1"/>
            <a:r>
              <a:rPr lang="en-IN" dirty="0"/>
              <a:t>That is the ratio of the edges actually present to the maximum edges possible</a:t>
            </a:r>
          </a:p>
          <a:p>
            <a:r>
              <a:rPr lang="en-IN" dirty="0"/>
              <a:t>Can we define </a:t>
            </a:r>
            <a:r>
              <a:rPr lang="en-IN" dirty="0" err="1"/>
              <a:t>connectance</a:t>
            </a:r>
            <a:r>
              <a:rPr lang="en-IN" dirty="0"/>
              <a:t> in terms of the mean degree (c)?</a:t>
            </a:r>
          </a:p>
          <a:p>
            <a:r>
              <a:rPr lang="en-IN" dirty="0"/>
              <a:t>What is the </a:t>
            </a:r>
            <a:r>
              <a:rPr lang="en-IN" dirty="0" err="1"/>
              <a:t>connectance</a:t>
            </a:r>
            <a:r>
              <a:rPr lang="en-IN" dirty="0"/>
              <a:t> of these three graphs?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Most of the networks we are interested in are sufficiently large that Eq. (6.24) can be safely approximated as </a:t>
            </a:r>
            <a:r>
              <a:rPr lang="en-US" b="1" dirty="0">
                <a:solidFill>
                  <a:srgbClr val="FF0000"/>
                </a:solidFill>
              </a:rPr>
              <a:t>ρ = c/n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635386"/>
            <a:ext cx="4193629" cy="1496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52482" y="4020026"/>
                <a:ext cx="2374624" cy="867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482" y="4020026"/>
                <a:ext cx="2374624" cy="867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2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of </a:t>
            </a:r>
            <a:r>
              <a:rPr lang="en-IN" dirty="0" err="1"/>
              <a:t>connectance</a:t>
            </a:r>
            <a:r>
              <a:rPr lang="en-IN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Robustness increases with </a:t>
            </a:r>
            <a:r>
              <a:rPr lang="en-IN" dirty="0" err="1"/>
              <a:t>connectance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58" y="2310398"/>
            <a:ext cx="5659325" cy="338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2621" y="5692190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Food web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53367" y="5240254"/>
                <a:ext cx="3174125" cy="4370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ρ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IN" b="0" dirty="0">
                    <a:solidFill>
                      <a:schemeClr val="tx1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ρ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67" y="5240254"/>
                <a:ext cx="3174125" cy="437018"/>
              </a:xfrm>
              <a:prstGeom prst="rect">
                <a:avLst/>
              </a:prstGeom>
              <a:blipFill>
                <a:blip r:embed="rId4"/>
                <a:stretch>
                  <a:fillRect b="-14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34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of </a:t>
            </a:r>
            <a:r>
              <a:rPr lang="en-IN" dirty="0" err="1"/>
              <a:t>connectance</a:t>
            </a:r>
            <a:r>
              <a:rPr lang="en-IN" dirty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Dense network:  ρ tends to a (positive) constant as 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dirty="0"/>
                  <a:t>∞ </a:t>
                </a:r>
              </a:p>
              <a:p>
                <a:r>
                  <a:rPr lang="en-IN" dirty="0"/>
                  <a:t>Sparse network: ρ tends to zero as n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dirty="0"/>
                  <a:t> ∞</a:t>
                </a:r>
              </a:p>
              <a:p>
                <a:pPr lvl="1"/>
                <a:r>
                  <a:rPr lang="en-IN" dirty="0"/>
                  <a:t>This basically means that in a sparse network c tends to a constant when n increases arbitrarily</a:t>
                </a:r>
              </a:p>
              <a:p>
                <a:r>
                  <a:rPr lang="en-IN" dirty="0"/>
                  <a:t>Is this a useful definition?</a:t>
                </a:r>
              </a:p>
              <a:p>
                <a:pPr lvl="1"/>
                <a:r>
                  <a:rPr lang="en-IN" dirty="0"/>
                  <a:t>Yes,  if a network changes over time</a:t>
                </a:r>
              </a:p>
              <a:p>
                <a:pPr lvl="1"/>
                <a:r>
                  <a:rPr lang="en-IN" dirty="0"/>
                  <a:t>Ex: the fact that more people are born it does not mean we will have more friends </a:t>
                </a:r>
              </a:p>
              <a:p>
                <a:r>
                  <a:rPr lang="en-IN" dirty="0"/>
                  <a:t>The networks that we will deal are extremely sparse.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78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Degrees in directed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5" y="1582253"/>
            <a:ext cx="10515600" cy="4351338"/>
          </a:xfrm>
        </p:spPr>
        <p:txBody>
          <a:bodyPr/>
          <a:lstStyle/>
          <a:p>
            <a:r>
              <a:rPr lang="en-IN" dirty="0"/>
              <a:t>In a directed network each vertex is associated with two degrees</a:t>
            </a:r>
          </a:p>
          <a:p>
            <a:pPr lvl="1"/>
            <a:r>
              <a:rPr lang="en-IN" dirty="0"/>
              <a:t>In-degree is the number of incoming edges to a vertex: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Out-degree is the number of outgoing edges from a vertex:</a:t>
            </a:r>
          </a:p>
          <a:p>
            <a:pPr lvl="1"/>
            <a:endParaRPr lang="en-IN" dirty="0"/>
          </a:p>
          <a:p>
            <a:r>
              <a:rPr lang="en-IN" dirty="0"/>
              <a:t>The total number of edges in a directed network is:</a:t>
            </a:r>
          </a:p>
          <a:p>
            <a:endParaRPr lang="en-IN" sz="1050" dirty="0"/>
          </a:p>
          <a:p>
            <a:r>
              <a:rPr lang="en-IN" dirty="0"/>
              <a:t>Thus, mean in (</a:t>
            </a:r>
            <a:r>
              <a:rPr lang="en-IN" dirty="0" err="1"/>
              <a:t>c</a:t>
            </a:r>
            <a:r>
              <a:rPr lang="en-IN" baseline="-25000" dirty="0" err="1"/>
              <a:t>in</a:t>
            </a:r>
            <a:r>
              <a:rPr lang="en-IN" dirty="0"/>
              <a:t>) and out (</a:t>
            </a:r>
            <a:r>
              <a:rPr lang="en-IN" dirty="0" err="1"/>
              <a:t>c</a:t>
            </a:r>
            <a:r>
              <a:rPr lang="en-IN" baseline="-25000" dirty="0" err="1"/>
              <a:t>out</a:t>
            </a:r>
            <a:r>
              <a:rPr lang="en-IN" dirty="0"/>
              <a:t>) degrees are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6362"/>
              </p:ext>
            </p:extLst>
          </p:nvPr>
        </p:nvGraphicFramePr>
        <p:xfrm>
          <a:off x="8401050" y="1918037"/>
          <a:ext cx="11906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6440" imgH="466200" progId="Equation.3">
                  <p:embed/>
                </p:oleObj>
              </mc:Choice>
              <mc:Fallback>
                <p:oleObj name="Equation" r:id="rId3" imgW="676440" imgH="466200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1918037"/>
                        <a:ext cx="119062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45042"/>
              </p:ext>
            </p:extLst>
          </p:nvPr>
        </p:nvGraphicFramePr>
        <p:xfrm>
          <a:off x="8871403" y="2641371"/>
          <a:ext cx="12779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2160" imgH="466200" progId="Equation.3">
                  <p:embed/>
                </p:oleObj>
              </mc:Choice>
              <mc:Fallback>
                <p:oleObj name="Equation" r:id="rId5" imgW="722160" imgH="466200" progId="Equation.3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403" y="2641371"/>
                        <a:ext cx="1277938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82463"/>
              </p:ext>
            </p:extLst>
          </p:nvPr>
        </p:nvGraphicFramePr>
        <p:xfrm>
          <a:off x="8610600" y="3401473"/>
          <a:ext cx="336708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8200" imgH="466200" progId="Equation.3">
                  <p:embed/>
                </p:oleObj>
              </mc:Choice>
              <mc:Fallback>
                <p:oleObj name="Equation" r:id="rId7" imgW="1618200" imgH="466200" progId="Equation.3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401473"/>
                        <a:ext cx="3367088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964609"/>
              </p:ext>
            </p:extLst>
          </p:nvPr>
        </p:nvGraphicFramePr>
        <p:xfrm>
          <a:off x="4258355" y="5006817"/>
          <a:ext cx="46831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8920" imgH="447840" progId="Equation.3">
                  <p:embed/>
                </p:oleObj>
              </mc:Choice>
              <mc:Fallback>
                <p:oleObj name="Equation" r:id="rId9" imgW="2248920" imgH="447840" progId="Equation.3">
                  <p:embed/>
                  <p:pic>
                    <p:nvPicPr>
                      <p:cNvPr id="112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355" y="5006817"/>
                        <a:ext cx="468312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74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8457"/>
                <a:ext cx="10515600" cy="4351338"/>
              </a:xfrm>
            </p:spPr>
            <p:txBody>
              <a:bodyPr/>
              <a:lstStyle/>
              <a:p>
                <a:pPr algn="just"/>
                <a:r>
                  <a:rPr lang="en-US" dirty="0">
                    <a:ea typeface="ＭＳ Ｐゴシック" pitchFamily="34" charset="-128"/>
                  </a:rPr>
                  <a:t>A sequence of vertices such that every consecutive pair of vertices in the sequence is connected by an edge in the network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Ex: </a:t>
                </a:r>
                <a:r>
                  <a:rPr lang="en-US" altLang="en-US" dirty="0"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  <a:sym typeface="Wingdings" panose="05000000000000000000" pitchFamily="2" charset="2"/>
                  </a:rPr>
                  <a:t>d</a:t>
                </a:r>
                <a:endParaRPr lang="en-US" altLang="en-US" dirty="0">
                  <a:cs typeface="Arial" panose="020B0604020202020204" pitchFamily="34" charset="0"/>
                </a:endParaRP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For directed graphs, the edges traversed by a walk needs to be traversed in the direction of the edge,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For undirected graphs, the network edges can be traversed in either direction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8457"/>
                <a:ext cx="10515600" cy="4351338"/>
              </a:xfrm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585053" y="4297363"/>
            <a:ext cx="3721100" cy="1574800"/>
            <a:chOff x="2280253" y="3723400"/>
            <a:chExt cx="3721100" cy="1574800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3943953" y="4504450"/>
              <a:ext cx="0" cy="635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94553" y="4466350"/>
              <a:ext cx="1562100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421540" y="3856750"/>
              <a:ext cx="3449638" cy="635000"/>
            </a:xfrm>
            <a:custGeom>
              <a:avLst/>
              <a:gdLst>
                <a:gd name="T0" fmla="*/ 0 w 2344"/>
                <a:gd name="T1" fmla="*/ 2147483646 h 400"/>
                <a:gd name="T2" fmla="*/ 2147483646 w 2344"/>
                <a:gd name="T3" fmla="*/ 0 h 400"/>
                <a:gd name="T4" fmla="*/ 2147483646 w 2344"/>
                <a:gd name="T5" fmla="*/ 2147483646 h 400"/>
                <a:gd name="T6" fmla="*/ 2147483646 w 2344"/>
                <a:gd name="T7" fmla="*/ 0 h 400"/>
                <a:gd name="T8" fmla="*/ 2147483646 w 2344"/>
                <a:gd name="T9" fmla="*/ 2147483646 h 400"/>
                <a:gd name="T10" fmla="*/ 2147483646 w 2344"/>
                <a:gd name="T11" fmla="*/ 2147483646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44" h="400">
                  <a:moveTo>
                    <a:pt x="0" y="384"/>
                  </a:moveTo>
                  <a:lnTo>
                    <a:pt x="608" y="0"/>
                  </a:lnTo>
                  <a:lnTo>
                    <a:pt x="1048" y="392"/>
                  </a:lnTo>
                  <a:lnTo>
                    <a:pt x="1760" y="0"/>
                  </a:lnTo>
                  <a:lnTo>
                    <a:pt x="2344" y="392"/>
                  </a:lnTo>
                  <a:lnTo>
                    <a:pt x="1064" y="4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2280253" y="4333000"/>
              <a:ext cx="258762" cy="2540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3175603" y="3723400"/>
              <a:ext cx="258762" cy="2540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3834415" y="4333000"/>
              <a:ext cx="258763" cy="2540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5742590" y="4333000"/>
              <a:ext cx="258763" cy="2540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4882165" y="3723400"/>
              <a:ext cx="260350" cy="2540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3786790" y="5044200"/>
              <a:ext cx="258763" cy="2540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8665" y="4170363"/>
            <a:ext cx="1423988" cy="2006600"/>
            <a:chOff x="7053865" y="3596400"/>
            <a:chExt cx="1423988" cy="2006600"/>
          </a:xfrm>
        </p:grpSpPr>
        <p:grpSp>
          <p:nvGrpSpPr>
            <p:cNvPr id="17" name="Group 2"/>
            <p:cNvGrpSpPr>
              <a:grpSpLocks/>
            </p:cNvGrpSpPr>
            <p:nvPr/>
          </p:nvGrpSpPr>
          <p:grpSpPr bwMode="auto">
            <a:xfrm>
              <a:off x="7053865" y="4898150"/>
              <a:ext cx="915988" cy="704850"/>
              <a:chOff x="3823" y="3008"/>
              <a:chExt cx="577" cy="444"/>
            </a:xfrm>
          </p:grpSpPr>
          <p:sp>
            <p:nvSpPr>
              <p:cNvPr id="29" name="Line 3"/>
              <p:cNvSpPr>
                <a:spLocks noChangeShapeType="1"/>
              </p:cNvSpPr>
              <p:nvPr/>
            </p:nvSpPr>
            <p:spPr bwMode="auto">
              <a:xfrm flipH="1">
                <a:off x="3984" y="3016"/>
                <a:ext cx="144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Line 4"/>
              <p:cNvSpPr>
                <a:spLocks noChangeShapeType="1"/>
              </p:cNvSpPr>
              <p:nvPr/>
            </p:nvSpPr>
            <p:spPr bwMode="auto">
              <a:xfrm>
                <a:off x="4136" y="3008"/>
                <a:ext cx="128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3823" y="3292"/>
                <a:ext cx="164" cy="16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4237" y="3284"/>
                <a:ext cx="163" cy="16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7390415" y="4339350"/>
              <a:ext cx="922338" cy="666750"/>
              <a:chOff x="4035" y="2656"/>
              <a:chExt cx="581" cy="420"/>
            </a:xfrm>
          </p:grpSpPr>
          <p:grpSp>
            <p:nvGrpSpPr>
              <p:cNvPr id="25" name="Group 8"/>
              <p:cNvGrpSpPr>
                <a:grpSpLocks/>
              </p:cNvGrpSpPr>
              <p:nvPr/>
            </p:nvGrpSpPr>
            <p:grpSpPr bwMode="auto">
              <a:xfrm>
                <a:off x="4035" y="2656"/>
                <a:ext cx="163" cy="420"/>
                <a:chOff x="4035" y="2656"/>
                <a:chExt cx="163" cy="420"/>
              </a:xfrm>
            </p:grpSpPr>
            <p:sp>
              <p:nvSpPr>
                <p:cNvPr id="2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120" y="265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Oval 10"/>
                <p:cNvSpPr>
                  <a:spLocks noChangeArrowheads="1"/>
                </p:cNvSpPr>
                <p:nvPr/>
              </p:nvSpPr>
              <p:spPr bwMode="auto">
                <a:xfrm>
                  <a:off x="4035" y="2916"/>
                  <a:ext cx="163" cy="160"/>
                </a:xfrm>
                <a:prstGeom prst="ellipse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 flipH="1">
                <a:off x="4216" y="2712"/>
                <a:ext cx="400" cy="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7430103" y="3729750"/>
              <a:ext cx="1047750" cy="692150"/>
              <a:chOff x="4060" y="2272"/>
              <a:chExt cx="660" cy="436"/>
            </a:xfrm>
          </p:grpSpPr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 flipH="1">
                <a:off x="4200" y="2272"/>
                <a:ext cx="184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4424" y="2296"/>
                <a:ext cx="20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4060" y="2548"/>
                <a:ext cx="163" cy="16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4" name="Oval 26"/>
              <p:cNvSpPr>
                <a:spLocks noChangeArrowheads="1"/>
              </p:cNvSpPr>
              <p:nvPr/>
            </p:nvSpPr>
            <p:spPr bwMode="auto">
              <a:xfrm>
                <a:off x="4557" y="2548"/>
                <a:ext cx="163" cy="16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7817453" y="3596400"/>
              <a:ext cx="258762" cy="2540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34" name="Freeform 33"/>
          <p:cNvSpPr/>
          <p:nvPr/>
        </p:nvSpPr>
        <p:spPr>
          <a:xfrm>
            <a:off x="7419915" y="4855779"/>
            <a:ext cx="326209" cy="567559"/>
          </a:xfrm>
          <a:custGeom>
            <a:avLst/>
            <a:gdLst>
              <a:gd name="connsiteX0" fmla="*/ 273657 w 326209"/>
              <a:gd name="connsiteY0" fmla="*/ 567559 h 567559"/>
              <a:gd name="connsiteX1" fmla="*/ 388 w 326209"/>
              <a:gd name="connsiteY1" fmla="*/ 210207 h 567559"/>
              <a:gd name="connsiteX2" fmla="*/ 326209 w 326209"/>
              <a:gd name="connsiteY2" fmla="*/ 0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209" h="567559">
                <a:moveTo>
                  <a:pt x="273657" y="567559"/>
                </a:moveTo>
                <a:cubicBezTo>
                  <a:pt x="132643" y="436179"/>
                  <a:pt x="-8371" y="304800"/>
                  <a:pt x="388" y="210207"/>
                </a:cubicBezTo>
                <a:cubicBezTo>
                  <a:pt x="9147" y="115614"/>
                  <a:pt x="167678" y="57807"/>
                  <a:pt x="326209" y="0"/>
                </a:cubicBezTo>
              </a:path>
            </a:pathLst>
          </a:custGeom>
          <a:ln>
            <a:headEnd type="none" w="lg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334"/>
            <a:ext cx="10515600" cy="461721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Walks that do not intersect with themselves are called </a:t>
            </a:r>
            <a:r>
              <a:rPr lang="en-US" u="sng" dirty="0">
                <a:ea typeface="ＭＳ Ｐゴシック" pitchFamily="34" charset="-128"/>
              </a:rPr>
              <a:t>self-avoiding paths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Ex: </a:t>
            </a:r>
            <a:r>
              <a:rPr lang="en-US" altLang="en-US" dirty="0">
                <a:cs typeface="Arial" panose="020B0604020202020204" pitchFamily="34" charset="0"/>
              </a:rPr>
              <a:t>a </a:t>
            </a:r>
            <a:r>
              <a:rPr lang="en-US" altLang="en-US" dirty="0">
                <a:cs typeface="Arial" panose="020B0604020202020204" pitchFamily="34" charset="0"/>
                <a:sym typeface="Wingdings" panose="05000000000000000000" pitchFamily="2" charset="2"/>
              </a:rPr>
              <a:t> b  </a:t>
            </a:r>
            <a:r>
              <a:rPr lang="en-US" altLang="en-US" dirty="0" err="1">
                <a:cs typeface="Arial" panose="020B0604020202020204" pitchFamily="34" charset="0"/>
                <a:sym typeface="Wingdings" panose="05000000000000000000" pitchFamily="2" charset="2"/>
              </a:rPr>
              <a:t>cd</a:t>
            </a:r>
            <a:endParaRPr lang="en-US" dirty="0">
              <a:ea typeface="ＭＳ Ｐゴシック" pitchFamily="34" charset="-128"/>
            </a:endParaRPr>
          </a:p>
          <a:p>
            <a:r>
              <a:rPr lang="en-IN" dirty="0"/>
              <a:t>Indirect connections are what make networks systems.  One actor can reach another if there is a </a:t>
            </a:r>
            <a:r>
              <a:rPr lang="en-IN" u="sng" dirty="0"/>
              <a:t>path</a:t>
            </a:r>
            <a:r>
              <a:rPr lang="en-IN" dirty="0"/>
              <a:t> in the graph connecting them.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Paths can be directed or undirected, leading to a distinction between strong and weak components</a:t>
            </a:r>
          </a:p>
          <a:p>
            <a:pPr algn="just"/>
            <a:r>
              <a:rPr lang="en-US" u="sng" dirty="0">
                <a:ea typeface="ＭＳ Ｐゴシック" pitchFamily="34" charset="-128"/>
              </a:rPr>
              <a:t>Length</a:t>
            </a:r>
            <a:r>
              <a:rPr lang="en-US" dirty="0">
                <a:ea typeface="ＭＳ Ｐゴシック" pitchFamily="34" charset="-128"/>
              </a:rPr>
              <a:t> of a walk is the number of edges traversed along the walk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When a walk traverses the same edge </a:t>
            </a:r>
            <a:r>
              <a:rPr lang="en-US" i="1" dirty="0">
                <a:ea typeface="ＭＳ Ｐゴシック" pitchFamily="34" charset="-128"/>
              </a:rPr>
              <a:t>e</a:t>
            </a:r>
            <a:r>
              <a:rPr lang="en-US" dirty="0">
                <a:ea typeface="ＭＳ Ｐゴシック" pitchFamily="34" charset="-128"/>
              </a:rPr>
              <a:t> two times, it is counted twice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99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Calculating number of Walks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The product </a:t>
            </a:r>
            <a:r>
              <a:rPr lang="en-US" dirty="0" err="1">
                <a:ea typeface="ＭＳ Ｐゴシック" pitchFamily="34" charset="-128"/>
              </a:rPr>
              <a:t>A</a:t>
            </a:r>
            <a:r>
              <a:rPr lang="en-US" baseline="-25000" dirty="0" err="1">
                <a:ea typeface="ＭＳ Ｐゴシック" pitchFamily="34" charset="-128"/>
              </a:rPr>
              <a:t>ik</a:t>
            </a:r>
            <a:r>
              <a:rPr lang="en-US" dirty="0" err="1">
                <a:ea typeface="ＭＳ Ｐゴシック" pitchFamily="34" charset="-128"/>
              </a:rPr>
              <a:t>A</a:t>
            </a:r>
            <a:r>
              <a:rPr lang="en-US" baseline="-25000" dirty="0" err="1">
                <a:ea typeface="ＭＳ Ｐゴシック" pitchFamily="34" charset="-128"/>
              </a:rPr>
              <a:t>kj</a:t>
            </a:r>
            <a:r>
              <a:rPr lang="en-US" dirty="0">
                <a:ea typeface="ＭＳ Ｐゴシック" pitchFamily="34" charset="-128"/>
              </a:rPr>
              <a:t> is 1 </a:t>
            </a:r>
            <a:r>
              <a:rPr lang="en-US" dirty="0" err="1">
                <a:ea typeface="ＭＳ Ｐゴシック" pitchFamily="34" charset="-128"/>
              </a:rPr>
              <a:t>iff</a:t>
            </a:r>
            <a:r>
              <a:rPr lang="en-US" dirty="0">
                <a:ea typeface="ＭＳ Ｐゴシック" pitchFamily="34" charset="-128"/>
              </a:rPr>
              <a:t> there is a path between </a:t>
            </a:r>
            <a:r>
              <a:rPr lang="en-US" i="1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i="1" dirty="0">
                <a:ea typeface="ＭＳ Ｐゴシック" pitchFamily="34" charset="-128"/>
              </a:rPr>
              <a:t>j</a:t>
            </a:r>
            <a:r>
              <a:rPr lang="en-US" dirty="0">
                <a:ea typeface="ＭＳ Ｐゴシック" pitchFamily="34" charset="-128"/>
              </a:rPr>
              <a:t> through </a:t>
            </a:r>
            <a:r>
              <a:rPr lang="en-US" i="1" dirty="0">
                <a:ea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</a:rPr>
              <a:t> (a path of length 2)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Hence, if we want to find how many length 2 paths between </a:t>
            </a:r>
            <a:r>
              <a:rPr lang="en-US" i="1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i="1" dirty="0">
                <a:ea typeface="ＭＳ Ｐゴシック" pitchFamily="34" charset="-128"/>
              </a:rPr>
              <a:t>j</a:t>
            </a:r>
            <a:r>
              <a:rPr lang="en-US" dirty="0">
                <a:ea typeface="ＭＳ Ｐゴシック" pitchFamily="34" charset="-128"/>
              </a:rPr>
              <a:t> exist: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lvl="1" algn="just"/>
            <a:r>
              <a:rPr lang="en-US" dirty="0">
                <a:ea typeface="ＭＳ Ｐゴシック" pitchFamily="34" charset="-128"/>
              </a:rPr>
              <a:t>This can easily be generalized to: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[</a:t>
            </a:r>
            <a:r>
              <a:rPr lang="en-US" dirty="0" err="1">
                <a:ea typeface="ＭＳ Ｐゴシック" pitchFamily="34" charset="-128"/>
              </a:rPr>
              <a:t>A</a:t>
            </a:r>
            <a:r>
              <a:rPr lang="en-US" baseline="30000" dirty="0" err="1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]</a:t>
            </a:r>
            <a:r>
              <a:rPr lang="en-US" baseline="-25000" dirty="0">
                <a:ea typeface="ＭＳ Ｐゴシック" pitchFamily="34" charset="-128"/>
              </a:rPr>
              <a:t>ii</a:t>
            </a:r>
            <a:r>
              <a:rPr lang="en-US" dirty="0">
                <a:ea typeface="ＭＳ Ｐゴシック" pitchFamily="34" charset="-128"/>
              </a:rPr>
              <a:t> gives the number of length r paths that originate and end at node </a:t>
            </a:r>
            <a:r>
              <a:rPr lang="en-US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(cycles)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Hence if we want to find the number </a:t>
            </a:r>
            <a:r>
              <a:rPr lang="en-US" dirty="0" err="1">
                <a:ea typeface="ＭＳ Ｐゴシック" pitchFamily="34" charset="-128"/>
              </a:rPr>
              <a:t>L</a:t>
            </a:r>
            <a:r>
              <a:rPr lang="en-US" baseline="-25000" dirty="0" err="1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 of length r cycles in a graph </a:t>
            </a: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039864"/>
              </p:ext>
            </p:extLst>
          </p:nvPr>
        </p:nvGraphicFramePr>
        <p:xfrm>
          <a:off x="4498428" y="2959101"/>
          <a:ext cx="2511518" cy="80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7960" imgH="447840" progId="Equation.3">
                  <p:embed/>
                </p:oleObj>
              </mc:Choice>
              <mc:Fallback>
                <p:oleObj name="Equation" r:id="rId3" imgW="1407960" imgH="44784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428" y="2959101"/>
                        <a:ext cx="2511518" cy="806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43869"/>
              </p:ext>
            </p:extLst>
          </p:nvPr>
        </p:nvGraphicFramePr>
        <p:xfrm>
          <a:off x="5835990" y="3742531"/>
          <a:ext cx="1527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0520" imgH="237600" progId="Equation.3">
                  <p:embed/>
                </p:oleObj>
              </mc:Choice>
              <mc:Fallback>
                <p:oleObj name="Equation" r:id="rId5" imgW="740520" imgH="237600" progId="Equation.3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990" y="3742531"/>
                        <a:ext cx="15271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25588"/>
              </p:ext>
            </p:extLst>
          </p:nvPr>
        </p:nvGraphicFramePr>
        <p:xfrm>
          <a:off x="6500586" y="5600700"/>
          <a:ext cx="20335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15720" imgH="447840" progId="Equation.3">
                  <p:embed/>
                </p:oleObj>
              </mc:Choice>
              <mc:Fallback>
                <p:oleObj name="Equation" r:id="rId7" imgW="1215720" imgH="447840" progId="Equation.3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586" y="5600700"/>
                        <a:ext cx="20335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9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</a:t>
            </a:r>
            <a:r>
              <a:rPr lang="en-US" dirty="0">
                <a:ea typeface="ＭＳ Ｐゴシック" pitchFamily="34" charset="-128"/>
              </a:rPr>
              <a:t>Calculating number of Walks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walks of length 2 between node 1 and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33" y="2675707"/>
            <a:ext cx="2942039" cy="290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441" y="2675707"/>
            <a:ext cx="2735019" cy="19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Co-citation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co-citation of two vertices </a:t>
            </a:r>
            <a:r>
              <a:rPr lang="en-IN" dirty="0" err="1"/>
              <a:t>i</a:t>
            </a:r>
            <a:r>
              <a:rPr lang="en-IN" dirty="0"/>
              <a:t> and j in a directed network is the number of nodes that have outgoing edges pointing to both nodes </a:t>
            </a:r>
            <a:r>
              <a:rPr lang="en-IN" dirty="0" err="1"/>
              <a:t>i</a:t>
            </a:r>
            <a:r>
              <a:rPr lang="en-IN" dirty="0"/>
              <a:t> and j</a:t>
            </a:r>
          </a:p>
          <a:p>
            <a:pPr lvl="1"/>
            <a:r>
              <a:rPr lang="en-IN" dirty="0"/>
              <a:t>So in order for node k to contribute to the co-citation of </a:t>
            </a:r>
            <a:r>
              <a:rPr lang="en-IN" dirty="0" err="1"/>
              <a:t>i</a:t>
            </a:r>
            <a:r>
              <a:rPr lang="en-IN" dirty="0"/>
              <a:t> and j, the following needs to be true: </a:t>
            </a:r>
            <a:r>
              <a:rPr lang="en-IN" dirty="0" err="1"/>
              <a:t>A</a:t>
            </a:r>
            <a:r>
              <a:rPr lang="en-IN" baseline="-25000" dirty="0" err="1"/>
              <a:t>ik</a:t>
            </a:r>
            <a:r>
              <a:rPr lang="en-IN" dirty="0" err="1"/>
              <a:t>A</a:t>
            </a:r>
            <a:r>
              <a:rPr lang="en-IN" baseline="-25000" dirty="0" err="1"/>
              <a:t>jk</a:t>
            </a:r>
            <a:r>
              <a:rPr lang="en-IN" dirty="0"/>
              <a:t>=1</a:t>
            </a:r>
          </a:p>
          <a:p>
            <a:pPr lvl="1"/>
            <a:r>
              <a:rPr lang="en-IN" dirty="0"/>
              <a:t>Hence the co-citation of nodes </a:t>
            </a:r>
            <a:r>
              <a:rPr lang="en-IN" dirty="0" err="1"/>
              <a:t>i</a:t>
            </a:r>
            <a:r>
              <a:rPr lang="en-IN" dirty="0"/>
              <a:t> and j is: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sz="800" dirty="0"/>
          </a:p>
          <a:p>
            <a:r>
              <a:rPr lang="en-IN" dirty="0"/>
              <a:t>The n x n adjacency matrix of the corresponding co-citation network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6" y="4125601"/>
            <a:ext cx="3380991" cy="96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500984"/>
            <a:ext cx="2693093" cy="1502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314" y="5602184"/>
            <a:ext cx="1814660" cy="5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Shortest paths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150937" y="1594984"/>
            <a:ext cx="10409691" cy="44942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A </a:t>
            </a:r>
            <a:r>
              <a:rPr lang="en-US" u="sng" dirty="0">
                <a:ea typeface="ＭＳ Ｐゴシック" pitchFamily="34" charset="-128"/>
              </a:rPr>
              <a:t>geodesic path (shortest path)</a:t>
            </a:r>
            <a:r>
              <a:rPr lang="en-US" dirty="0">
                <a:ea typeface="ＭＳ Ｐゴシック" pitchFamily="34" charset="-128"/>
              </a:rPr>
              <a:t> is a path between two vertices such that no shorter path exists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The length of this path is called the </a:t>
            </a:r>
            <a:r>
              <a:rPr lang="en-US" u="sng" dirty="0">
                <a:ea typeface="ＭＳ Ｐゴシック" pitchFamily="34" charset="-128"/>
              </a:rPr>
              <a:t>geodesic (or shortest) distance</a:t>
            </a:r>
            <a:endParaRPr lang="en-US" dirty="0">
              <a:ea typeface="ＭＳ Ｐゴシック" pitchFamily="34" charset="-128"/>
            </a:endParaRPr>
          </a:p>
          <a:p>
            <a:pPr lvl="1" algn="just"/>
            <a:r>
              <a:rPr lang="en-US" dirty="0">
                <a:ea typeface="ＭＳ Ｐゴシック" pitchFamily="34" charset="-128"/>
              </a:rPr>
              <a:t>If two nodes are not connected with any path their geodesic distance is infinite 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By definition shortest paths are self-avoiding (why?) =&gt; </a:t>
            </a:r>
            <a:r>
              <a:rPr lang="en-US" dirty="0"/>
              <a:t>If a path intersects itself then it contains a loop and can be shortened by removing that loop while still connecting the same start and end points, and hence self-intersecting paths are never geodesic paths</a:t>
            </a:r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u="sng" dirty="0">
                <a:ea typeface="ＭＳ Ｐゴシック" pitchFamily="34" charset="-128"/>
              </a:rPr>
              <a:t>Diameter</a:t>
            </a:r>
            <a:r>
              <a:rPr lang="en-US" dirty="0">
                <a:ea typeface="ＭＳ Ｐゴシック" pitchFamily="34" charset="-128"/>
              </a:rPr>
              <a:t> of a network is the length of the longest geodesic path between any pair of vertices in the network for which a path actually exists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Other definitions are extensively used in the literature as well, such as, the average value of all geodesic paths in the network etc.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4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8"/>
            <a:ext cx="10515600" cy="4351338"/>
          </a:xfrm>
        </p:spPr>
        <p:txBody>
          <a:bodyPr/>
          <a:lstStyle/>
          <a:p>
            <a:r>
              <a:rPr lang="en-IN" dirty="0"/>
              <a:t>Using powers of the adjacency matrix</a:t>
            </a:r>
          </a:p>
          <a:p>
            <a:pPr lvl="1"/>
            <a:r>
              <a:rPr lang="en-IN" dirty="0"/>
              <a:t>The shortest path between nodes </a:t>
            </a:r>
            <a:r>
              <a:rPr lang="en-IN" dirty="0" err="1"/>
              <a:t>i</a:t>
            </a:r>
            <a:r>
              <a:rPr lang="en-IN" dirty="0"/>
              <a:t> and j is the smallest value of r such that [</a:t>
            </a:r>
            <a:r>
              <a:rPr lang="en-IN" dirty="0" err="1"/>
              <a:t>A</a:t>
            </a:r>
            <a:r>
              <a:rPr lang="en-IN" baseline="30000" dirty="0" err="1"/>
              <a:t>r</a:t>
            </a:r>
            <a:r>
              <a:rPr lang="en-IN" dirty="0"/>
              <a:t>]</a:t>
            </a:r>
            <a:r>
              <a:rPr lang="en-IN" baseline="-25000" dirty="0" err="1"/>
              <a:t>ij</a:t>
            </a:r>
            <a:r>
              <a:rPr lang="en-IN" dirty="0"/>
              <a:t>&gt;0</a:t>
            </a:r>
          </a:p>
          <a:p>
            <a:r>
              <a:rPr lang="en-IN" dirty="0"/>
              <a:t>Shortest plays an important role. The small world effect is a statement about shortest paths</a:t>
            </a:r>
          </a:p>
          <a:p>
            <a:r>
              <a:rPr lang="en-IN" dirty="0"/>
              <a:t>However, computing the shortest path using adjacency matrix multiplication is not the best approach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Calculating distance in global networks: Breadth-First Search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More on shortest path later!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17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Eulerian and Hamiltonian paths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An </a:t>
            </a:r>
            <a:r>
              <a:rPr lang="en-US" u="sng" dirty="0">
                <a:ea typeface="ＭＳ Ｐゴシック" pitchFamily="34" charset="-128"/>
              </a:rPr>
              <a:t>Eulerian path</a:t>
            </a:r>
            <a:r>
              <a:rPr lang="en-US" dirty="0">
                <a:ea typeface="ＭＳ Ｐゴシック" pitchFamily="34" charset="-128"/>
              </a:rPr>
              <a:t> is a path that traverses each edge in a network exactly once</a:t>
            </a: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marL="0" indent="0" algn="just">
              <a:buNone/>
            </a:pPr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A </a:t>
            </a:r>
            <a:r>
              <a:rPr lang="en-US" u="sng" dirty="0">
                <a:ea typeface="ＭＳ Ｐゴシック" pitchFamily="34" charset="-128"/>
              </a:rPr>
              <a:t>Hamiltonian path</a:t>
            </a:r>
            <a:r>
              <a:rPr lang="en-US" dirty="0">
                <a:ea typeface="ＭＳ Ｐゴシック" pitchFamily="34" charset="-128"/>
              </a:rPr>
              <a:t> is a path that visits each vertex exactly once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Self avoiding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4915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4018" y="2658559"/>
            <a:ext cx="5245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4366793" y="2285496"/>
            <a:ext cx="2609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Konisberg</a:t>
            </a:r>
            <a:r>
              <a:rPr lang="en-US" dirty="0"/>
              <a:t> Bridge Problem</a:t>
            </a:r>
          </a:p>
        </p:txBody>
      </p:sp>
    </p:spTree>
    <p:extLst>
      <p:ext uri="{BB962C8B-B14F-4D97-AF65-F5344CB8AC3E}">
        <p14:creationId xmlns:p14="http://schemas.microsoft.com/office/powerpoint/2010/main" val="208021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Connected, undirected network with no closed loops</a:t>
            </a:r>
          </a:p>
          <a:p>
            <a:r>
              <a:rPr lang="en-IN" dirty="0"/>
              <a:t>Since there are no closed loops there is exactly one path from every vertex to any other</a:t>
            </a:r>
          </a:p>
          <a:p>
            <a:pPr lvl="1"/>
            <a:r>
              <a:rPr lang="en-IN" sz="2800" dirty="0"/>
              <a:t>This property is important because it makes some calculations particularly simple</a:t>
            </a:r>
          </a:p>
          <a:p>
            <a:r>
              <a:rPr lang="en-IN" dirty="0"/>
              <a:t>A tree with n vertices has exactly n-1 edges</a:t>
            </a:r>
          </a:p>
          <a:p>
            <a:pPr lvl="1"/>
            <a:r>
              <a:rPr lang="en-IN" sz="2800" dirty="0"/>
              <a:t>Reverse is also true!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0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Component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838200" y="156739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A network for which there exists pairs of vertices that there is no path between them is called </a:t>
            </a:r>
            <a:r>
              <a:rPr lang="en-US" u="sng" dirty="0">
                <a:ea typeface="ＭＳ Ｐゴシック" pitchFamily="34" charset="-128"/>
              </a:rPr>
              <a:t>disconnected</a:t>
            </a:r>
            <a:endParaRPr lang="en-US" dirty="0">
              <a:ea typeface="ＭＳ Ｐゴシック" pitchFamily="34" charset="-128"/>
            </a:endParaRPr>
          </a:p>
          <a:p>
            <a:pPr lvl="1" algn="just"/>
            <a:r>
              <a:rPr lang="en-US" dirty="0">
                <a:ea typeface="ＭＳ Ｐゴシック" pitchFamily="34" charset="-128"/>
              </a:rPr>
              <a:t>If there exists a path between any possible </a:t>
            </a:r>
          </a:p>
          <a:p>
            <a:pPr marL="457200" lvl="1" indent="0" algn="just">
              <a:buNone/>
            </a:pPr>
            <a:r>
              <a:rPr lang="en-US" dirty="0">
                <a:ea typeface="ＭＳ Ｐゴシック" pitchFamily="34" charset="-128"/>
              </a:rPr>
              <a:t>   pair of vertices in a network the latter is </a:t>
            </a:r>
          </a:p>
          <a:p>
            <a:pPr marL="457200" lvl="1" indent="0" algn="just">
              <a:buNone/>
            </a:pPr>
            <a:r>
              <a:rPr lang="en-US" dirty="0">
                <a:ea typeface="ＭＳ Ｐゴシック" pitchFamily="34" charset="-128"/>
              </a:rPr>
              <a:t>    called </a:t>
            </a:r>
            <a:r>
              <a:rPr lang="en-US" u="sng" dirty="0">
                <a:ea typeface="ＭＳ Ｐゴシック" pitchFamily="34" charset="-128"/>
              </a:rPr>
              <a:t>connected</a:t>
            </a:r>
          </a:p>
          <a:p>
            <a:pPr algn="just"/>
            <a:endParaRPr lang="en-US" sz="2400" u="sng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cs typeface="Arial" panose="020B0604020202020204" pitchFamily="34" charset="0"/>
              </a:rPr>
              <a:t>If  there is at least one path connecting every pair of actors in the graph, the graph is </a:t>
            </a:r>
            <a:r>
              <a:rPr lang="en-US" altLang="en-US" i="1" dirty="0">
                <a:cs typeface="Arial" panose="020B0604020202020204" pitchFamily="34" charset="0"/>
              </a:rPr>
              <a:t>connected </a:t>
            </a:r>
            <a:r>
              <a:rPr lang="en-US" altLang="en-US" dirty="0">
                <a:cs typeface="Arial" panose="020B0604020202020204" pitchFamily="34" charset="0"/>
              </a:rPr>
              <a:t>and is called a </a:t>
            </a:r>
            <a:r>
              <a:rPr lang="en-US" altLang="en-US" i="1" u="sng" dirty="0">
                <a:cs typeface="Arial" panose="020B0604020202020204" pitchFamily="34" charset="0"/>
              </a:rPr>
              <a:t>component</a:t>
            </a:r>
            <a:r>
              <a:rPr lang="en-US" altLang="en-US" dirty="0"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u="sng" dirty="0">
                <a:ea typeface="ＭＳ Ｐゴシック" pitchFamily="34" charset="-128"/>
              </a:rPr>
              <a:t>Component</a:t>
            </a:r>
            <a:r>
              <a:rPr lang="en-US" dirty="0">
                <a:ea typeface="ＭＳ Ｐゴシック" pitchFamily="34" charset="-128"/>
              </a:rPr>
              <a:t> is a </a:t>
            </a:r>
            <a:r>
              <a:rPr lang="en-US" i="1" dirty="0">
                <a:ea typeface="ＭＳ Ｐゴシック" pitchFamily="34" charset="-128"/>
              </a:rPr>
              <a:t>maximal</a:t>
            </a:r>
            <a:r>
              <a:rPr lang="en-US" dirty="0">
                <a:ea typeface="ＭＳ Ｐゴシック" pitchFamily="34" charset="-128"/>
              </a:rPr>
              <a:t> subset of vertices of a network such that there exists at least one path from every vertex of the subgroup to any other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</a:p>
          <a:p>
            <a:pPr algn="just"/>
            <a:endParaRPr lang="en-US" u="sng" dirty="0">
              <a:ea typeface="ＭＳ Ｐゴシック" pitchFamily="34" charset="-128"/>
            </a:endParaRP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algn="just"/>
            <a:endParaRPr lang="en-US" dirty="0">
              <a:ea typeface="ＭＳ Ｐゴシック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50181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7709" y="1973869"/>
            <a:ext cx="3998730" cy="183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1357" y="5740249"/>
            <a:ext cx="10069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 of a network with more than one component?</a:t>
            </a:r>
          </a:p>
        </p:txBody>
      </p:sp>
    </p:spTree>
    <p:extLst>
      <p:ext uri="{BB962C8B-B14F-4D97-AF65-F5344CB8AC3E}">
        <p14:creationId xmlns:p14="http://schemas.microsoft.com/office/powerpoint/2010/main" val="118733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Adjacency matrix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Adjacency matrix of a network with more than one component can be written in block diagram form</a:t>
            </a:r>
          </a:p>
          <a:p>
            <a:pPr lvl="1"/>
            <a:r>
              <a:rPr lang="en-IN" dirty="0"/>
              <a:t>The non-zero elements are confined to square blocks along the diagonal</a:t>
            </a:r>
          </a:p>
          <a:p>
            <a:pPr lvl="2"/>
            <a:r>
              <a:rPr lang="en-IN" sz="2400" dirty="0"/>
              <a:t>Requires the labels to be chosen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4429" y="3489434"/>
                <a:ext cx="6873764" cy="2269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IN" sz="5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5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5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>
                                <m:r>
                                  <a:rPr lang="en-IN" sz="54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5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5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N" sz="5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29" y="3489434"/>
                <a:ext cx="6873764" cy="226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86399" y="3584027"/>
            <a:ext cx="504497" cy="52551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868509" y="4361313"/>
            <a:ext cx="504497" cy="52551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106103" y="5179561"/>
            <a:ext cx="504497" cy="52551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6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Components in directed networks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There are many different types of connected components that we can define for a directed network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Assuming no direction on the edges, we can identify connected components as in an undirected graph</a:t>
            </a:r>
          </a:p>
          <a:p>
            <a:pPr lvl="1" algn="just"/>
            <a:r>
              <a:rPr lang="en-US" u="sng" dirty="0">
                <a:ea typeface="ＭＳ Ｐゴシック" pitchFamily="34" charset="-128"/>
              </a:rPr>
              <a:t>Weakly connected components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Imposing a constrained on the direction of the edge we get the </a:t>
            </a:r>
            <a:r>
              <a:rPr lang="en-US" u="sng" dirty="0">
                <a:ea typeface="ＭＳ Ｐゴシック" pitchFamily="34" charset="-128"/>
              </a:rPr>
              <a:t>strongly connected components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Maximal subsets of vertices such that there is a directed path in both directions between every pair in the subset</a:t>
            </a:r>
          </a:p>
          <a:p>
            <a:pPr lvl="2" algn="just"/>
            <a:r>
              <a:rPr lang="en-US" sz="2400" dirty="0">
                <a:ea typeface="ＭＳ Ｐゴシック" pitchFamily="34" charset="-128"/>
              </a:rPr>
              <a:t>Every vertex belonging to a strongly connected component with more than one vertex must belong to at least one cycle (why?) =&gt; </a:t>
            </a:r>
            <a:r>
              <a:rPr lang="en-US" sz="2000" dirty="0"/>
              <a:t>Indeed every vertex in such a component must belong to at least one cycle, since there is by definition a directed path from that vertex to every other in the component and a directed path back again, and the two paths together constitute a cycle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5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Ex: Components in directed networks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8220" y="2079598"/>
            <a:ext cx="11235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What is the number of weakly and strongly connected components?</a:t>
            </a:r>
          </a:p>
          <a:p>
            <a:pPr lvl="1"/>
            <a:r>
              <a:rPr lang="en-IN" sz="2800" dirty="0"/>
              <a:t>Ans =&gt; 2 weakly (ABCD, EFGH), 5 strongly (ABC, D, EF, G, H)</a:t>
            </a:r>
          </a:p>
        </p:txBody>
      </p:sp>
      <p:sp>
        <p:nvSpPr>
          <p:cNvPr id="3" name="Oval 2"/>
          <p:cNvSpPr/>
          <p:nvPr/>
        </p:nvSpPr>
        <p:spPr>
          <a:xfrm>
            <a:off x="2480441" y="3048000"/>
            <a:ext cx="336331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382110" y="4074228"/>
            <a:ext cx="336331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480440" y="5186855"/>
            <a:ext cx="336331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778469" y="4074228"/>
            <a:ext cx="336331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927833" y="3205656"/>
            <a:ext cx="336331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5927833" y="4927823"/>
            <a:ext cx="420415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7953291" y="3205656"/>
            <a:ext cx="336331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7953291" y="4927823"/>
            <a:ext cx="336331" cy="3573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cxnSp>
        <p:nvCxnSpPr>
          <p:cNvPr id="5" name="Straight Arrow Connector 4"/>
          <p:cNvCxnSpPr>
            <a:stCxn id="7" idx="0"/>
            <a:endCxn id="3" idx="3"/>
          </p:cNvCxnSpPr>
          <p:nvPr/>
        </p:nvCxnSpPr>
        <p:spPr>
          <a:xfrm flipV="1">
            <a:off x="1550276" y="3353019"/>
            <a:ext cx="979420" cy="7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4"/>
            <a:endCxn id="8" idx="0"/>
          </p:cNvCxnSpPr>
          <p:nvPr/>
        </p:nvCxnSpPr>
        <p:spPr>
          <a:xfrm flipH="1">
            <a:off x="2648606" y="3405352"/>
            <a:ext cx="1" cy="17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7" idx="5"/>
          </p:cNvCxnSpPr>
          <p:nvPr/>
        </p:nvCxnSpPr>
        <p:spPr>
          <a:xfrm flipH="1" flipV="1">
            <a:off x="1669186" y="4379247"/>
            <a:ext cx="860509" cy="85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9" idx="1"/>
          </p:cNvCxnSpPr>
          <p:nvPr/>
        </p:nvCxnSpPr>
        <p:spPr>
          <a:xfrm>
            <a:off x="2767517" y="3353019"/>
            <a:ext cx="1060207" cy="77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475890" y="3373821"/>
            <a:ext cx="462455" cy="1671145"/>
          </a:xfrm>
          <a:custGeom>
            <a:avLst/>
            <a:gdLst>
              <a:gd name="connsiteX0" fmla="*/ 462455 w 462455"/>
              <a:gd name="connsiteY0" fmla="*/ 0 h 1671145"/>
              <a:gd name="connsiteX1" fmla="*/ 0 w 462455"/>
              <a:gd name="connsiteY1" fmla="*/ 798786 h 1671145"/>
              <a:gd name="connsiteX2" fmla="*/ 462455 w 462455"/>
              <a:gd name="connsiteY2" fmla="*/ 1671145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55" h="1671145">
                <a:moveTo>
                  <a:pt x="462455" y="0"/>
                </a:moveTo>
                <a:cubicBezTo>
                  <a:pt x="231227" y="260131"/>
                  <a:pt x="0" y="520262"/>
                  <a:pt x="0" y="798786"/>
                </a:cubicBezTo>
                <a:cubicBezTo>
                  <a:pt x="0" y="1077310"/>
                  <a:pt x="231227" y="1374227"/>
                  <a:pt x="462455" y="1671145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6274676" y="3436883"/>
            <a:ext cx="505321" cy="1650124"/>
          </a:xfrm>
          <a:custGeom>
            <a:avLst/>
            <a:gdLst>
              <a:gd name="connsiteX0" fmla="*/ 94593 w 505321"/>
              <a:gd name="connsiteY0" fmla="*/ 1650124 h 1650124"/>
              <a:gd name="connsiteX1" fmla="*/ 504496 w 505321"/>
              <a:gd name="connsiteY1" fmla="*/ 819807 h 1650124"/>
              <a:gd name="connsiteX2" fmla="*/ 0 w 505321"/>
              <a:gd name="connsiteY2" fmla="*/ 0 h 165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1" h="1650124">
                <a:moveTo>
                  <a:pt x="94593" y="1650124"/>
                </a:moveTo>
                <a:cubicBezTo>
                  <a:pt x="307427" y="1372476"/>
                  <a:pt x="520261" y="1094828"/>
                  <a:pt x="504496" y="819807"/>
                </a:cubicBezTo>
                <a:cubicBezTo>
                  <a:pt x="488731" y="544786"/>
                  <a:pt x="244365" y="27239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stCxn id="10" idx="6"/>
            <a:endCxn id="12" idx="2"/>
          </p:cNvCxnSpPr>
          <p:nvPr/>
        </p:nvCxnSpPr>
        <p:spPr>
          <a:xfrm>
            <a:off x="6264164" y="3384332"/>
            <a:ext cx="168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3" idx="1"/>
          </p:cNvCxnSpPr>
          <p:nvPr/>
        </p:nvCxnSpPr>
        <p:spPr>
          <a:xfrm>
            <a:off x="6264164" y="3384332"/>
            <a:ext cx="1738382" cy="159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122332" y="3552498"/>
            <a:ext cx="0" cy="146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0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Out-components and In-components (1)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38200" y="1612205"/>
            <a:ext cx="10053090" cy="44942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The set of vertices that are reachable via directed paths from node A (including A), form its </a:t>
            </a:r>
            <a:r>
              <a:rPr lang="en-US" u="sng" dirty="0">
                <a:ea typeface="ＭＳ Ｐゴシック" pitchFamily="34" charset="-128"/>
              </a:rPr>
              <a:t>out-component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Out-component is a property of both the network and the starting vertex</a:t>
            </a:r>
          </a:p>
          <a:p>
            <a:pPr lvl="2" algn="just"/>
            <a:r>
              <a:rPr lang="en-US" sz="2400" dirty="0">
                <a:ea typeface="ＭＳ Ｐゴシック" pitchFamily="34" charset="-128"/>
              </a:rPr>
              <a:t>Hence, a vertex can belong to more than one out-components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The </a:t>
            </a:r>
            <a:r>
              <a:rPr lang="en-US" u="sng" dirty="0">
                <a:ea typeface="ＭＳ Ｐゴシック" pitchFamily="34" charset="-128"/>
              </a:rPr>
              <a:t>in-component</a:t>
            </a:r>
            <a:r>
              <a:rPr lang="en-US" dirty="0">
                <a:ea typeface="ＭＳ Ｐゴシック" pitchFamily="34" charset="-128"/>
              </a:rPr>
              <a:t> of a specific vertex A is the set of all vertices (including A) from which there is a directed path to A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Strongly connected components of vertex A is the intersection of  its out and in components</a:t>
            </a:r>
          </a:p>
          <a:p>
            <a:pPr lvl="1" algn="just"/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Out-components and In-components (2)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38200" y="1612205"/>
            <a:ext cx="10053090" cy="44942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All members of the strongly connected component that A belongs to, are members of its out-component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All vertices that are reachable from A are also reachable from any other member of its strongly connected component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Out-components really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belong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 not to individual vertices but to strongly connected components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All the members of a strongly connected component have the same in-component (as well as same out-component)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strongly connected component is the intersection of its out- and in-components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8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Co-citation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32" y="2192557"/>
            <a:ext cx="2733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1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In and Out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304" y="1899688"/>
            <a:ext cx="10515600" cy="4351338"/>
          </a:xfrm>
        </p:spPr>
        <p:txBody>
          <a:bodyPr/>
          <a:lstStyle/>
          <a:p>
            <a:r>
              <a:rPr lang="en-IN" dirty="0"/>
              <a:t>In component of vertex A: (A, B, C, G)</a:t>
            </a:r>
          </a:p>
          <a:p>
            <a:endParaRPr lang="en-IN" dirty="0"/>
          </a:p>
          <a:p>
            <a:r>
              <a:rPr lang="en-IN" dirty="0"/>
              <a:t>Out component of vertex A: (A, B, C, D, F)</a:t>
            </a:r>
          </a:p>
          <a:p>
            <a:endParaRPr lang="en-IN" dirty="0"/>
          </a:p>
          <a:p>
            <a:r>
              <a:rPr lang="en-IN" dirty="0"/>
              <a:t>Strongly connected components of A: (A, B,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9101958" y="3310759"/>
            <a:ext cx="357351" cy="3888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0147736" y="3272004"/>
            <a:ext cx="357351" cy="3888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9627477" y="4115289"/>
            <a:ext cx="357351" cy="3888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9023129" y="2420499"/>
            <a:ext cx="357351" cy="3888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8960064" y="1510806"/>
            <a:ext cx="357351" cy="3888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10107306" y="2373751"/>
            <a:ext cx="357351" cy="3888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10179270" y="4788693"/>
            <a:ext cx="357351" cy="3888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val 12"/>
          <p:cNvSpPr/>
          <p:nvPr/>
        </p:nvSpPr>
        <p:spPr>
          <a:xfrm>
            <a:off x="9317415" y="5275937"/>
            <a:ext cx="346838" cy="32899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459306" y="3500984"/>
            <a:ext cx="648000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7"/>
          </p:cNvCxnSpPr>
          <p:nvPr/>
        </p:nvCxnSpPr>
        <p:spPr>
          <a:xfrm flipH="1">
            <a:off x="9932495" y="3699641"/>
            <a:ext cx="315093" cy="47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9256981" y="3734949"/>
            <a:ext cx="422829" cy="43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256981" y="2836369"/>
            <a:ext cx="0" cy="44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407765" y="2557682"/>
            <a:ext cx="648000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4"/>
          </p:cNvCxnSpPr>
          <p:nvPr/>
        </p:nvCxnSpPr>
        <p:spPr>
          <a:xfrm flipH="1">
            <a:off x="9138739" y="1899688"/>
            <a:ext cx="1" cy="4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679810" y="5108333"/>
            <a:ext cx="499460" cy="33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9970673" y="4427183"/>
            <a:ext cx="315308" cy="33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4926" y="668525"/>
            <a:ext cx="3535657" cy="1964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58" y="685305"/>
            <a:ext cx="353264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1421" y="1693689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 =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0658" y="1693689"/>
            <a:ext cx="60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  <a:r>
              <a:rPr lang="en-IN" b="1" baseline="30000" dirty="0"/>
              <a:t>T</a:t>
            </a:r>
            <a:r>
              <a:rPr lang="en-IN" b="1" dirty="0"/>
              <a:t> =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3361" y="3016251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 = AA</a:t>
            </a:r>
            <a:r>
              <a:rPr lang="en-IN" b="1" baseline="30000" dirty="0"/>
              <a:t>T</a:t>
            </a:r>
            <a:r>
              <a:rPr lang="en-IN" b="1" dirty="0"/>
              <a:t>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45882"/>
              </p:ext>
            </p:extLst>
          </p:nvPr>
        </p:nvGraphicFramePr>
        <p:xfrm>
          <a:off x="4088015" y="3016251"/>
          <a:ext cx="3529554" cy="284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22">
                  <a:extLst>
                    <a:ext uri="{9D8B030D-6E8A-4147-A177-3AD203B41FA5}">
                      <a16:colId xmlns:a16="http://schemas.microsoft.com/office/drawing/2014/main" val="207275292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712286929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6093745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672772063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1792990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318982115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269469300"/>
                    </a:ext>
                  </a:extLst>
                </a:gridCol>
              </a:tblGrid>
              <a:tr h="4069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3548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27826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3471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521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49520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9605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6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4926" y="668525"/>
            <a:ext cx="3535657" cy="1964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58" y="685305"/>
            <a:ext cx="353264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1421" y="1693689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 =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0658" y="1693689"/>
            <a:ext cx="60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  <a:r>
              <a:rPr lang="en-IN" b="1" baseline="30000" dirty="0"/>
              <a:t>T</a:t>
            </a:r>
            <a:r>
              <a:rPr lang="en-IN" b="1" dirty="0"/>
              <a:t> =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3361" y="3016251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 = AA</a:t>
            </a:r>
            <a:r>
              <a:rPr lang="en-IN" b="1" baseline="30000" dirty="0"/>
              <a:t>T</a:t>
            </a:r>
            <a:r>
              <a:rPr lang="en-IN" b="1" dirty="0"/>
              <a:t>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76100"/>
              </p:ext>
            </p:extLst>
          </p:nvPr>
        </p:nvGraphicFramePr>
        <p:xfrm>
          <a:off x="4088015" y="3016251"/>
          <a:ext cx="3529554" cy="284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22">
                  <a:extLst>
                    <a:ext uri="{9D8B030D-6E8A-4147-A177-3AD203B41FA5}">
                      <a16:colId xmlns:a16="http://schemas.microsoft.com/office/drawing/2014/main" val="207275292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712286929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6093745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672772063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1792990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318982115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269469300"/>
                    </a:ext>
                  </a:extLst>
                </a:gridCol>
              </a:tblGrid>
              <a:tr h="4069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3548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27826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3471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521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49520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9605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9552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 rot="18614866">
            <a:off x="5795504" y="2527389"/>
            <a:ext cx="380537" cy="413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Co-citation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co-citation network (C = AA</a:t>
            </a:r>
            <a:r>
              <a:rPr lang="en-IN" baseline="30000" dirty="0"/>
              <a:t>T</a:t>
            </a:r>
            <a:r>
              <a:rPr lang="en-IN" dirty="0"/>
              <a:t>) consists of undirected edges</a:t>
            </a:r>
            <a:endParaRPr lang="en-IN" baseline="30000" dirty="0"/>
          </a:p>
          <a:p>
            <a:pPr lvl="1"/>
            <a:r>
              <a:rPr lang="en-IN" dirty="0"/>
              <a:t>There is an edge between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/>
              <a:t>j </a:t>
            </a:r>
            <a:r>
              <a:rPr lang="en-IN" dirty="0"/>
              <a:t>if </a:t>
            </a:r>
            <a:r>
              <a:rPr lang="en-IN" i="1" dirty="0" err="1"/>
              <a:t>C</a:t>
            </a:r>
            <a:r>
              <a:rPr lang="en-IN" i="1" baseline="-25000" dirty="0" err="1"/>
              <a:t>ij</a:t>
            </a:r>
            <a:r>
              <a:rPr lang="en-IN" i="1" dirty="0"/>
              <a:t> </a:t>
            </a:r>
            <a:r>
              <a:rPr lang="en-IN" dirty="0"/>
              <a:t>&gt; 0, for </a:t>
            </a:r>
            <a:r>
              <a:rPr lang="en-IN" i="1" dirty="0" err="1"/>
              <a:t>i</a:t>
            </a:r>
            <a:r>
              <a:rPr lang="en-IN" dirty="0"/>
              <a:t>≠ </a:t>
            </a:r>
            <a:r>
              <a:rPr lang="en-IN" i="1" dirty="0"/>
              <a:t>j</a:t>
            </a:r>
            <a:r>
              <a:rPr lang="en-IN" dirty="0"/>
              <a:t>, </a:t>
            </a:r>
          </a:p>
          <a:p>
            <a:r>
              <a:rPr lang="en-IN" dirty="0" err="1"/>
              <a:t>C</a:t>
            </a:r>
            <a:r>
              <a:rPr lang="en-IN" baseline="-25000" dirty="0" err="1"/>
              <a:t>ii</a:t>
            </a:r>
            <a:r>
              <a:rPr lang="en-IN" dirty="0"/>
              <a:t> provides the number of nodes that point to node </a:t>
            </a:r>
            <a:r>
              <a:rPr lang="en-IN" dirty="0" err="1"/>
              <a:t>i</a:t>
            </a:r>
            <a:endParaRPr lang="en-IN" dirty="0"/>
          </a:p>
          <a:p>
            <a:pPr lvl="1"/>
            <a:r>
              <a:rPr lang="en-IN" dirty="0"/>
              <a:t>In constructing the co-citation network set all the diagonal elements to zero!</a:t>
            </a:r>
          </a:p>
          <a:p>
            <a:r>
              <a:rPr lang="en-IN" dirty="0"/>
              <a:t>Strength: </a:t>
            </a:r>
            <a:r>
              <a:rPr lang="en-IN" dirty="0" err="1"/>
              <a:t>Cocitation</a:t>
            </a:r>
            <a:r>
              <a:rPr lang="en-IN" dirty="0"/>
              <a:t> counts of papers increase with time. </a:t>
            </a:r>
          </a:p>
          <a:p>
            <a:pPr lvl="1"/>
            <a:r>
              <a:rPr lang="en-IN" dirty="0"/>
              <a:t>The rate of increase can be used to trace the evolution of an academic field.</a:t>
            </a:r>
          </a:p>
          <a:p>
            <a:pPr lvl="1"/>
            <a:r>
              <a:rPr lang="en-IN" dirty="0"/>
              <a:t>The co-citation measure reflects the opinion of many authors.</a:t>
            </a:r>
          </a:p>
          <a:p>
            <a:r>
              <a:rPr lang="en-IN" dirty="0"/>
              <a:t>Weakness: Two papers are adjudged “strongly related” if they have more incoming edges to both of them</a:t>
            </a:r>
          </a:p>
          <a:p>
            <a:pPr lvl="1"/>
            <a:r>
              <a:rPr lang="en-IN" dirty="0"/>
              <a:t>May not be true if the papers (at least one) have few citations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0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7" y="1690688"/>
            <a:ext cx="10453233" cy="4647653"/>
          </a:xfrm>
        </p:spPr>
        <p:txBody>
          <a:bodyPr/>
          <a:lstStyle/>
          <a:p>
            <a:r>
              <a:rPr lang="en-US" dirty="0"/>
              <a:t>Consider certain papers and the references that they cite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{2,4,5}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{3,4,5}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{4}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{}</a:t>
            </a:r>
          </a:p>
          <a:p>
            <a:r>
              <a:rPr lang="en-US" dirty="0">
                <a:sym typeface="Wingdings" panose="05000000000000000000" pitchFamily="2" charset="2"/>
              </a:rPr>
              <a:t>Which of these papers do you expect to be likely of similar topic?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1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product website that maintains a purchase profile of the users over a time period T. A snap shot of the same for 4 users are as follows: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{1,2,3}</a:t>
            </a:r>
          </a:p>
          <a:p>
            <a:pPr lvl="1"/>
            <a:r>
              <a:rPr lang="en-US" dirty="0">
                <a:sym typeface="Wingdings" pitchFamily="2" charset="2"/>
              </a:rPr>
              <a:t>B  {1,3}</a:t>
            </a:r>
          </a:p>
          <a:p>
            <a:pPr lvl="1"/>
            <a:r>
              <a:rPr lang="en-US" dirty="0">
                <a:sym typeface="Wingdings" pitchFamily="2" charset="2"/>
              </a:rPr>
              <a:t>C  {1,2, 3, 4}</a:t>
            </a:r>
          </a:p>
          <a:p>
            <a:pPr lvl="1"/>
            <a:r>
              <a:rPr lang="en-US" dirty="0">
                <a:sym typeface="Wingdings" pitchFamily="2" charset="2"/>
              </a:rPr>
              <a:t>D { 3,4}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A purchases an unknown product (say 5), can you say which other user will most likely purchase the same product?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8366F7E-1020-431B-8DE5-C76F777CB4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5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networks: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Two key features of the network’s topology are: </a:t>
            </a:r>
            <a:r>
              <a:rPr lang="en-US" altLang="en-US" i="1" dirty="0">
                <a:cs typeface="Arial" panose="020B0604020202020204" pitchFamily="34" charset="0"/>
              </a:rPr>
              <a:t>connectivity  </a:t>
            </a:r>
            <a:r>
              <a:rPr lang="en-US" altLang="en-US" dirty="0">
                <a:cs typeface="Arial" panose="020B0604020202020204" pitchFamily="34" charset="0"/>
              </a:rPr>
              <a:t>and </a:t>
            </a:r>
            <a:r>
              <a:rPr lang="en-US" altLang="en-US" i="1" dirty="0">
                <a:cs typeface="Arial" panose="020B0604020202020204" pitchFamily="34" charset="0"/>
              </a:rPr>
              <a:t>centrality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i="1" dirty="0">
                <a:cs typeface="Arial" panose="020B0604020202020204" pitchFamily="34" charset="0"/>
              </a:rPr>
              <a:t>Connectivity</a:t>
            </a:r>
            <a:r>
              <a:rPr lang="en-US" altLang="en-US" dirty="0">
                <a:cs typeface="Arial" panose="020B0604020202020204" pitchFamily="34" charset="0"/>
              </a:rPr>
              <a:t> refers to how actors in one part of the network are connected to actors in another part of the network. 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800" i="1" u="sng" dirty="0">
                <a:cs typeface="Arial" panose="020B0604020202020204" pitchFamily="34" charset="0"/>
              </a:rPr>
              <a:t>Reachability</a:t>
            </a:r>
            <a:r>
              <a:rPr lang="en-US" altLang="en-US" sz="2800" dirty="0">
                <a:cs typeface="Arial" panose="020B0604020202020204" pitchFamily="34" charset="0"/>
              </a:rPr>
              <a:t>:  Is it possible for actor </a:t>
            </a:r>
            <a:r>
              <a:rPr lang="en-US" altLang="en-US" sz="2800" i="1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to reach actor </a:t>
            </a:r>
            <a:r>
              <a:rPr lang="en-US" altLang="en-US" sz="2800" i="1" dirty="0">
                <a:cs typeface="Arial" panose="020B0604020202020204" pitchFamily="34" charset="0"/>
              </a:rPr>
              <a:t>j</a:t>
            </a:r>
            <a:r>
              <a:rPr lang="en-US" altLang="en-US" sz="2800" dirty="0">
                <a:cs typeface="Arial" panose="020B0604020202020204" pitchFamily="34" charset="0"/>
              </a:rPr>
              <a:t>?  This can only be true if there is a chain of contact from one actor to another.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i="1" u="sng" dirty="0">
                <a:cs typeface="Arial" panose="020B0604020202020204" pitchFamily="34" charset="0"/>
              </a:rPr>
              <a:t>Distance</a:t>
            </a:r>
            <a:r>
              <a:rPr lang="en-US" altLang="en-US" sz="2800" dirty="0">
                <a:cs typeface="Arial" panose="020B0604020202020204" pitchFamily="34" charset="0"/>
              </a:rPr>
              <a:t>:  Given they can be reached, how many steps are they from each other?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i="1" u="sng" dirty="0">
                <a:cs typeface="Arial" panose="020B0604020202020204" pitchFamily="34" charset="0"/>
              </a:rPr>
              <a:t>Redundancy</a:t>
            </a:r>
            <a:r>
              <a:rPr lang="en-US" altLang="en-US" sz="2800" dirty="0">
                <a:cs typeface="Arial" panose="020B0604020202020204" pitchFamily="34" charset="0"/>
              </a:rPr>
              <a:t>: How many different paths connect each pair?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2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9148</TotalTime>
  <Words>2227</Words>
  <Application>Microsoft Office PowerPoint</Application>
  <PresentationFormat>Widescreen</PresentationFormat>
  <Paragraphs>378</Paragraphs>
  <Slides>30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Measuring Networks Connectivity </vt:lpstr>
      <vt:lpstr>Co-citation coupling</vt:lpstr>
      <vt:lpstr>Example: Co-citation coupling</vt:lpstr>
      <vt:lpstr>PowerPoint Presentation</vt:lpstr>
      <vt:lpstr>PowerPoint Presentation</vt:lpstr>
      <vt:lpstr>Co-citation network</vt:lpstr>
      <vt:lpstr>Problem 1</vt:lpstr>
      <vt:lpstr>Problem 2</vt:lpstr>
      <vt:lpstr>Measuring networks: Properties</vt:lpstr>
      <vt:lpstr>Network features to properties</vt:lpstr>
      <vt:lpstr>Degree</vt:lpstr>
      <vt:lpstr>Connectance</vt:lpstr>
      <vt:lpstr>Significance of connectance (1)</vt:lpstr>
      <vt:lpstr>Significance of connectance (2)</vt:lpstr>
      <vt:lpstr>Degrees in directed networks</vt:lpstr>
      <vt:lpstr>Walk</vt:lpstr>
      <vt:lpstr>Path</vt:lpstr>
      <vt:lpstr>Calculating number of Walks</vt:lpstr>
      <vt:lpstr>Ex: Calculating number of Walks</vt:lpstr>
      <vt:lpstr>Shortest paths</vt:lpstr>
      <vt:lpstr>Computing shortest path</vt:lpstr>
      <vt:lpstr>Eulerian and Hamiltonian paths</vt:lpstr>
      <vt:lpstr>Trees</vt:lpstr>
      <vt:lpstr>Component </vt:lpstr>
      <vt:lpstr>Adjacency matrix of components</vt:lpstr>
      <vt:lpstr>Components in directed networks</vt:lpstr>
      <vt:lpstr>Ex: Components in directed networks</vt:lpstr>
      <vt:lpstr>Out-components and In-components (1)</vt:lpstr>
      <vt:lpstr>Out-components and In-components (2)</vt:lpstr>
      <vt:lpstr>Ex: In and Out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244</cp:revision>
  <dcterms:created xsi:type="dcterms:W3CDTF">2020-08-05T04:35:17Z</dcterms:created>
  <dcterms:modified xsi:type="dcterms:W3CDTF">2024-02-26T11:47:25Z</dcterms:modified>
</cp:coreProperties>
</file>