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6" r:id="rId10"/>
    <p:sldId id="268" r:id="rId11"/>
    <p:sldId id="262" r:id="rId12"/>
    <p:sldId id="263" r:id="rId13"/>
    <p:sldId id="272" r:id="rId14"/>
    <p:sldId id="275" r:id="rId15"/>
    <p:sldId id="269" r:id="rId16"/>
    <p:sldId id="270"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sorterViewPr>
    <p:cViewPr>
      <p:scale>
        <a:sx n="100" d="100"/>
        <a:sy n="100" d="100"/>
      </p:scale>
      <p:origin x="0" y="16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1D71FD-FE34-4A2A-85CC-E091AAEBE2CE}"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39314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D71FD-FE34-4A2A-85CC-E091AAEBE2CE}"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125119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D71FD-FE34-4A2A-85CC-E091AAEBE2CE}"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392604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1D71FD-FE34-4A2A-85CC-E091AAEBE2CE}"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93946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1D71FD-FE34-4A2A-85CC-E091AAEBE2CE}"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141640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1D71FD-FE34-4A2A-85CC-E091AAEBE2CE}"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417525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D71FD-FE34-4A2A-85CC-E091AAEBE2CE}" type="datetimeFigureOut">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320411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1D71FD-FE34-4A2A-85CC-E091AAEBE2CE}" type="datetimeFigureOut">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186763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D71FD-FE34-4A2A-85CC-E091AAEBE2CE}" type="datetimeFigureOut">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21347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D71FD-FE34-4A2A-85CC-E091AAEBE2CE}"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277149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1D71FD-FE34-4A2A-85CC-E091AAEBE2CE}"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6B094-9720-4800-84CE-21D1D25F172E}" type="slidenum">
              <a:rPr lang="en-US" smtClean="0"/>
              <a:t>‹#›</a:t>
            </a:fld>
            <a:endParaRPr lang="en-US"/>
          </a:p>
        </p:txBody>
      </p:sp>
    </p:spTree>
    <p:extLst>
      <p:ext uri="{BB962C8B-B14F-4D97-AF65-F5344CB8AC3E}">
        <p14:creationId xmlns:p14="http://schemas.microsoft.com/office/powerpoint/2010/main" val="32418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D71FD-FE34-4A2A-85CC-E091AAEBE2CE}" type="datetimeFigureOut">
              <a:rPr lang="en-US" smtClean="0"/>
              <a:t>11/6/2013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6B094-9720-4800-84CE-21D1D25F172E}" type="slidenum">
              <a:rPr lang="en-US" smtClean="0"/>
              <a:t>‹#›</a:t>
            </a:fld>
            <a:endParaRPr lang="en-US"/>
          </a:p>
        </p:txBody>
      </p:sp>
    </p:spTree>
    <p:extLst>
      <p:ext uri="{BB962C8B-B14F-4D97-AF65-F5344CB8AC3E}">
        <p14:creationId xmlns:p14="http://schemas.microsoft.com/office/powerpoint/2010/main" val="79051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Normalized_Google_dist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a:bodyPr>
          <a:lstStyle/>
          <a:p>
            <a:r>
              <a:rPr lang="en-US" sz="4800" dirty="0" smtClean="0"/>
              <a:t>Google Similarity Distance</a:t>
            </a:r>
            <a:endParaRPr lang="en-US" sz="4800" dirty="0"/>
          </a:p>
        </p:txBody>
      </p:sp>
      <p:sp>
        <p:nvSpPr>
          <p:cNvPr id="3" name="Subtitle 2"/>
          <p:cNvSpPr>
            <a:spLocks noGrp="1"/>
          </p:cNvSpPr>
          <p:nvPr>
            <p:ph type="subTitle" idx="1"/>
          </p:nvPr>
        </p:nvSpPr>
        <p:spPr>
          <a:xfrm>
            <a:off x="1371600" y="4343400"/>
            <a:ext cx="7010400" cy="1752600"/>
          </a:xfrm>
        </p:spPr>
        <p:txBody>
          <a:bodyPr>
            <a:normAutofit/>
          </a:bodyPr>
          <a:lstStyle/>
          <a:p>
            <a:pPr algn="r"/>
            <a:r>
              <a:rPr lang="en-US" sz="1800" dirty="0" smtClean="0"/>
              <a:t>Presented by:</a:t>
            </a:r>
          </a:p>
          <a:p>
            <a:pPr algn="r"/>
            <a:r>
              <a:rPr lang="en-US" sz="1800" dirty="0" err="1" smtClean="0"/>
              <a:t>Akshay</a:t>
            </a:r>
            <a:r>
              <a:rPr lang="en-US" sz="1800" dirty="0" smtClean="0"/>
              <a:t> Kumar</a:t>
            </a:r>
          </a:p>
          <a:p>
            <a:pPr algn="r"/>
            <a:r>
              <a:rPr lang="en-US" sz="1800" dirty="0" err="1" smtClean="0"/>
              <a:t>Pankaj</a:t>
            </a:r>
            <a:r>
              <a:rPr lang="en-US" sz="1800" dirty="0" smtClean="0"/>
              <a:t> </a:t>
            </a:r>
            <a:r>
              <a:rPr lang="en-US" sz="1800" dirty="0" err="1" smtClean="0"/>
              <a:t>Prateek</a:t>
            </a:r>
            <a:endParaRPr lang="en-US" sz="1800" dirty="0" smtClean="0"/>
          </a:p>
        </p:txBody>
      </p:sp>
    </p:spTree>
    <p:extLst>
      <p:ext uri="{BB962C8B-B14F-4D97-AF65-F5344CB8AC3E}">
        <p14:creationId xmlns:p14="http://schemas.microsoft.com/office/powerpoint/2010/main" val="1727475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Google Distance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𝑁𝐺𝐷</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
                        <m:fPr>
                          <m:ctrlPr>
                            <a:rPr lang="en-US" sz="2400" b="0" i="1" smtClean="0">
                              <a:latin typeface="Cambria Math"/>
                            </a:rPr>
                          </m:ctrlPr>
                        </m:fPr>
                        <m:num>
                          <m:r>
                            <m:rPr>
                              <m:sty m:val="p"/>
                            </m:rPr>
                            <a:rPr lang="en-US" sz="2400" b="0" i="0" smtClean="0">
                              <a:latin typeface="Cambria Math"/>
                            </a:rPr>
                            <m:t>max</m:t>
                          </m:r>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func>
                                <m:funcPr>
                                  <m:ctrlPr>
                                    <a:rPr lang="en-US" sz="2400" b="0" i="1" smtClean="0">
                                      <a:latin typeface="Cambria Math"/>
                                    </a:rPr>
                                  </m:ctrlPr>
                                </m:funcPr>
                                <m:fName>
                                  <m:r>
                                    <a:rPr lang="en-US" sz="2400" b="0" i="0" smtClean="0">
                                      <a:latin typeface="Cambria Math"/>
                                    </a:rPr>
                                    <m:t> </m:t>
                                  </m:r>
                                  <m:r>
                                    <m:rPr>
                                      <m:sty m:val="p"/>
                                    </m:rPr>
                                    <a:rPr lang="en-US" sz="2400" b="0" i="0" smtClean="0">
                                      <a:latin typeface="Cambria Math"/>
                                    </a:rPr>
                                    <m:t>log</m:t>
                                  </m:r>
                                </m:fName>
                                <m:e>
                                  <m:r>
                                    <a:rPr lang="en-US" sz="2400" b="0" i="1" smtClean="0">
                                      <a:latin typeface="Cambria Math"/>
                                    </a:rPr>
                                    <m:t> </m:t>
                                  </m:r>
                                  <m:r>
                                    <a:rPr lang="en-US" sz="2400" b="0" i="1" smtClean="0">
                                      <a:latin typeface="Cambria Math"/>
                                    </a:rPr>
                                    <m:t>𝑓</m:t>
                                  </m:r>
                                  <m:r>
                                    <a:rPr lang="en-US" sz="2400" b="0" i="1" smtClean="0">
                                      <a:latin typeface="Cambria Math"/>
                                    </a:rPr>
                                    <m:t>(</m:t>
                                  </m:r>
                                  <m:r>
                                    <a:rPr lang="en-US" sz="2400" b="0" i="1" smtClean="0">
                                      <a:latin typeface="Cambria Math"/>
                                    </a:rPr>
                                    <m:t>𝑦</m:t>
                                  </m:r>
                                  <m:r>
                                    <a:rPr lang="en-US" sz="2400" b="0" i="1" smtClean="0">
                                      <a:latin typeface="Cambria Math"/>
                                    </a:rPr>
                                    <m:t>)} −</m:t>
                                  </m:r>
                                  <m:r>
                                    <m:rPr>
                                      <m:sty m:val="p"/>
                                    </m:rPr>
                                    <a:rPr lang="en-US" sz="2400" b="0" i="0" smtClean="0">
                                      <a:latin typeface="Cambria Math"/>
                                    </a:rPr>
                                    <m:t>log</m:t>
                                  </m:r>
                                  <m:r>
                                    <a:rPr lang="en-US" sz="2400" b="0" i="1" smtClean="0">
                                      <a:latin typeface="Cambria Math"/>
                                    </a:rPr>
                                    <m:t>⁡</m:t>
                                  </m:r>
                                  <m:r>
                                    <a:rPr lang="en-US" sz="2400" b="0" i="1" smtClean="0">
                                      <a:latin typeface="Cambria Math"/>
                                    </a:rPr>
                                    <m:t>𝑓</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e>
                              </m:func>
                            </m:e>
                          </m:func>
                        </m:num>
                        <m:den>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𝑁</m:t>
                              </m:r>
                              <m:r>
                                <a:rPr lang="en-US" sz="2400" b="0" i="1" smtClean="0">
                                  <a:latin typeface="Cambria Math"/>
                                </a:rPr>
                                <m:t> −</m:t>
                              </m:r>
                              <m:func>
                                <m:funcPr>
                                  <m:ctrlPr>
                                    <a:rPr lang="en-US" sz="2400" b="0" i="1" smtClean="0">
                                      <a:latin typeface="Cambria Math"/>
                                    </a:rPr>
                                  </m:ctrlPr>
                                </m:funcPr>
                                <m:fName>
                                  <m:r>
                                    <m:rPr>
                                      <m:sty m:val="p"/>
                                    </m:rPr>
                                    <a:rPr lang="en-US" sz="2400" b="0" i="0" smtClean="0">
                                      <a:latin typeface="Cambria Math"/>
                                    </a:rPr>
                                    <m:t>min</m:t>
                                  </m:r>
                                </m:fName>
                                <m:e>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r>
                                            <a:rPr lang="en-US" sz="2400" b="0" i="1" smtClean="0">
                                              <a:latin typeface="Cambria Math"/>
                                            </a:rPr>
                                            <m:t>(</m:t>
                                          </m:r>
                                          <m:r>
                                            <a:rPr lang="en-US" sz="2400" b="0" i="1" smtClean="0">
                                              <a:latin typeface="Cambria Math"/>
                                            </a:rPr>
                                            <m:t>𝑦</m:t>
                                          </m:r>
                                          <m:r>
                                            <a:rPr lang="en-US" sz="2400" b="0" i="1" smtClean="0">
                                              <a:latin typeface="Cambria Math"/>
                                            </a:rPr>
                                            <m:t>)</m:t>
                                          </m:r>
                                        </m:e>
                                      </m:func>
                                    </m:e>
                                  </m:func>
                                  <m:r>
                                    <a:rPr lang="en-US" sz="2400" b="0" i="1" smtClean="0">
                                      <a:latin typeface="Cambria Math"/>
                                    </a:rPr>
                                    <m:t>}</m:t>
                                  </m:r>
                                </m:e>
                              </m:func>
                            </m:e>
                          </m:func>
                        </m:den>
                      </m:f>
                    </m:oMath>
                  </m:oMathPara>
                </a14:m>
                <a:endParaRPr lang="en-US" sz="2400" dirty="0" smtClean="0"/>
              </a:p>
              <a:p>
                <a:pPr marL="0" lvl="1" indent="0" algn="ctr">
                  <a:buNone/>
                </a:pPr>
                <a:endParaRPr lang="en-US" sz="1600" b="1" dirty="0"/>
              </a:p>
              <a:p>
                <a:pPr marL="0" indent="0">
                  <a:buNone/>
                </a:pPr>
                <a:r>
                  <a:rPr lang="en-US" sz="2800" b="1" dirty="0" smtClean="0"/>
                  <a:t>Properties :</a:t>
                </a:r>
                <a:endParaRPr lang="en-US" sz="2000" b="1" dirty="0" smtClean="0"/>
              </a:p>
              <a:p>
                <a:pPr marL="514350" indent="-514350">
                  <a:buAutoNum type="arabicParenR"/>
                </a:pPr>
                <a14:m>
                  <m:oMath xmlns:m="http://schemas.openxmlformats.org/officeDocument/2006/math">
                    <m:r>
                      <a:rPr lang="en-US" sz="2000" b="0" i="1" smtClean="0">
                        <a:latin typeface="Cambria Math"/>
                      </a:rPr>
                      <m:t>𝑁𝐺𝐷</m:t>
                    </m:r>
                    <m:d>
                      <m:dPr>
                        <m:ctrlPr>
                          <a:rPr lang="en-US" sz="2000" b="0" i="1" smtClean="0">
                            <a:latin typeface="Cambria Math"/>
                          </a:rPr>
                        </m:ctrlPr>
                      </m:dPr>
                      <m:e>
                        <m:r>
                          <a:rPr lang="en-US" sz="2000" b="0" i="1" smtClean="0">
                            <a:latin typeface="Cambria Math"/>
                          </a:rPr>
                          <m:t>𝑥</m:t>
                        </m:r>
                        <m:r>
                          <a:rPr lang="en-US" sz="2000" b="0" i="1" smtClean="0">
                            <a:latin typeface="Cambria Math"/>
                          </a:rPr>
                          <m:t>, </m:t>
                        </m:r>
                        <m:r>
                          <a:rPr lang="en-US" sz="2000" b="0" i="1" smtClean="0">
                            <a:latin typeface="Cambria Math"/>
                          </a:rPr>
                          <m:t>𝑦</m:t>
                        </m:r>
                      </m:e>
                    </m:d>
                    <m:r>
                      <m:rPr>
                        <m:nor/>
                      </m:rPr>
                      <a:rPr lang="en-US" sz="2000" b="0" i="0" smtClean="0">
                        <a:latin typeface="Cambria Math"/>
                      </a:rPr>
                      <m:t> </m:t>
                    </m:r>
                    <m:r>
                      <m:rPr>
                        <m:nor/>
                      </m:rPr>
                      <a:rPr lang="en-US" sz="2000" dirty="0" smtClean="0"/>
                      <m:t>≥</m:t>
                    </m:r>
                    <m:r>
                      <a:rPr lang="en-US" sz="2000" b="0" i="1" dirty="0" smtClean="0">
                        <a:latin typeface="Cambria Math"/>
                      </a:rPr>
                      <m:t> </m:t>
                    </m:r>
                    <m:r>
                      <a:rPr lang="en-US" sz="2000" b="0" i="1" smtClean="0">
                        <a:latin typeface="Cambria Math"/>
                      </a:rPr>
                      <m:t>0</m:t>
                    </m:r>
                  </m:oMath>
                </a14:m>
                <a:endParaRPr lang="en-US" sz="2000" dirty="0" smtClean="0"/>
              </a:p>
              <a:p>
                <a:pPr marL="514350" indent="-514350">
                  <a:buAutoNum type="arabicParenR"/>
                </a:pPr>
                <a14:m>
                  <m:oMath xmlns:m="http://schemas.openxmlformats.org/officeDocument/2006/math">
                    <m:r>
                      <a:rPr lang="en-US" sz="2000" b="0" i="1" smtClean="0">
                        <a:latin typeface="Cambria Math"/>
                      </a:rPr>
                      <m:t>𝑥</m:t>
                    </m:r>
                    <m:r>
                      <a:rPr lang="en-US" sz="2000" b="0" i="1" smtClean="0">
                        <a:latin typeface="Cambria Math"/>
                      </a:rPr>
                      <m:t>=</m:t>
                    </m:r>
                    <m:r>
                      <a:rPr lang="en-US" sz="2000" b="0" i="1" smtClean="0">
                        <a:latin typeface="Cambria Math"/>
                      </a:rPr>
                      <m:t>𝑦</m:t>
                    </m:r>
                    <m:r>
                      <a:rPr lang="en-US" sz="2000" b="0" i="1" smtClean="0">
                        <a:latin typeface="Cambria Math"/>
                      </a:rPr>
                      <m:t> </m:t>
                    </m:r>
                    <m:r>
                      <a:rPr lang="en-US" sz="2000" b="0" i="1" smtClean="0">
                        <a:latin typeface="Cambria Math"/>
                      </a:rPr>
                      <m:t>𝑜𝑟</m:t>
                    </m:r>
                    <m:r>
                      <a:rPr lang="en-US" sz="2000" b="0" i="1" smtClean="0">
                        <a:latin typeface="Cambria Math"/>
                      </a:rPr>
                      <m:t> </m:t>
                    </m:r>
                    <m:d>
                      <m:dPr>
                        <m:ctrlPr>
                          <a:rPr lang="en-US" sz="2000" b="0" i="1" smtClean="0">
                            <a:latin typeface="Cambria Math"/>
                          </a:rPr>
                        </m:ctrlPr>
                      </m:dPr>
                      <m:e>
                        <m:r>
                          <a:rPr lang="en-US" sz="2000" b="0" i="1" smtClean="0">
                            <a:latin typeface="Cambria Math"/>
                          </a:rPr>
                          <m:t>𝑥</m:t>
                        </m:r>
                        <m:r>
                          <m:rPr>
                            <m:nor/>
                          </m:rPr>
                          <a:rPr lang="en-US" sz="2000" b="0" i="0" smtClean="0">
                            <a:latin typeface="Cambria Math"/>
                          </a:rPr>
                          <m:t> </m:t>
                        </m:r>
                        <m:r>
                          <m:rPr>
                            <m:nor/>
                          </m:rPr>
                          <a:rPr lang="en-US" sz="2000" dirty="0"/>
                          <m:t>≠</m:t>
                        </m:r>
                        <m:r>
                          <a:rPr lang="en-US" sz="2000" b="0" i="1" dirty="0" smtClean="0">
                            <a:latin typeface="Cambria Math"/>
                          </a:rPr>
                          <m:t> </m:t>
                        </m:r>
                        <m:r>
                          <a:rPr lang="en-US" sz="2000" b="0" i="1" smtClean="0">
                            <a:latin typeface="Cambria Math"/>
                          </a:rPr>
                          <m:t>𝑦</m:t>
                        </m:r>
                        <m:r>
                          <a:rPr lang="en-US" sz="2000" b="0" i="1" smtClean="0">
                            <a:latin typeface="Cambria Math"/>
                          </a:rPr>
                          <m:t> </m:t>
                        </m:r>
                        <m:r>
                          <a:rPr lang="en-US" sz="2000" b="0" i="1" smtClean="0">
                            <a:latin typeface="Cambria Math"/>
                          </a:rPr>
                          <m:t>𝑎𝑛𝑑</m:t>
                        </m:r>
                        <m:r>
                          <a:rPr lang="en-US" sz="2000" b="0" i="1" smtClean="0">
                            <a:latin typeface="Cambria Math"/>
                          </a:rPr>
                          <m:t> </m:t>
                        </m:r>
                        <m:r>
                          <a:rPr lang="en-US" sz="2000" b="0" i="1" smtClean="0">
                            <a:latin typeface="Cambria Math"/>
                          </a:rPr>
                          <m:t>𝑓</m:t>
                        </m:r>
                        <m:d>
                          <m:dPr>
                            <m:ctrlPr>
                              <a:rPr lang="en-US" sz="2000" b="0" i="1" smtClean="0">
                                <a:latin typeface="Cambria Math"/>
                              </a:rPr>
                            </m:ctrlPr>
                          </m:dPr>
                          <m:e>
                            <m:r>
                              <a:rPr lang="en-US" sz="2000" b="0" i="1" smtClean="0">
                                <a:latin typeface="Cambria Math"/>
                              </a:rPr>
                              <m:t>𝑥</m:t>
                            </m:r>
                          </m:e>
                        </m:d>
                        <m:r>
                          <a:rPr lang="en-US" sz="2000" b="0" i="1" smtClean="0">
                            <a:latin typeface="Cambria Math"/>
                          </a:rPr>
                          <m:t>=</m:t>
                        </m:r>
                        <m:r>
                          <a:rPr lang="en-US" sz="2000" b="0" i="1" smtClean="0">
                            <a:latin typeface="Cambria Math"/>
                          </a:rPr>
                          <m:t>𝑓</m:t>
                        </m:r>
                        <m:d>
                          <m:dPr>
                            <m:ctrlPr>
                              <a:rPr lang="en-US" sz="2000" b="0" i="1" smtClean="0">
                                <a:latin typeface="Cambria Math"/>
                              </a:rPr>
                            </m:ctrlPr>
                          </m:dPr>
                          <m:e>
                            <m:r>
                              <a:rPr lang="en-US" sz="2000" b="0" i="1" smtClean="0">
                                <a:latin typeface="Cambria Math"/>
                              </a:rPr>
                              <m:t>𝑦</m:t>
                            </m:r>
                          </m:e>
                        </m:d>
                        <m:r>
                          <a:rPr lang="en-US" sz="2000" b="0" i="1" smtClean="0">
                            <a:latin typeface="Cambria Math"/>
                          </a:rPr>
                          <m:t>=</m:t>
                        </m:r>
                        <m:r>
                          <a:rPr lang="en-US" sz="2000" b="0" i="1" smtClean="0">
                            <a:latin typeface="Cambria Math"/>
                          </a:rPr>
                          <m:t>𝑓</m:t>
                        </m:r>
                        <m:d>
                          <m:dPr>
                            <m:ctrlPr>
                              <a:rPr lang="en-US" sz="2000" b="0" i="1" smtClean="0">
                                <a:latin typeface="Cambria Math"/>
                              </a:rPr>
                            </m:ctrlPr>
                          </m:dPr>
                          <m:e>
                            <m:r>
                              <a:rPr lang="en-US" sz="2000" b="0" i="1" smtClean="0">
                                <a:latin typeface="Cambria Math"/>
                              </a:rPr>
                              <m:t>𝑥</m:t>
                            </m:r>
                            <m:r>
                              <a:rPr lang="en-US" sz="2000" b="0" i="1" smtClean="0">
                                <a:latin typeface="Cambria Math"/>
                              </a:rPr>
                              <m:t>, </m:t>
                            </m:r>
                            <m:r>
                              <a:rPr lang="en-US" sz="2000" b="0" i="1" smtClean="0">
                                <a:latin typeface="Cambria Math"/>
                              </a:rPr>
                              <m:t>𝑦</m:t>
                            </m:r>
                          </m:e>
                        </m:d>
                        <m:r>
                          <a:rPr lang="en-US" sz="2000" b="0" i="1" smtClean="0">
                            <a:latin typeface="Cambria Math"/>
                          </a:rPr>
                          <m:t>&gt;0</m:t>
                        </m:r>
                      </m:e>
                    </m:d>
                    <m:r>
                      <m:rPr>
                        <m:nor/>
                      </m:rPr>
                      <a:rPr lang="en-US" sz="2000" b="0" i="0" smtClean="0">
                        <a:latin typeface="Cambria Math"/>
                      </a:rPr>
                      <m:t> </m:t>
                    </m:r>
                    <m:r>
                      <m:rPr>
                        <m:nor/>
                      </m:rPr>
                      <a:rPr lang="en-US" sz="2000" dirty="0" smtClean="0"/>
                      <m:t>⇒</m:t>
                    </m:r>
                    <m:r>
                      <a:rPr lang="en-US" sz="2000" b="0" i="1" dirty="0" smtClean="0">
                        <a:latin typeface="Cambria Math"/>
                      </a:rPr>
                      <m:t> </m:t>
                    </m:r>
                    <m:r>
                      <a:rPr lang="en-US" sz="2000" b="0" i="1" smtClean="0">
                        <a:latin typeface="Cambria Math"/>
                      </a:rPr>
                      <m:t>𝑁𝐺𝐷</m:t>
                    </m:r>
                    <m:d>
                      <m:dPr>
                        <m:ctrlPr>
                          <a:rPr lang="en-US" sz="2000" b="0" i="1" smtClean="0">
                            <a:latin typeface="Cambria Math"/>
                          </a:rPr>
                        </m:ctrlPr>
                      </m:dPr>
                      <m:e>
                        <m:r>
                          <a:rPr lang="en-US" sz="2000" b="0" i="1" smtClean="0">
                            <a:latin typeface="Cambria Math"/>
                          </a:rPr>
                          <m:t>𝑥</m:t>
                        </m:r>
                        <m:r>
                          <a:rPr lang="en-US" sz="2000" b="0" i="1" smtClean="0">
                            <a:latin typeface="Cambria Math"/>
                          </a:rPr>
                          <m:t>,</m:t>
                        </m:r>
                        <m:r>
                          <a:rPr lang="en-US" sz="2000" b="0" i="1" smtClean="0">
                            <a:latin typeface="Cambria Math"/>
                          </a:rPr>
                          <m:t>𝑦</m:t>
                        </m:r>
                      </m:e>
                    </m:d>
                    <m:r>
                      <a:rPr lang="en-US" sz="2000" b="0" i="1" smtClean="0">
                        <a:latin typeface="Cambria Math"/>
                      </a:rPr>
                      <m:t>=0</m:t>
                    </m:r>
                  </m:oMath>
                </a14:m>
                <a:endParaRPr lang="en-US" sz="2000" dirty="0" smtClean="0"/>
              </a:p>
              <a:p>
                <a:pPr marL="514350" indent="-514350">
                  <a:buAutoNum type="arabicParenR"/>
                </a:pPr>
                <a14:m>
                  <m:oMath xmlns:m="http://schemas.openxmlformats.org/officeDocument/2006/math">
                    <m:r>
                      <a:rPr lang="en-US" sz="2000" b="0" i="1" smtClean="0">
                        <a:latin typeface="Cambria Math"/>
                      </a:rPr>
                      <m:t>𝑓</m:t>
                    </m:r>
                    <m:d>
                      <m:dPr>
                        <m:ctrlPr>
                          <a:rPr lang="en-US" sz="2000" b="0" i="1" smtClean="0">
                            <a:latin typeface="Cambria Math"/>
                          </a:rPr>
                        </m:ctrlPr>
                      </m:dPr>
                      <m:e>
                        <m:r>
                          <a:rPr lang="en-US" sz="2000" b="0" i="1" smtClean="0">
                            <a:latin typeface="Cambria Math"/>
                          </a:rPr>
                          <m:t>𝑥</m:t>
                        </m:r>
                      </m:e>
                    </m:d>
                    <m:r>
                      <a:rPr lang="en-US" sz="2000" b="0" i="1" smtClean="0">
                        <a:latin typeface="Cambria Math"/>
                      </a:rPr>
                      <m:t>=0</m:t>
                    </m:r>
                    <m:r>
                      <m:rPr>
                        <m:nor/>
                      </m:rPr>
                      <a:rPr lang="en-US" sz="2000" b="0" i="0" smtClean="0">
                        <a:latin typeface="Cambria Math"/>
                      </a:rPr>
                      <m:t> </m:t>
                    </m:r>
                    <m:r>
                      <m:rPr>
                        <m:nor/>
                      </m:rPr>
                      <a:rPr lang="en-US" sz="2000" dirty="0" smtClean="0"/>
                      <m:t>⇒</m:t>
                    </m:r>
                    <m:r>
                      <a:rPr lang="en-US" sz="2000" b="0" i="1" dirty="0" smtClean="0">
                        <a:latin typeface="Cambria Math"/>
                      </a:rPr>
                      <m:t> </m:t>
                    </m:r>
                    <m:r>
                      <a:rPr lang="en-US" sz="2000" b="0" i="1" smtClean="0">
                        <a:latin typeface="Cambria Math"/>
                      </a:rPr>
                      <m:t>𝑓</m:t>
                    </m:r>
                    <m:d>
                      <m:dPr>
                        <m:ctrlPr>
                          <a:rPr lang="en-US" sz="2000" b="0" i="1" smtClean="0">
                            <a:latin typeface="Cambria Math"/>
                          </a:rPr>
                        </m:ctrlPr>
                      </m:dPr>
                      <m:e>
                        <m:r>
                          <a:rPr lang="en-US" sz="2000" b="0" i="1" smtClean="0">
                            <a:latin typeface="Cambria Math"/>
                          </a:rPr>
                          <m:t>𝑥</m:t>
                        </m:r>
                        <m:r>
                          <a:rPr lang="en-US" sz="2000" b="0" i="1" smtClean="0">
                            <a:latin typeface="Cambria Math"/>
                          </a:rPr>
                          <m:t>, </m:t>
                        </m:r>
                        <m:r>
                          <a:rPr lang="en-US" sz="2000" b="0" i="1" smtClean="0">
                            <a:latin typeface="Cambria Math"/>
                          </a:rPr>
                          <m:t>𝑦</m:t>
                        </m:r>
                      </m:e>
                    </m:d>
                    <m:r>
                      <a:rPr lang="en-US" sz="2000" b="0" i="1" smtClean="0">
                        <a:latin typeface="Cambria Math"/>
                      </a:rPr>
                      <m:t>=0</m:t>
                    </m:r>
                    <m:r>
                      <m:rPr>
                        <m:nor/>
                      </m:rPr>
                      <a:rPr lang="en-US" sz="2000" b="0" i="0" smtClean="0">
                        <a:latin typeface="Cambria Math"/>
                      </a:rPr>
                      <m:t> </m:t>
                    </m:r>
                    <m:r>
                      <m:rPr>
                        <m:nor/>
                      </m:rPr>
                      <a:rPr lang="en-US" sz="2000" dirty="0" smtClean="0"/>
                      <m:t>∀</m:t>
                    </m:r>
                    <m:r>
                      <m:rPr>
                        <m:nor/>
                      </m:rPr>
                      <a:rPr lang="en-US" sz="2000" b="0" i="0" dirty="0" smtClean="0"/>
                      <m:t> </m:t>
                    </m:r>
                    <m:r>
                      <a:rPr lang="en-US" sz="2000" b="0" i="1" smtClean="0">
                        <a:latin typeface="Cambria Math"/>
                      </a:rPr>
                      <m:t>𝑦</m:t>
                    </m:r>
                  </m:oMath>
                </a14:m>
                <a:r>
                  <a:rPr lang="en-US" sz="2000" dirty="0" smtClean="0"/>
                  <a:t/>
                </a:r>
                <a:br>
                  <a:rPr lang="en-US" sz="2000" dirty="0" smtClean="0"/>
                </a:br>
                <a:r>
                  <a:rPr lang="en-US" sz="2000" dirty="0" smtClean="0"/>
                  <a:t>Hence NGD(x, y) = ∞/∞ = 1 (by definition)</a:t>
                </a:r>
                <a:endParaRPr lang="en-US" sz="2000" dirty="0" smtClean="0"/>
              </a:p>
              <a:p>
                <a:pPr marL="514350" indent="-514350">
                  <a:buAutoNum type="arabicParenR"/>
                </a:pPr>
                <a14:m>
                  <m:oMath xmlns:m="http://schemas.openxmlformats.org/officeDocument/2006/math">
                    <m:r>
                      <a:rPr lang="en-US" sz="2000" b="0" i="1" smtClean="0">
                        <a:latin typeface="Cambria Math"/>
                      </a:rPr>
                      <m:t>𝑁𝐺𝐷</m:t>
                    </m:r>
                    <m:d>
                      <m:dPr>
                        <m:ctrlPr>
                          <a:rPr lang="en-US" sz="2000" b="0" i="1" smtClean="0">
                            <a:latin typeface="Cambria Math"/>
                          </a:rPr>
                        </m:ctrlPr>
                      </m:dPr>
                      <m:e>
                        <m:r>
                          <a:rPr lang="en-US" sz="2000" b="0" i="1" smtClean="0">
                            <a:latin typeface="Cambria Math"/>
                          </a:rPr>
                          <m:t>𝑥</m:t>
                        </m:r>
                        <m:r>
                          <a:rPr lang="en-US" sz="2000" b="0" i="1" smtClean="0">
                            <a:latin typeface="Cambria Math"/>
                          </a:rPr>
                          <m:t>,</m:t>
                        </m:r>
                        <m:r>
                          <a:rPr lang="en-US" sz="2000" b="0" i="1" smtClean="0">
                            <a:latin typeface="Cambria Math"/>
                          </a:rPr>
                          <m:t>𝑥</m:t>
                        </m:r>
                      </m:e>
                    </m:d>
                    <m:r>
                      <a:rPr lang="en-US" sz="2000" b="0" i="1" smtClean="0">
                        <a:latin typeface="Cambria Math"/>
                      </a:rPr>
                      <m:t>=0</m:t>
                    </m:r>
                  </m:oMath>
                </a14:m>
                <a:endParaRPr lang="en-US" sz="2000" dirty="0" smtClean="0"/>
              </a:p>
              <a:p>
                <a:pPr marL="514350" indent="-514350">
                  <a:buFont typeface="Arial" pitchFamily="34" charset="0"/>
                  <a:buAutoNum type="arabicParenR"/>
                </a:pPr>
                <a14:m>
                  <m:oMath xmlns:m="http://schemas.openxmlformats.org/officeDocument/2006/math">
                    <m:r>
                      <a:rPr lang="en-US" sz="2000" b="0" i="1" smtClean="0">
                        <a:latin typeface="Cambria Math"/>
                      </a:rPr>
                      <m:t>𝑁𝐺𝐷</m:t>
                    </m:r>
                    <m:d>
                      <m:dPr>
                        <m:ctrlPr>
                          <a:rPr lang="en-US" sz="2000" b="0" i="1" smtClean="0">
                            <a:latin typeface="Cambria Math"/>
                          </a:rPr>
                        </m:ctrlPr>
                      </m:dPr>
                      <m:e>
                        <m:r>
                          <a:rPr lang="en-US" sz="2000" b="0" i="1" smtClean="0">
                            <a:latin typeface="Cambria Math"/>
                          </a:rPr>
                          <m:t>𝑥</m:t>
                        </m:r>
                        <m:r>
                          <a:rPr lang="en-US" sz="2000" b="0" i="1" smtClean="0">
                            <a:latin typeface="Cambria Math"/>
                          </a:rPr>
                          <m:t>, </m:t>
                        </m:r>
                        <m:r>
                          <a:rPr lang="en-US" sz="2000" b="0" i="1" smtClean="0">
                            <a:latin typeface="Cambria Math"/>
                          </a:rPr>
                          <m:t>𝑦</m:t>
                        </m:r>
                      </m:e>
                    </m:d>
                    <m:r>
                      <a:rPr lang="en-US" sz="2000" b="0" i="1" smtClean="0">
                        <a:latin typeface="Cambria Math"/>
                      </a:rPr>
                      <m:t>=</m:t>
                    </m:r>
                    <m:r>
                      <a:rPr lang="en-US" sz="2000" b="0" i="1" smtClean="0">
                        <a:latin typeface="Cambria Math"/>
                      </a:rPr>
                      <m:t>𝑁𝐺𝐷</m:t>
                    </m:r>
                    <m:r>
                      <a:rPr lang="en-US" sz="2000" b="0" i="1" smtClean="0">
                        <a:latin typeface="Cambria Math"/>
                      </a:rPr>
                      <m:t>(</m:t>
                    </m:r>
                    <m:r>
                      <a:rPr lang="en-US" sz="2000" b="0" i="1" smtClean="0">
                        <a:latin typeface="Cambria Math"/>
                      </a:rPr>
                      <m:t>𝑦</m:t>
                    </m:r>
                    <m:r>
                      <a:rPr lang="en-US" sz="2000" b="0" i="1" smtClean="0">
                        <a:latin typeface="Cambria Math"/>
                      </a:rPr>
                      <m:t>, </m:t>
                    </m:r>
                    <m:r>
                      <a:rPr lang="en-US" sz="2000" b="0" i="1" smtClean="0">
                        <a:latin typeface="Cambria Math"/>
                      </a:rPr>
                      <m:t>𝑥</m:t>
                    </m:r>
                    <m:r>
                      <a:rPr lang="en-US" sz="2000" b="0" i="1" smtClean="0">
                        <a:latin typeface="Cambria Math"/>
                      </a:rPr>
                      <m:t>)</m:t>
                    </m:r>
                  </m:oMath>
                </a14:m>
                <a:endParaRPr lang="en-US" sz="2000" dirty="0"/>
              </a:p>
              <a:p>
                <a:pPr marL="514350" indent="-514350">
                  <a:buAutoNum type="arabicParenR"/>
                </a:pPr>
                <a14:m>
                  <m:oMath xmlns:m="http://schemas.openxmlformats.org/officeDocument/2006/math">
                    <m:r>
                      <a:rPr lang="en-US" sz="2000" b="0" i="1" smtClean="0">
                        <a:latin typeface="Cambria Math"/>
                      </a:rPr>
                      <m:t>𝑁𝐺𝐷</m:t>
                    </m:r>
                  </m:oMath>
                </a14:m>
                <a:r>
                  <a:rPr lang="en-US" sz="2000" dirty="0" smtClean="0"/>
                  <a:t> is scale invariant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a:stretch>
              </a:blipFill>
            </p:spPr>
            <p:txBody>
              <a:bodyPr/>
              <a:lstStyle/>
              <a:p>
                <a:r>
                  <a:rPr lang="en-US">
                    <a:noFill/>
                  </a:rPr>
                  <a:t> </a:t>
                </a:r>
              </a:p>
            </p:txBody>
          </p:sp>
        </mc:Fallback>
      </mc:AlternateContent>
      <p:sp>
        <p:nvSpPr>
          <p:cNvPr id="6" name="TextBox 5"/>
          <p:cNvSpPr txBox="1"/>
          <p:nvPr/>
        </p:nvSpPr>
        <p:spPr>
          <a:xfrm>
            <a:off x="4114800" y="297501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4050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524000"/>
            <a:ext cx="85731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lstStyle/>
          <a:p>
            <a:r>
              <a:rPr lang="en-US" dirty="0" smtClean="0"/>
              <a:t>Example</a:t>
            </a:r>
            <a:endParaRPr lang="en-US" dirty="0"/>
          </a:p>
        </p:txBody>
      </p:sp>
    </p:spTree>
    <p:extLst>
      <p:ext uri="{BB962C8B-B14F-4D97-AF65-F5344CB8AC3E}">
        <p14:creationId xmlns:p14="http://schemas.microsoft.com/office/powerpoint/2010/main" val="261590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1285875"/>
            <a:ext cx="7170737"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lstStyle/>
          <a:p>
            <a:r>
              <a:rPr lang="en-US" dirty="0" smtClean="0"/>
              <a:t>Example</a:t>
            </a:r>
            <a:endParaRPr lang="en-US" dirty="0"/>
          </a:p>
        </p:txBody>
      </p:sp>
    </p:spTree>
    <p:extLst>
      <p:ext uri="{BB962C8B-B14F-4D97-AF65-F5344CB8AC3E}">
        <p14:creationId xmlns:p14="http://schemas.microsoft.com/office/powerpoint/2010/main" val="198373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Errors/Shortcomings</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Not applicable to small datasets.</a:t>
            </a:r>
          </a:p>
          <a:p>
            <a:r>
              <a:rPr lang="en-US" sz="2400" dirty="0" smtClean="0"/>
              <a:t>Definition of N is still erroneous, the NGD can still be greater than 1 (Kraft’s inequality is violated)</a:t>
            </a:r>
          </a:p>
          <a:p>
            <a:r>
              <a:rPr lang="en-US" sz="2400" dirty="0" smtClean="0"/>
              <a:t>Ignored the number of occurrence of a term on a page</a:t>
            </a:r>
          </a:p>
          <a:p>
            <a:r>
              <a:rPr lang="en-US" sz="2400" dirty="0" smtClean="0"/>
              <a:t>Page count analysis ignore the position of a word in a page</a:t>
            </a:r>
          </a:p>
          <a:p>
            <a:pPr lvl="1"/>
            <a:r>
              <a:rPr lang="en-US" sz="2000" dirty="0" smtClean="0"/>
              <a:t>Even though 2 words appear on the same page, they may not be related.</a:t>
            </a:r>
          </a:p>
          <a:p>
            <a:r>
              <a:rPr lang="en-US" sz="2400" dirty="0" smtClean="0"/>
              <a:t>Page count of a </a:t>
            </a:r>
            <a:r>
              <a:rPr lang="en-US" sz="2400" dirty="0" err="1" smtClean="0"/>
              <a:t>polysemous</a:t>
            </a:r>
            <a:r>
              <a:rPr lang="en-US" sz="2400" dirty="0" smtClean="0"/>
              <a:t> word might contain a combination of all its senses</a:t>
            </a:r>
            <a:r>
              <a:rPr lang="en-US" sz="2400" smtClean="0"/>
              <a:t>, e.g. </a:t>
            </a:r>
            <a:r>
              <a:rPr lang="en-US" sz="2400" dirty="0" smtClean="0"/>
              <a:t>- Apple. </a:t>
            </a:r>
          </a:p>
          <a:p>
            <a:r>
              <a:rPr lang="en-US" sz="2400" dirty="0" smtClean="0"/>
              <a:t>The probability of occurrence of every page is taken to be the same (it is </a:t>
            </a:r>
            <a:r>
              <a:rPr lang="en-US" sz="2400" b="1" dirty="0" smtClean="0"/>
              <a:t>NOT</a:t>
            </a:r>
            <a:r>
              <a:rPr lang="en-US" sz="2400" dirty="0" smtClean="0"/>
              <a:t> the same, depends on the page rank)</a:t>
            </a:r>
          </a:p>
          <a:p>
            <a:r>
              <a:rPr lang="en-US" sz="2400" dirty="0" smtClean="0"/>
              <a:t>Given the scale and noise on the WWW, some words might just occur on a page arbitrarily (by random chance)</a:t>
            </a:r>
          </a:p>
        </p:txBody>
      </p:sp>
    </p:spTree>
    <p:extLst>
      <p:ext uri="{BB962C8B-B14F-4D97-AF65-F5344CB8AC3E}">
        <p14:creationId xmlns:p14="http://schemas.microsoft.com/office/powerpoint/2010/main" val="2458225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a:t>
            </a:r>
            <a:endParaRPr lang="en-US" dirty="0"/>
          </a:p>
        </p:txBody>
      </p:sp>
      <p:sp>
        <p:nvSpPr>
          <p:cNvPr id="3" name="Content Placeholder 2"/>
          <p:cNvSpPr>
            <a:spLocks noGrp="1"/>
          </p:cNvSpPr>
          <p:nvPr>
            <p:ph idx="1"/>
          </p:nvPr>
        </p:nvSpPr>
        <p:spPr/>
        <p:txBody>
          <a:bodyPr>
            <a:normAutofit/>
          </a:bodyPr>
          <a:lstStyle/>
          <a:p>
            <a:r>
              <a:rPr lang="en-US" sz="2400" dirty="0" smtClean="0"/>
              <a:t>Can use snippets which are returned along with the web searches to determine the similarity of the words</a:t>
            </a:r>
          </a:p>
          <a:p>
            <a:pPr lvl="1"/>
            <a:r>
              <a:rPr lang="en-US" sz="2000" dirty="0" smtClean="0"/>
              <a:t>Only the snippets of the top ranking pages can be processed efficiently and no guarantee exists that all the information we need to measure the semantic similarity is contained in those snippets</a:t>
            </a:r>
          </a:p>
          <a:p>
            <a:r>
              <a:rPr lang="en-US" sz="2400" dirty="0" smtClean="0"/>
              <a:t>Combining information from the web-searches with the information obtained from other databases (Wikipedia, </a:t>
            </a:r>
            <a:r>
              <a:rPr lang="en-US" sz="2400" dirty="0" err="1" smtClean="0"/>
              <a:t>WordNet</a:t>
            </a:r>
            <a:r>
              <a:rPr lang="en-US" sz="2400" dirty="0" smtClean="0"/>
              <a:t> etc.) to find the similarity measure.</a:t>
            </a:r>
            <a:endParaRPr lang="en-US" sz="2000" dirty="0" smtClean="0"/>
          </a:p>
        </p:txBody>
      </p:sp>
    </p:spTree>
    <p:extLst>
      <p:ext uri="{BB962C8B-B14F-4D97-AF65-F5344CB8AC3E}">
        <p14:creationId xmlns:p14="http://schemas.microsoft.com/office/powerpoint/2010/main" val="2980430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NGD Learning</a:t>
            </a:r>
            <a:endParaRPr lang="en-US" dirty="0"/>
          </a:p>
        </p:txBody>
      </p:sp>
      <p:sp>
        <p:nvSpPr>
          <p:cNvPr id="3" name="Content Placeholder 2"/>
          <p:cNvSpPr>
            <a:spLocks noGrp="1"/>
          </p:cNvSpPr>
          <p:nvPr>
            <p:ph idx="1"/>
          </p:nvPr>
        </p:nvSpPr>
        <p:spPr>
          <a:xfrm>
            <a:off x="4343400" y="1981201"/>
            <a:ext cx="4419600" cy="4952999"/>
          </a:xfrm>
        </p:spPr>
        <p:txBody>
          <a:bodyPr>
            <a:normAutofit/>
          </a:bodyPr>
          <a:lstStyle/>
          <a:p>
            <a:r>
              <a:rPr lang="en-US" sz="2000" dirty="0" smtClean="0"/>
              <a:t>A set of n-dimensional data points along with their classes i.e. (x</a:t>
            </a:r>
            <a:r>
              <a:rPr lang="en-US" sz="2000" baseline="-25000" dirty="0" smtClean="0"/>
              <a:t>i</a:t>
            </a:r>
            <a:r>
              <a:rPr lang="en-US" sz="2000" dirty="0" smtClean="0"/>
              <a:t>, </a:t>
            </a:r>
            <a:r>
              <a:rPr lang="en-US" sz="2000" dirty="0" err="1" smtClean="0"/>
              <a:t>y</a:t>
            </a:r>
            <a:r>
              <a:rPr lang="en-US" sz="2000" baseline="-25000" dirty="0" err="1" smtClean="0"/>
              <a:t>i</a:t>
            </a:r>
            <a:r>
              <a:rPr lang="en-US" sz="2000" dirty="0" smtClean="0"/>
              <a:t>). Only 2 classes taken here for brevity.</a:t>
            </a:r>
          </a:p>
          <a:p>
            <a:r>
              <a:rPr lang="en-US" sz="2000" dirty="0" smtClean="0"/>
              <a:t>Divide this set into two parts : training set and testing set</a:t>
            </a:r>
          </a:p>
          <a:p>
            <a:r>
              <a:rPr lang="en-US" sz="2000" dirty="0" smtClean="0"/>
              <a:t>Determine a dividing curve to differentiate the points of two classes using learning set.</a:t>
            </a:r>
          </a:p>
          <a:p>
            <a:r>
              <a:rPr lang="en-US" sz="2000" dirty="0" smtClean="0"/>
              <a:t>Validate the results by testing on testing set.</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4114800" cy="3195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6346307"/>
            <a:ext cx="7086600" cy="276999"/>
          </a:xfrm>
          <a:prstGeom prst="rect">
            <a:avLst/>
          </a:prstGeom>
          <a:noFill/>
        </p:spPr>
        <p:txBody>
          <a:bodyPr wrap="square" rtlCol="0">
            <a:spAutoFit/>
          </a:bodyPr>
          <a:lstStyle/>
          <a:p>
            <a:r>
              <a:rPr lang="en-US" sz="1200" i="1" dirty="0" smtClean="0"/>
              <a:t>Image Source: http://groups.csail.mit.edu/ddmg/drupal/sites/default/files/images/2.preview.png</a:t>
            </a:r>
            <a:endParaRPr lang="en-US" sz="1200" i="1" dirty="0"/>
          </a:p>
        </p:txBody>
      </p:sp>
    </p:spTree>
    <p:extLst>
      <p:ext uri="{BB962C8B-B14F-4D97-AF65-F5344CB8AC3E}">
        <p14:creationId xmlns:p14="http://schemas.microsoft.com/office/powerpoint/2010/main" val="1662165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 NGD Learning</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000" dirty="0" smtClean="0"/>
              <a:t>Set of training words</a:t>
            </a:r>
          </a:p>
          <a:p>
            <a:r>
              <a:rPr lang="en-US" sz="2000" dirty="0" smtClean="0"/>
              <a:t>Set of anchor words of cardinality n(much smaller than training words set)</a:t>
            </a:r>
          </a:p>
          <a:p>
            <a:r>
              <a:rPr lang="en-US" sz="2000" dirty="0" smtClean="0"/>
              <a:t>Convert each of training word into a n-dimensional vector whose </a:t>
            </a:r>
            <a:r>
              <a:rPr lang="en-US" sz="2000" dirty="0" err="1" smtClean="0"/>
              <a:t>i</a:t>
            </a:r>
            <a:r>
              <a:rPr lang="en-US" sz="2000" baseline="30000" dirty="0" err="1" smtClean="0"/>
              <a:t>th</a:t>
            </a:r>
            <a:r>
              <a:rPr lang="en-US" sz="2000" dirty="0" smtClean="0"/>
              <a:t> dimension is NGD between that word and </a:t>
            </a:r>
            <a:r>
              <a:rPr lang="en-US" sz="2000" dirty="0" err="1" smtClean="0"/>
              <a:t>i</a:t>
            </a:r>
            <a:r>
              <a:rPr lang="en-US" sz="2000" baseline="30000" dirty="0" err="1" smtClean="0"/>
              <a:t>th</a:t>
            </a:r>
            <a:r>
              <a:rPr lang="en-US" sz="2000" dirty="0" smtClean="0"/>
              <a:t> anchor word</a:t>
            </a:r>
          </a:p>
          <a:p>
            <a:r>
              <a:rPr lang="en-US" sz="2000" dirty="0" smtClean="0"/>
              <a:t>Train it using SVM</a:t>
            </a:r>
            <a:endParaRPr 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32446"/>
            <a:ext cx="8458200" cy="3120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389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NGD Translation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82918"/>
            <a:ext cx="4572000" cy="5369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557463"/>
            <a:ext cx="33147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627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err="1" smtClean="0"/>
              <a:t>Cilibrasi</a:t>
            </a:r>
            <a:r>
              <a:rPr lang="en-US" sz="1800" dirty="0" smtClean="0"/>
              <a:t>, Rudi L., and Paul MB </a:t>
            </a:r>
            <a:r>
              <a:rPr lang="en-US" sz="1800" dirty="0" err="1" smtClean="0"/>
              <a:t>Vitanyi</a:t>
            </a:r>
            <a:r>
              <a:rPr lang="en-US" sz="1800" dirty="0" smtClean="0"/>
              <a:t>. "The Google similarity distance." </a:t>
            </a:r>
            <a:r>
              <a:rPr lang="en-US" sz="1800" i="1" dirty="0" smtClean="0"/>
              <a:t>Knowledge and Data Engineering, IEEE Transactions on</a:t>
            </a:r>
            <a:r>
              <a:rPr lang="en-US" sz="1800" dirty="0" smtClean="0"/>
              <a:t> 19.3 (2007): 370-383.</a:t>
            </a:r>
          </a:p>
          <a:p>
            <a:r>
              <a:rPr lang="en-US" sz="1800" dirty="0" err="1" smtClean="0"/>
              <a:t>Bollegala</a:t>
            </a:r>
            <a:r>
              <a:rPr lang="en-US" sz="1800" dirty="0" smtClean="0"/>
              <a:t>, </a:t>
            </a:r>
            <a:r>
              <a:rPr lang="en-US" sz="1800" dirty="0" err="1" smtClean="0"/>
              <a:t>Danushka</a:t>
            </a:r>
            <a:r>
              <a:rPr lang="en-US" sz="1800" dirty="0" smtClean="0"/>
              <a:t>, Yutaka Matsuo, and Mitsuru Ishizuka. "Measuring semantic similarity between words using web search engines." </a:t>
            </a:r>
            <a:r>
              <a:rPr lang="en-US" sz="1800" i="1" dirty="0" smtClean="0"/>
              <a:t>www</a:t>
            </a:r>
            <a:r>
              <a:rPr lang="en-US" sz="1800" dirty="0" smtClean="0"/>
              <a:t> 7 (2007): 757-766.</a:t>
            </a:r>
            <a:endParaRPr lang="en-US" sz="1800" dirty="0" smtClean="0">
              <a:hlinkClick r:id="rId2"/>
            </a:endParaRPr>
          </a:p>
          <a:p>
            <a:r>
              <a:rPr lang="en-US" sz="1800" dirty="0" smtClean="0">
                <a:hlinkClick r:id="rId2"/>
              </a:rPr>
              <a:t>http://en.wikipedia.org/wiki/Normalized_Google_distance</a:t>
            </a:r>
            <a:endParaRPr lang="en-US" sz="1800" dirty="0"/>
          </a:p>
        </p:txBody>
      </p:sp>
    </p:spTree>
    <p:extLst>
      <p:ext uri="{BB962C8B-B14F-4D97-AF65-F5344CB8AC3E}">
        <p14:creationId xmlns:p14="http://schemas.microsoft.com/office/powerpoint/2010/main" val="685732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Are these similar?</a:t>
            </a:r>
            <a:endParaRPr lang="en-US" dirty="0"/>
          </a:p>
        </p:txBody>
      </p:sp>
      <p:sp>
        <p:nvSpPr>
          <p:cNvPr id="3" name="Content Placeholder 2"/>
          <p:cNvSpPr>
            <a:spLocks noGrp="1"/>
          </p:cNvSpPr>
          <p:nvPr>
            <p:ph idx="1"/>
          </p:nvPr>
        </p:nvSpPr>
        <p:spPr>
          <a:xfrm>
            <a:off x="457200" y="1600201"/>
            <a:ext cx="8229600" cy="3048000"/>
          </a:xfrm>
        </p:spPr>
        <p:txBody>
          <a:bodyPr>
            <a:normAutofit/>
          </a:bodyPr>
          <a:lstStyle/>
          <a:p>
            <a:r>
              <a:rPr lang="en-US" sz="2400" dirty="0" smtClean="0"/>
              <a:t>Number ‘1’ vs. color ‘red’</a:t>
            </a:r>
          </a:p>
          <a:p>
            <a:r>
              <a:rPr lang="en-US" sz="2400" dirty="0" smtClean="0"/>
              <a:t>Number ‘1’ vs. ‘small’</a:t>
            </a:r>
          </a:p>
          <a:p>
            <a:r>
              <a:rPr lang="en-US" sz="2400" dirty="0" smtClean="0"/>
              <a:t>Horse vs. Rider</a:t>
            </a:r>
            <a:endParaRPr lang="en-US" sz="2400" dirty="0" smtClean="0"/>
          </a:p>
          <a:p>
            <a:r>
              <a:rPr lang="en-US" sz="2400" dirty="0" smtClean="0"/>
              <a:t>True vs. false </a:t>
            </a:r>
            <a:endParaRPr lang="en-US" sz="2400" dirty="0"/>
          </a:p>
          <a:p>
            <a:r>
              <a:rPr lang="en-US" sz="2400" dirty="0" smtClean="0"/>
              <a:t>‘</a:t>
            </a:r>
            <a:r>
              <a:rPr lang="en-US" sz="2400" dirty="0" err="1" smtClean="0"/>
              <a:t>Monalisa</a:t>
            </a:r>
            <a:r>
              <a:rPr lang="en-US" sz="2400" dirty="0" smtClean="0"/>
              <a:t>’ vs. ‘Virgin of the rocks’</a:t>
            </a:r>
          </a:p>
        </p:txBody>
      </p:sp>
      <p:sp>
        <p:nvSpPr>
          <p:cNvPr id="5" name="TextBox 4"/>
          <p:cNvSpPr txBox="1"/>
          <p:nvPr/>
        </p:nvSpPr>
        <p:spPr>
          <a:xfrm>
            <a:off x="381000" y="5265381"/>
            <a:ext cx="8271456" cy="461665"/>
          </a:xfrm>
          <a:prstGeom prst="rect">
            <a:avLst/>
          </a:prstGeom>
          <a:noFill/>
        </p:spPr>
        <p:txBody>
          <a:bodyPr wrap="square" rtlCol="0">
            <a:spAutoFit/>
          </a:bodyPr>
          <a:lstStyle/>
          <a:p>
            <a:r>
              <a:rPr lang="en-US" sz="2400" dirty="0" smtClean="0"/>
              <a:t>We need some universal similarity measure!!!</a:t>
            </a:r>
            <a:endParaRPr lang="en-US" sz="2400" dirty="0"/>
          </a:p>
        </p:txBody>
      </p:sp>
    </p:spTree>
    <p:extLst>
      <p:ext uri="{BB962C8B-B14F-4D97-AF65-F5344CB8AC3E}">
        <p14:creationId xmlns:p14="http://schemas.microsoft.com/office/powerpoint/2010/main" val="203155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Distance</a:t>
            </a:r>
            <a:endParaRPr lang="en-US" dirty="0"/>
          </a:p>
        </p:txBody>
      </p:sp>
      <p:sp>
        <p:nvSpPr>
          <p:cNvPr id="3" name="Content Placeholder 2"/>
          <p:cNvSpPr>
            <a:spLocks noGrp="1"/>
          </p:cNvSpPr>
          <p:nvPr>
            <p:ph idx="1"/>
          </p:nvPr>
        </p:nvSpPr>
        <p:spPr/>
        <p:txBody>
          <a:bodyPr>
            <a:normAutofit/>
          </a:bodyPr>
          <a:lstStyle/>
          <a:p>
            <a:r>
              <a:rPr lang="en-US" sz="2400" i="1" dirty="0" smtClean="0"/>
              <a:t>E(x, y) : </a:t>
            </a:r>
            <a:r>
              <a:rPr lang="en-US" sz="2400" dirty="0" smtClean="0"/>
              <a:t>Given </a:t>
            </a:r>
            <a:r>
              <a:rPr lang="en-US" sz="2400" dirty="0"/>
              <a:t>two </a:t>
            </a:r>
            <a:r>
              <a:rPr lang="en-US" sz="2400" dirty="0" smtClean="0"/>
              <a:t>strings x </a:t>
            </a:r>
            <a:r>
              <a:rPr lang="en-US" sz="2400" dirty="0"/>
              <a:t>and y, </a:t>
            </a:r>
            <a:r>
              <a:rPr lang="en-US" sz="2400" dirty="0" smtClean="0"/>
              <a:t>the </a:t>
            </a:r>
            <a:r>
              <a:rPr lang="en-US" sz="2400" dirty="0"/>
              <a:t>length of the shortest binary </a:t>
            </a:r>
            <a:r>
              <a:rPr lang="en-US" sz="2400" dirty="0" smtClean="0"/>
              <a:t>program, in </a:t>
            </a:r>
            <a:r>
              <a:rPr lang="en-US" sz="2400" dirty="0"/>
              <a:t>the reference universal computing </a:t>
            </a:r>
            <a:r>
              <a:rPr lang="en-US" sz="2400" dirty="0" smtClean="0"/>
              <a:t>system, </a:t>
            </a:r>
            <a:r>
              <a:rPr lang="en-US" sz="2400" dirty="0"/>
              <a:t>such that </a:t>
            </a:r>
            <a:r>
              <a:rPr lang="en-US" sz="2400" dirty="0" smtClean="0"/>
              <a:t>the program </a:t>
            </a:r>
            <a:r>
              <a:rPr lang="en-US" sz="2400" dirty="0"/>
              <a:t>computes output y from input x, and also </a:t>
            </a:r>
            <a:r>
              <a:rPr lang="en-US" sz="2400" dirty="0" smtClean="0"/>
              <a:t>output x </a:t>
            </a:r>
            <a:r>
              <a:rPr lang="en-US" sz="2400" dirty="0"/>
              <a:t>from input </a:t>
            </a:r>
            <a:r>
              <a:rPr lang="en-US" sz="2400" dirty="0" smtClean="0"/>
              <a:t>y is known as the information distance between x and y</a:t>
            </a:r>
            <a:endParaRPr lang="en-US" sz="2400" i="1" dirty="0" smtClean="0"/>
          </a:p>
          <a:p>
            <a:r>
              <a:rPr lang="en-US" sz="2400" dirty="0" smtClean="0"/>
              <a:t>Up to a negligible logarithmic additive term, </a:t>
            </a:r>
          </a:p>
        </p:txBody>
      </p:sp>
      <mc:AlternateContent xmlns:mc="http://schemas.openxmlformats.org/markup-compatibility/2006">
        <mc:Choice xmlns:a14="http://schemas.microsoft.com/office/drawing/2010/main" Requires="a14">
          <p:sp>
            <p:nvSpPr>
              <p:cNvPr id="4" name="Rectangle 3"/>
              <p:cNvSpPr/>
              <p:nvPr/>
            </p:nvSpPr>
            <p:spPr>
              <a:xfrm>
                <a:off x="2133600" y="4114799"/>
                <a:ext cx="5050665" cy="461665"/>
              </a:xfrm>
              <a:prstGeom prst="rect">
                <a:avLst/>
              </a:prstGeom>
            </p:spPr>
            <p:txBody>
              <a:bodyPr wrap="square">
                <a:spAutoFit/>
              </a:bodyPr>
              <a:lstStyle/>
              <a:p>
                <a:pPr marL="0"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𝐸</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r>
                        <a:rPr lang="en-US" sz="2400" b="0" i="1" smtClean="0">
                          <a:latin typeface="Cambria Math"/>
                        </a:rPr>
                        <m:t>𝐾</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min</m:t>
                          </m:r>
                        </m:fName>
                        <m:e>
                          <m:r>
                            <a:rPr lang="en-US" sz="2400" b="0" i="1" smtClean="0">
                              <a:latin typeface="Cambria Math"/>
                            </a:rPr>
                            <m:t>{</m:t>
                          </m:r>
                          <m:r>
                            <a:rPr lang="en-US" sz="2400" b="0" i="1" smtClean="0">
                              <a:latin typeface="Cambria Math"/>
                            </a:rPr>
                            <m:t>𝐾</m:t>
                          </m:r>
                          <m:d>
                            <m:dPr>
                              <m:ctrlPr>
                                <a:rPr lang="en-US" sz="2400" b="0" i="1" smtClean="0">
                                  <a:latin typeface="Cambria Math"/>
                                </a:rPr>
                              </m:ctrlPr>
                            </m:dPr>
                            <m:e>
                              <m:r>
                                <a:rPr lang="en-US" sz="2400" b="0" i="1" smtClean="0">
                                  <a:latin typeface="Cambria Math"/>
                                </a:rPr>
                                <m:t>𝑥</m:t>
                              </m:r>
                            </m:e>
                          </m:d>
                          <m:r>
                            <a:rPr lang="en-US" sz="2400" b="0" i="1" smtClean="0">
                              <a:latin typeface="Cambria Math"/>
                            </a:rPr>
                            <m:t>, </m:t>
                          </m:r>
                          <m:r>
                            <a:rPr lang="en-US" sz="2400" b="0" i="1" smtClean="0">
                              <a:latin typeface="Cambria Math"/>
                            </a:rPr>
                            <m:t>𝐾</m:t>
                          </m:r>
                          <m:r>
                            <a:rPr lang="en-US" sz="2400" b="0" i="1" smtClean="0">
                              <a:latin typeface="Cambria Math"/>
                            </a:rPr>
                            <m:t>(</m:t>
                          </m:r>
                          <m:r>
                            <a:rPr lang="en-US" sz="2400" b="0" i="1" smtClean="0">
                              <a:latin typeface="Cambria Math"/>
                            </a:rPr>
                            <m:t>𝑦</m:t>
                          </m:r>
                          <m:r>
                            <a:rPr lang="en-US" sz="2400" b="0" i="1" smtClean="0">
                              <a:latin typeface="Cambria Math"/>
                            </a:rPr>
                            <m:t>)}</m:t>
                          </m:r>
                        </m:e>
                      </m:func>
                    </m:oMath>
                  </m:oMathPara>
                </a14:m>
                <a:endParaRPr lang="en-US" sz="2400" dirty="0" smtClean="0"/>
              </a:p>
            </p:txBody>
          </p:sp>
        </mc:Choice>
        <mc:Fallback>
          <p:sp>
            <p:nvSpPr>
              <p:cNvPr id="4" name="Rectangle 3"/>
              <p:cNvSpPr>
                <a:spLocks noRot="1" noChangeAspect="1" noMove="1" noResize="1" noEditPoints="1" noAdjustHandles="1" noChangeArrowheads="1" noChangeShapeType="1" noTextEdit="1"/>
              </p:cNvSpPr>
              <p:nvPr/>
            </p:nvSpPr>
            <p:spPr>
              <a:xfrm>
                <a:off x="2133600" y="4114799"/>
                <a:ext cx="5050665" cy="461665"/>
              </a:xfrm>
              <a:prstGeom prst="rect">
                <a:avLst/>
              </a:prstGeom>
              <a:blipFill rotWithShape="1">
                <a:blip r:embed="rId2"/>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46813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Distance</a:t>
            </a:r>
            <a:endParaRPr lang="en-US" dirty="0"/>
          </a:p>
        </p:txBody>
      </p:sp>
      <p:sp>
        <p:nvSpPr>
          <p:cNvPr id="3" name="Content Placeholder 2"/>
          <p:cNvSpPr>
            <a:spLocks noGrp="1"/>
          </p:cNvSpPr>
          <p:nvPr>
            <p:ph idx="1"/>
          </p:nvPr>
        </p:nvSpPr>
        <p:spPr/>
        <p:txBody>
          <a:bodyPr>
            <a:normAutofit/>
          </a:bodyPr>
          <a:lstStyle/>
          <a:p>
            <a:r>
              <a:rPr lang="en-US" sz="2400" dirty="0" smtClean="0"/>
              <a:t>Determines </a:t>
            </a:r>
            <a:r>
              <a:rPr lang="en-US" sz="2400" dirty="0"/>
              <a:t>the distance between </a:t>
            </a:r>
            <a:r>
              <a:rPr lang="en-US" sz="2400" dirty="0" smtClean="0"/>
              <a:t>two strings </a:t>
            </a:r>
            <a:r>
              <a:rPr lang="en-US" sz="2400" dirty="0" err="1" smtClean="0"/>
              <a:t>minorizing</a:t>
            </a:r>
            <a:r>
              <a:rPr lang="en-US" sz="2400" dirty="0" smtClean="0"/>
              <a:t> </a:t>
            </a:r>
            <a:r>
              <a:rPr lang="en-US" sz="2400" dirty="0"/>
              <a:t>the </a:t>
            </a:r>
            <a:r>
              <a:rPr lang="en-US" sz="2400" b="1" i="1" dirty="0"/>
              <a:t>dominant</a:t>
            </a:r>
            <a:r>
              <a:rPr lang="en-US" sz="2400" i="1" dirty="0"/>
              <a:t> </a:t>
            </a:r>
            <a:r>
              <a:rPr lang="en-US" sz="2400" dirty="0"/>
              <a:t>feature in which they </a:t>
            </a:r>
            <a:r>
              <a:rPr lang="en-US" sz="2400" dirty="0" smtClean="0"/>
              <a:t>are similar.</a:t>
            </a:r>
          </a:p>
          <a:p>
            <a:r>
              <a:rPr lang="en-US" sz="2400" dirty="0" smtClean="0"/>
              <a:t>Not a good measure</a:t>
            </a:r>
          </a:p>
          <a:p>
            <a:pPr lvl="1"/>
            <a:r>
              <a:rPr lang="en-US" sz="2400" dirty="0" smtClean="0"/>
              <a:t> If two small strings differ by an ID which is large compared to their lengths, then the strings are not similar. However, if two very large strings differ by the same distance,  they are very similar</a:t>
            </a:r>
          </a:p>
        </p:txBody>
      </p:sp>
    </p:spTree>
    <p:extLst>
      <p:ext uri="{BB962C8B-B14F-4D97-AF65-F5344CB8AC3E}">
        <p14:creationId xmlns:p14="http://schemas.microsoft.com/office/powerpoint/2010/main" val="343771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Normalized Information Distance</a:t>
            </a:r>
            <a:endParaRPr lang="en-US" dirty="0"/>
          </a:p>
        </p:txBody>
      </p:sp>
      <p:sp>
        <p:nvSpPr>
          <p:cNvPr id="3" name="Content Placeholder 2"/>
          <p:cNvSpPr>
            <a:spLocks noGrp="1"/>
          </p:cNvSpPr>
          <p:nvPr>
            <p:ph idx="1"/>
          </p:nvPr>
        </p:nvSpPr>
        <p:spPr>
          <a:xfrm>
            <a:off x="457200" y="1600201"/>
            <a:ext cx="8229600" cy="2743200"/>
          </a:xfrm>
        </p:spPr>
        <p:txBody>
          <a:bodyPr>
            <a:normAutofit/>
          </a:bodyPr>
          <a:lstStyle/>
          <a:p>
            <a:r>
              <a:rPr lang="en-US" sz="2400" dirty="0" smtClean="0"/>
              <a:t>To ensure that the ID expresses similarity between two strings, normalize it over the length of the strings</a:t>
            </a:r>
          </a:p>
        </p:txBody>
      </p:sp>
      <p:sp>
        <p:nvSpPr>
          <p:cNvPr id="4" name="Content Placeholder 2"/>
          <p:cNvSpPr txBox="1">
            <a:spLocks/>
          </p:cNvSpPr>
          <p:nvPr/>
        </p:nvSpPr>
        <p:spPr>
          <a:xfrm>
            <a:off x="609600" y="4648200"/>
            <a:ext cx="82296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Kolmogorov complexity is </a:t>
            </a:r>
            <a:r>
              <a:rPr lang="en-US" sz="2800" b="1" u="sng" dirty="0" err="1" smtClean="0"/>
              <a:t>uncomputable</a:t>
            </a:r>
            <a:r>
              <a:rPr lang="en-US" sz="2800" dirty="0" smtClean="0"/>
              <a:t>!!!</a:t>
            </a:r>
            <a:endParaRPr lang="en-US" sz="2800" dirty="0"/>
          </a:p>
        </p:txBody>
      </p:sp>
      <mc:AlternateContent xmlns:mc="http://schemas.openxmlformats.org/markup-compatibility/2006">
        <mc:Choice xmlns:a14="http://schemas.microsoft.com/office/drawing/2010/main" Requires="a14">
          <p:sp>
            <p:nvSpPr>
              <p:cNvPr id="5" name="Rectangle 4"/>
              <p:cNvSpPr/>
              <p:nvPr/>
            </p:nvSpPr>
            <p:spPr>
              <a:xfrm>
                <a:off x="1028700" y="2667000"/>
                <a:ext cx="7391400" cy="875561"/>
              </a:xfrm>
              <a:prstGeom prst="rect">
                <a:avLst/>
              </a:prstGeom>
            </p:spPr>
            <p:txBody>
              <a:bodyPr wrap="square">
                <a:spAutoFit/>
              </a:bodyPr>
              <a:lstStyle/>
              <a:p>
                <a:pPr marL="0"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𝑁𝐼𝐷</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
                        <m:fPr>
                          <m:ctrlPr>
                            <a:rPr lang="en-US" sz="2400" b="0" i="1" smtClean="0">
                              <a:latin typeface="Cambria Math"/>
                            </a:rPr>
                          </m:ctrlPr>
                        </m:fPr>
                        <m:num>
                          <m:r>
                            <a:rPr lang="en-US" sz="2400" b="0" i="1" smtClean="0">
                              <a:latin typeface="Cambria Math"/>
                            </a:rPr>
                            <m:t>𝐾</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r>
                            <m:rPr>
                              <m:sty m:val="p"/>
                            </m:rPr>
                            <a:rPr lang="en-US" sz="2400" b="0" i="0" smtClean="0">
                              <a:latin typeface="Cambria Math"/>
                            </a:rPr>
                            <m:t>min</m:t>
                          </m:r>
                          <m:r>
                            <a:rPr lang="en-US" sz="2400" b="0" i="1" smtClean="0">
                              <a:latin typeface="Cambria Math"/>
                            </a:rPr>
                            <m:t>⁡{</m:t>
                          </m:r>
                          <m:r>
                            <a:rPr lang="en-US" sz="2400" b="0" i="1" smtClean="0">
                              <a:latin typeface="Cambria Math"/>
                            </a:rPr>
                            <m:t>𝐾</m:t>
                          </m:r>
                          <m:d>
                            <m:dPr>
                              <m:ctrlPr>
                                <a:rPr lang="en-US" sz="2400" b="0" i="1" smtClean="0">
                                  <a:latin typeface="Cambria Math"/>
                                </a:rPr>
                              </m:ctrlPr>
                            </m:dPr>
                            <m:e>
                              <m:r>
                                <a:rPr lang="en-US" sz="2400" b="0" i="1" smtClean="0">
                                  <a:latin typeface="Cambria Math"/>
                                </a:rPr>
                                <m:t>𝑥</m:t>
                              </m:r>
                            </m:e>
                          </m:d>
                          <m:r>
                            <a:rPr lang="en-US" sz="2400" b="0" i="1" smtClean="0">
                              <a:latin typeface="Cambria Math"/>
                            </a:rPr>
                            <m:t>, </m:t>
                          </m:r>
                          <m:r>
                            <a:rPr lang="en-US" sz="2400" b="0" i="1" smtClean="0">
                              <a:latin typeface="Cambria Math"/>
                            </a:rPr>
                            <m:t>𝐾</m:t>
                          </m:r>
                          <m:r>
                            <a:rPr lang="en-US" sz="2400" b="0" i="1" smtClean="0">
                              <a:latin typeface="Cambria Math"/>
                            </a:rPr>
                            <m:t>(</m:t>
                          </m:r>
                          <m:r>
                            <a:rPr lang="en-US" sz="2400" b="0" i="1" smtClean="0">
                              <a:latin typeface="Cambria Math"/>
                            </a:rPr>
                            <m:t>𝑦</m:t>
                          </m:r>
                          <m:r>
                            <a:rPr lang="en-US" sz="2400" b="0" i="1" smtClean="0">
                              <a:latin typeface="Cambria Math"/>
                            </a:rPr>
                            <m:t>)}</m:t>
                          </m:r>
                        </m:num>
                        <m:den>
                          <m:func>
                            <m:funcPr>
                              <m:ctrlPr>
                                <a:rPr lang="en-US" sz="2400" b="0" i="1" smtClean="0">
                                  <a:latin typeface="Cambria Math"/>
                                </a:rPr>
                              </m:ctrlPr>
                            </m:funcPr>
                            <m:fName>
                              <m:r>
                                <m:rPr>
                                  <m:sty m:val="p"/>
                                </m:rPr>
                                <a:rPr lang="en-US" sz="2400" b="0" i="0" smtClean="0">
                                  <a:latin typeface="Cambria Math"/>
                                </a:rPr>
                                <m:t>max</m:t>
                              </m:r>
                            </m:fName>
                            <m:e>
                              <m:r>
                                <a:rPr lang="en-US" sz="2400" b="0" i="1" smtClean="0">
                                  <a:latin typeface="Cambria Math"/>
                                </a:rPr>
                                <m:t>{</m:t>
                              </m:r>
                              <m:r>
                                <a:rPr lang="en-US" sz="2400" b="0" i="1" smtClean="0">
                                  <a:latin typeface="Cambria Math"/>
                                </a:rPr>
                                <m:t>𝐾</m:t>
                              </m:r>
                              <m:d>
                                <m:dPr>
                                  <m:ctrlPr>
                                    <a:rPr lang="en-US" sz="2400" b="0" i="1" smtClean="0">
                                      <a:latin typeface="Cambria Math"/>
                                    </a:rPr>
                                  </m:ctrlPr>
                                </m:dPr>
                                <m:e>
                                  <m:r>
                                    <a:rPr lang="en-US" sz="2400" b="0" i="1" smtClean="0">
                                      <a:latin typeface="Cambria Math"/>
                                    </a:rPr>
                                    <m:t>𝑥</m:t>
                                  </m:r>
                                </m:e>
                              </m:d>
                              <m:r>
                                <a:rPr lang="en-US" sz="2400" b="0" i="1" smtClean="0">
                                  <a:latin typeface="Cambria Math"/>
                                </a:rPr>
                                <m:t>, </m:t>
                              </m:r>
                              <m:r>
                                <a:rPr lang="en-US" sz="2400" b="0" i="1" smtClean="0">
                                  <a:latin typeface="Cambria Math"/>
                                </a:rPr>
                                <m:t>𝐾</m:t>
                              </m:r>
                              <m:r>
                                <a:rPr lang="en-US" sz="2400" b="0" i="1" smtClean="0">
                                  <a:latin typeface="Cambria Math"/>
                                </a:rPr>
                                <m:t>(</m:t>
                              </m:r>
                              <m:r>
                                <a:rPr lang="en-US" sz="2400" b="0" i="1" smtClean="0">
                                  <a:latin typeface="Cambria Math"/>
                                </a:rPr>
                                <m:t>𝑦</m:t>
                              </m:r>
                              <m:r>
                                <a:rPr lang="en-US" sz="2400" b="0" i="1" smtClean="0">
                                  <a:latin typeface="Cambria Math"/>
                                </a:rPr>
                                <m:t>)}</m:t>
                              </m:r>
                            </m:e>
                          </m:func>
                        </m:den>
                      </m:f>
                    </m:oMath>
                  </m:oMathPara>
                </a14:m>
                <a:endParaRPr lang="en-US" sz="2400" dirty="0" smtClean="0"/>
              </a:p>
            </p:txBody>
          </p:sp>
        </mc:Choice>
        <mc:Fallback>
          <p:sp>
            <p:nvSpPr>
              <p:cNvPr id="5" name="Rectangle 4"/>
              <p:cNvSpPr>
                <a:spLocks noRot="1" noChangeAspect="1" noMove="1" noResize="1" noEditPoints="1" noAdjustHandles="1" noChangeArrowheads="1" noChangeShapeType="1" noTextEdit="1"/>
              </p:cNvSpPr>
              <p:nvPr/>
            </p:nvSpPr>
            <p:spPr>
              <a:xfrm>
                <a:off x="1028700" y="2667000"/>
                <a:ext cx="7391400" cy="87556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67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Compression Distance</a:t>
            </a:r>
            <a:endParaRPr lang="en-US" dirty="0"/>
          </a:p>
        </p:txBody>
      </p:sp>
      <p:sp>
        <p:nvSpPr>
          <p:cNvPr id="3" name="Content Placeholder 2"/>
          <p:cNvSpPr>
            <a:spLocks noGrp="1"/>
          </p:cNvSpPr>
          <p:nvPr>
            <p:ph idx="1"/>
          </p:nvPr>
        </p:nvSpPr>
        <p:spPr>
          <a:xfrm>
            <a:off x="457200" y="1874837"/>
            <a:ext cx="8229600" cy="4525963"/>
          </a:xfrm>
        </p:spPr>
        <p:txBody>
          <a:bodyPr>
            <a:normAutofit/>
          </a:bodyPr>
          <a:lstStyle/>
          <a:p>
            <a:r>
              <a:rPr lang="en-US" sz="2400" dirty="0" smtClean="0"/>
              <a:t>To counter the problem of </a:t>
            </a:r>
            <a:r>
              <a:rPr lang="en-US" sz="2400" dirty="0" err="1" smtClean="0"/>
              <a:t>uncomputability</a:t>
            </a:r>
            <a:r>
              <a:rPr lang="en-US" sz="2400" dirty="0" smtClean="0"/>
              <a:t> of K(x), it’s replaced by C(x) where C is some compression technique</a:t>
            </a:r>
          </a:p>
        </p:txBody>
      </p:sp>
      <mc:AlternateContent xmlns:mc="http://schemas.openxmlformats.org/markup-compatibility/2006">
        <mc:Choice xmlns:a14="http://schemas.microsoft.com/office/drawing/2010/main" Requires="a14">
          <p:sp>
            <p:nvSpPr>
              <p:cNvPr id="4" name="Rectangle 3"/>
              <p:cNvSpPr/>
              <p:nvPr/>
            </p:nvSpPr>
            <p:spPr>
              <a:xfrm>
                <a:off x="457200" y="2819400"/>
                <a:ext cx="8077199" cy="875561"/>
              </a:xfrm>
              <a:prstGeom prst="rect">
                <a:avLst/>
              </a:prstGeom>
            </p:spPr>
            <p:txBody>
              <a:bodyPr wrap="square">
                <a:spAutoFit/>
              </a:bodyPr>
              <a:lstStyle/>
              <a:p>
                <a:pPr marL="0"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𝑁𝐶𝐷</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
                        <m:fPr>
                          <m:ctrlPr>
                            <a:rPr lang="en-US" sz="2400" b="0" i="1" smtClean="0">
                              <a:latin typeface="Cambria Math"/>
                            </a:rPr>
                          </m:ctrlPr>
                        </m:fPr>
                        <m:num>
                          <m:r>
                            <a:rPr lang="en-US" sz="2400" b="0" i="1" smtClean="0">
                              <a:latin typeface="Cambria Math"/>
                            </a:rPr>
                            <m:t>𝐶</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min</m:t>
                              </m:r>
                            </m:fName>
                            <m:e>
                              <m:r>
                                <a:rPr lang="en-US" sz="2400" b="0" i="1" smtClean="0">
                                  <a:latin typeface="Cambria Math"/>
                                </a:rPr>
                                <m:t>{</m:t>
                              </m:r>
                              <m:r>
                                <a:rPr lang="en-US" sz="2400" b="0" i="1" smtClean="0">
                                  <a:latin typeface="Cambria Math"/>
                                </a:rPr>
                                <m:t>𝐶</m:t>
                              </m:r>
                              <m:d>
                                <m:dPr>
                                  <m:ctrlPr>
                                    <a:rPr lang="en-US" sz="2400" b="0" i="1" smtClean="0">
                                      <a:latin typeface="Cambria Math"/>
                                    </a:rPr>
                                  </m:ctrlPr>
                                </m:dPr>
                                <m:e>
                                  <m:r>
                                    <a:rPr lang="en-US" sz="2400" b="0" i="1" smtClean="0">
                                      <a:latin typeface="Cambria Math"/>
                                    </a:rPr>
                                    <m:t>𝑥</m:t>
                                  </m:r>
                                </m:e>
                              </m:d>
                              <m:r>
                                <a:rPr lang="en-US" sz="2400" b="0" i="1" smtClean="0">
                                  <a:latin typeface="Cambria Math"/>
                                </a:rPr>
                                <m:t>, </m:t>
                              </m:r>
                              <m:r>
                                <a:rPr lang="en-US" sz="2400" b="0" i="1" smtClean="0">
                                  <a:latin typeface="Cambria Math"/>
                                </a:rPr>
                                <m:t>𝐶</m:t>
                              </m:r>
                              <m:r>
                                <a:rPr lang="en-US" sz="2400" b="0" i="1" smtClean="0">
                                  <a:latin typeface="Cambria Math"/>
                                </a:rPr>
                                <m:t>(</m:t>
                              </m:r>
                              <m:r>
                                <a:rPr lang="en-US" sz="2400" b="0" i="1" smtClean="0">
                                  <a:latin typeface="Cambria Math"/>
                                </a:rPr>
                                <m:t>𝑦</m:t>
                              </m:r>
                              <m:r>
                                <a:rPr lang="en-US" sz="2400" b="0" i="1" smtClean="0">
                                  <a:latin typeface="Cambria Math"/>
                                </a:rPr>
                                <m:t>)}</m:t>
                              </m:r>
                            </m:e>
                          </m:func>
                        </m:num>
                        <m:den>
                          <m:func>
                            <m:funcPr>
                              <m:ctrlPr>
                                <a:rPr lang="en-US" sz="2400" b="0" i="1" smtClean="0">
                                  <a:latin typeface="Cambria Math"/>
                                </a:rPr>
                              </m:ctrlPr>
                            </m:funcPr>
                            <m:fName>
                              <m:r>
                                <m:rPr>
                                  <m:sty m:val="p"/>
                                </m:rPr>
                                <a:rPr lang="en-US" sz="2400" b="0" i="0" smtClean="0">
                                  <a:latin typeface="Cambria Math"/>
                                </a:rPr>
                                <m:t>max</m:t>
                              </m:r>
                            </m:fName>
                            <m:e>
                              <m:r>
                                <a:rPr lang="en-US" sz="2400" b="0" i="1" smtClean="0">
                                  <a:latin typeface="Cambria Math"/>
                                </a:rPr>
                                <m:t>{</m:t>
                              </m:r>
                              <m:r>
                                <a:rPr lang="en-US" sz="2400" b="0" i="1" smtClean="0">
                                  <a:latin typeface="Cambria Math"/>
                                </a:rPr>
                                <m:t>𝐶</m:t>
                              </m:r>
                              <m:d>
                                <m:dPr>
                                  <m:ctrlPr>
                                    <a:rPr lang="en-US" sz="2400" b="0" i="1" smtClean="0">
                                      <a:latin typeface="Cambria Math"/>
                                    </a:rPr>
                                  </m:ctrlPr>
                                </m:dPr>
                                <m:e>
                                  <m:r>
                                    <a:rPr lang="en-US" sz="2400" b="0" i="1" smtClean="0">
                                      <a:latin typeface="Cambria Math"/>
                                    </a:rPr>
                                    <m:t>𝑥</m:t>
                                  </m:r>
                                </m:e>
                              </m:d>
                              <m:r>
                                <a:rPr lang="en-US" sz="2400" b="0" i="1" smtClean="0">
                                  <a:latin typeface="Cambria Math"/>
                                </a:rPr>
                                <m:t>, </m:t>
                              </m:r>
                              <m:r>
                                <a:rPr lang="en-US" sz="2400" b="0" i="1" smtClean="0">
                                  <a:latin typeface="Cambria Math"/>
                                </a:rPr>
                                <m:t>𝐶</m:t>
                              </m:r>
                              <m:r>
                                <a:rPr lang="en-US" sz="2400" b="0" i="1" smtClean="0">
                                  <a:latin typeface="Cambria Math"/>
                                </a:rPr>
                                <m:t>(</m:t>
                              </m:r>
                              <m:r>
                                <a:rPr lang="en-US" sz="2400" b="0" i="1" smtClean="0">
                                  <a:latin typeface="Cambria Math"/>
                                </a:rPr>
                                <m:t>𝑦</m:t>
                              </m:r>
                              <m:r>
                                <a:rPr lang="en-US" sz="2400" b="0" i="1" smtClean="0">
                                  <a:latin typeface="Cambria Math"/>
                                </a:rPr>
                                <m:t>)}</m:t>
                              </m:r>
                            </m:e>
                          </m:func>
                        </m:den>
                      </m:f>
                    </m:oMath>
                  </m:oMathPara>
                </a14:m>
                <a:endParaRPr lang="en-US" sz="2400" dirty="0" smtClean="0"/>
              </a:p>
            </p:txBody>
          </p:sp>
        </mc:Choice>
        <mc:Fallback>
          <p:sp>
            <p:nvSpPr>
              <p:cNvPr id="4" name="Rectangle 3"/>
              <p:cNvSpPr>
                <a:spLocks noRot="1" noChangeAspect="1" noMove="1" noResize="1" noEditPoints="1" noAdjustHandles="1" noChangeArrowheads="1" noChangeShapeType="1" noTextEdit="1"/>
              </p:cNvSpPr>
              <p:nvPr/>
            </p:nvSpPr>
            <p:spPr>
              <a:xfrm>
                <a:off x="457200" y="2819400"/>
                <a:ext cx="8077199" cy="87556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2321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Google Distance</a:t>
            </a:r>
            <a:endParaRPr lang="en-US" dirty="0"/>
          </a:p>
        </p:txBody>
      </p:sp>
      <p:sp>
        <p:nvSpPr>
          <p:cNvPr id="3" name="Content Placeholder 2"/>
          <p:cNvSpPr>
            <a:spLocks noGrp="1"/>
          </p:cNvSpPr>
          <p:nvPr>
            <p:ph idx="1"/>
          </p:nvPr>
        </p:nvSpPr>
        <p:spPr/>
        <p:txBody>
          <a:bodyPr>
            <a:normAutofit/>
          </a:bodyPr>
          <a:lstStyle/>
          <a:p>
            <a:r>
              <a:rPr lang="en-US" sz="2400" dirty="0" smtClean="0"/>
              <a:t>NGD : a way of expressing NCD</a:t>
            </a:r>
          </a:p>
          <a:p>
            <a:r>
              <a:rPr lang="en-US" sz="2400" dirty="0" smtClean="0"/>
              <a:t>Premise :</a:t>
            </a:r>
          </a:p>
          <a:p>
            <a:pPr lvl="1"/>
            <a:r>
              <a:rPr lang="en-US" sz="2400" dirty="0" smtClean="0"/>
              <a:t>Number of web pages indexed by Google is so vast that is actually approximates the actual relative frequency of various search terms</a:t>
            </a:r>
          </a:p>
          <a:p>
            <a:pPr lvl="1"/>
            <a:r>
              <a:rPr lang="en-US" sz="2400" dirty="0" smtClean="0"/>
              <a:t>Invariant to growing size of Google database</a:t>
            </a:r>
          </a:p>
          <a:p>
            <a:r>
              <a:rPr lang="en-US" sz="2400" dirty="0" smtClean="0"/>
              <a:t>Uses probability of search terms to define similarity distance</a:t>
            </a:r>
            <a:endParaRPr lang="en-US" sz="2400" dirty="0"/>
          </a:p>
        </p:txBody>
      </p:sp>
    </p:spTree>
    <p:extLst>
      <p:ext uri="{BB962C8B-B14F-4D97-AF65-F5344CB8AC3E}">
        <p14:creationId xmlns:p14="http://schemas.microsoft.com/office/powerpoint/2010/main" val="11663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Google Distance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571999"/>
              </a:xfrm>
            </p:spPr>
            <p:txBody>
              <a:bodyPr>
                <a:normAutofit/>
              </a:bodyPr>
              <a:lstStyle/>
              <a:p>
                <a:pPr marL="0" indent="0">
                  <a:buNone/>
                </a:pPr>
                <a:r>
                  <a:rPr lang="en-US" sz="2400" dirty="0" smtClean="0"/>
                  <a:t>S = set of Google search terms</a:t>
                </a:r>
              </a:p>
              <a:p>
                <a:pPr marL="0" indent="0">
                  <a:buNone/>
                </a:pPr>
                <a:r>
                  <a:rPr lang="el-GR" sz="2400" dirty="0" smtClean="0">
                    <a:latin typeface="Latha"/>
                    <a:cs typeface="Latha"/>
                  </a:rPr>
                  <a:t>Ω</a:t>
                </a:r>
                <a:r>
                  <a:rPr lang="en-US" sz="2400" dirty="0" smtClean="0"/>
                  <a:t> = set of webpage indexed by Google ; </a:t>
                </a:r>
                <a:r>
                  <a:rPr lang="en-US" sz="2400" dirty="0" smtClean="0"/>
                  <a:t>M=|</a:t>
                </a:r>
                <a:r>
                  <a:rPr lang="el-GR" sz="2400" dirty="0" smtClean="0"/>
                  <a:t>Ω</a:t>
                </a:r>
                <a:r>
                  <a:rPr lang="en-US" sz="2400" dirty="0" smtClean="0"/>
                  <a:t>|</a:t>
                </a:r>
              </a:p>
              <a:p>
                <a:pPr marL="0" indent="0">
                  <a:buNone/>
                </a:pPr>
                <a:r>
                  <a:rPr lang="en-US" sz="2400" b="1" dirty="0" smtClean="0"/>
                  <a:t>Assumption</a:t>
                </a:r>
                <a:r>
                  <a:rPr lang="en-US" sz="2400" dirty="0" smtClean="0"/>
                  <a:t>: All web pages have equal probability</a:t>
                </a:r>
              </a:p>
              <a:p>
                <a:r>
                  <a:rPr lang="en-US" sz="2400" dirty="0" smtClean="0"/>
                  <a:t>Event = subset of </a:t>
                </a:r>
                <a:r>
                  <a:rPr lang="el-GR" sz="2400" dirty="0" smtClean="0"/>
                  <a:t>Ω</a:t>
                </a:r>
                <a:endParaRPr lang="en-US" sz="2400" dirty="0" smtClean="0"/>
              </a:p>
              <a:p>
                <a:r>
                  <a:rPr lang="en-US" sz="2400" dirty="0" smtClean="0"/>
                  <a:t>A search term x defines an event </a:t>
                </a:r>
                <a:r>
                  <a:rPr lang="en-US" sz="2400" b="1" dirty="0" smtClean="0"/>
                  <a:t>x</a:t>
                </a:r>
                <a:r>
                  <a:rPr lang="en-US" sz="2400" dirty="0" smtClean="0"/>
                  <a:t> which is the set of webpages containing the word x</a:t>
                </a:r>
                <a:endParaRPr lang="en-US" sz="2400" b="1" dirty="0" smtClean="0"/>
              </a:p>
              <a:p>
                <a:r>
                  <a:rPr lang="en-US" sz="2400" dirty="0" smtClean="0"/>
                  <a:t>L : </a:t>
                </a:r>
                <a:r>
                  <a:rPr lang="el-GR" sz="2400" dirty="0" smtClean="0"/>
                  <a:t>Ω</a:t>
                </a:r>
                <a:r>
                  <a:rPr lang="en-US" sz="2400" dirty="0" smtClean="0"/>
                  <a:t> </a:t>
                </a:r>
                <a:r>
                  <a:rPr lang="en-US" sz="2400" dirty="0" smtClean="0">
                    <a:sym typeface="Wingdings" pitchFamily="2" charset="2"/>
                  </a:rPr>
                  <a:t> [0,1] be a uniform mass probability distribution such that</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   </m:t>
                      </m:r>
                    </m:oMath>
                  </m:oMathPara>
                </a14:m>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1999"/>
              </a:xfrm>
              <a:blipFill rotWithShape="1">
                <a:blip r:embed="rId2"/>
                <a:stretch>
                  <a:fillRect l="-1111" t="-106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2209800" y="4947634"/>
                <a:ext cx="4330416" cy="11733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𝐿</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f>
                        <m:fPr>
                          <m:ctrlPr>
                            <a:rPr lang="en-US" sz="2400" b="0" i="1" smtClean="0">
                              <a:latin typeface="Cambria Math"/>
                            </a:rPr>
                          </m:ctrlPr>
                        </m:fPr>
                        <m:num>
                          <m:d>
                            <m:dPr>
                              <m:begChr m:val="|"/>
                              <m:endChr m:val="|"/>
                              <m:ctrlPr>
                                <a:rPr lang="en-US" sz="2400" b="0" i="1" smtClean="0">
                                  <a:latin typeface="Cambria Math"/>
                                </a:rPr>
                              </m:ctrlPr>
                            </m:dPr>
                            <m:e>
                              <m:r>
                                <a:rPr lang="en-US" sz="2400" b="1" i="1" smtClean="0">
                                  <a:latin typeface="Cambria Math"/>
                                </a:rPr>
                                <m:t>𝒙</m:t>
                              </m:r>
                            </m:e>
                          </m:d>
                        </m:num>
                        <m:den>
                          <m:r>
                            <a:rPr lang="en-US" sz="2400" b="0" i="1" smtClean="0">
                              <a:latin typeface="Cambria Math"/>
                            </a:rPr>
                            <m:t>𝑀</m:t>
                          </m:r>
                        </m:den>
                      </m:f>
                      <m:r>
                        <a:rPr lang="en-US" sz="2400" b="0" i="1" smtClean="0">
                          <a:latin typeface="Cambria Math"/>
                        </a:rPr>
                        <m:t>; </m:t>
                      </m:r>
                      <m:r>
                        <a:rPr lang="en-US" sz="2400" b="0" i="1" smtClean="0">
                          <a:latin typeface="Cambria Math"/>
                        </a:rPr>
                        <m:t>𝐿</m:t>
                      </m:r>
                      <m:d>
                        <m:dPr>
                          <m:ctrlPr>
                            <a:rPr lang="en-US" sz="2400" b="0" i="1" smtClean="0">
                              <a:latin typeface="Cambria Math"/>
                            </a:rPr>
                          </m:ctrlPr>
                        </m:dPr>
                        <m:e>
                          <m:r>
                            <a:rPr lang="en-US" sz="2400" b="0" i="1" smtClean="0">
                              <a:latin typeface="Cambria Math"/>
                            </a:rPr>
                            <m:t>𝑥</m:t>
                          </m:r>
                          <m:r>
                            <a:rPr lang="en-US" sz="2400" i="1" dirty="0" smtClean="0">
                              <a:latin typeface="Cambria Math"/>
                            </a:rPr>
                            <m:t>∩</m:t>
                          </m:r>
                          <m:r>
                            <a:rPr lang="en-US" sz="2400" b="0" i="1" dirty="0" smtClean="0">
                              <a:latin typeface="Cambria Math"/>
                            </a:rPr>
                            <m:t>𝑦</m:t>
                          </m:r>
                        </m:e>
                      </m:d>
                      <m:r>
                        <a:rPr lang="en-US" sz="2400" b="0" i="1" smtClean="0">
                          <a:latin typeface="Cambria Math"/>
                        </a:rPr>
                        <m:t>=</m:t>
                      </m:r>
                      <m:f>
                        <m:fPr>
                          <m:ctrlPr>
                            <a:rPr lang="en-US" sz="2400" b="0" i="1" smtClean="0">
                              <a:latin typeface="Cambria Math"/>
                            </a:rPr>
                          </m:ctrlPr>
                        </m:fPr>
                        <m:num>
                          <m:d>
                            <m:dPr>
                              <m:begChr m:val="|"/>
                              <m:endChr m:val="|"/>
                              <m:ctrlPr>
                                <a:rPr lang="en-US" sz="2400" b="0" i="1" smtClean="0">
                                  <a:latin typeface="Cambria Math"/>
                                </a:rPr>
                              </m:ctrlPr>
                            </m:dPr>
                            <m:e>
                              <m:r>
                                <a:rPr lang="en-US" sz="2400" b="1" i="1" smtClean="0">
                                  <a:latin typeface="Cambria Math"/>
                                </a:rPr>
                                <m:t>𝒙</m:t>
                              </m:r>
                              <m:r>
                                <a:rPr lang="en-US" sz="2400" i="1" dirty="0" smtClean="0">
                                  <a:latin typeface="Cambria Math"/>
                                </a:rPr>
                                <m:t>∩</m:t>
                              </m:r>
                              <m:r>
                                <a:rPr lang="en-US" sz="2400" b="1" i="1" dirty="0" smtClean="0">
                                  <a:latin typeface="Cambria Math"/>
                                </a:rPr>
                                <m:t>𝒚</m:t>
                              </m:r>
                            </m:e>
                          </m:d>
                        </m:num>
                        <m:den>
                          <m:r>
                            <a:rPr lang="en-US" sz="2400" b="0" i="1" smtClean="0">
                              <a:latin typeface="Cambria Math"/>
                            </a:rPr>
                            <m:t>𝑀</m:t>
                          </m:r>
                        </m:den>
                      </m:f>
                    </m:oMath>
                  </m:oMathPara>
                </a14:m>
                <a:endParaRPr lang="en-US" sz="2400" dirty="0" smtClean="0"/>
              </a:p>
              <a:p>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2209800" y="4947634"/>
                <a:ext cx="4330416" cy="1173335"/>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7367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Google Distance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724400"/>
              </a:xfrm>
            </p:spPr>
            <p:txBody>
              <a:bodyPr>
                <a:normAutofit/>
              </a:bodyPr>
              <a:lstStyle/>
              <a:p>
                <a:r>
                  <a:rPr lang="en-US" sz="2400" dirty="0" smtClean="0"/>
                  <a:t>If we consider each event as code-word for encoding the Google Distance then Kraft’s Inequality is violated since some webpage can have more than 1 search terms.</a:t>
                </a:r>
                <a:endParaRPr lang="en-US" sz="2400" dirty="0"/>
              </a:p>
              <a:p>
                <a:r>
                  <a:rPr lang="en-US" sz="2400" dirty="0" smtClean="0"/>
                  <a:t>The solution is to normalize.</a:t>
                </a:r>
              </a:p>
              <a:p>
                <a:endParaRPr lang="en-US" sz="2400" dirty="0" smtClean="0"/>
              </a:p>
              <a:p>
                <a:pPr marL="0" lvl="1"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a:rPr>
                        <m:t>𝑁𝐺𝐷</m:t>
                      </m:r>
                      <m:d>
                        <m:dPr>
                          <m:ctrlPr>
                            <a:rPr lang="en-US" sz="2400" b="0" i="1" smtClean="0">
                              <a:latin typeface="Cambria Math"/>
                            </a:rPr>
                          </m:ctrlPr>
                        </m:dPr>
                        <m:e>
                          <m:r>
                            <a:rPr lang="en-US" sz="2400" b="0" i="1" smtClean="0">
                              <a:latin typeface="Cambria Math"/>
                            </a:rPr>
                            <m:t>𝑥</m:t>
                          </m:r>
                          <m:r>
                            <a:rPr lang="en-US" sz="2400" b="0" i="1" smtClean="0">
                              <a:latin typeface="Cambria Math"/>
                            </a:rPr>
                            <m:t>, </m:t>
                          </m:r>
                          <m:r>
                            <a:rPr lang="en-US" sz="2400" b="0" i="1" smtClean="0">
                              <a:latin typeface="Cambria Math"/>
                            </a:rPr>
                            <m:t>𝑦</m:t>
                          </m:r>
                        </m:e>
                      </m:d>
                      <m:r>
                        <a:rPr lang="en-US" sz="2400" b="0" i="1" smtClean="0">
                          <a:latin typeface="Cambria Math"/>
                        </a:rPr>
                        <m:t>=</m:t>
                      </m:r>
                      <m:f>
                        <m:fPr>
                          <m:ctrlPr>
                            <a:rPr lang="en-US" sz="2400" b="0" i="1" smtClean="0">
                              <a:latin typeface="Cambria Math"/>
                            </a:rPr>
                          </m:ctrlPr>
                        </m:fPr>
                        <m:num>
                          <m:r>
                            <m:rPr>
                              <m:sty m:val="p"/>
                            </m:rPr>
                            <a:rPr lang="en-US" sz="2400" b="0" i="0" smtClean="0">
                              <a:latin typeface="Cambria Math"/>
                            </a:rPr>
                            <m:t>max</m:t>
                          </m:r>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func>
                                <m:funcPr>
                                  <m:ctrlPr>
                                    <a:rPr lang="en-US" sz="2400" b="0" i="1" smtClean="0">
                                      <a:latin typeface="Cambria Math"/>
                                    </a:rPr>
                                  </m:ctrlPr>
                                </m:funcPr>
                                <m:fName>
                                  <m:r>
                                    <a:rPr lang="en-US" sz="2400" b="0" i="0" smtClean="0">
                                      <a:latin typeface="Cambria Math"/>
                                    </a:rPr>
                                    <m:t> </m:t>
                                  </m:r>
                                  <m:r>
                                    <m:rPr>
                                      <m:sty m:val="p"/>
                                    </m:rPr>
                                    <a:rPr lang="en-US" sz="2400" b="0" i="0" smtClean="0">
                                      <a:latin typeface="Cambria Math"/>
                                    </a:rPr>
                                    <m:t>log</m:t>
                                  </m:r>
                                </m:fName>
                                <m:e>
                                  <m:r>
                                    <a:rPr lang="en-US" sz="2400" b="0" i="1" smtClean="0">
                                      <a:latin typeface="Cambria Math"/>
                                    </a:rPr>
                                    <m:t> </m:t>
                                  </m:r>
                                  <m:r>
                                    <a:rPr lang="en-US" sz="2400" b="0" i="1" smtClean="0">
                                      <a:latin typeface="Cambria Math"/>
                                    </a:rPr>
                                    <m:t>𝑓</m:t>
                                  </m:r>
                                  <m:r>
                                    <a:rPr lang="en-US" sz="2400" b="0" i="1" smtClean="0">
                                      <a:latin typeface="Cambria Math"/>
                                    </a:rPr>
                                    <m:t>(</m:t>
                                  </m:r>
                                  <m:r>
                                    <a:rPr lang="en-US" sz="2400" b="0" i="1" smtClean="0">
                                      <a:latin typeface="Cambria Math"/>
                                    </a:rPr>
                                    <m:t>𝑦</m:t>
                                  </m:r>
                                  <m:r>
                                    <a:rPr lang="en-US" sz="2400" b="0" i="1" smtClean="0">
                                      <a:latin typeface="Cambria Math"/>
                                    </a:rPr>
                                    <m:t>)} −</m:t>
                                  </m:r>
                                  <m:r>
                                    <m:rPr>
                                      <m:sty m:val="p"/>
                                    </m:rPr>
                                    <a:rPr lang="en-US" sz="2400" b="0" i="0" smtClean="0">
                                      <a:latin typeface="Cambria Math"/>
                                    </a:rPr>
                                    <m:t>log</m:t>
                                  </m:r>
                                  <m:r>
                                    <a:rPr lang="en-US" sz="2400" b="0" i="1" smtClean="0">
                                      <a:latin typeface="Cambria Math"/>
                                    </a:rPr>
                                    <m:t>⁡</m:t>
                                  </m:r>
                                  <m:r>
                                    <a:rPr lang="en-US" sz="2400" b="0" i="1" smtClean="0">
                                      <a:latin typeface="Cambria Math"/>
                                    </a:rPr>
                                    <m:t>𝑓</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m:t>
                                  </m:r>
                                </m:e>
                              </m:func>
                            </m:e>
                          </m:func>
                        </m:num>
                        <m:den>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𝑁</m:t>
                              </m:r>
                              <m:r>
                                <a:rPr lang="en-US" sz="2400" b="0" i="1" smtClean="0">
                                  <a:latin typeface="Cambria Math"/>
                                </a:rPr>
                                <m:t> −</m:t>
                              </m:r>
                              <m:func>
                                <m:funcPr>
                                  <m:ctrlPr>
                                    <a:rPr lang="en-US" sz="2400" b="0" i="1" smtClean="0">
                                      <a:latin typeface="Cambria Math"/>
                                    </a:rPr>
                                  </m:ctrlPr>
                                </m:funcPr>
                                <m:fName>
                                  <m:r>
                                    <m:rPr>
                                      <m:sty m:val="p"/>
                                    </m:rPr>
                                    <a:rPr lang="en-US" sz="2400" b="0" i="0" smtClean="0">
                                      <a:latin typeface="Cambria Math"/>
                                    </a:rPr>
                                    <m:t>min</m:t>
                                  </m:r>
                                </m:fName>
                                <m:e>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func>
                                        <m:funcPr>
                                          <m:ctrlPr>
                                            <a:rPr lang="en-US" sz="2400" b="0" i="1" smtClean="0">
                                              <a:latin typeface="Cambria Math"/>
                                            </a:rPr>
                                          </m:ctrlPr>
                                        </m:funcPr>
                                        <m:fName>
                                          <m:r>
                                            <m:rPr>
                                              <m:sty m:val="p"/>
                                            </m:rPr>
                                            <a:rPr lang="en-US" sz="2400" b="0" i="0" smtClean="0">
                                              <a:latin typeface="Cambria Math"/>
                                            </a:rPr>
                                            <m:t>log</m:t>
                                          </m:r>
                                        </m:fName>
                                        <m:e>
                                          <m:r>
                                            <a:rPr lang="en-US" sz="2400" b="0" i="1" smtClean="0">
                                              <a:latin typeface="Cambria Math"/>
                                            </a:rPr>
                                            <m:t>𝑓</m:t>
                                          </m:r>
                                          <m:r>
                                            <a:rPr lang="en-US" sz="2400" b="0" i="1" smtClean="0">
                                              <a:latin typeface="Cambria Math"/>
                                            </a:rPr>
                                            <m:t>(</m:t>
                                          </m:r>
                                          <m:r>
                                            <a:rPr lang="en-US" sz="2400" b="0" i="1" smtClean="0">
                                              <a:latin typeface="Cambria Math"/>
                                            </a:rPr>
                                            <m:t>𝑦</m:t>
                                          </m:r>
                                          <m:r>
                                            <a:rPr lang="en-US" sz="2400" b="0" i="1" smtClean="0">
                                              <a:latin typeface="Cambria Math"/>
                                            </a:rPr>
                                            <m:t>)</m:t>
                                          </m:r>
                                        </m:e>
                                      </m:func>
                                    </m:e>
                                  </m:func>
                                  <m:r>
                                    <a:rPr lang="en-US" sz="2400" b="0" i="1" smtClean="0">
                                      <a:latin typeface="Cambria Math"/>
                                    </a:rPr>
                                    <m:t>}</m:t>
                                  </m:r>
                                </m:e>
                              </m:func>
                            </m:e>
                          </m:func>
                        </m:den>
                      </m:f>
                    </m:oMath>
                  </m:oMathPara>
                </a14:m>
                <a:endParaRPr lang="en-US" sz="2400" dirty="0" smtClean="0"/>
              </a:p>
              <a:p>
                <a:pPr marL="0" lvl="1" indent="0" algn="ctr">
                  <a:buNone/>
                </a:pPr>
                <a:endParaRPr lang="en-US" sz="1200" dirty="0" smtClean="0"/>
              </a:p>
              <a:p>
                <a:pPr marL="0" lvl="1" indent="0">
                  <a:buNone/>
                </a:pPr>
                <a:r>
                  <a:rPr lang="en-US" sz="2400" dirty="0" smtClean="0"/>
                  <a:t>where f(x) denotes the number of pages containing f(x) </a:t>
                </a:r>
                <a:r>
                  <a:rPr lang="en-US" sz="2400" dirty="0" smtClean="0"/>
                  <a:t/>
                </a:r>
                <a:br>
                  <a:rPr lang="en-US" sz="2400" dirty="0" smtClean="0"/>
                </a:br>
                <a:r>
                  <a:rPr lang="en-US" sz="2400" dirty="0" smtClean="0"/>
                  <a:t>and </a:t>
                </a:r>
                <a:r>
                  <a:rPr lang="en-US" sz="2400" dirty="0" smtClean="0"/>
                  <a:t>f(x</a:t>
                </a:r>
                <a:r>
                  <a:rPr lang="en-US" sz="2400" dirty="0" smtClean="0"/>
                  <a:t>, y</a:t>
                </a:r>
                <a:r>
                  <a:rPr lang="en-US" sz="2400" dirty="0" smtClean="0"/>
                  <a:t>) denotes the number of pages containing both x &amp; y</a:t>
                </a:r>
              </a:p>
              <a:p>
                <a:pPr marL="0" indent="0">
                  <a:buNone/>
                </a:pPr>
                <a:endParaRPr lang="en-US" sz="2400" dirty="0"/>
              </a:p>
              <a:p>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1111" t="-1032" r="-148"/>
                </a:stretch>
              </a:blipFill>
            </p:spPr>
            <p:txBody>
              <a:bodyPr/>
              <a:lstStyle/>
              <a:p>
                <a:r>
                  <a:rPr lang="en-US">
                    <a:noFill/>
                  </a:rPr>
                  <a:t> </a:t>
                </a:r>
              </a:p>
            </p:txBody>
          </p:sp>
        </mc:Fallback>
      </mc:AlternateContent>
    </p:spTree>
    <p:extLst>
      <p:ext uri="{BB962C8B-B14F-4D97-AF65-F5344CB8AC3E}">
        <p14:creationId xmlns:p14="http://schemas.microsoft.com/office/powerpoint/2010/main" val="2671420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1071</Words>
  <Application>Microsoft Office PowerPoint</Application>
  <PresentationFormat>On-screen Show (4:3)</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Google Similarity Distance</vt:lpstr>
      <vt:lpstr>Are these similar?</vt:lpstr>
      <vt:lpstr>Information Distance</vt:lpstr>
      <vt:lpstr>Information Distance</vt:lpstr>
      <vt:lpstr>Normalized Information Distance</vt:lpstr>
      <vt:lpstr>Normalized Compression Distance</vt:lpstr>
      <vt:lpstr>Normalized Google Distance</vt:lpstr>
      <vt:lpstr>Normalized Google Distance</vt:lpstr>
      <vt:lpstr>Normalized Google Distance</vt:lpstr>
      <vt:lpstr>Normalized Google Distance</vt:lpstr>
      <vt:lpstr>Example</vt:lpstr>
      <vt:lpstr>Example</vt:lpstr>
      <vt:lpstr>Errors/Shortcomings</vt:lpstr>
      <vt:lpstr>Suggestions</vt:lpstr>
      <vt:lpstr>SVM – NGD Learning</vt:lpstr>
      <vt:lpstr>SVM – NGD Learning</vt:lpstr>
      <vt:lpstr>NGD Translation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Similarity Distance</dc:title>
  <dc:creator>Pankaj Prateek</dc:creator>
  <cp:lastModifiedBy>Pankaj Prateek</cp:lastModifiedBy>
  <cp:revision>87</cp:revision>
  <dcterms:created xsi:type="dcterms:W3CDTF">2013-11-06T08:20:50Z</dcterms:created>
  <dcterms:modified xsi:type="dcterms:W3CDTF">2013-11-06T17:55:39Z</dcterms:modified>
</cp:coreProperties>
</file>