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 id="267" r:id="rId12"/>
    <p:sldId id="268" r:id="rId13"/>
    <p:sldId id="270" r:id="rId14"/>
    <p:sldId id="271" r:id="rId15"/>
    <p:sldId id="272" r:id="rId16"/>
    <p:sldId id="273" r:id="rId17"/>
    <p:sldId id="274" r:id="rId18"/>
    <p:sldId id="269"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54" autoAdjust="0"/>
  </p:normalViewPr>
  <p:slideViewPr>
    <p:cSldViewPr>
      <p:cViewPr varScale="1">
        <p:scale>
          <a:sx n="104" d="100"/>
          <a:sy n="104" d="100"/>
        </p:scale>
        <p:origin x="-1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35AA71-96ED-4769-AF36-25E7B0156C6C}" type="datetimeFigureOut">
              <a:rPr lang="en-US" smtClean="0"/>
              <a:pPr/>
              <a:t>10/26/2010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F26B1-7B50-4BF8-A6E6-BDE70F1BE6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5AA71-96ED-4769-AF36-25E7B0156C6C}" type="datetimeFigureOut">
              <a:rPr lang="en-US" smtClean="0"/>
              <a:pPr/>
              <a:t>10/26/2010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F26B1-7B50-4BF8-A6E6-BDE70F1BE6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5AA71-96ED-4769-AF36-25E7B0156C6C}" type="datetimeFigureOut">
              <a:rPr lang="en-US" smtClean="0"/>
              <a:pPr/>
              <a:t>10/26/2010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F26B1-7B50-4BF8-A6E6-BDE70F1BE6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5AA71-96ED-4769-AF36-25E7B0156C6C}" type="datetimeFigureOut">
              <a:rPr lang="en-US" smtClean="0"/>
              <a:pPr/>
              <a:t>10/26/2010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F26B1-7B50-4BF8-A6E6-BDE70F1BE6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35AA71-96ED-4769-AF36-25E7B0156C6C}" type="datetimeFigureOut">
              <a:rPr lang="en-US" smtClean="0"/>
              <a:pPr/>
              <a:t>10/26/2010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F26B1-7B50-4BF8-A6E6-BDE70F1BE6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35AA71-96ED-4769-AF36-25E7B0156C6C}" type="datetimeFigureOut">
              <a:rPr lang="en-US" smtClean="0"/>
              <a:pPr/>
              <a:t>10/26/2010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F26B1-7B50-4BF8-A6E6-BDE70F1BE6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35AA71-96ED-4769-AF36-25E7B0156C6C}" type="datetimeFigureOut">
              <a:rPr lang="en-US" smtClean="0"/>
              <a:pPr/>
              <a:t>10/26/2010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F26B1-7B50-4BF8-A6E6-BDE70F1BE6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35AA71-96ED-4769-AF36-25E7B0156C6C}" type="datetimeFigureOut">
              <a:rPr lang="en-US" smtClean="0"/>
              <a:pPr/>
              <a:t>10/26/2010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EF26B1-7B50-4BF8-A6E6-BDE70F1BE6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5AA71-96ED-4769-AF36-25E7B0156C6C}" type="datetimeFigureOut">
              <a:rPr lang="en-US" smtClean="0"/>
              <a:pPr/>
              <a:t>10/26/2010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EF26B1-7B50-4BF8-A6E6-BDE70F1BE6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5AA71-96ED-4769-AF36-25E7B0156C6C}" type="datetimeFigureOut">
              <a:rPr lang="en-US" smtClean="0"/>
              <a:pPr/>
              <a:t>10/26/2010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F26B1-7B50-4BF8-A6E6-BDE70F1BE6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5AA71-96ED-4769-AF36-25E7B0156C6C}" type="datetimeFigureOut">
              <a:rPr lang="en-US" smtClean="0"/>
              <a:pPr/>
              <a:t>10/26/2010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F26B1-7B50-4BF8-A6E6-BDE70F1BE6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5AA71-96ED-4769-AF36-25E7B0156C6C}" type="datetimeFigureOut">
              <a:rPr lang="en-US" smtClean="0"/>
              <a:pPr/>
              <a:t>10/26/2010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F26B1-7B50-4BF8-A6E6-BDE70F1BE6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9144000" cy="6491485"/>
          </a:xfrm>
          <a:prstGeom prst="rect">
            <a:avLst/>
          </a:prstGeom>
          <a:noFill/>
          <a:ln w="9525">
            <a:noFill/>
            <a:miter lim="800000"/>
            <a:headEnd/>
            <a:tailEnd/>
          </a:ln>
          <a:effectLst/>
        </p:spPr>
      </p:pic>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0" y="0"/>
            <a:ext cx="9163050" cy="65055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6200" y="2590800"/>
            <a:ext cx="4343400" cy="2369770"/>
          </a:xfrm>
          <a:prstGeom prst="rect">
            <a:avLst/>
          </a:prstGeom>
          <a:noFill/>
          <a:ln w="9525">
            <a:noFill/>
            <a:miter lim="800000"/>
            <a:headEnd/>
            <a:tailEnd/>
          </a:ln>
          <a:effectLst/>
        </p:spPr>
      </p:pic>
      <p:sp>
        <p:nvSpPr>
          <p:cNvPr id="21" name="Content Placeholder 20"/>
          <p:cNvSpPr>
            <a:spLocks noGrp="1"/>
          </p:cNvSpPr>
          <p:nvPr>
            <p:ph sz="half" idx="1"/>
          </p:nvPr>
        </p:nvSpPr>
        <p:spPr>
          <a:xfrm>
            <a:off x="76200" y="1981200"/>
            <a:ext cx="4343400" cy="533400"/>
          </a:xfrm>
        </p:spPr>
        <p:txBody>
          <a:bodyPr/>
          <a:lstStyle/>
          <a:p>
            <a:pPr algn="ctr">
              <a:buNone/>
            </a:pPr>
            <a:r>
              <a:rPr lang="en-US" dirty="0" smtClean="0">
                <a:solidFill>
                  <a:schemeClr val="bg1"/>
                </a:solidFill>
              </a:rPr>
              <a:t>Determinism</a:t>
            </a:r>
            <a:endParaRPr lang="en-US" dirty="0">
              <a:solidFill>
                <a:schemeClr val="bg1"/>
              </a:solidFill>
            </a:endParaRPr>
          </a:p>
        </p:txBody>
      </p:sp>
      <p:sp>
        <p:nvSpPr>
          <p:cNvPr id="22" name="Content Placeholder 21"/>
          <p:cNvSpPr>
            <a:spLocks noGrp="1"/>
          </p:cNvSpPr>
          <p:nvPr>
            <p:ph sz="half" idx="2"/>
          </p:nvPr>
        </p:nvSpPr>
        <p:spPr>
          <a:xfrm>
            <a:off x="4648200" y="838200"/>
            <a:ext cx="4419600" cy="5562600"/>
          </a:xfrm>
        </p:spPr>
        <p:txBody>
          <a:bodyPr/>
          <a:lstStyle/>
          <a:p>
            <a:pPr>
              <a:buNone/>
            </a:pPr>
            <a:r>
              <a:rPr lang="en-US" dirty="0" smtClean="0">
                <a:latin typeface="Arial" pitchFamily="34" charset="0"/>
                <a:cs typeface="Arial" pitchFamily="34" charset="0"/>
              </a:rPr>
              <a:t>However the technology may evolve, the machines have everything determined. They take some input and result is unique! There can’t be any other result for the same cause. Causal principle seems to be </a:t>
            </a:r>
            <a:r>
              <a:rPr lang="en-US" smtClean="0">
                <a:latin typeface="Arial" pitchFamily="34" charset="0"/>
                <a:cs typeface="Arial" pitchFamily="34" charset="0"/>
              </a:rPr>
              <a:t>obeyed perfectly.</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0" y="0"/>
            <a:ext cx="9163050" cy="65055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tretch>
            <a:fillRect/>
          </a:stretch>
        </p:blipFill>
        <p:spPr bwMode="auto">
          <a:xfrm>
            <a:off x="381000" y="1778122"/>
            <a:ext cx="3742160" cy="4317878"/>
          </a:xfrm>
          <a:prstGeom prst="rect">
            <a:avLst/>
          </a:prstGeom>
          <a:noFill/>
          <a:ln w="9525">
            <a:noFill/>
            <a:miter lim="800000"/>
            <a:headEnd/>
            <a:tailEnd/>
          </a:ln>
          <a:effectLst/>
        </p:spPr>
      </p:pic>
      <p:sp>
        <p:nvSpPr>
          <p:cNvPr id="21" name="Content Placeholder 20"/>
          <p:cNvSpPr>
            <a:spLocks noGrp="1"/>
          </p:cNvSpPr>
          <p:nvPr>
            <p:ph sz="half" idx="1"/>
          </p:nvPr>
        </p:nvSpPr>
        <p:spPr>
          <a:xfrm>
            <a:off x="76200" y="762000"/>
            <a:ext cx="4343400" cy="533400"/>
          </a:xfrm>
        </p:spPr>
        <p:txBody>
          <a:bodyPr/>
          <a:lstStyle/>
          <a:p>
            <a:pPr algn="ctr">
              <a:buNone/>
            </a:pPr>
            <a:r>
              <a:rPr lang="en-US" dirty="0" smtClean="0">
                <a:solidFill>
                  <a:schemeClr val="bg1"/>
                </a:solidFill>
              </a:rPr>
              <a:t>Sir Isaac Asimov</a:t>
            </a:r>
            <a:endParaRPr lang="en-US" dirty="0">
              <a:solidFill>
                <a:schemeClr val="bg1"/>
              </a:solidFill>
            </a:endParaRPr>
          </a:p>
        </p:txBody>
      </p:sp>
      <p:sp>
        <p:nvSpPr>
          <p:cNvPr id="22" name="Content Placeholder 21"/>
          <p:cNvSpPr>
            <a:spLocks noGrp="1"/>
          </p:cNvSpPr>
          <p:nvPr>
            <p:ph sz="half" idx="2"/>
          </p:nvPr>
        </p:nvSpPr>
        <p:spPr>
          <a:xfrm>
            <a:off x="4648200" y="838200"/>
            <a:ext cx="4419600" cy="5562600"/>
          </a:xfrm>
        </p:spPr>
        <p:txBody>
          <a:bodyPr/>
          <a:lstStyle/>
          <a:p>
            <a:pPr>
              <a:buNone/>
            </a:pPr>
            <a:r>
              <a:rPr lang="en-US" dirty="0" smtClean="0">
                <a:latin typeface="Arial" pitchFamily="34" charset="0"/>
                <a:cs typeface="Arial" pitchFamily="34" charset="0"/>
              </a:rPr>
              <a:t>Debate can be made between ‘free will’ and ‘determinism’ as far as its human world.</a:t>
            </a: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But, as Sir Isaac Asimov depicts in his book ‘I, Robot’, if the world is taken over by machines completely, we can conclude that everything will be pre-determined!</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0" y="0"/>
            <a:ext cx="9163050" cy="6505575"/>
          </a:xfrm>
          <a:prstGeom prst="rect">
            <a:avLst/>
          </a:prstGeom>
          <a:noFill/>
          <a:ln w="9525">
            <a:noFill/>
            <a:miter lim="800000"/>
            <a:headEnd/>
            <a:tailEnd/>
          </a:ln>
          <a:effectLst/>
        </p:spPr>
      </p:pic>
      <p:sp>
        <p:nvSpPr>
          <p:cNvPr id="21" name="Content Placeholder 20"/>
          <p:cNvSpPr>
            <a:spLocks noGrp="1"/>
          </p:cNvSpPr>
          <p:nvPr>
            <p:ph sz="half" idx="1"/>
          </p:nvPr>
        </p:nvSpPr>
        <p:spPr>
          <a:xfrm>
            <a:off x="76200" y="762000"/>
            <a:ext cx="4419600" cy="533400"/>
          </a:xfrm>
        </p:spPr>
        <p:txBody>
          <a:bodyPr>
            <a:noAutofit/>
          </a:bodyPr>
          <a:lstStyle/>
          <a:p>
            <a:pPr algn="ctr">
              <a:buNone/>
            </a:pPr>
            <a:r>
              <a:rPr lang="en-US" sz="3200" dirty="0" smtClean="0">
                <a:solidFill>
                  <a:schemeClr val="bg1"/>
                </a:solidFill>
              </a:rPr>
              <a:t>Contradiction</a:t>
            </a:r>
            <a:endParaRPr lang="en-US" sz="3200" dirty="0">
              <a:solidFill>
                <a:schemeClr val="bg1"/>
              </a:solidFill>
            </a:endParaRPr>
          </a:p>
        </p:txBody>
      </p:sp>
      <p:sp>
        <p:nvSpPr>
          <p:cNvPr id="22" name="Content Placeholder 21"/>
          <p:cNvSpPr>
            <a:spLocks noGrp="1"/>
          </p:cNvSpPr>
          <p:nvPr>
            <p:ph sz="half" idx="2"/>
          </p:nvPr>
        </p:nvSpPr>
        <p:spPr>
          <a:xfrm>
            <a:off x="4648200" y="838200"/>
            <a:ext cx="4419600" cy="5562600"/>
          </a:xfrm>
        </p:spPr>
        <p:txBody>
          <a:bodyPr>
            <a:normAutofit/>
          </a:bodyPr>
          <a:lstStyle/>
          <a:p>
            <a:pPr>
              <a:buNone/>
            </a:pPr>
            <a:r>
              <a:rPr lang="en-US" dirty="0" smtClean="0">
                <a:latin typeface="Arial" pitchFamily="34" charset="0"/>
                <a:cs typeface="Arial" pitchFamily="34" charset="0"/>
              </a:rPr>
              <a:t>This claim relies completely on the assumption that machines generate defined results for given a input. But, do they, really?</a:t>
            </a:r>
          </a:p>
          <a:p>
            <a:pPr>
              <a:buNone/>
            </a:pPr>
            <a:r>
              <a:rPr lang="en-US" dirty="0" smtClean="0">
                <a:latin typeface="Arial" pitchFamily="34" charset="0"/>
                <a:cs typeface="Arial" pitchFamily="34" charset="0"/>
              </a:rPr>
              <a:t>The claim of ‘deterministic machine world’ can be denied once the assumption is proved false!</a:t>
            </a:r>
            <a:endParaRPr lang="en-US" dirty="0">
              <a:latin typeface="Arial" pitchFamily="34" charset="0"/>
              <a:cs typeface="Arial" pitchFamily="34" charset="0"/>
            </a:endParaRPr>
          </a:p>
        </p:txBody>
      </p:sp>
      <p:pic>
        <p:nvPicPr>
          <p:cNvPr id="3075" name="Picture 3"/>
          <p:cNvPicPr>
            <a:picLocks noChangeAspect="1" noChangeArrowheads="1"/>
          </p:cNvPicPr>
          <p:nvPr/>
        </p:nvPicPr>
        <p:blipFill>
          <a:blip r:embed="rId3"/>
          <a:srcRect/>
          <a:stretch>
            <a:fillRect/>
          </a:stretch>
        </p:blipFill>
        <p:spPr bwMode="auto">
          <a:xfrm>
            <a:off x="762000" y="1609725"/>
            <a:ext cx="2981325" cy="4029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0" y="0"/>
            <a:ext cx="9163050" cy="6505575"/>
          </a:xfrm>
          <a:prstGeom prst="rect">
            <a:avLst/>
          </a:prstGeom>
          <a:noFill/>
          <a:ln w="9525">
            <a:noFill/>
            <a:miter lim="800000"/>
            <a:headEnd/>
            <a:tailEnd/>
          </a:ln>
          <a:effectLst/>
        </p:spPr>
      </p:pic>
      <p:sp>
        <p:nvSpPr>
          <p:cNvPr id="21" name="Content Placeholder 20"/>
          <p:cNvSpPr>
            <a:spLocks noGrp="1"/>
          </p:cNvSpPr>
          <p:nvPr>
            <p:ph sz="half" idx="1"/>
          </p:nvPr>
        </p:nvSpPr>
        <p:spPr>
          <a:xfrm>
            <a:off x="76200" y="762000"/>
            <a:ext cx="4419600" cy="533400"/>
          </a:xfrm>
        </p:spPr>
        <p:txBody>
          <a:bodyPr>
            <a:noAutofit/>
          </a:bodyPr>
          <a:lstStyle/>
          <a:p>
            <a:pPr algn="ctr">
              <a:buNone/>
            </a:pPr>
            <a:r>
              <a:rPr lang="en-US" sz="3200" dirty="0" smtClean="0">
                <a:solidFill>
                  <a:schemeClr val="bg1"/>
                </a:solidFill>
              </a:rPr>
              <a:t>A bit of Unpredictability</a:t>
            </a:r>
            <a:endParaRPr lang="en-US" sz="3200" dirty="0">
              <a:solidFill>
                <a:schemeClr val="bg1"/>
              </a:solidFill>
            </a:endParaRPr>
          </a:p>
        </p:txBody>
      </p:sp>
      <p:sp>
        <p:nvSpPr>
          <p:cNvPr id="22" name="Content Placeholder 21"/>
          <p:cNvSpPr>
            <a:spLocks noGrp="1"/>
          </p:cNvSpPr>
          <p:nvPr>
            <p:ph sz="half" idx="2"/>
          </p:nvPr>
        </p:nvSpPr>
        <p:spPr>
          <a:xfrm>
            <a:off x="4648200" y="685800"/>
            <a:ext cx="4419600" cy="5791200"/>
          </a:xfrm>
        </p:spPr>
        <p:txBody>
          <a:bodyPr>
            <a:normAutofit/>
          </a:bodyPr>
          <a:lstStyle/>
          <a:p>
            <a:pPr>
              <a:buNone/>
            </a:pPr>
            <a:r>
              <a:rPr lang="en-US" dirty="0" smtClean="0">
                <a:latin typeface="Arial" pitchFamily="34" charset="0"/>
                <a:cs typeface="Arial" pitchFamily="34" charset="0"/>
              </a:rPr>
              <a:t>There are some things even about machines which are not predictable. The simplest example is music shuffling. Same program, on two devices, gives different shuffled lists at the same time. Results are not predictable!</a:t>
            </a:r>
          </a:p>
          <a:p>
            <a:pPr>
              <a:buNone/>
            </a:pPr>
            <a:r>
              <a:rPr lang="en-US" dirty="0" smtClean="0">
                <a:latin typeface="Arial" pitchFamily="34" charset="0"/>
                <a:cs typeface="Arial" pitchFamily="34" charset="0"/>
              </a:rPr>
              <a:t>Let’s extend the idea further…</a:t>
            </a:r>
          </a:p>
        </p:txBody>
      </p:sp>
      <p:pic>
        <p:nvPicPr>
          <p:cNvPr id="1026" name="Picture 2"/>
          <p:cNvPicPr>
            <a:picLocks noChangeAspect="1" noChangeArrowheads="1"/>
          </p:cNvPicPr>
          <p:nvPr/>
        </p:nvPicPr>
        <p:blipFill>
          <a:blip r:embed="rId3"/>
          <a:srcRect/>
          <a:stretch>
            <a:fillRect/>
          </a:stretch>
        </p:blipFill>
        <p:spPr bwMode="auto">
          <a:xfrm>
            <a:off x="552450" y="1600200"/>
            <a:ext cx="3409950" cy="3629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0" y="0"/>
            <a:ext cx="9163050" cy="6505575"/>
          </a:xfrm>
          <a:prstGeom prst="rect">
            <a:avLst/>
          </a:prstGeom>
          <a:noFill/>
          <a:ln w="9525">
            <a:noFill/>
            <a:miter lim="800000"/>
            <a:headEnd/>
            <a:tailEnd/>
          </a:ln>
          <a:effectLst/>
        </p:spPr>
      </p:pic>
      <p:sp>
        <p:nvSpPr>
          <p:cNvPr id="21" name="Content Placeholder 20"/>
          <p:cNvSpPr>
            <a:spLocks noGrp="1"/>
          </p:cNvSpPr>
          <p:nvPr>
            <p:ph sz="half" idx="1"/>
          </p:nvPr>
        </p:nvSpPr>
        <p:spPr>
          <a:xfrm>
            <a:off x="76200" y="1524000"/>
            <a:ext cx="4419600" cy="533400"/>
          </a:xfrm>
        </p:spPr>
        <p:txBody>
          <a:bodyPr>
            <a:noAutofit/>
          </a:bodyPr>
          <a:lstStyle/>
          <a:p>
            <a:pPr algn="ctr">
              <a:buNone/>
            </a:pPr>
            <a:r>
              <a:rPr lang="en-US" sz="3200" dirty="0" smtClean="0">
                <a:solidFill>
                  <a:schemeClr val="bg1"/>
                </a:solidFill>
              </a:rPr>
              <a:t>Robot World</a:t>
            </a:r>
            <a:endParaRPr lang="en-US" sz="3200" dirty="0">
              <a:solidFill>
                <a:schemeClr val="bg1"/>
              </a:solidFill>
            </a:endParaRPr>
          </a:p>
        </p:txBody>
      </p:sp>
      <p:sp>
        <p:nvSpPr>
          <p:cNvPr id="22" name="Content Placeholder 21"/>
          <p:cNvSpPr>
            <a:spLocks noGrp="1"/>
          </p:cNvSpPr>
          <p:nvPr>
            <p:ph sz="half" idx="2"/>
          </p:nvPr>
        </p:nvSpPr>
        <p:spPr>
          <a:xfrm>
            <a:off x="4648200" y="685800"/>
            <a:ext cx="4419600" cy="5791200"/>
          </a:xfrm>
        </p:spPr>
        <p:txBody>
          <a:bodyPr>
            <a:normAutofit/>
          </a:bodyPr>
          <a:lstStyle/>
          <a:p>
            <a:pPr>
              <a:buNone/>
            </a:pPr>
            <a:r>
              <a:rPr lang="en-US" dirty="0" smtClean="0">
                <a:latin typeface="Arial" pitchFamily="34" charset="0"/>
                <a:cs typeface="Arial" pitchFamily="34" charset="0"/>
              </a:rPr>
              <a:t>If we consider that machines in Sir Isaac’s world are sure to come across the ‘randomizing stuff’, we can say that the results won’t be predictable. Randomness in each machine will lead to a totally random world.</a:t>
            </a:r>
          </a:p>
          <a:p>
            <a:pPr>
              <a:buNone/>
            </a:pPr>
            <a:r>
              <a:rPr lang="en-US" dirty="0" smtClean="0">
                <a:latin typeface="Arial" pitchFamily="34" charset="0"/>
                <a:cs typeface="Arial" pitchFamily="34" charset="0"/>
              </a:rPr>
              <a:t>Thus the claim of determined world is proved false.</a:t>
            </a:r>
          </a:p>
        </p:txBody>
      </p:sp>
      <p:pic>
        <p:nvPicPr>
          <p:cNvPr id="1026" name="Picture 2"/>
          <p:cNvPicPr>
            <a:picLocks noChangeAspect="1" noChangeArrowheads="1"/>
          </p:cNvPicPr>
          <p:nvPr/>
        </p:nvPicPr>
        <p:blipFill>
          <a:blip r:embed="rId3"/>
          <a:stretch>
            <a:fillRect/>
          </a:stretch>
        </p:blipFill>
        <p:spPr bwMode="auto">
          <a:xfrm>
            <a:off x="152400" y="2391726"/>
            <a:ext cx="4268790" cy="25612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0" y="0"/>
            <a:ext cx="9163050" cy="6505575"/>
          </a:xfrm>
          <a:prstGeom prst="rect">
            <a:avLst/>
          </a:prstGeom>
          <a:noFill/>
          <a:ln w="9525">
            <a:noFill/>
            <a:miter lim="800000"/>
            <a:headEnd/>
            <a:tailEnd/>
          </a:ln>
          <a:effectLst/>
        </p:spPr>
      </p:pic>
      <p:sp>
        <p:nvSpPr>
          <p:cNvPr id="21" name="Content Placeholder 20"/>
          <p:cNvSpPr>
            <a:spLocks noGrp="1"/>
          </p:cNvSpPr>
          <p:nvPr>
            <p:ph sz="half" idx="1"/>
          </p:nvPr>
        </p:nvSpPr>
        <p:spPr>
          <a:xfrm>
            <a:off x="76200" y="1295400"/>
            <a:ext cx="4419600" cy="533400"/>
          </a:xfrm>
        </p:spPr>
        <p:txBody>
          <a:bodyPr>
            <a:noAutofit/>
          </a:bodyPr>
          <a:lstStyle/>
          <a:p>
            <a:pPr algn="ctr">
              <a:buNone/>
            </a:pPr>
            <a:r>
              <a:rPr lang="en-US" sz="3200" dirty="0" smtClean="0">
                <a:solidFill>
                  <a:schemeClr val="bg1"/>
                </a:solidFill>
              </a:rPr>
              <a:t>Free Will!</a:t>
            </a:r>
            <a:endParaRPr lang="en-US" sz="3200" dirty="0">
              <a:solidFill>
                <a:schemeClr val="bg1"/>
              </a:solidFill>
            </a:endParaRPr>
          </a:p>
        </p:txBody>
      </p:sp>
      <p:sp>
        <p:nvSpPr>
          <p:cNvPr id="22" name="Content Placeholder 21"/>
          <p:cNvSpPr>
            <a:spLocks noGrp="1"/>
          </p:cNvSpPr>
          <p:nvPr>
            <p:ph sz="half" idx="2"/>
          </p:nvPr>
        </p:nvSpPr>
        <p:spPr>
          <a:xfrm>
            <a:off x="4648200" y="685800"/>
            <a:ext cx="4419600" cy="5791200"/>
          </a:xfrm>
        </p:spPr>
        <p:txBody>
          <a:bodyPr>
            <a:normAutofit/>
          </a:bodyPr>
          <a:lstStyle/>
          <a:p>
            <a:pPr>
              <a:buNone/>
            </a:pPr>
            <a:r>
              <a:rPr lang="en-US" dirty="0" smtClean="0">
                <a:latin typeface="Arial" pitchFamily="34" charset="0"/>
                <a:cs typeface="Arial" pitchFamily="34" charset="0"/>
              </a:rPr>
              <a:t>As we say ‘No’ to determinism, we tend to think in about free will! But, can really free will be the base of such world, or its just illusion?</a:t>
            </a: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Again answer is not so straightforward.</a:t>
            </a: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Let’s think about the question a bit deeply…</a:t>
            </a:r>
            <a:endParaRPr lang="en-US"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a:stretch>
            <a:fillRect/>
          </a:stretch>
        </p:blipFill>
        <p:spPr bwMode="auto">
          <a:xfrm>
            <a:off x="228601" y="2225575"/>
            <a:ext cx="4145702" cy="28708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0" y="0"/>
            <a:ext cx="9163050" cy="6505575"/>
          </a:xfrm>
          <a:prstGeom prst="rect">
            <a:avLst/>
          </a:prstGeom>
          <a:noFill/>
          <a:ln w="9525">
            <a:noFill/>
            <a:miter lim="800000"/>
            <a:headEnd/>
            <a:tailEnd/>
          </a:ln>
          <a:effectLst/>
        </p:spPr>
      </p:pic>
      <p:sp>
        <p:nvSpPr>
          <p:cNvPr id="21" name="Content Placeholder 20"/>
          <p:cNvSpPr>
            <a:spLocks noGrp="1"/>
          </p:cNvSpPr>
          <p:nvPr>
            <p:ph sz="half" idx="1"/>
          </p:nvPr>
        </p:nvSpPr>
        <p:spPr>
          <a:xfrm>
            <a:off x="76200" y="1295400"/>
            <a:ext cx="4419600" cy="533400"/>
          </a:xfrm>
        </p:spPr>
        <p:txBody>
          <a:bodyPr>
            <a:noAutofit/>
          </a:bodyPr>
          <a:lstStyle/>
          <a:p>
            <a:pPr algn="ctr">
              <a:buNone/>
            </a:pPr>
            <a:r>
              <a:rPr lang="en-US" sz="3200" dirty="0" smtClean="0">
                <a:solidFill>
                  <a:schemeClr val="bg1"/>
                </a:solidFill>
              </a:rPr>
              <a:t>Freedom to choose?</a:t>
            </a:r>
            <a:endParaRPr lang="en-US" sz="3200" dirty="0">
              <a:solidFill>
                <a:schemeClr val="bg1"/>
              </a:solidFill>
            </a:endParaRPr>
          </a:p>
        </p:txBody>
      </p:sp>
      <p:sp>
        <p:nvSpPr>
          <p:cNvPr id="22" name="Content Placeholder 21"/>
          <p:cNvSpPr>
            <a:spLocks noGrp="1"/>
          </p:cNvSpPr>
          <p:nvPr>
            <p:ph sz="half" idx="2"/>
          </p:nvPr>
        </p:nvSpPr>
        <p:spPr>
          <a:xfrm>
            <a:off x="4648200" y="685800"/>
            <a:ext cx="4419600" cy="5791200"/>
          </a:xfrm>
        </p:spPr>
        <p:txBody>
          <a:bodyPr>
            <a:normAutofit/>
          </a:bodyPr>
          <a:lstStyle/>
          <a:p>
            <a:pPr>
              <a:buNone/>
            </a:pPr>
            <a:r>
              <a:rPr lang="en-US" dirty="0" smtClean="0">
                <a:latin typeface="Arial" pitchFamily="34" charset="0"/>
                <a:cs typeface="Arial" pitchFamily="34" charset="0"/>
              </a:rPr>
              <a:t>To start with, free will </a:t>
            </a:r>
            <a:r>
              <a:rPr lang="en-US" dirty="0" smtClean="0">
                <a:latin typeface="Arial" pitchFamily="34" charset="0"/>
                <a:cs typeface="Arial" pitchFamily="34" charset="0"/>
              </a:rPr>
              <a:t>can be defined as freedom to choose. Now, though the machine world does not satisfy the criteria for deterministic world, it fails to do the same for free will too!</a:t>
            </a:r>
          </a:p>
          <a:p>
            <a:pPr>
              <a:buNone/>
            </a:pPr>
            <a:endParaRPr lang="en-US" dirty="0" smtClean="0">
              <a:latin typeface="Arial" pitchFamily="34" charset="0"/>
              <a:cs typeface="Arial" pitchFamily="34" charset="0"/>
            </a:endParaRP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Machines do not have freedom to choose!</a:t>
            </a:r>
            <a:endParaRPr lang="en-US"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a:stretch>
            <a:fillRect/>
          </a:stretch>
        </p:blipFill>
        <p:spPr bwMode="auto">
          <a:xfrm>
            <a:off x="228601" y="2057400"/>
            <a:ext cx="4145702" cy="32072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0" y="0"/>
            <a:ext cx="9163050" cy="6505575"/>
          </a:xfrm>
          <a:prstGeom prst="rect">
            <a:avLst/>
          </a:prstGeom>
          <a:noFill/>
          <a:ln w="9525">
            <a:noFill/>
            <a:miter lim="800000"/>
            <a:headEnd/>
            <a:tailEnd/>
          </a:ln>
          <a:effectLst/>
        </p:spPr>
      </p:pic>
      <p:sp>
        <p:nvSpPr>
          <p:cNvPr id="21" name="Content Placeholder 20"/>
          <p:cNvSpPr>
            <a:spLocks noGrp="1"/>
          </p:cNvSpPr>
          <p:nvPr>
            <p:ph sz="half" idx="1"/>
          </p:nvPr>
        </p:nvSpPr>
        <p:spPr>
          <a:xfrm>
            <a:off x="76200" y="838200"/>
            <a:ext cx="4419600" cy="533400"/>
          </a:xfrm>
        </p:spPr>
        <p:txBody>
          <a:bodyPr>
            <a:noAutofit/>
          </a:bodyPr>
          <a:lstStyle/>
          <a:p>
            <a:pPr algn="ctr">
              <a:buNone/>
            </a:pPr>
            <a:r>
              <a:rPr lang="en-US" sz="3200" dirty="0" smtClean="0">
                <a:solidFill>
                  <a:schemeClr val="bg1"/>
                </a:solidFill>
              </a:rPr>
              <a:t>Hey, tell me what to do!</a:t>
            </a:r>
          </a:p>
        </p:txBody>
      </p:sp>
      <p:sp>
        <p:nvSpPr>
          <p:cNvPr id="22" name="Content Placeholder 21"/>
          <p:cNvSpPr>
            <a:spLocks noGrp="1"/>
          </p:cNvSpPr>
          <p:nvPr>
            <p:ph sz="half" idx="2"/>
          </p:nvPr>
        </p:nvSpPr>
        <p:spPr>
          <a:xfrm>
            <a:off x="4648200" y="685800"/>
            <a:ext cx="4419600" cy="5791200"/>
          </a:xfrm>
        </p:spPr>
        <p:txBody>
          <a:bodyPr>
            <a:normAutofit/>
          </a:bodyPr>
          <a:lstStyle/>
          <a:p>
            <a:pPr>
              <a:buNone/>
            </a:pPr>
            <a:r>
              <a:rPr lang="en-US" dirty="0" smtClean="0">
                <a:latin typeface="Arial" pitchFamily="34" charset="0"/>
                <a:cs typeface="Arial" pitchFamily="34" charset="0"/>
              </a:rPr>
              <a:t>Once the input is given or taken, they have to give result. They do not choose anything. They can just process the things.</a:t>
            </a: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Now, we come to conclusion that the so called ‘machine world’ is not based on the concept of free will.</a:t>
            </a:r>
            <a:endParaRPr lang="en-US"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a:stretch>
            <a:fillRect/>
          </a:stretch>
        </p:blipFill>
        <p:spPr bwMode="auto">
          <a:xfrm>
            <a:off x="533400" y="1828800"/>
            <a:ext cx="3460289"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a:srcRect/>
          <a:stretch>
            <a:fillRect/>
          </a:stretch>
        </p:blipFill>
        <p:spPr bwMode="auto">
          <a:xfrm>
            <a:off x="-38100" y="0"/>
            <a:ext cx="9182100" cy="6524625"/>
          </a:xfrm>
          <a:prstGeom prst="rect">
            <a:avLst/>
          </a:prstGeom>
          <a:noFill/>
          <a:ln w="9525">
            <a:noFill/>
            <a:miter lim="800000"/>
            <a:headEnd/>
            <a:tailEnd/>
          </a:ln>
          <a:effectLst/>
        </p:spPr>
      </p:pic>
      <p:sp>
        <p:nvSpPr>
          <p:cNvPr id="9" name="Rectangle 8"/>
          <p:cNvSpPr/>
          <p:nvPr/>
        </p:nvSpPr>
        <p:spPr>
          <a:xfrm>
            <a:off x="4038600" y="3810000"/>
            <a:ext cx="3810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srcRect/>
          <a:stretch>
            <a:fillRect/>
          </a:stretch>
        </p:blipFill>
        <p:spPr bwMode="auto">
          <a:xfrm>
            <a:off x="0" y="0"/>
            <a:ext cx="9182100" cy="6524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solidFill>
                  <a:schemeClr val="bg1"/>
                </a:solidFill>
                <a:latin typeface="Arial" pitchFamily="34" charset="0"/>
                <a:cs typeface="Arial" pitchFamily="34" charset="0"/>
              </a:rPr>
              <a:t>Introduction</a:t>
            </a:r>
            <a:endParaRPr lang="en-US" sz="4800" dirty="0">
              <a:solidFill>
                <a:schemeClr val="bg1"/>
              </a:solidFill>
              <a:latin typeface="Arial" pitchFamily="34" charset="0"/>
              <a:cs typeface="Arial" pitchFamily="34" charset="0"/>
            </a:endParaRPr>
          </a:p>
        </p:txBody>
      </p:sp>
      <p:sp>
        <p:nvSpPr>
          <p:cNvPr id="5" name="Content Placeholder 4"/>
          <p:cNvSpPr>
            <a:spLocks noGrp="1"/>
          </p:cNvSpPr>
          <p:nvPr>
            <p:ph idx="1"/>
          </p:nvPr>
        </p:nvSpPr>
        <p:spPr/>
        <p:txBody>
          <a:bodyPr numCol="1">
            <a:normAutofit lnSpcReduction="10000"/>
          </a:bodyPr>
          <a:lstStyle/>
          <a:p>
            <a:pPr>
              <a:buNone/>
            </a:pPr>
            <a:r>
              <a:rPr lang="en-US" dirty="0" smtClean="0">
                <a:solidFill>
                  <a:schemeClr val="bg1"/>
                </a:solidFill>
                <a:latin typeface="Arial" pitchFamily="34" charset="0"/>
                <a:cs typeface="Arial" pitchFamily="34" charset="0"/>
              </a:rPr>
              <a:t>‘Philosophical Approach Towards Extreme Technology’! Seems like one of those ‘hard to digest’ things, doesn’t it?</a:t>
            </a:r>
          </a:p>
          <a:p>
            <a:pPr>
              <a:buNone/>
            </a:pPr>
            <a:endParaRPr lang="en-US" dirty="0" smtClean="0">
              <a:solidFill>
                <a:schemeClr val="bg1"/>
              </a:solidFill>
              <a:latin typeface="Arial" pitchFamily="34" charset="0"/>
              <a:cs typeface="Arial" pitchFamily="34" charset="0"/>
            </a:endParaRPr>
          </a:p>
          <a:p>
            <a:pPr>
              <a:buNone/>
            </a:pPr>
            <a:r>
              <a:rPr lang="en-US" dirty="0" smtClean="0">
                <a:solidFill>
                  <a:schemeClr val="bg1"/>
                </a:solidFill>
                <a:latin typeface="Arial" pitchFamily="34" charset="0"/>
                <a:cs typeface="Arial" pitchFamily="34" charset="0"/>
              </a:rPr>
              <a:t>Well, given that philosophy itself is the thing which can deal with virtually anything out there, we can say that there must be some link between these two apparently opposite poles.</a:t>
            </a:r>
            <a:endParaRPr lang="en-US"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4572000" cy="6477000"/>
          </a:xfrm>
          <a:prstGeom prst="rect">
            <a:avLst/>
          </a:prstGeom>
          <a:noFill/>
          <a:ln w="9525">
            <a:noFill/>
            <a:miter lim="800000"/>
            <a:headEnd/>
            <a:tailEnd/>
          </a:ln>
          <a:effectLst/>
        </p:spPr>
      </p:pic>
      <p:sp>
        <p:nvSpPr>
          <p:cNvPr id="13" name="Content Placeholder 12"/>
          <p:cNvSpPr>
            <a:spLocks noGrp="1"/>
          </p:cNvSpPr>
          <p:nvPr>
            <p:ph sz="half" idx="1"/>
          </p:nvPr>
        </p:nvSpPr>
        <p:spPr>
          <a:xfrm>
            <a:off x="228600" y="609600"/>
            <a:ext cx="4191000" cy="5516563"/>
          </a:xfrm>
        </p:spPr>
        <p:txBody>
          <a:bodyPr/>
          <a:lstStyle/>
          <a:p>
            <a:pPr>
              <a:buNone/>
            </a:pPr>
            <a:r>
              <a:rPr lang="en-US" dirty="0" smtClean="0">
                <a:solidFill>
                  <a:schemeClr val="bg1"/>
                </a:solidFill>
                <a:latin typeface="Arial" pitchFamily="34" charset="0"/>
                <a:cs typeface="Arial" pitchFamily="34" charset="0"/>
              </a:rPr>
              <a:t>We started our journey of technology with very basic things.</a:t>
            </a:r>
          </a:p>
          <a:p>
            <a:pPr>
              <a:buNone/>
            </a:pPr>
            <a:r>
              <a:rPr lang="en-US" dirty="0" smtClean="0">
                <a:solidFill>
                  <a:schemeClr val="bg1"/>
                </a:solidFill>
                <a:latin typeface="Arial" pitchFamily="34" charset="0"/>
                <a:cs typeface="Arial" pitchFamily="34" charset="0"/>
              </a:rPr>
              <a:t>We had the first generation computers as large as a room. The input was given through direct coding. Clocking, 60 Hz!</a:t>
            </a:r>
          </a:p>
          <a:p>
            <a:pPr>
              <a:buNone/>
            </a:pPr>
            <a:r>
              <a:rPr lang="en-US" dirty="0" smtClean="0">
                <a:solidFill>
                  <a:schemeClr val="bg1"/>
                </a:solidFill>
                <a:latin typeface="Arial" pitchFamily="34" charset="0"/>
                <a:cs typeface="Arial" pitchFamily="34" charset="0"/>
              </a:rPr>
              <a:t>Things changed, technology evolved.</a:t>
            </a:r>
          </a:p>
          <a:p>
            <a:pPr>
              <a:buNone/>
            </a:pPr>
            <a:r>
              <a:rPr lang="en-US" dirty="0" smtClean="0">
                <a:solidFill>
                  <a:schemeClr val="bg1"/>
                </a:solidFill>
                <a:latin typeface="Arial" pitchFamily="34" charset="0"/>
                <a:cs typeface="Arial" pitchFamily="34" charset="0"/>
              </a:rPr>
              <a:t>Now...</a:t>
            </a:r>
          </a:p>
        </p:txBody>
      </p:sp>
      <p:pic>
        <p:nvPicPr>
          <p:cNvPr id="15" name="Content Placeholder 14" descr="eniac-300x222.jpg"/>
          <p:cNvPicPr>
            <a:picLocks noGrp="1" noChangeAspect="1"/>
          </p:cNvPicPr>
          <p:nvPr>
            <p:ph sz="half" idx="2"/>
          </p:nvPr>
        </p:nvPicPr>
        <p:blipFill>
          <a:blip r:embed="rId3"/>
          <a:stretch>
            <a:fillRect/>
          </a:stretch>
        </p:blipFill>
        <p:spPr>
          <a:xfrm>
            <a:off x="4666735" y="2438400"/>
            <a:ext cx="4324865" cy="3200400"/>
          </a:xfrm>
        </p:spPr>
      </p:pic>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2"/>
          <p:cNvSpPr txBox="1">
            <a:spLocks/>
          </p:cNvSpPr>
          <p:nvPr/>
        </p:nvSpPr>
        <p:spPr>
          <a:xfrm>
            <a:off x="4724400" y="1371600"/>
            <a:ext cx="4191000" cy="914400"/>
          </a:xfrm>
          <a:prstGeom prst="rect">
            <a:avLst/>
          </a:prstGeom>
        </p:spPr>
        <p:txBody>
          <a:bodyPr vert="horz" lIns="91440" tIns="45720" rIns="91440" bIns="45720" rtlCol="0">
            <a:noAutofit/>
          </a:bodyPr>
          <a:lstStyle/>
          <a:p>
            <a:pPr marL="342900" indent="-342900" algn="ctr">
              <a:spcBef>
                <a:spcPct val="20000"/>
              </a:spcBef>
              <a:buFont typeface="Arial" pitchFamily="34" charset="0"/>
              <a:buNone/>
            </a:pPr>
            <a:r>
              <a:rPr kumimoji="0" lang="en-US" sz="2800" b="0" i="0" u="none" strike="noStrike" kern="1200" cap="none" spc="0" normalizeH="0" baseline="0" noProof="0" dirty="0" smtClean="0">
                <a:ln>
                  <a:noFill/>
                </a:ln>
                <a:effectLst/>
                <a:uLnTx/>
                <a:uFillTx/>
                <a:latin typeface="Arial" pitchFamily="34" charset="0"/>
                <a:ea typeface="+mn-ea"/>
                <a:cs typeface="Arial" pitchFamily="34" charset="0"/>
              </a:rPr>
              <a:t>The</a:t>
            </a:r>
            <a:r>
              <a:rPr kumimoji="0" lang="en-US" sz="2800" b="0" i="0" u="none" strike="noStrike" kern="1200" cap="none" spc="0" normalizeH="0" noProof="0" dirty="0" smtClean="0">
                <a:ln>
                  <a:noFill/>
                </a:ln>
                <a:effectLst/>
                <a:uLnTx/>
                <a:uFillTx/>
                <a:latin typeface="Arial" pitchFamily="34" charset="0"/>
                <a:ea typeface="+mn-ea"/>
                <a:cs typeface="Arial" pitchFamily="34" charset="0"/>
              </a:rPr>
              <a:t> First Generation Computer.</a:t>
            </a:r>
            <a:endParaRPr kumimoji="0" lang="en-US" sz="28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4572000" cy="6477000"/>
          </a:xfrm>
          <a:prstGeom prst="rect">
            <a:avLst/>
          </a:prstGeom>
          <a:noFill/>
          <a:ln w="9525">
            <a:noFill/>
            <a:miter lim="800000"/>
            <a:headEnd/>
            <a:tailEnd/>
          </a:ln>
          <a:effectLst/>
        </p:spPr>
      </p:pic>
      <p:sp>
        <p:nvSpPr>
          <p:cNvPr id="13" name="Content Placeholder 12"/>
          <p:cNvSpPr>
            <a:spLocks noGrp="1"/>
          </p:cNvSpPr>
          <p:nvPr>
            <p:ph sz="half" idx="1"/>
          </p:nvPr>
        </p:nvSpPr>
        <p:spPr>
          <a:xfrm>
            <a:off x="228600" y="609600"/>
            <a:ext cx="4191000" cy="5516563"/>
          </a:xfrm>
        </p:spPr>
        <p:txBody>
          <a:bodyPr>
            <a:normAutofit/>
          </a:bodyPr>
          <a:lstStyle/>
          <a:p>
            <a:pPr>
              <a:buNone/>
            </a:pPr>
            <a:r>
              <a:rPr lang="en-US" dirty="0" smtClean="0">
                <a:solidFill>
                  <a:schemeClr val="bg1"/>
                </a:solidFill>
                <a:latin typeface="Arial" pitchFamily="34" charset="0"/>
                <a:cs typeface="Arial" pitchFamily="34" charset="0"/>
              </a:rPr>
              <a:t>We have a 11 mm thick pocket PC clocking at 1GHz, i.e., faster than 10</a:t>
            </a:r>
            <a:r>
              <a:rPr lang="en-US" baseline="30000" dirty="0" smtClean="0">
                <a:solidFill>
                  <a:schemeClr val="bg1"/>
                </a:solidFill>
                <a:latin typeface="Arial" pitchFamily="34" charset="0"/>
                <a:cs typeface="Arial" pitchFamily="34" charset="0"/>
              </a:rPr>
              <a:t>8 </a:t>
            </a:r>
            <a:r>
              <a:rPr lang="en-US" dirty="0" smtClean="0">
                <a:solidFill>
                  <a:schemeClr val="bg1"/>
                </a:solidFill>
                <a:latin typeface="Arial" pitchFamily="34" charset="0"/>
                <a:cs typeface="Arial" pitchFamily="34" charset="0"/>
              </a:rPr>
              <a:t> times the first generation computers.</a:t>
            </a:r>
          </a:p>
          <a:p>
            <a:pPr>
              <a:buNone/>
            </a:pPr>
            <a:endParaRPr lang="en-US" dirty="0">
              <a:solidFill>
                <a:schemeClr val="bg1"/>
              </a:solidFill>
              <a:latin typeface="Arial" pitchFamily="34" charset="0"/>
              <a:cs typeface="Arial" pitchFamily="34" charset="0"/>
            </a:endParaRPr>
          </a:p>
          <a:p>
            <a:pPr>
              <a:buNone/>
            </a:pPr>
            <a:endParaRPr lang="en-US" dirty="0" smtClean="0">
              <a:solidFill>
                <a:schemeClr val="bg1"/>
              </a:solidFill>
              <a:latin typeface="Arial" pitchFamily="34" charset="0"/>
              <a:cs typeface="Arial" pitchFamily="34" charset="0"/>
            </a:endParaRPr>
          </a:p>
          <a:p>
            <a:pPr>
              <a:buNone/>
            </a:pPr>
            <a:endParaRPr lang="en-US" dirty="0">
              <a:solidFill>
                <a:schemeClr val="bg1"/>
              </a:solidFill>
              <a:latin typeface="Arial" pitchFamily="34" charset="0"/>
              <a:cs typeface="Arial" pitchFamily="34" charset="0"/>
            </a:endParaRPr>
          </a:p>
          <a:p>
            <a:pPr>
              <a:buNone/>
            </a:pPr>
            <a:endParaRPr lang="en-US" dirty="0" smtClean="0">
              <a:solidFill>
                <a:schemeClr val="bg1"/>
              </a:solidFill>
              <a:latin typeface="Arial" pitchFamily="34" charset="0"/>
              <a:cs typeface="Arial" pitchFamily="34" charset="0"/>
            </a:endParaRPr>
          </a:p>
          <a:p>
            <a:pPr>
              <a:buNone/>
            </a:pPr>
            <a:r>
              <a:rPr lang="en-US" dirty="0" smtClean="0">
                <a:solidFill>
                  <a:schemeClr val="bg1"/>
                </a:solidFill>
                <a:latin typeface="Arial" pitchFamily="34" charset="0"/>
                <a:cs typeface="Arial" pitchFamily="34" charset="0"/>
              </a:rPr>
              <a:t>Still a thing remains unchanged…</a:t>
            </a:r>
          </a:p>
        </p:txBody>
      </p:sp>
      <p:pic>
        <p:nvPicPr>
          <p:cNvPr id="15" name="Content Placeholder 14" descr="eniac-300x222.jpg"/>
          <p:cNvPicPr>
            <a:picLocks noGrp="1" noChangeAspect="1"/>
          </p:cNvPicPr>
          <p:nvPr>
            <p:ph sz="half" idx="2"/>
          </p:nvPr>
        </p:nvPicPr>
        <p:blipFill>
          <a:blip r:embed="rId3"/>
          <a:stretch>
            <a:fillRect/>
          </a:stretch>
        </p:blipFill>
        <p:spPr>
          <a:xfrm>
            <a:off x="4712236" y="2438400"/>
            <a:ext cx="4233862" cy="3200400"/>
          </a:xfrm>
        </p:spPr>
      </p:pic>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2"/>
          <p:cNvSpPr txBox="1">
            <a:spLocks/>
          </p:cNvSpPr>
          <p:nvPr/>
        </p:nvSpPr>
        <p:spPr>
          <a:xfrm>
            <a:off x="4724400" y="1371600"/>
            <a:ext cx="4191000" cy="914400"/>
          </a:xfrm>
          <a:prstGeom prst="rect">
            <a:avLst/>
          </a:prstGeom>
        </p:spPr>
        <p:txBody>
          <a:bodyPr vert="horz" lIns="91440" tIns="45720" rIns="91440" bIns="45720" rtlCol="0">
            <a:noAutofit/>
          </a:bodyPr>
          <a:lstStyle/>
          <a:p>
            <a:pPr marL="342900" indent="-342900" algn="ctr">
              <a:spcBef>
                <a:spcPct val="20000"/>
              </a:spcBef>
              <a:buFont typeface="Arial" pitchFamily="34" charset="0"/>
              <a:buNone/>
            </a:pPr>
            <a:r>
              <a:rPr kumimoji="0" lang="en-US" sz="2800" b="0" i="0" u="none" strike="noStrike" kern="1200" cap="none" spc="0" normalizeH="0" baseline="0" noProof="0" dirty="0" smtClean="0">
                <a:ln>
                  <a:noFill/>
                </a:ln>
                <a:effectLst/>
                <a:uLnTx/>
                <a:uFillTx/>
                <a:latin typeface="Arial" pitchFamily="34" charset="0"/>
                <a:ea typeface="+mn-ea"/>
                <a:cs typeface="Arial" pitchFamily="34" charset="0"/>
              </a:rPr>
              <a:t>HTC HD2</a:t>
            </a:r>
            <a:endParaRPr kumimoji="0" lang="en-US" sz="28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4572000" cy="6477000"/>
          </a:xfrm>
          <a:prstGeom prst="rect">
            <a:avLst/>
          </a:prstGeom>
          <a:noFill/>
          <a:ln w="9525">
            <a:noFill/>
            <a:miter lim="800000"/>
            <a:headEnd/>
            <a:tailEnd/>
          </a:ln>
          <a:effectLst/>
        </p:spPr>
      </p:pic>
      <p:sp>
        <p:nvSpPr>
          <p:cNvPr id="13" name="Content Placeholder 12"/>
          <p:cNvSpPr>
            <a:spLocks noGrp="1"/>
          </p:cNvSpPr>
          <p:nvPr>
            <p:ph sz="half" idx="1"/>
          </p:nvPr>
        </p:nvSpPr>
        <p:spPr>
          <a:xfrm>
            <a:off x="228600" y="609600"/>
            <a:ext cx="4191000" cy="5516563"/>
          </a:xfrm>
        </p:spPr>
        <p:txBody>
          <a:bodyPr/>
          <a:lstStyle/>
          <a:p>
            <a:pPr>
              <a:buNone/>
            </a:pPr>
            <a:r>
              <a:rPr lang="en-US" dirty="0" smtClean="0">
                <a:solidFill>
                  <a:schemeClr val="bg1"/>
                </a:solidFill>
                <a:latin typeface="Arial" pitchFamily="34" charset="0"/>
                <a:cs typeface="Arial" pitchFamily="34" charset="0"/>
              </a:rPr>
              <a:t>Can you guess what these things are? This is a technology from Japan.</a:t>
            </a:r>
          </a:p>
          <a:p>
            <a:pPr>
              <a:buNone/>
            </a:pPr>
            <a:endParaRPr lang="en-US" dirty="0" smtClean="0">
              <a:solidFill>
                <a:schemeClr val="bg1"/>
              </a:solidFill>
              <a:latin typeface="Arial" pitchFamily="34" charset="0"/>
              <a:cs typeface="Arial" pitchFamily="34" charset="0"/>
            </a:endParaRPr>
          </a:p>
        </p:txBody>
      </p:sp>
      <p:pic>
        <p:nvPicPr>
          <p:cNvPr id="15" name="Content Placeholder 14" descr="eniac-300x222.jpg"/>
          <p:cNvPicPr>
            <a:picLocks noGrp="1" noChangeAspect="1"/>
          </p:cNvPicPr>
          <p:nvPr>
            <p:ph sz="half" idx="2"/>
          </p:nvPr>
        </p:nvPicPr>
        <p:blipFill>
          <a:blip r:embed="rId3"/>
          <a:stretch>
            <a:fillRect/>
          </a:stretch>
        </p:blipFill>
        <p:spPr>
          <a:xfrm>
            <a:off x="4986338" y="228600"/>
            <a:ext cx="3852862" cy="2365897"/>
          </a:xfrm>
        </p:spPr>
      </p:pic>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2"/>
          <p:cNvSpPr txBox="1">
            <a:spLocks/>
          </p:cNvSpPr>
          <p:nvPr/>
        </p:nvSpPr>
        <p:spPr>
          <a:xfrm>
            <a:off x="4800600" y="2743200"/>
            <a:ext cx="4191000" cy="533400"/>
          </a:xfrm>
          <a:prstGeom prst="rect">
            <a:avLst/>
          </a:prstGeom>
        </p:spPr>
        <p:txBody>
          <a:bodyPr vert="horz" lIns="91440" tIns="45720" rIns="91440" bIns="45720" rtlCol="0">
            <a:noAutofit/>
          </a:bodyPr>
          <a:lstStyle/>
          <a:p>
            <a:pPr marL="342900" indent="-342900" algn="ctr">
              <a:spcBef>
                <a:spcPct val="20000"/>
              </a:spcBef>
              <a:buFont typeface="Arial" pitchFamily="34" charset="0"/>
              <a:buNone/>
            </a:pPr>
            <a:r>
              <a:rPr lang="en-US" sz="2800" dirty="0" smtClean="0">
                <a:latin typeface="Arial" pitchFamily="34" charset="0"/>
                <a:cs typeface="Arial" pitchFamily="34" charset="0"/>
              </a:rPr>
              <a:t>Guess!</a:t>
            </a:r>
            <a:endParaRPr kumimoji="0" lang="en-US" sz="2800" b="0" i="0" u="none" strike="noStrike" kern="1200" cap="none" spc="0" normalizeH="0" baseline="0" noProof="0" dirty="0" smtClean="0">
              <a:ln>
                <a:noFill/>
              </a:ln>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4572000" cy="6477000"/>
          </a:xfrm>
          <a:prstGeom prst="rect">
            <a:avLst/>
          </a:prstGeom>
          <a:noFill/>
          <a:ln w="9525">
            <a:noFill/>
            <a:miter lim="800000"/>
            <a:headEnd/>
            <a:tailEnd/>
          </a:ln>
          <a:effectLst/>
        </p:spPr>
      </p:pic>
      <p:sp>
        <p:nvSpPr>
          <p:cNvPr id="13" name="Content Placeholder 12"/>
          <p:cNvSpPr>
            <a:spLocks noGrp="1"/>
          </p:cNvSpPr>
          <p:nvPr>
            <p:ph sz="half" idx="1"/>
          </p:nvPr>
        </p:nvSpPr>
        <p:spPr>
          <a:xfrm>
            <a:off x="228600" y="609600"/>
            <a:ext cx="4191000" cy="5516563"/>
          </a:xfrm>
        </p:spPr>
        <p:txBody>
          <a:bodyPr/>
          <a:lstStyle/>
          <a:p>
            <a:pPr>
              <a:buNone/>
            </a:pPr>
            <a:r>
              <a:rPr lang="en-US" dirty="0" smtClean="0">
                <a:solidFill>
                  <a:schemeClr val="bg1"/>
                </a:solidFill>
                <a:latin typeface="Arial" pitchFamily="34" charset="0"/>
                <a:cs typeface="Arial" pitchFamily="34" charset="0"/>
              </a:rPr>
              <a:t>Can you guess what these things are? This is a technology from Japan.</a:t>
            </a:r>
          </a:p>
          <a:p>
            <a:pPr>
              <a:buNone/>
            </a:pPr>
            <a:endParaRPr lang="en-US" dirty="0" smtClean="0">
              <a:solidFill>
                <a:schemeClr val="bg1"/>
              </a:solidFill>
              <a:latin typeface="Arial" pitchFamily="34" charset="0"/>
              <a:cs typeface="Arial" pitchFamily="34" charset="0"/>
            </a:endParaRPr>
          </a:p>
          <a:p>
            <a:pPr>
              <a:buNone/>
            </a:pPr>
            <a:r>
              <a:rPr lang="en-US" dirty="0" smtClean="0">
                <a:solidFill>
                  <a:schemeClr val="bg1"/>
                </a:solidFill>
                <a:latin typeface="Arial" pitchFamily="34" charset="0"/>
                <a:cs typeface="Arial" pitchFamily="34" charset="0"/>
              </a:rPr>
              <a:t>Cameras in pens?</a:t>
            </a:r>
          </a:p>
          <a:p>
            <a:pPr>
              <a:buNone/>
            </a:pPr>
            <a:r>
              <a:rPr lang="en-US" dirty="0" smtClean="0">
                <a:solidFill>
                  <a:schemeClr val="bg1"/>
                </a:solidFill>
                <a:latin typeface="Arial" pitchFamily="34" charset="0"/>
                <a:cs typeface="Arial" pitchFamily="34" charset="0"/>
              </a:rPr>
              <a:t>No!</a:t>
            </a:r>
          </a:p>
          <a:p>
            <a:pPr>
              <a:buNone/>
            </a:pPr>
            <a:endParaRPr lang="en-US" dirty="0">
              <a:solidFill>
                <a:schemeClr val="bg1"/>
              </a:solidFill>
              <a:latin typeface="Arial" pitchFamily="34" charset="0"/>
              <a:cs typeface="Arial" pitchFamily="34" charset="0"/>
            </a:endParaRPr>
          </a:p>
          <a:p>
            <a:pPr>
              <a:buNone/>
            </a:pPr>
            <a:r>
              <a:rPr lang="en-US" dirty="0" smtClean="0">
                <a:solidFill>
                  <a:schemeClr val="bg1"/>
                </a:solidFill>
                <a:latin typeface="Arial" pitchFamily="34" charset="0"/>
                <a:cs typeface="Arial" pitchFamily="34" charset="0"/>
              </a:rPr>
              <a:t>Any other wild guesses?</a:t>
            </a:r>
          </a:p>
        </p:txBody>
      </p:sp>
      <p:pic>
        <p:nvPicPr>
          <p:cNvPr id="15" name="Content Placeholder 14" descr="eniac-300x222.jpg"/>
          <p:cNvPicPr>
            <a:picLocks noGrp="1" noChangeAspect="1"/>
          </p:cNvPicPr>
          <p:nvPr>
            <p:ph sz="half" idx="2"/>
          </p:nvPr>
        </p:nvPicPr>
        <p:blipFill>
          <a:blip r:embed="rId3"/>
          <a:stretch>
            <a:fillRect/>
          </a:stretch>
        </p:blipFill>
        <p:spPr>
          <a:xfrm>
            <a:off x="4986338" y="228600"/>
            <a:ext cx="3852862" cy="2365897"/>
          </a:xfrm>
        </p:spPr>
      </p:pic>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2"/>
          <p:cNvSpPr txBox="1">
            <a:spLocks/>
          </p:cNvSpPr>
          <p:nvPr/>
        </p:nvSpPr>
        <p:spPr>
          <a:xfrm>
            <a:off x="4800600" y="2743200"/>
            <a:ext cx="4191000" cy="533400"/>
          </a:xfrm>
          <a:prstGeom prst="rect">
            <a:avLst/>
          </a:prstGeom>
        </p:spPr>
        <p:txBody>
          <a:bodyPr vert="horz" lIns="91440" tIns="45720" rIns="91440" bIns="45720" rtlCol="0">
            <a:noAutofit/>
          </a:bodyPr>
          <a:lstStyle/>
          <a:p>
            <a:pPr marL="342900" indent="-342900" algn="ctr">
              <a:spcBef>
                <a:spcPct val="20000"/>
              </a:spcBef>
              <a:buFont typeface="Arial" pitchFamily="34" charset="0"/>
              <a:buNone/>
            </a:pPr>
            <a:r>
              <a:rPr lang="en-US" sz="2800" dirty="0" smtClean="0">
                <a:latin typeface="Arial" pitchFamily="34" charset="0"/>
                <a:cs typeface="Arial" pitchFamily="34" charset="0"/>
              </a:rPr>
              <a:t>Guess!</a:t>
            </a:r>
            <a:endParaRPr kumimoji="0" lang="en-US" sz="2800" b="0" i="0" u="none" strike="noStrike" kern="1200" cap="none" spc="0" normalizeH="0" baseline="0" noProof="0" dirty="0" smtClean="0">
              <a:ln>
                <a:noFill/>
              </a:ln>
              <a:effectLst/>
              <a:uLnTx/>
              <a:uFillTx/>
              <a:latin typeface="Arial" pitchFamily="34" charset="0"/>
              <a:ea typeface="+mn-ea"/>
              <a:cs typeface="Arial" pitchFamily="34" charset="0"/>
            </a:endParaRPr>
          </a:p>
        </p:txBody>
      </p:sp>
      <p:pic>
        <p:nvPicPr>
          <p:cNvPr id="7" name="Picture 6" descr="ATT00004.jpg"/>
          <p:cNvPicPr>
            <a:picLocks noChangeAspect="1"/>
          </p:cNvPicPr>
          <p:nvPr/>
        </p:nvPicPr>
        <p:blipFill>
          <a:blip r:embed="rId4"/>
          <a:stretch>
            <a:fillRect/>
          </a:stretch>
        </p:blipFill>
        <p:spPr>
          <a:xfrm>
            <a:off x="4953000" y="3505200"/>
            <a:ext cx="3840960" cy="2667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4572000" cy="6477000"/>
          </a:xfrm>
          <a:prstGeom prst="rect">
            <a:avLst/>
          </a:prstGeom>
          <a:noFill/>
          <a:ln w="9525">
            <a:noFill/>
            <a:miter lim="800000"/>
            <a:headEnd/>
            <a:tailEnd/>
          </a:ln>
          <a:effectLst/>
        </p:spPr>
      </p:pic>
      <p:sp>
        <p:nvSpPr>
          <p:cNvPr id="13" name="Content Placeholder 12"/>
          <p:cNvSpPr>
            <a:spLocks noGrp="1"/>
          </p:cNvSpPr>
          <p:nvPr>
            <p:ph sz="half" idx="1"/>
          </p:nvPr>
        </p:nvSpPr>
        <p:spPr>
          <a:xfrm>
            <a:off x="228600" y="609600"/>
            <a:ext cx="4191000" cy="5516563"/>
          </a:xfrm>
        </p:spPr>
        <p:txBody>
          <a:bodyPr>
            <a:normAutofit/>
          </a:bodyPr>
          <a:lstStyle/>
          <a:p>
            <a:pPr>
              <a:buNone/>
            </a:pPr>
            <a:r>
              <a:rPr lang="en-US" dirty="0" smtClean="0">
                <a:solidFill>
                  <a:schemeClr val="bg1"/>
                </a:solidFill>
                <a:latin typeface="Arial" pitchFamily="34" charset="0"/>
                <a:cs typeface="Arial" pitchFamily="34" charset="0"/>
              </a:rPr>
              <a:t>They’re computers. One can ‘produce’ monitor and keyboard on any flat surface with them.</a:t>
            </a:r>
          </a:p>
          <a:p>
            <a:pPr>
              <a:buNone/>
            </a:pPr>
            <a:endParaRPr lang="en-US" dirty="0">
              <a:solidFill>
                <a:schemeClr val="bg1"/>
              </a:solidFill>
              <a:latin typeface="Arial" pitchFamily="34" charset="0"/>
              <a:cs typeface="Arial" pitchFamily="34" charset="0"/>
            </a:endParaRPr>
          </a:p>
          <a:p>
            <a:pPr>
              <a:buNone/>
            </a:pPr>
            <a:r>
              <a:rPr lang="en-US" dirty="0" smtClean="0">
                <a:solidFill>
                  <a:schemeClr val="bg1"/>
                </a:solidFill>
                <a:latin typeface="Arial" pitchFamily="34" charset="0"/>
                <a:cs typeface="Arial" pitchFamily="34" charset="0"/>
              </a:rPr>
              <a:t>Technology is advancing exponentially.</a:t>
            </a:r>
          </a:p>
          <a:p>
            <a:pPr>
              <a:buNone/>
            </a:pPr>
            <a:endParaRPr lang="en-US" dirty="0" smtClean="0">
              <a:solidFill>
                <a:schemeClr val="bg1"/>
              </a:solidFill>
              <a:latin typeface="Arial" pitchFamily="34" charset="0"/>
              <a:cs typeface="Arial" pitchFamily="34" charset="0"/>
            </a:endParaRPr>
          </a:p>
          <a:p>
            <a:pPr>
              <a:buNone/>
            </a:pPr>
            <a:endParaRPr lang="en-US" dirty="0">
              <a:solidFill>
                <a:schemeClr val="bg1"/>
              </a:solidFill>
              <a:latin typeface="Arial" pitchFamily="34" charset="0"/>
              <a:cs typeface="Arial" pitchFamily="34" charset="0"/>
            </a:endParaRPr>
          </a:p>
          <a:p>
            <a:pPr>
              <a:buNone/>
            </a:pPr>
            <a:r>
              <a:rPr lang="en-US" dirty="0" smtClean="0">
                <a:solidFill>
                  <a:schemeClr val="bg1"/>
                </a:solidFill>
                <a:latin typeface="Arial" pitchFamily="34" charset="0"/>
                <a:cs typeface="Arial" pitchFamily="34" charset="0"/>
              </a:rPr>
              <a:t>Still a thing remains unchanged…</a:t>
            </a:r>
          </a:p>
          <a:p>
            <a:pPr>
              <a:buNone/>
            </a:pPr>
            <a:endParaRPr lang="en-US" dirty="0" smtClean="0">
              <a:solidFill>
                <a:schemeClr val="bg1"/>
              </a:solidFill>
              <a:latin typeface="Arial" pitchFamily="34" charset="0"/>
              <a:cs typeface="Arial" pitchFamily="34" charset="0"/>
            </a:endParaRPr>
          </a:p>
          <a:p>
            <a:pPr>
              <a:buNone/>
            </a:pPr>
            <a:endParaRPr lang="en-US" dirty="0">
              <a:solidFill>
                <a:schemeClr val="bg1"/>
              </a:solidFill>
              <a:latin typeface="Arial" pitchFamily="34" charset="0"/>
              <a:cs typeface="Arial" pitchFamily="34" charset="0"/>
            </a:endParaRPr>
          </a:p>
          <a:p>
            <a:pPr>
              <a:buNone/>
            </a:pPr>
            <a:endParaRPr lang="en-US" dirty="0" smtClean="0">
              <a:solidFill>
                <a:schemeClr val="bg1"/>
              </a:solidFill>
              <a:latin typeface="Arial" pitchFamily="34" charset="0"/>
              <a:cs typeface="Arial" pitchFamily="34" charset="0"/>
            </a:endParaRPr>
          </a:p>
        </p:txBody>
      </p:sp>
      <p:pic>
        <p:nvPicPr>
          <p:cNvPr id="15" name="Content Placeholder 14" descr="eniac-300x222.jpg"/>
          <p:cNvPicPr>
            <a:picLocks noGrp="1" noChangeAspect="1"/>
          </p:cNvPicPr>
          <p:nvPr>
            <p:ph sz="half" idx="2"/>
          </p:nvPr>
        </p:nvPicPr>
        <p:blipFill>
          <a:blip r:embed="rId3"/>
          <a:stretch>
            <a:fillRect/>
          </a:stretch>
        </p:blipFill>
        <p:spPr>
          <a:xfrm>
            <a:off x="4953000" y="152401"/>
            <a:ext cx="3651855" cy="2801658"/>
          </a:xfrm>
        </p:spPr>
      </p:pic>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2"/>
          <p:cNvSpPr txBox="1">
            <a:spLocks/>
          </p:cNvSpPr>
          <p:nvPr/>
        </p:nvSpPr>
        <p:spPr>
          <a:xfrm>
            <a:off x="4724400" y="2971800"/>
            <a:ext cx="4191000" cy="533400"/>
          </a:xfrm>
          <a:prstGeom prst="rect">
            <a:avLst/>
          </a:prstGeom>
        </p:spPr>
        <p:txBody>
          <a:bodyPr vert="horz" lIns="91440" tIns="45720" rIns="91440" bIns="45720" rtlCol="0">
            <a:noAutofit/>
          </a:bodyPr>
          <a:lstStyle/>
          <a:p>
            <a:pPr marL="342900" indent="-342900" algn="ctr">
              <a:spcBef>
                <a:spcPct val="20000"/>
              </a:spcBef>
              <a:buFont typeface="Arial" pitchFamily="34" charset="0"/>
              <a:buNone/>
            </a:pPr>
            <a:r>
              <a:rPr kumimoji="0" lang="en-US" sz="2800" b="0" i="0" u="none" strike="noStrike" kern="1200" cap="none" spc="0" normalizeH="0" baseline="0" noProof="0" dirty="0" smtClean="0">
                <a:ln>
                  <a:noFill/>
                </a:ln>
                <a:effectLst/>
                <a:uLnTx/>
                <a:uFillTx/>
                <a:latin typeface="Arial" pitchFamily="34" charset="0"/>
                <a:ea typeface="+mn-ea"/>
                <a:cs typeface="Arial" pitchFamily="34" charset="0"/>
              </a:rPr>
              <a:t>Yeah, computers!</a:t>
            </a:r>
          </a:p>
        </p:txBody>
      </p:sp>
      <p:pic>
        <p:nvPicPr>
          <p:cNvPr id="7" name="Picture 6" descr="ATT00004.jpg"/>
          <p:cNvPicPr>
            <a:picLocks noChangeAspect="1"/>
          </p:cNvPicPr>
          <p:nvPr/>
        </p:nvPicPr>
        <p:blipFill>
          <a:blip r:embed="rId4"/>
          <a:stretch>
            <a:fillRect/>
          </a:stretch>
        </p:blipFill>
        <p:spPr>
          <a:xfrm>
            <a:off x="4876800" y="3505199"/>
            <a:ext cx="3886200" cy="289333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a:srcRect/>
          <a:stretch>
            <a:fillRect/>
          </a:stretch>
        </p:blipFill>
        <p:spPr bwMode="auto">
          <a:xfrm>
            <a:off x="0" y="0"/>
            <a:ext cx="9172575" cy="6524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0" y="6477000"/>
            <a:ext cx="4572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a:srcRect/>
          <a:stretch>
            <a:fillRect/>
          </a:stretch>
        </p:blipFill>
        <p:spPr bwMode="auto">
          <a:xfrm>
            <a:off x="0" y="0"/>
            <a:ext cx="9172576" cy="6505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TotalTime>
  <Words>625</Words>
  <Application>Microsoft Office PowerPoint</Application>
  <PresentationFormat>On-screen Show (4:3)</PresentationFormat>
  <Paragraphs>63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Introduction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IITK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akshayz</dc:creator>
  <cp:lastModifiedBy>akshayz</cp:lastModifiedBy>
  <cp:revision>74</cp:revision>
  <dcterms:created xsi:type="dcterms:W3CDTF">2010-10-24T12:11:26Z</dcterms:created>
  <dcterms:modified xsi:type="dcterms:W3CDTF">2010-10-26T14:22:43Z</dcterms:modified>
</cp:coreProperties>
</file>