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Nunito"/>
      <p:regular r:id="rId39"/>
      <p:bold r:id="rId40"/>
      <p:italic r:id="rId41"/>
      <p:boldItalic r:id="rId42"/>
    </p:embeddedFont>
    <p:embeddedFont>
      <p:font typeface="Maven Pro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Nunito-bold.fntdata"/><Relationship Id="rId20" Type="http://schemas.openxmlformats.org/officeDocument/2006/relationships/slide" Target="slides/slide15.xml"/><Relationship Id="rId42" Type="http://schemas.openxmlformats.org/officeDocument/2006/relationships/font" Target="fonts/Nunito-boldItalic.fntdata"/><Relationship Id="rId41" Type="http://schemas.openxmlformats.org/officeDocument/2006/relationships/font" Target="fonts/Nunito-italic.fntdata"/><Relationship Id="rId22" Type="http://schemas.openxmlformats.org/officeDocument/2006/relationships/slide" Target="slides/slide17.xml"/><Relationship Id="rId44" Type="http://schemas.openxmlformats.org/officeDocument/2006/relationships/font" Target="fonts/MavenPro-bold.fntdata"/><Relationship Id="rId21" Type="http://schemas.openxmlformats.org/officeDocument/2006/relationships/slide" Target="slides/slide16.xml"/><Relationship Id="rId43" Type="http://schemas.openxmlformats.org/officeDocument/2006/relationships/font" Target="fonts/MavenPro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Nunito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13fbd73788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13fbd73788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13fbd73788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13fbd73788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3fbd73788_1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3fbd73788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3fbd73788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3fbd73788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3fbd7378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13fbd7378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13fbd73788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13fbd73788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4002827f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4002827f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14002827f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14002827f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4002827f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4002827f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4002827f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4002827f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3fbd73788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3fbd73788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14002827f0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14002827f0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4002827f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4002827f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4002827f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4002827f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4002827f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4002827f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14002827f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14002827f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14002827f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14002827f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14002827f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14002827f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4002827f0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4002827f0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14002827f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14002827f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14002827f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14002827f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3fbd7378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3fbd7378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14002827f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14002827f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14002827f0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14002827f0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14002827f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14002827f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4002827f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4002827f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3fbd73788_0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3fbd73788_0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13fbd73788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13fbd73788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13fbd73788_0_8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13fbd73788_0_8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3fbd73788_0_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3fbd73788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13fbd7378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13fbd7378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13fbd73788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13fbd73788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9.png"/><Relationship Id="rId4" Type="http://schemas.openxmlformats.org/officeDocument/2006/relationships/image" Target="../media/image20.png"/><Relationship Id="rId5" Type="http://schemas.openxmlformats.org/officeDocument/2006/relationships/image" Target="../media/image2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591875" y="1397550"/>
            <a:ext cx="4871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Coral Reef Bleaching Using Time Series Models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33275" y="3631800"/>
            <a:ext cx="2955900" cy="95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Submitted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Sreya Mynampati 22BAI1163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Akshita Jawahar 22BAI1264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0900"/>
            <a:ext cx="8839202" cy="36426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0975" y="117850"/>
            <a:ext cx="4978150" cy="4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3 - Exploratory Analysis of Key Variables</a:t>
            </a:r>
            <a:endParaRPr/>
          </a:p>
        </p:txBody>
      </p:sp>
      <p:sp>
        <p:nvSpPr>
          <p:cNvPr id="343" name="Google Shape;343;p24"/>
          <p:cNvSpPr txBox="1"/>
          <p:nvPr>
            <p:ph idx="1" type="body"/>
          </p:nvPr>
        </p:nvSpPr>
        <p:spPr>
          <a:xfrm>
            <a:off x="1005075" y="2125350"/>
            <a:ext cx="6934200" cy="204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Scatter Plot:</a:t>
            </a:r>
            <a:r>
              <a:rPr lang="en"/>
              <a:t> Plot SST vs. Solar Radiation to see relationships with bleaching events.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Insights:</a:t>
            </a:r>
            <a:r>
              <a:rPr lang="en"/>
              <a:t> Highlight any visible trends or patterns in the plot.</a:t>
            </a:r>
            <a:endParaRPr/>
          </a:p>
        </p:txBody>
      </p:sp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538" y="3424975"/>
            <a:ext cx="7477275" cy="60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7250" y="268000"/>
            <a:ext cx="4948325" cy="490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4 - Data Aggregation for Time Series</a:t>
            </a:r>
            <a:endParaRPr/>
          </a:p>
        </p:txBody>
      </p:sp>
      <p:sp>
        <p:nvSpPr>
          <p:cNvPr id="355" name="Google Shape;355;p26"/>
          <p:cNvSpPr txBox="1"/>
          <p:nvPr>
            <p:ph idx="1" type="body"/>
          </p:nvPr>
        </p:nvSpPr>
        <p:spPr>
          <a:xfrm>
            <a:off x="1303800" y="1409525"/>
            <a:ext cx="7193700" cy="13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Monthly Aggregation:</a:t>
            </a:r>
            <a:r>
              <a:rPr lang="en"/>
              <a:t> Group data by month and compute monthly averages for SST, Solar Radiation, and maximum bleaching events.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Result: </a:t>
            </a:r>
            <a:r>
              <a:rPr lang="en"/>
              <a:t>Summarized monthly data for easier time series analysis.</a:t>
            </a:r>
            <a:endParaRPr/>
          </a:p>
        </p:txBody>
      </p:sp>
      <p:pic>
        <p:nvPicPr>
          <p:cNvPr id="356" name="Google Shape;3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11" y="3013500"/>
            <a:ext cx="8246064" cy="13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5 - Decomposition of SST Time Series</a:t>
            </a:r>
            <a:endParaRPr/>
          </a:p>
        </p:txBody>
      </p:sp>
      <p:sp>
        <p:nvSpPr>
          <p:cNvPr id="362" name="Google Shape;362;p27"/>
          <p:cNvSpPr txBox="1"/>
          <p:nvPr>
            <p:ph idx="1" type="body"/>
          </p:nvPr>
        </p:nvSpPr>
        <p:spPr>
          <a:xfrm>
            <a:off x="1236175" y="1358800"/>
            <a:ext cx="6996300" cy="10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Goal: </a:t>
            </a:r>
            <a:r>
              <a:rPr lang="en"/>
              <a:t>Decompose the SST time series to analyze seasonal trends.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Method:</a:t>
            </a:r>
            <a:r>
              <a:rPr lang="en"/>
              <a:t> Use STL decomposition for visualizing seasonality, trend, and residuals.</a:t>
            </a:r>
            <a:endParaRPr/>
          </a:p>
        </p:txBody>
      </p:sp>
      <p:pic>
        <p:nvPicPr>
          <p:cNvPr id="363" name="Google Shape;36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6175" y="2483600"/>
            <a:ext cx="6720850" cy="20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0675" y="118975"/>
            <a:ext cx="4406775" cy="4821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6 - Building Predictive Models</a:t>
            </a:r>
            <a:endParaRPr/>
          </a:p>
        </p:txBody>
      </p:sp>
      <p:sp>
        <p:nvSpPr>
          <p:cNvPr id="374" name="Google Shape;374;p29"/>
          <p:cNvSpPr txBox="1"/>
          <p:nvPr>
            <p:ph idx="1" type="body"/>
          </p:nvPr>
        </p:nvSpPr>
        <p:spPr>
          <a:xfrm>
            <a:off x="1182475" y="14238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400"/>
              <a:t>M</a:t>
            </a:r>
            <a:r>
              <a:rPr b="1" lang="en" sz="1400"/>
              <a:t>odel 1: ARIMA for SST Forecasting</a:t>
            </a:r>
            <a:endParaRPr b="1" sz="1400"/>
          </a:p>
        </p:txBody>
      </p:sp>
      <p:pic>
        <p:nvPicPr>
          <p:cNvPr id="375" name="Google Shape;37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5475" y="2033300"/>
            <a:ext cx="7208425" cy="87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260" y="0"/>
            <a:ext cx="470148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7 - Bleaching Threshold Definition</a:t>
            </a:r>
            <a:endParaRPr/>
          </a:p>
        </p:txBody>
      </p:sp>
      <p:sp>
        <p:nvSpPr>
          <p:cNvPr id="386" name="Google Shape;386;p31"/>
          <p:cNvSpPr txBox="1"/>
          <p:nvPr>
            <p:ph idx="1" type="body"/>
          </p:nvPr>
        </p:nvSpPr>
        <p:spPr>
          <a:xfrm>
            <a:off x="920600" y="1685438"/>
            <a:ext cx="7223100" cy="10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Threshold for Bleaching:</a:t>
            </a:r>
            <a:r>
              <a:rPr lang="en"/>
              <a:t> SST values above 29.5°C are considered high risk for bleaching. </a:t>
            </a:r>
            <a:r>
              <a:rPr b="1" lang="en"/>
              <a:t>Predicted Bleaching Events: </a:t>
            </a:r>
            <a:r>
              <a:rPr lang="en"/>
              <a:t>If forecasted SST exceeds threshold, bleaching is expected.</a:t>
            </a:r>
            <a:endParaRPr/>
          </a:p>
        </p:txBody>
      </p:sp>
      <p:pic>
        <p:nvPicPr>
          <p:cNvPr id="387" name="Google Shape;38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50" y="2945300"/>
            <a:ext cx="7873299" cy="61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2950" y="3712800"/>
            <a:ext cx="8111726" cy="7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Coral Bleaching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57575"/>
            <a:ext cx="7574400" cy="22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Definition:</a:t>
            </a:r>
            <a:r>
              <a:rPr lang="en" sz="1600"/>
              <a:t> Coral bleaching is a process where corals expel the algae (zooxanthellae) living in their tissues, turning them white.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Cause:</a:t>
            </a:r>
            <a:r>
              <a:rPr lang="en" sz="1600"/>
              <a:t> Typically occurs due to environmental stress, primarily from rising sea temperatures.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Impact</a:t>
            </a:r>
            <a:r>
              <a:rPr lang="en" sz="1600"/>
              <a:t>: Leads to coral weakening, higher mortality rates, and impacts marine biodiversity.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925" y="130500"/>
            <a:ext cx="442287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8 - Exogenous Variables with ARIMAX</a:t>
            </a:r>
            <a:endParaRPr/>
          </a:p>
        </p:txBody>
      </p:sp>
      <p:sp>
        <p:nvSpPr>
          <p:cNvPr id="399" name="Google Shape;399;p33"/>
          <p:cNvSpPr txBox="1"/>
          <p:nvPr>
            <p:ph idx="1" type="body"/>
          </p:nvPr>
        </p:nvSpPr>
        <p:spPr>
          <a:xfrm>
            <a:off x="1156000" y="1597875"/>
            <a:ext cx="7442100" cy="8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2: ARIMAX Model- </a:t>
            </a:r>
            <a:r>
              <a:rPr lang="en"/>
              <a:t>Adds Solar Radiation as an exogenous factor in predicting SST.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Forecast with Exogenous Factor:</a:t>
            </a:r>
            <a:r>
              <a:rPr lang="en"/>
              <a:t> Improved SST forecast using additional variable.</a:t>
            </a:r>
            <a:endParaRPr/>
          </a:p>
        </p:txBody>
      </p:sp>
      <p:pic>
        <p:nvPicPr>
          <p:cNvPr id="400" name="Google Shape;40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02" y="2895100"/>
            <a:ext cx="8428126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5" name="Google Shape;4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875" y="152400"/>
            <a:ext cx="493320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9 - Other Models (ETS and VAR)</a:t>
            </a:r>
            <a:endParaRPr/>
          </a:p>
        </p:txBody>
      </p:sp>
      <p:sp>
        <p:nvSpPr>
          <p:cNvPr id="411" name="Google Shape;411;p35"/>
          <p:cNvSpPr txBox="1"/>
          <p:nvPr>
            <p:ph idx="1" type="body"/>
          </p:nvPr>
        </p:nvSpPr>
        <p:spPr>
          <a:xfrm>
            <a:off x="1027475" y="17666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/>
              <a:t>Model 3: ETS Model</a:t>
            </a:r>
            <a:endParaRPr b="1"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/>
              <a:t>Forecast SST using Exponential Smoothing.</a:t>
            </a:r>
            <a:endParaRPr/>
          </a:p>
        </p:txBody>
      </p:sp>
      <p:pic>
        <p:nvPicPr>
          <p:cNvPr id="412" name="Google Shape;41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525" y="2835325"/>
            <a:ext cx="8311826" cy="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4075" y="152400"/>
            <a:ext cx="36101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7"/>
          <p:cNvSpPr txBox="1"/>
          <p:nvPr>
            <p:ph idx="1" type="body"/>
          </p:nvPr>
        </p:nvSpPr>
        <p:spPr>
          <a:xfrm>
            <a:off x="1321425" y="796500"/>
            <a:ext cx="7090500" cy="50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Model 4: </a:t>
            </a:r>
            <a:r>
              <a:rPr b="1" lang="en"/>
              <a:t>VAR Model</a:t>
            </a:r>
            <a:r>
              <a:rPr lang="en"/>
              <a:t> - Jointly models SST and Solar Radiation to analyze interactions.</a:t>
            </a:r>
            <a:endParaRPr/>
          </a:p>
        </p:txBody>
      </p:sp>
      <p:pic>
        <p:nvPicPr>
          <p:cNvPr id="423" name="Google Shape;4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50" y="1590825"/>
            <a:ext cx="8704228" cy="294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8" name="Google Shape;42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6525" y="152400"/>
            <a:ext cx="361012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3275" y="1268150"/>
            <a:ext cx="5180475" cy="183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8" name="Google Shape;43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0000" y="315225"/>
            <a:ext cx="2993992" cy="40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33375" y="282200"/>
            <a:ext cx="3043275" cy="407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8700" y="153775"/>
            <a:ext cx="3178175" cy="425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10 - Model Comparison</a:t>
            </a:r>
            <a:endParaRPr/>
          </a:p>
        </p:txBody>
      </p:sp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908700" y="1437350"/>
            <a:ext cx="7425600" cy="8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Model Comparison Metrics: </a:t>
            </a:r>
            <a:r>
              <a:rPr lang="en"/>
              <a:t>Compare ARIMA, ETS, and VAR models using RMSE and AIC.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Best Model Selection: </a:t>
            </a:r>
            <a:r>
              <a:rPr lang="en"/>
              <a:t>Choose the model with lowest RMSE for final predictions</a:t>
            </a:r>
            <a:endParaRPr/>
          </a:p>
        </p:txBody>
      </p:sp>
      <p:pic>
        <p:nvPicPr>
          <p:cNvPr id="447" name="Google Shape;44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2875" y="2320550"/>
            <a:ext cx="5897261" cy="251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Background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266875" y="1462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Problem Statement:</a:t>
            </a:r>
            <a:r>
              <a:rPr lang="en" sz="1600"/>
              <a:t> Coral bleaching is a significant environmental issue, often linked to rising sea surface temperatures (SST) and other factors.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Goal: </a:t>
            </a:r>
            <a:r>
              <a:rPr lang="en" sz="1600"/>
              <a:t>To analyze historical coral bleaching data, explore key environmental factors, and build predictive models for future bleaching events.</a:t>
            </a:r>
            <a:endParaRPr sz="16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750" y="987300"/>
            <a:ext cx="6072175" cy="167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1525" y="3515100"/>
            <a:ext cx="7182725" cy="44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00" y="2310200"/>
            <a:ext cx="8839199" cy="2549769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4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11 - Sensitivity Analysis</a:t>
            </a:r>
            <a:endParaRPr/>
          </a:p>
        </p:txBody>
      </p:sp>
      <p:sp>
        <p:nvSpPr>
          <p:cNvPr id="460" name="Google Shape;460;p43"/>
          <p:cNvSpPr txBox="1"/>
          <p:nvPr/>
        </p:nvSpPr>
        <p:spPr>
          <a:xfrm>
            <a:off x="693800" y="1511075"/>
            <a:ext cx="6847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Correlation Heatmap: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Examine correlations between SST and Solar Radiation. </a:t>
            </a: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Conclusion: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Visual analysis of factor relationships impacting coral bleaching.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5" name="Google Shape;4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175" y="128875"/>
            <a:ext cx="5613647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5"/>
          <p:cNvSpPr txBox="1"/>
          <p:nvPr>
            <p:ph idx="1" type="body"/>
          </p:nvPr>
        </p:nvSpPr>
        <p:spPr>
          <a:xfrm>
            <a:off x="1056750" y="16255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SST and Bleaching Link:</a:t>
            </a:r>
            <a:r>
              <a:rPr lang="en"/>
              <a:t> High Sea Surface Temperature (SST) above 29.5°C correlates with coral bleaching events.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Best Model:</a:t>
            </a:r>
            <a:r>
              <a:rPr lang="en"/>
              <a:t> The  model ETS provided the most accurate SST forecasts, useful for predicting bleaching risks.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Key Environmental Insights:</a:t>
            </a:r>
            <a:r>
              <a:rPr lang="en"/>
              <a:t> Solar Radiation, Cloud Cover, and Wind Speed affect SST and coral health.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Forecasting Benefits:</a:t>
            </a:r>
            <a:r>
              <a:rPr lang="en"/>
              <a:t> Early SST predictions enable proactive conservation efforts during high-risk periods.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Future Scope: </a:t>
            </a:r>
            <a:r>
              <a:rPr lang="en"/>
              <a:t>Include more variables, expand regionally, and apply insights to conservation policies.</a:t>
            </a:r>
            <a:endParaRPr/>
          </a:p>
        </p:txBody>
      </p:sp>
      <p:sp>
        <p:nvSpPr>
          <p:cNvPr id="471" name="Google Shape;471;p4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63525"/>
            <a:ext cx="66870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Attributes:</a:t>
            </a:r>
            <a:r>
              <a:rPr lang="en" sz="1600"/>
              <a:t> Date, Place Name, Latitude, Longitude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Environmental variables:</a:t>
            </a:r>
            <a:r>
              <a:rPr lang="en" sz="1600"/>
              <a:t> SST (Sea Surface Temperature), Chlorophyll-a Concentration, Salinity, Pressure, Wind Speed, etc.Sea Surface Salinity, Sea Level Pressure, Wind Speed. Solar Radiation, Cloud Cover, Wave Height, Precipitation: Rainfall amount. Bleaching: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Bleaching Indicator:</a:t>
            </a:r>
            <a:r>
              <a:rPr lang="en" sz="1600"/>
              <a:t> Binary column indicating whether bleaching was observed (1 for bleaching, 0 for no bleaching)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75" y="819950"/>
            <a:ext cx="8899424" cy="315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Preprocessing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Cleaning: </a:t>
            </a:r>
            <a:r>
              <a:rPr lang="en" sz="1600"/>
              <a:t>Checking for missing values, standardizing data types, ensuring data consistency.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Feature Selection:</a:t>
            </a:r>
            <a:r>
              <a:rPr lang="en" sz="1600"/>
              <a:t> Identifying key environmental variables influencing coral bleaching.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Conditions to Identify Likely Bleaching Events</a:t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7368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Thresholds Defined: 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High SST:</a:t>
            </a:r>
            <a:r>
              <a:rPr lang="en" sz="1600"/>
              <a:t> Temperatures above 29.5°C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Low Salinity: </a:t>
            </a:r>
            <a:r>
              <a:rPr lang="en" sz="1600"/>
              <a:t>Less than 34 ppt (parts per thousand)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Low Cloud Cover &amp; High Radiation: </a:t>
            </a:r>
            <a:r>
              <a:rPr lang="en" sz="1600"/>
              <a:t>Clear skies and high sunlight contribute to warmer waters.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/>
              <a:t>Rationale:</a:t>
            </a:r>
            <a:r>
              <a:rPr lang="en" sz="1600"/>
              <a:t> These conditions increase stress on corals, likely leading to bleaching.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1 - Libraries and Data Loading</a:t>
            </a:r>
            <a:endParaRPr/>
          </a:p>
        </p:txBody>
      </p:sp>
      <p:sp>
        <p:nvSpPr>
          <p:cNvPr id="319" name="Google Shape;319;p20"/>
          <p:cNvSpPr txBox="1"/>
          <p:nvPr>
            <p:ph idx="1" type="body"/>
          </p:nvPr>
        </p:nvSpPr>
        <p:spPr>
          <a:xfrm>
            <a:off x="1303800" y="1497650"/>
            <a:ext cx="6939900" cy="9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Libraries Used:</a:t>
            </a:r>
            <a:r>
              <a:rPr lang="en"/>
              <a:t> Tidyverse, Forecast, Lubridate, Vars, UrCA, Reshape2.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Dataset Loading:</a:t>
            </a:r>
            <a:r>
              <a:rPr lang="en"/>
              <a:t> Load the dataset, convert date format, and check for missing values.</a:t>
            </a:r>
            <a:endParaRPr/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2975" y="2382075"/>
            <a:ext cx="5113946" cy="236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387550"/>
            <a:ext cx="54363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20"/>
              <a:t>Step 2 - Data Exploration and Preprocessing</a:t>
            </a:r>
            <a:endParaRPr sz="2820"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832250"/>
            <a:ext cx="6911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Date Conversion:</a:t>
            </a:r>
            <a:r>
              <a:rPr lang="en"/>
              <a:t> Convert date format for analysis.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Data Quality Check:</a:t>
            </a:r>
            <a:r>
              <a:rPr lang="en"/>
              <a:t> Check for missing values and review summary statistics.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SST Plot:</a:t>
            </a:r>
            <a:r>
              <a:rPr lang="en"/>
              <a:t> Visualize SST trends over time by place.</a:t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025" y="3161951"/>
            <a:ext cx="7093250" cy="132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