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3" r:id="rId4"/>
    <p:sldId id="274" r:id="rId5"/>
    <p:sldId id="258" r:id="rId6"/>
    <p:sldId id="259" r:id="rId7"/>
    <p:sldId id="260" r:id="rId8"/>
    <p:sldId id="261" r:id="rId9"/>
    <p:sldId id="275" r:id="rId10"/>
    <p:sldId id="262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0" r:id="rId19"/>
    <p:sldId id="271" r:id="rId20"/>
    <p:sldId id="276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8C0B6-D329-FD90-1AD2-FD59D18323B0}" v="1746" dt="2023-03-16T05:11:49.733"/>
    <p1510:client id="{4CDED6C7-CB31-D6B0-CF4E-6AC714D30BC7}" v="2" dt="2023-03-15T22:39:09.607"/>
    <p1510:client id="{50F6A58C-ABF6-4ACA-813A-5D88DB3A173A}" v="47" dt="2023-03-15T22:01:39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A114B-5E53-4F3F-A9F0-EE64BAD917E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48A4DC6-5B3F-4110-953C-477196D1BD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Looks impressive, but too complicated.</a:t>
          </a:r>
        </a:p>
      </dgm:t>
    </dgm:pt>
    <dgm:pt modelId="{8AA778B6-6107-4CE8-8289-FFE6A3E40A10}" type="parTrans" cxnId="{437C426D-2373-4A19-87A5-41739A1592DE}">
      <dgm:prSet/>
      <dgm:spPr/>
      <dgm:t>
        <a:bodyPr/>
        <a:lstStyle/>
        <a:p>
          <a:endParaRPr lang="en-US"/>
        </a:p>
      </dgm:t>
    </dgm:pt>
    <dgm:pt modelId="{6A3EC16D-03E1-4DFE-8658-909F5F11271E}" type="sibTrans" cxnId="{437C426D-2373-4A19-87A5-41739A1592DE}">
      <dgm:prSet/>
      <dgm:spPr/>
      <dgm:t>
        <a:bodyPr/>
        <a:lstStyle/>
        <a:p>
          <a:endParaRPr lang="en-US"/>
        </a:p>
      </dgm:t>
    </dgm:pt>
    <dgm:pt modelId="{26838A32-EF23-481E-8EC4-BC1F47066A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Is there a better way to graph this?</a:t>
          </a:r>
        </a:p>
      </dgm:t>
    </dgm:pt>
    <dgm:pt modelId="{C211A6A4-985D-4065-9A5D-D46DCB53B6F0}" type="parTrans" cxnId="{26C526EF-3E74-44C2-B3D6-0B6E79A3DEA7}">
      <dgm:prSet/>
      <dgm:spPr/>
      <dgm:t>
        <a:bodyPr/>
        <a:lstStyle/>
        <a:p>
          <a:endParaRPr lang="en-US"/>
        </a:p>
      </dgm:t>
    </dgm:pt>
    <dgm:pt modelId="{2973041C-76E3-45D9-8A83-8AD25FA3ED95}" type="sibTrans" cxnId="{26C526EF-3E74-44C2-B3D6-0B6E79A3DEA7}">
      <dgm:prSet/>
      <dgm:spPr/>
      <dgm:t>
        <a:bodyPr/>
        <a:lstStyle/>
        <a:p>
          <a:endParaRPr lang="en-US"/>
        </a:p>
      </dgm:t>
    </dgm:pt>
    <dgm:pt modelId="{B48CC986-9A7C-4C7F-96FA-9C2D5378957C}" type="pres">
      <dgm:prSet presAssocID="{D0FA114B-5E53-4F3F-A9F0-EE64BAD917E8}" presName="root" presStyleCnt="0">
        <dgm:presLayoutVars>
          <dgm:dir/>
          <dgm:resizeHandles val="exact"/>
        </dgm:presLayoutVars>
      </dgm:prSet>
      <dgm:spPr/>
    </dgm:pt>
    <dgm:pt modelId="{31262AF5-2528-4E2C-8EFE-80A7578C7294}" type="pres">
      <dgm:prSet presAssocID="{548A4DC6-5B3F-4110-953C-477196D1BDFB}" presName="compNode" presStyleCnt="0"/>
      <dgm:spPr/>
    </dgm:pt>
    <dgm:pt modelId="{44BC41D6-936C-4FC7-AC4B-177C04689FF3}" type="pres">
      <dgm:prSet presAssocID="{548A4DC6-5B3F-4110-953C-477196D1BDF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F86AB74-13A6-4486-B7EC-B47907ACF939}" type="pres">
      <dgm:prSet presAssocID="{548A4DC6-5B3F-4110-953C-477196D1BD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591E2AA5-B384-468D-B440-7D6BB5717839}" type="pres">
      <dgm:prSet presAssocID="{548A4DC6-5B3F-4110-953C-477196D1BDFB}" presName="spaceRect" presStyleCnt="0"/>
      <dgm:spPr/>
    </dgm:pt>
    <dgm:pt modelId="{BE22A75B-4CC2-4F8D-AD16-625AC4328143}" type="pres">
      <dgm:prSet presAssocID="{548A4DC6-5B3F-4110-953C-477196D1BDFB}" presName="textRect" presStyleLbl="revTx" presStyleIdx="0" presStyleCnt="2">
        <dgm:presLayoutVars>
          <dgm:chMax val="1"/>
          <dgm:chPref val="1"/>
        </dgm:presLayoutVars>
      </dgm:prSet>
      <dgm:spPr/>
    </dgm:pt>
    <dgm:pt modelId="{62CF4B19-EB67-42C4-98DC-D0A1F4CDB560}" type="pres">
      <dgm:prSet presAssocID="{6A3EC16D-03E1-4DFE-8658-909F5F11271E}" presName="sibTrans" presStyleCnt="0"/>
      <dgm:spPr/>
    </dgm:pt>
    <dgm:pt modelId="{D4FD0940-361E-414A-82DF-7E6804E4CA1F}" type="pres">
      <dgm:prSet presAssocID="{26838A32-EF23-481E-8EC4-BC1F47066A1D}" presName="compNode" presStyleCnt="0"/>
      <dgm:spPr/>
    </dgm:pt>
    <dgm:pt modelId="{205FD10D-E67B-4CE1-AB2F-ECE4EB1D4B98}" type="pres">
      <dgm:prSet presAssocID="{26838A32-EF23-481E-8EC4-BC1F47066A1D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DBCFFF4-7E25-4551-A201-825CEF6EE8BB}" type="pres">
      <dgm:prSet presAssocID="{26838A32-EF23-481E-8EC4-BC1F47066A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6CC1EC0-7DE7-40F5-ADCB-73288D673425}" type="pres">
      <dgm:prSet presAssocID="{26838A32-EF23-481E-8EC4-BC1F47066A1D}" presName="spaceRect" presStyleCnt="0"/>
      <dgm:spPr/>
    </dgm:pt>
    <dgm:pt modelId="{9F3B9495-AE32-430E-8BCA-F8D864B52BAE}" type="pres">
      <dgm:prSet presAssocID="{26838A32-EF23-481E-8EC4-BC1F47066A1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5842E26-36D6-4B00-9CCB-F22B3FF3237E}" type="presOf" srcId="{548A4DC6-5B3F-4110-953C-477196D1BDFB}" destId="{BE22A75B-4CC2-4F8D-AD16-625AC4328143}" srcOrd="0" destOrd="0" presId="urn:microsoft.com/office/officeart/2018/5/layout/IconLeafLabelList"/>
    <dgm:cxn modelId="{437C426D-2373-4A19-87A5-41739A1592DE}" srcId="{D0FA114B-5E53-4F3F-A9F0-EE64BAD917E8}" destId="{548A4DC6-5B3F-4110-953C-477196D1BDFB}" srcOrd="0" destOrd="0" parTransId="{8AA778B6-6107-4CE8-8289-FFE6A3E40A10}" sibTransId="{6A3EC16D-03E1-4DFE-8658-909F5F11271E}"/>
    <dgm:cxn modelId="{FDF63B74-07C3-4D83-BAC5-AA726B15E26D}" type="presOf" srcId="{26838A32-EF23-481E-8EC4-BC1F47066A1D}" destId="{9F3B9495-AE32-430E-8BCA-F8D864B52BAE}" srcOrd="0" destOrd="0" presId="urn:microsoft.com/office/officeart/2018/5/layout/IconLeafLabelList"/>
    <dgm:cxn modelId="{CF976EEA-360F-4868-AC7A-3DA639D31475}" type="presOf" srcId="{D0FA114B-5E53-4F3F-A9F0-EE64BAD917E8}" destId="{B48CC986-9A7C-4C7F-96FA-9C2D5378957C}" srcOrd="0" destOrd="0" presId="urn:microsoft.com/office/officeart/2018/5/layout/IconLeafLabelList"/>
    <dgm:cxn modelId="{26C526EF-3E74-44C2-B3D6-0B6E79A3DEA7}" srcId="{D0FA114B-5E53-4F3F-A9F0-EE64BAD917E8}" destId="{26838A32-EF23-481E-8EC4-BC1F47066A1D}" srcOrd="1" destOrd="0" parTransId="{C211A6A4-985D-4065-9A5D-D46DCB53B6F0}" sibTransId="{2973041C-76E3-45D9-8A83-8AD25FA3ED95}"/>
    <dgm:cxn modelId="{F867A1D7-B26F-46D3-B9A1-6C0BB25E2F3B}" type="presParOf" srcId="{B48CC986-9A7C-4C7F-96FA-9C2D5378957C}" destId="{31262AF5-2528-4E2C-8EFE-80A7578C7294}" srcOrd="0" destOrd="0" presId="urn:microsoft.com/office/officeart/2018/5/layout/IconLeafLabelList"/>
    <dgm:cxn modelId="{4865DFE9-510F-4EB9-9B70-EFA00B320990}" type="presParOf" srcId="{31262AF5-2528-4E2C-8EFE-80A7578C7294}" destId="{44BC41D6-936C-4FC7-AC4B-177C04689FF3}" srcOrd="0" destOrd="0" presId="urn:microsoft.com/office/officeart/2018/5/layout/IconLeafLabelList"/>
    <dgm:cxn modelId="{FBF2173E-4841-40B1-A7C9-F9E9BD0DD536}" type="presParOf" srcId="{31262AF5-2528-4E2C-8EFE-80A7578C7294}" destId="{AF86AB74-13A6-4486-B7EC-B47907ACF939}" srcOrd="1" destOrd="0" presId="urn:microsoft.com/office/officeart/2018/5/layout/IconLeafLabelList"/>
    <dgm:cxn modelId="{046FDFAF-8D31-419A-938A-E8E5AA48C01B}" type="presParOf" srcId="{31262AF5-2528-4E2C-8EFE-80A7578C7294}" destId="{591E2AA5-B384-468D-B440-7D6BB5717839}" srcOrd="2" destOrd="0" presId="urn:microsoft.com/office/officeart/2018/5/layout/IconLeafLabelList"/>
    <dgm:cxn modelId="{51903771-4366-4758-B752-1C1E62229717}" type="presParOf" srcId="{31262AF5-2528-4E2C-8EFE-80A7578C7294}" destId="{BE22A75B-4CC2-4F8D-AD16-625AC4328143}" srcOrd="3" destOrd="0" presId="urn:microsoft.com/office/officeart/2018/5/layout/IconLeafLabelList"/>
    <dgm:cxn modelId="{FFCC5C78-145C-4357-930D-4A28462C828B}" type="presParOf" srcId="{B48CC986-9A7C-4C7F-96FA-9C2D5378957C}" destId="{62CF4B19-EB67-42C4-98DC-D0A1F4CDB560}" srcOrd="1" destOrd="0" presId="urn:microsoft.com/office/officeart/2018/5/layout/IconLeafLabelList"/>
    <dgm:cxn modelId="{5478B4FE-A8BB-4CD5-8591-BAFC6DFDDE95}" type="presParOf" srcId="{B48CC986-9A7C-4C7F-96FA-9C2D5378957C}" destId="{D4FD0940-361E-414A-82DF-7E6804E4CA1F}" srcOrd="2" destOrd="0" presId="urn:microsoft.com/office/officeart/2018/5/layout/IconLeafLabelList"/>
    <dgm:cxn modelId="{C85A6E9C-81E6-4215-A9B7-34C4E604EE59}" type="presParOf" srcId="{D4FD0940-361E-414A-82DF-7E6804E4CA1F}" destId="{205FD10D-E67B-4CE1-AB2F-ECE4EB1D4B98}" srcOrd="0" destOrd="0" presId="urn:microsoft.com/office/officeart/2018/5/layout/IconLeafLabelList"/>
    <dgm:cxn modelId="{7B630C01-2F95-4B8D-96B0-F1E8E1ED7232}" type="presParOf" srcId="{D4FD0940-361E-414A-82DF-7E6804E4CA1F}" destId="{DDBCFFF4-7E25-4551-A201-825CEF6EE8BB}" srcOrd="1" destOrd="0" presId="urn:microsoft.com/office/officeart/2018/5/layout/IconLeafLabelList"/>
    <dgm:cxn modelId="{552325CD-09F1-4CE5-85B7-0D5C6D7F7FC4}" type="presParOf" srcId="{D4FD0940-361E-414A-82DF-7E6804E4CA1F}" destId="{06CC1EC0-7DE7-40F5-ADCB-73288D673425}" srcOrd="2" destOrd="0" presId="urn:microsoft.com/office/officeart/2018/5/layout/IconLeafLabelList"/>
    <dgm:cxn modelId="{B82D5666-B364-46C4-8C47-AB75DE22269C}" type="presParOf" srcId="{D4FD0940-361E-414A-82DF-7E6804E4CA1F}" destId="{9F3B9495-AE32-430E-8BCA-F8D864B52B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C41D6-936C-4FC7-AC4B-177C04689FF3}">
      <dsp:nvSpPr>
        <dsp:cNvPr id="0" name=""/>
        <dsp:cNvSpPr/>
      </dsp:nvSpPr>
      <dsp:spPr>
        <a:xfrm>
          <a:off x="2077639" y="16603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6AB74-13A6-4486-B7EC-B47907ACF939}">
      <dsp:nvSpPr>
        <dsp:cNvPr id="0" name=""/>
        <dsp:cNvSpPr/>
      </dsp:nvSpPr>
      <dsp:spPr>
        <a:xfrm>
          <a:off x="2370139" y="309103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2A75B-4CC2-4F8D-AD16-625AC4328143}">
      <dsp:nvSpPr>
        <dsp:cNvPr id="0" name=""/>
        <dsp:cNvSpPr/>
      </dsp:nvSpPr>
      <dsp:spPr>
        <a:xfrm>
          <a:off x="1638889" y="1816603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Looks impressive, but too complicated.</a:t>
          </a:r>
        </a:p>
      </dsp:txBody>
      <dsp:txXfrm>
        <a:off x="1638889" y="1816603"/>
        <a:ext cx="2250000" cy="720000"/>
      </dsp:txXfrm>
    </dsp:sp>
    <dsp:sp modelId="{205FD10D-E67B-4CE1-AB2F-ECE4EB1D4B98}">
      <dsp:nvSpPr>
        <dsp:cNvPr id="0" name=""/>
        <dsp:cNvSpPr/>
      </dsp:nvSpPr>
      <dsp:spPr>
        <a:xfrm>
          <a:off x="4721389" y="16603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CFFF4-7E25-4551-A201-825CEF6EE8BB}">
      <dsp:nvSpPr>
        <dsp:cNvPr id="0" name=""/>
        <dsp:cNvSpPr/>
      </dsp:nvSpPr>
      <dsp:spPr>
        <a:xfrm>
          <a:off x="5013889" y="309103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B9495-AE32-430E-8BCA-F8D864B52BAE}">
      <dsp:nvSpPr>
        <dsp:cNvPr id="0" name=""/>
        <dsp:cNvSpPr/>
      </dsp:nvSpPr>
      <dsp:spPr>
        <a:xfrm>
          <a:off x="4282639" y="1816603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Is there a better way to graph this?</a:t>
          </a:r>
        </a:p>
      </dsp:txBody>
      <dsp:txXfrm>
        <a:off x="4282639" y="1816603"/>
        <a:ext cx="22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5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5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0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489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98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2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5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25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67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0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3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5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9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8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8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7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6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9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97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94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sf.io/g6h8a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B60477-C777-0AE9-7EA5-464C60FAAC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31012" r="9085" b="-6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148" y="544657"/>
            <a:ext cx="6619243" cy="24971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>
                <a:ea typeface="+mj-lt"/>
                <a:cs typeface="+mj-lt"/>
              </a:rPr>
              <a:t>Does culture moderate relationships between brooding and symptoms of depression and PTSD?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8409" y="3366559"/>
            <a:ext cx="4935050" cy="103572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Jolane Abrams &amp; </a:t>
            </a:r>
            <a:r>
              <a:rPr lang="en-US" sz="1600" dirty="0" err="1"/>
              <a:t>Akshanth</a:t>
            </a:r>
            <a:r>
              <a:rPr lang="en-US" sz="1600" dirty="0"/>
              <a:t> Srivatsa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cs typeface="Calibri"/>
              </a:rPr>
              <a:t>BIS15L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cs typeface="Calibri"/>
              </a:rPr>
              <a:t>March 2023</a:t>
            </a:r>
          </a:p>
          <a:p>
            <a:pPr algn="ctr">
              <a:lnSpc>
                <a:spcPct val="90000"/>
              </a:lnSpc>
            </a:pPr>
            <a:endParaRPr lang="en-US" sz="700">
              <a:cs typeface="Calibri"/>
            </a:endParaRPr>
          </a:p>
          <a:p>
            <a:pPr algn="ctr">
              <a:lnSpc>
                <a:spcPct val="90000"/>
              </a:lnSpc>
            </a:pPr>
            <a:endParaRPr lang="en-US" sz="7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616729" y="1343025"/>
            <a:ext cx="742949" cy="228600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800"/>
              <a:t>2023-03-15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39475" y="3796269"/>
            <a:ext cx="3118750" cy="1216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cap="all" dirty="0">
                <a:solidFill>
                  <a:schemeClr val="tx2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*</a:t>
            </a:r>
            <a:r>
              <a:rPr lang="en-US" sz="1400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Only graphed Religions with differences of brooding scores</a:t>
            </a:r>
            <a:endParaRPr lang="en-US" sz="245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7234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51720" y="-51720"/>
            <a:ext cx="5143501" cy="5246939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33D3FD-72C4-3890-9C2F-982DC36D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715" y="1791566"/>
            <a:ext cx="3200229" cy="1739611"/>
          </a:xfrm>
        </p:spPr>
        <p:txBody>
          <a:bodyPr/>
          <a:lstStyle/>
          <a:p>
            <a:r>
              <a:rPr lang="en-US" sz="4250" dirty="0">
                <a:solidFill>
                  <a:schemeClr val="bg1"/>
                </a:solidFill>
              </a:rPr>
              <a:t>No Religion, Education &amp; Brooding*</a:t>
            </a:r>
          </a:p>
        </p:txBody>
      </p:sp>
      <p:pic>
        <p:nvPicPr>
          <p:cNvPr id="2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2B2BD9F-63D3-7C38-78DA-A0F062A04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84" y="981933"/>
            <a:ext cx="5068165" cy="32272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475" y="821228"/>
            <a:ext cx="3118750" cy="22998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100" dirty="0">
                <a:solidFill>
                  <a:srgbClr val="EBEBEB"/>
                </a:solidFill>
              </a:rPr>
              <a:t>Muslim, Education &amp; </a:t>
            </a:r>
            <a:r>
              <a:rPr lang="en-US" sz="41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Brooding</a:t>
            </a:r>
            <a:r>
              <a:rPr lang="en-US" sz="4100" dirty="0">
                <a:solidFill>
                  <a:srgbClr val="EBEBEB"/>
                </a:solidFill>
              </a:rPr>
              <a:t> </a:t>
            </a:r>
            <a:endParaRPr lang="en-US" sz="4100" b="0" i="0" kern="1200" dirty="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7234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51720" y="-51720"/>
            <a:ext cx="5143501" cy="5246939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3A43505-7AD5-977A-EF76-8EBE8A936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" y="994921"/>
            <a:ext cx="4990233" cy="318829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943" y="994410"/>
            <a:ext cx="2514282" cy="22998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rgbClr val="EBEBEB"/>
                </a:solidFill>
              </a:rPr>
              <a:t>Hindu, Education &amp; </a:t>
            </a: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Brooding </a:t>
            </a: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8EE953F-0B89-5B33-B7FA-EB395AD9C3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08" y="754106"/>
            <a:ext cx="5617887" cy="360091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2119" y="994410"/>
            <a:ext cx="2516105" cy="229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do Depression scores relate to Brooding scores?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2119" y="3441246"/>
            <a:ext cx="2516105" cy="12221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`</a:t>
            </a:r>
            <a:r>
              <a:rPr lang="en-US" sz="14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geom_smooth</a:t>
            </a:r>
            <a:r>
              <a:rPr lang="en-US" sz="1400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()` using formula = 'y ~ x'</a:t>
            </a:r>
          </a:p>
        </p:txBody>
      </p:sp>
      <p:sp>
        <p:nvSpPr>
          <p:cNvPr id="6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Freeform: Shape 7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6503B5F-A887-715A-E16F-CF3533158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98" y="832631"/>
            <a:ext cx="5479472" cy="340463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475" y="994410"/>
            <a:ext cx="3118750" cy="229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</a:t>
            </a:r>
            <a:r>
              <a:rPr lang="en-US" sz="3200" dirty="0">
                <a:solidFill>
                  <a:srgbClr val="EBEBEB"/>
                </a:solidFill>
              </a:rPr>
              <a:t>do</a:t>
            </a:r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>
                <a:solidFill>
                  <a:srgbClr val="EBEBEB"/>
                </a:solidFill>
              </a:rPr>
              <a:t>Anxiety scores</a:t>
            </a:r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>
                <a:solidFill>
                  <a:srgbClr val="EBEBEB"/>
                </a:solidFill>
              </a:rPr>
              <a:t>Relate to </a:t>
            </a:r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Brooding scores?</a:t>
            </a: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7234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51720" y="-51720"/>
            <a:ext cx="5143501" cy="5246939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23D45A1-6BDD-B9E0-C500-0689ED03A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6" y="962518"/>
            <a:ext cx="5050847" cy="314053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232" y="1176251"/>
            <a:ext cx="2733151" cy="25856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rgbClr val="EBEBEB"/>
                </a:solidFill>
              </a:rPr>
              <a:t>Graphically, how does that compare between cultures? </a:t>
            </a:r>
            <a:endParaRPr lang="en-US" sz="3800" b="0" i="0" kern="1200" dirty="0">
              <a:solidFill>
                <a:srgbClr val="EBEBEB"/>
              </a:solidFill>
              <a:latin typeface="+mj-lt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85" y="479928"/>
            <a:ext cx="5186748" cy="4183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1" descr="Presentaion_Bis15_files/figure-pptx/unnamed-chunk-17-1.png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757585" y="723855"/>
            <a:ext cx="4624605" cy="3699684"/>
          </a:xfrm>
          <a:prstGeom prst="rect">
            <a:avLst/>
          </a:prstGeom>
          <a:noFill/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475" y="994410"/>
            <a:ext cx="3118750" cy="17630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EBEBEB"/>
                </a:solidFill>
              </a:rPr>
              <a:t>How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>
                <a:solidFill>
                  <a:srgbClr val="EBEBEB"/>
                </a:solidFill>
              </a:rPr>
              <a:t>about depression? </a:t>
            </a:r>
            <a:endParaRPr lang="en-US" sz="3600" b="0" i="0" kern="1200" dirty="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7234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51720" y="-51720"/>
            <a:ext cx="5143501" cy="5246939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399A305-FD48-AB1B-8E5A-60153C96C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" y="831993"/>
            <a:ext cx="5068288" cy="351837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475" y="1514731"/>
            <a:ext cx="3118750" cy="22998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1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PTSD</a:t>
            </a:r>
            <a:r>
              <a:rPr lang="en-US" sz="4100" dirty="0">
                <a:solidFill>
                  <a:srgbClr val="EBEBEB"/>
                </a:solidFill>
              </a:rPr>
              <a:t>  - Brooding by Initial Trauma &amp; Culture</a:t>
            </a:r>
            <a:endParaRPr lang="en-US" sz="4100" b="0" i="0" kern="1200" dirty="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7234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51720" y="-51720"/>
            <a:ext cx="5143501" cy="5246939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F47E9A0-D7A6-C702-F751-2D2D59025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60" y="962415"/>
            <a:ext cx="5119436" cy="328312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943" y="994410"/>
            <a:ext cx="2514282" cy="229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/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PTSD </a:t>
            </a:r>
            <a:r>
              <a:rPr lang="en-US" sz="3800" dirty="0">
                <a:solidFill>
                  <a:srgbClr val="EBEBEB"/>
                </a:solidFill>
              </a:rPr>
              <a:t>Level</a:t>
            </a: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and Culture</a:t>
            </a: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1" descr="Presentaion_Bis15_files/figure-pptx/unnamed-chunk-37-1.png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70379" y="350914"/>
            <a:ext cx="5562395" cy="4445617"/>
          </a:xfrm>
          <a:prstGeom prst="rect">
            <a:avLst/>
          </a:prstGeom>
          <a:noFill/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366" y="81718"/>
            <a:ext cx="7053542" cy="715233"/>
          </a:xfrm>
        </p:spPr>
        <p:txBody>
          <a:bodyPr/>
          <a:lstStyle/>
          <a:p>
            <a:r>
              <a:rPr lang="en-US" dirty="0"/>
              <a:t>Conclusions (Depression)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08" y="1088506"/>
            <a:ext cx="7784152" cy="38728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charset="2"/>
              <a:buChar char="o"/>
            </a:pPr>
            <a:r>
              <a:rPr lang="en-US" dirty="0">
                <a:latin typeface="Courier"/>
              </a:rPr>
              <a:t>Women had higher brooding levels overall in both cultures, with Malaysian women scoring higher than Euro-Australian women. </a:t>
            </a:r>
            <a:endParaRPr lang="en-US" dirty="0">
              <a:latin typeface="Century Gothic" panose="020B0502020202020204"/>
            </a:endParaRPr>
          </a:p>
          <a:p>
            <a:pPr>
              <a:buFont typeface="Courier New" charset="2"/>
              <a:buChar char="o"/>
            </a:pPr>
            <a:r>
              <a:rPr lang="en-US" dirty="0">
                <a:latin typeface="Courier"/>
              </a:rPr>
              <a:t>Malaysians with undergraduate degrees had higher brooding levels if they had no religion, were Muslim or Hindu. </a:t>
            </a:r>
            <a:endParaRPr lang="en-US">
              <a:latin typeface="Century Gothic" panose="020B0502020202020204"/>
            </a:endParaRPr>
          </a:p>
          <a:p>
            <a:pPr>
              <a:buFont typeface="Courier New" charset="2"/>
              <a:buChar char="o"/>
            </a:pPr>
            <a:r>
              <a:rPr lang="en-US" dirty="0">
                <a:latin typeface="Courier"/>
              </a:rPr>
              <a:t>Brooding was significantly correlated with anxiety and depression, but culture didn't show significant difference (confirms what paper found)</a:t>
            </a:r>
            <a:endParaRPr lang="en-US">
              <a:latin typeface="Century Gothic" panose="020B0502020202020204"/>
            </a:endParaRPr>
          </a:p>
          <a:p>
            <a:pPr marL="457200" lvl="1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US" dirty="0">
              <a:latin typeface="Century Gothic" panose="020B0502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66B8C94-D60A-EB58-BB9F-F796870B0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46441"/>
            <a:ext cx="8229600" cy="3253299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366" y="81718"/>
            <a:ext cx="7053542" cy="715233"/>
          </a:xfrm>
        </p:spPr>
        <p:txBody>
          <a:bodyPr/>
          <a:lstStyle/>
          <a:p>
            <a:r>
              <a:rPr lang="en-US" dirty="0"/>
              <a:t>Conclusions (PTSD)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08" y="1088506"/>
            <a:ext cx="7784152" cy="38728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Courier New" charset="2"/>
              <a:buChar char="o"/>
            </a:pPr>
            <a:r>
              <a:rPr lang="en-US" dirty="0">
                <a:latin typeface="Courier"/>
              </a:rPr>
              <a:t>Largest maximum brooding scores were associated with initial trauma types Accident/Injury/Illness, Witnessing Death and Sexual Abuse for Euro-Australians. There were too few Malaysians to draw conclusions. </a:t>
            </a:r>
            <a:endParaRPr lang="en-US"/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latin typeface="Courier"/>
              </a:rPr>
              <a:t>Maximum brooding scores were associated with unnoticeable and mild PTSD levels. The maximum for severe PTSD was also high, but there were only three participants at that level. </a:t>
            </a:r>
            <a:endParaRPr lang="en-US" dirty="0">
              <a:latin typeface="Century Gothic"/>
            </a:endParaRPr>
          </a:p>
          <a:p>
            <a:pPr marL="457200" lvl="1" indent="0">
              <a:buClr>
                <a:srgbClr val="8AD0D6"/>
              </a:buClr>
              <a:buNone/>
            </a:pP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5623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41270976-4E57-EA04-8299-21909F22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979" y="1125779"/>
            <a:ext cx="5462155" cy="398731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29083D6-E815-5772-29D7-BD6F2DDD1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3" y="31291"/>
            <a:ext cx="4089688" cy="2050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789AE6-43B4-7654-5FC0-90B1DB6D74C4}"/>
              </a:ext>
            </a:extLst>
          </p:cNvPr>
          <p:cNvSpPr txBox="1"/>
          <p:nvPr/>
        </p:nvSpPr>
        <p:spPr>
          <a:xfrm>
            <a:off x="4828777" y="848590"/>
            <a:ext cx="45373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ea typeface="+mn-lt"/>
                <a:cs typeface="+mn-lt"/>
              </a:rPr>
              <a:t>https://www.therecoveryvillage.com/mental-health/rumination/</a:t>
            </a:r>
            <a:endParaRPr lang="en-US" sz="120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244B6-1383-CB54-01BB-86A56B2FAB1D}"/>
              </a:ext>
            </a:extLst>
          </p:cNvPr>
          <p:cNvSpPr txBox="1"/>
          <p:nvPr/>
        </p:nvSpPr>
        <p:spPr>
          <a:xfrm>
            <a:off x="242258" y="2634316"/>
            <a:ext cx="334240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Brooding rumination leads to negative moods and negative opinions of oneself. Brooding can also lead to substance abuse, depression, and anxiety.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F8E95E3-ED24-F4BF-A3FD-95A236176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241" y="1006"/>
            <a:ext cx="5323608" cy="50548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EC5E13-CC3C-C7DB-8E4D-52F0A71139D5}"/>
              </a:ext>
            </a:extLst>
          </p:cNvPr>
          <p:cNvSpPr txBox="1"/>
          <p:nvPr/>
        </p:nvSpPr>
        <p:spPr>
          <a:xfrm rot="5400000">
            <a:off x="5740977" y="2885447"/>
            <a:ext cx="590549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dirty="0">
                <a:latin typeface="Times New Roman"/>
                <a:ea typeface="+mn-lt"/>
                <a:cs typeface="+mn-lt"/>
              </a:rPr>
              <a:t>https://www.ptsd.va.gov/publications/print/NCPTSD-Symptoms-of-PTSD-Infographic.pdf</a:t>
            </a:r>
            <a:endParaRPr lang="en-US" sz="105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81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7706" y="757432"/>
            <a:ext cx="5467350" cy="339447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ea typeface="Calibri"/>
                <a:cs typeface="Calibri"/>
              </a:rPr>
              <a:t>Data available online at </a:t>
            </a:r>
            <a:r>
              <a:rPr lang="en-US" sz="2400" dirty="0">
                <a:ea typeface="+mn-lt"/>
                <a:cs typeface="+mn-lt"/>
                <a:hlinkClick r:id="rId2"/>
              </a:rPr>
              <a:t>https://osf.io/g6h8a/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sz="2400"/>
          </a:p>
          <a:p>
            <a:pPr marL="0" indent="0">
              <a:buNone/>
            </a:pPr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ea typeface="Calibri"/>
                <a:cs typeface="Calibri"/>
              </a:rPr>
              <a:t>2 data sets: depression and PTSD</a:t>
            </a:r>
          </a:p>
          <a:p>
            <a:pPr marL="0" indent="0">
              <a:buNone/>
            </a:pPr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ea typeface="Calibri"/>
                <a:cs typeface="Calibri"/>
              </a:rPr>
              <a:t>Depression : tidy </a:t>
            </a:r>
          </a:p>
          <a:p>
            <a:pPr marL="0" indent="0">
              <a:buNone/>
            </a:pPr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ea typeface="Calibri"/>
                <a:cs typeface="Calibri"/>
              </a:rPr>
              <a:t>PTSD :   needed some cleanup, nothing major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943" y="994410"/>
            <a:ext cx="2514282" cy="22998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Does Gender </a:t>
            </a:r>
            <a:r>
              <a:rPr lang="en-US" sz="2600" dirty="0">
                <a:solidFill>
                  <a:srgbClr val="EBEBEB"/>
                </a:solidFill>
              </a:rPr>
              <a:t>Relate to 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Between-Culture Brooding Scores?</a:t>
            </a: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8A3877E-79E5-57EE-7937-F74D84954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72" y="700296"/>
            <a:ext cx="5557730" cy="355813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452" y="1323455"/>
            <a:ext cx="3118750" cy="229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do Religion and Education </a:t>
            </a:r>
            <a:r>
              <a:rPr lang="en-US" sz="2600" dirty="0">
                <a:solidFill>
                  <a:srgbClr val="EBEBEB"/>
                </a:solidFill>
              </a:rPr>
              <a:t>Relate to Brooding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dirty="0">
                <a:solidFill>
                  <a:srgbClr val="EBEBEB"/>
                </a:solidFill>
              </a:rPr>
              <a:t>scores Between Cultures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7234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51720" y="-51720"/>
            <a:ext cx="5143501" cy="5246939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0D0D156-5DE1-FE0D-DDD3-54BF08219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" y="917151"/>
            <a:ext cx="5050847" cy="318797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2" cy="3821950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6D95E7-C6D1-BCFB-BCFE-FA0FA2F84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174838"/>
              </p:ext>
            </p:extLst>
          </p:nvPr>
        </p:nvGraphicFramePr>
        <p:xfrm>
          <a:off x="486697" y="2107692"/>
          <a:ext cx="8171528" cy="255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1325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7275344" cy="5143500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08718-06D7-C46E-7BB7-3D102E83EABB}"/>
              </a:ext>
            </a:extLst>
          </p:cNvPr>
          <p:cNvSpPr>
            <a:spLocks noGrp="1"/>
          </p:cNvSpPr>
          <p:nvPr/>
        </p:nvSpPr>
        <p:spPr>
          <a:xfrm>
            <a:off x="866216" y="1085850"/>
            <a:ext cx="5231186" cy="24971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67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500" b="0" i="0" kern="1200" dirty="0">
                <a:latin typeface="+mj-lt"/>
                <a:ea typeface="+mj-ea"/>
                <a:cs typeface="+mj-cs"/>
              </a:rPr>
              <a:t>How does each religion </a:t>
            </a:r>
            <a:r>
              <a:rPr lang="en-US" sz="4500" dirty="0"/>
              <a:t>relate to  </a:t>
            </a:r>
            <a:r>
              <a:rPr lang="en-US" sz="4500" b="0" i="0" kern="1200" dirty="0">
                <a:latin typeface="+mj-lt"/>
                <a:ea typeface="+mj-ea"/>
                <a:cs typeface="+mj-cs"/>
              </a:rPr>
              <a:t>Brooding scores</a:t>
            </a:r>
            <a:r>
              <a:rPr lang="en-US" sz="4500" dirty="0"/>
              <a:t> and Education levels</a:t>
            </a:r>
            <a:r>
              <a:rPr lang="en-US" sz="4500" b="0" i="0" kern="12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2250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Ion</vt:lpstr>
      <vt:lpstr>Does culture moderate relationships between brooding and symptoms of depression and PTSD?</vt:lpstr>
      <vt:lpstr>PowerPoint Presentation</vt:lpstr>
      <vt:lpstr>PowerPoint Presentation</vt:lpstr>
      <vt:lpstr>PowerPoint Presentation</vt:lpstr>
      <vt:lpstr>PowerPoint Presentation</vt:lpstr>
      <vt:lpstr>How Does Gender Relate to Between-Culture Brooding Scores?</vt:lpstr>
      <vt:lpstr>How do Religion and Education Relate to Brooding scores Between Cultures?</vt:lpstr>
      <vt:lpstr>PowerPoint Presentation</vt:lpstr>
      <vt:lpstr>PowerPoint Presentation</vt:lpstr>
      <vt:lpstr>No Religion, Education &amp; Brooding*</vt:lpstr>
      <vt:lpstr>Muslim, Education &amp; Brooding </vt:lpstr>
      <vt:lpstr>Hindu, Education &amp; Brooding </vt:lpstr>
      <vt:lpstr>How do Depression scores relate to Brooding scores?</vt:lpstr>
      <vt:lpstr>How do Anxiety scores Relate to Brooding scores?</vt:lpstr>
      <vt:lpstr>Graphically, how does that compare between cultures? </vt:lpstr>
      <vt:lpstr>How about depression? </vt:lpstr>
      <vt:lpstr>PTSD  - Brooding by Initial Trauma &amp; Culture</vt:lpstr>
      <vt:lpstr>PTSD Level and Culture</vt:lpstr>
      <vt:lpstr>Conclusions (Depression)</vt:lpstr>
      <vt:lpstr>Conclusions (PTSD)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Presentaion_Bis15</dc:title>
  <dc:creator>JKAbrams, ASrivatsa</dc:creator>
  <cp:keywords/>
  <cp:revision>561</cp:revision>
  <dcterms:created xsi:type="dcterms:W3CDTF">2023-03-15T21:10:46Z</dcterms:created>
  <dcterms:modified xsi:type="dcterms:W3CDTF">2023-03-16T18:54:04Z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2023-03-15</vt:lpwstr>
  </property>
  <property fmtid="{D5CDD505-2E9C-101B-9397-08002B2CF9AE}" pid="3" name="output">
    <vt:lpwstr>powerpoint_presentation</vt:lpwstr>
  </property>
</Properties>
</file>