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7" r:id="rId1"/>
  </p:sldMasterIdLst>
  <p:notesMasterIdLst>
    <p:notesMasterId r:id="rId62"/>
  </p:notesMasterIdLst>
  <p:handoutMasterIdLst>
    <p:handoutMasterId r:id="rId63"/>
  </p:handoutMasterIdLst>
  <p:sldIdLst>
    <p:sldId id="712" r:id="rId2"/>
    <p:sldId id="562" r:id="rId3"/>
    <p:sldId id="564" r:id="rId4"/>
    <p:sldId id="565" r:id="rId5"/>
    <p:sldId id="632" r:id="rId6"/>
    <p:sldId id="509" r:id="rId7"/>
    <p:sldId id="511" r:id="rId8"/>
    <p:sldId id="558" r:id="rId9"/>
    <p:sldId id="512" r:id="rId10"/>
    <p:sldId id="559" r:id="rId11"/>
    <p:sldId id="513" r:id="rId12"/>
    <p:sldId id="560" r:id="rId13"/>
    <p:sldId id="514" r:id="rId14"/>
    <p:sldId id="561" r:id="rId15"/>
    <p:sldId id="672" r:id="rId16"/>
    <p:sldId id="609" r:id="rId17"/>
    <p:sldId id="636" r:id="rId18"/>
    <p:sldId id="635" r:id="rId19"/>
    <p:sldId id="610" r:id="rId20"/>
    <p:sldId id="611" r:id="rId21"/>
    <p:sldId id="612" r:id="rId22"/>
    <p:sldId id="613" r:id="rId23"/>
    <p:sldId id="615" r:id="rId24"/>
    <p:sldId id="640" r:id="rId25"/>
    <p:sldId id="688" r:id="rId26"/>
    <p:sldId id="641" r:id="rId27"/>
    <p:sldId id="642" r:id="rId28"/>
    <p:sldId id="689" r:id="rId29"/>
    <p:sldId id="681" r:id="rId30"/>
    <p:sldId id="682" r:id="rId31"/>
    <p:sldId id="707" r:id="rId32"/>
    <p:sldId id="708" r:id="rId33"/>
    <p:sldId id="685" r:id="rId34"/>
    <p:sldId id="710" r:id="rId35"/>
    <p:sldId id="711" r:id="rId36"/>
    <p:sldId id="694" r:id="rId37"/>
    <p:sldId id="693" r:id="rId38"/>
    <p:sldId id="695" r:id="rId39"/>
    <p:sldId id="696" r:id="rId40"/>
    <p:sldId id="697" r:id="rId41"/>
    <p:sldId id="698" r:id="rId42"/>
    <p:sldId id="699" r:id="rId43"/>
    <p:sldId id="700" r:id="rId44"/>
    <p:sldId id="701" r:id="rId45"/>
    <p:sldId id="702" r:id="rId46"/>
    <p:sldId id="709" r:id="rId47"/>
    <p:sldId id="644" r:id="rId48"/>
    <p:sldId id="645" r:id="rId49"/>
    <p:sldId id="646" r:id="rId50"/>
    <p:sldId id="651" r:id="rId51"/>
    <p:sldId id="655" r:id="rId52"/>
    <p:sldId id="656" r:id="rId53"/>
    <p:sldId id="657" r:id="rId54"/>
    <p:sldId id="658" r:id="rId55"/>
    <p:sldId id="659" r:id="rId56"/>
    <p:sldId id="660" r:id="rId57"/>
    <p:sldId id="691" r:id="rId58"/>
    <p:sldId id="692" r:id="rId59"/>
    <p:sldId id="548" r:id="rId60"/>
    <p:sldId id="713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66CC"/>
    <a:srgbClr val="FF99FF"/>
    <a:srgbClr val="CC00FF"/>
    <a:srgbClr val="66FF33"/>
    <a:srgbClr val="3399FF"/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700" autoAdjust="0"/>
  </p:normalViewPr>
  <p:slideViewPr>
    <p:cSldViewPr>
      <p:cViewPr varScale="1">
        <p:scale>
          <a:sx n="87" d="100"/>
          <a:sy n="87" d="100"/>
        </p:scale>
        <p:origin x="-1020" y="-78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94A66574-9B27-4AD4-B9A6-92DBA8D37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68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7CF001A0-A38F-45C1-AEEC-F7AF680865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32CCDD-CB8A-4839-B047-CE22C4AB61C4}" type="slidenum">
              <a:rPr lang="en-US"/>
              <a:pPr/>
              <a:t>3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307516-5A2F-4ADD-A2BF-ED1F95C1DD91}" type="slidenum">
              <a:rPr lang="en-US"/>
              <a:pPr/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94BFD7F-76C5-4FC2-84A4-940549CDCF64}" type="slidenum">
              <a:rPr lang="en-US"/>
              <a:pPr/>
              <a:t>17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9188E16-923C-4ABC-905D-9DA694A7A4BA}" type="slidenum">
              <a:rPr lang="en-US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7B8C30-1994-4849-94A8-3AE78F1E65F7}" type="slidenum">
              <a:rPr lang="en-US"/>
              <a:pPr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535C253-FD0D-4456-9DD0-59E4FFFEB6FC}" type="slidenum">
              <a:rPr lang="en-US"/>
              <a:pPr/>
              <a:t>20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628F0D-59FE-4795-BBDD-A666A8D183E9}" type="slidenum">
              <a:rPr lang="en-US"/>
              <a:pPr/>
              <a:t>21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A44441-3F11-47DC-A4E5-42342EB75643}" type="slidenum">
              <a:rPr lang="en-US"/>
              <a:pPr/>
              <a:t>22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C6831E-670B-4C50-ACEE-B4B382195066}" type="slidenum">
              <a:rPr lang="en-US"/>
              <a:pPr/>
              <a:t>23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F7EEFF-5F34-4905-96B6-0ADA2F037252}" type="slidenum">
              <a:rPr lang="en-US"/>
              <a:pPr/>
              <a:t>24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128AE0-2F4C-42D8-9A93-06FF93E63012}" type="slidenum">
              <a:rPr lang="en-US"/>
              <a:pPr/>
              <a:t>26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4888B6-19C5-4E45-945E-63ECBCD9DBF4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F577A8-5057-48DD-B104-97FA632F0BFC}" type="slidenum">
              <a:rPr lang="en-US"/>
              <a:pPr/>
              <a:t>27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45BF4B0-92DD-418F-8E46-6D28733ECAD3}" type="slidenum">
              <a:rPr lang="en-US"/>
              <a:pPr/>
              <a:t>31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1EBAC4-363A-4C99-BCE3-9388AC1BA88B}" type="slidenum">
              <a:rPr lang="en-US"/>
              <a:pPr/>
              <a:t>32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A6058B-8590-4BC8-AC1F-1750BD636ACF}" type="slidenum">
              <a:rPr lang="en-US"/>
              <a:pPr/>
              <a:t>36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9F4EB6-0BE4-471B-925E-4C23C0CD9747}" type="slidenum">
              <a:rPr lang="en-US"/>
              <a:pPr/>
              <a:t>37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8CF9A1-582D-4AE3-887A-8C53645CCD51}" type="slidenum">
              <a:rPr lang="en-US"/>
              <a:pPr/>
              <a:t>38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B0A06F2-BA2E-40AB-83C4-BFAFBACFF1CE}" type="slidenum">
              <a:rPr lang="en-US"/>
              <a:pPr/>
              <a:t>39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EDCFA3-2493-4AE8-96D9-6881E4B68958}" type="slidenum">
              <a:rPr lang="en-US"/>
              <a:pPr/>
              <a:t>40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48D631-5472-4D64-997B-2D7CF88E9C57}" type="slidenum">
              <a:rPr lang="en-US"/>
              <a:pPr/>
              <a:t>41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77D055-D902-4817-BA5B-36A391652A19}" type="slidenum">
              <a:rPr lang="en-US"/>
              <a:pPr/>
              <a:t>42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64C0AD-4BC3-4496-A33A-1BB6C085E953}" type="slidenum">
              <a:rPr lang="en-US"/>
              <a:pPr/>
              <a:t>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FD2355E-3598-4296-B3C8-EA343954A8F1}" type="slidenum">
              <a:rPr lang="en-US"/>
              <a:pPr/>
              <a:t>43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32C02C-23DF-4034-9B75-3F2535584015}" type="slidenum">
              <a:rPr lang="en-US"/>
              <a:pPr/>
              <a:t>44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FAB1304-06D2-4D5C-B309-DEA7786ABE6F}" type="slidenum">
              <a:rPr lang="en-US"/>
              <a:pPr/>
              <a:t>45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F79876-F774-4DD5-8E96-A9AF01C61855}" type="slidenum">
              <a:rPr lang="en-US"/>
              <a:pPr/>
              <a:t>46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3EF4055-77D6-4FE1-A470-CBDAFB168A6A}" type="slidenum">
              <a:rPr lang="en-US"/>
              <a:pPr/>
              <a:t>47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97C0B4-8B87-4BC9-B7EF-4FBBFDFDB5E7}" type="slidenum">
              <a:rPr lang="en-US"/>
              <a:pPr/>
              <a:t>48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FF868A6-C20D-40D6-91F4-DCA5782B66DE}" type="slidenum">
              <a:rPr lang="en-US"/>
              <a:pPr/>
              <a:t>49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52446E-6523-4588-9CCA-02AF69DC393B}" type="slidenum">
              <a:rPr lang="en-US"/>
              <a:pPr/>
              <a:t>50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DFA85C6-2BBE-4967-B24A-A54CCB79E1B7}" type="slidenum">
              <a:rPr lang="en-US"/>
              <a:pPr/>
              <a:t>51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BE9EE7-9394-4F05-AF75-0653C950CA19}" type="slidenum">
              <a:rPr lang="en-US"/>
              <a:pPr/>
              <a:t>52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659D6F-CD79-4A34-BAA7-03D9677A7E32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800C42-3A9A-48BA-8523-721BD5AADC2F}" type="slidenum">
              <a:rPr lang="en-US"/>
              <a:pPr/>
              <a:t>53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1ECB06-2250-4D17-8518-E0FEEDD02243}" type="slidenum">
              <a:rPr lang="en-US"/>
              <a:pPr/>
              <a:t>54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F52C13-0221-4E11-BF74-3CEE507EC079}" type="slidenum">
              <a:rPr lang="en-US"/>
              <a:pPr/>
              <a:t>55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F5ED42-D6B1-48BD-8579-8F664E0F0348}" type="slidenum">
              <a:rPr lang="en-US"/>
              <a:pPr/>
              <a:t>56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24975A-5990-4ACE-817B-899AD6BD77A3}" type="slidenum">
              <a:rPr lang="en-US"/>
              <a:pPr/>
              <a:t>59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321294-4BF3-47E6-9766-490857D5CB1D}" type="slidenum">
              <a:rPr lang="en-US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7449986-34B4-4FF8-8FCD-0D3D4B8C7A3C}" type="slidenum">
              <a:rPr lang="en-US"/>
              <a:pPr/>
              <a:t>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DDC6EB-41F9-4B31-A64E-E3B0935AC9D9}" type="slidenum">
              <a:rPr lang="en-US"/>
              <a:pPr/>
              <a:t>11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081185-4BA3-4B75-8519-A846FE38F97B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D232C3-3A15-4876-921A-4673D38EA07C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 w="12700" cap="flat">
            <a:solidFill>
              <a:schemeClr val="tx1"/>
            </a:solidFill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IBM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68E0FE4-52BA-46F4-BB0C-CEB5DDD02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C2C2-CCEB-4C48-B874-6FEC6BF0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6972-5620-48F6-9A50-FEC799220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776413"/>
            <a:ext cx="3811587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9788" y="3803650"/>
            <a:ext cx="3811587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7F461-F570-48B2-A031-24D06C7EE5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D2B8A-27CD-4DDE-A3AF-3A9F708424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3988" y="871538"/>
            <a:ext cx="8307387" cy="480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8DA68-CEA0-4C99-85FA-4BBA24B395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1A07-0A19-4D2B-988E-F5D64AE49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EDBD-19D7-4971-B9EA-36F1BA15D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0638-86EE-4D05-8585-E225A639D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133EA3-DBA1-4E58-BED7-7AE4965421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 smtClean="0"/>
              <a:t>IBM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IBM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4A46AEE-A178-47D2-8A98-69EC32855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CD30-A68F-41B6-BE04-8BE34CEFC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75B1-5519-4ABD-886C-8384F0A21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0A2A-2D92-4E5B-8FC5-AF87F346C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IBM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EFF762D-53F7-42A4-8D4E-7695B5AC4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10.wmf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12" Type="http://schemas.openxmlformats.org/officeDocument/2006/relationships/image" Target="../media/image9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image" Target="../media/image8.wmf"/><Relationship Id="rId5" Type="http://schemas.openxmlformats.org/officeDocument/2006/relationships/control" Target="../activeX/activeX4.xml"/><Relationship Id="rId10" Type="http://schemas.openxmlformats.org/officeDocument/2006/relationships/image" Target="../media/image7.wmf"/><Relationship Id="rId4" Type="http://schemas.openxmlformats.org/officeDocument/2006/relationships/control" Target="../activeX/activeX3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http://upload.wikimedia.org/wikipedia/en/c/cb/Native_API_driver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No:-16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Disadvantage of Type-II Driver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The vendor client library needs to be installed on the client machine. </a:t>
            </a:r>
          </a:p>
          <a:p>
            <a:pPr eaLnBrk="1" hangingPunct="1"/>
            <a:r>
              <a:rPr lang="en-US" sz="2000" dirty="0" smtClean="0"/>
              <a:t>Cannot be used in internet due the client side software needed. </a:t>
            </a:r>
          </a:p>
          <a:p>
            <a:pPr eaLnBrk="1" hangingPunct="1"/>
            <a:r>
              <a:rPr lang="en-US" sz="2000" dirty="0" smtClean="0"/>
              <a:t>The driver is compiled for use with the particular operating system. </a:t>
            </a:r>
          </a:p>
          <a:p>
            <a:pPr eaLnBrk="1" hangingPunct="1"/>
            <a:r>
              <a:rPr lang="en-US" sz="2000" dirty="0" smtClean="0"/>
              <a:t>Mostly obsolete now</a:t>
            </a:r>
          </a:p>
          <a:p>
            <a:pPr eaLnBrk="1" hangingPunct="1"/>
            <a:r>
              <a:rPr lang="en-US" sz="2000" dirty="0" smtClean="0"/>
              <a:t>Not good for Web</a:t>
            </a:r>
          </a:p>
          <a:p>
            <a:pPr eaLnBrk="1" hangingPunct="1"/>
            <a:endParaRPr lang="en-US" sz="1800" b="1" dirty="0" smtClean="0"/>
          </a:p>
          <a:p>
            <a:pPr eaLnBrk="1" hangingPunct="1"/>
            <a:endParaRPr lang="en-US" sz="1800" b="1" dirty="0" smtClean="0"/>
          </a:p>
          <a:p>
            <a:pPr eaLnBrk="1" hangingPunct="1"/>
            <a:endParaRPr lang="en-US" sz="1800" b="1" dirty="0" smtClean="0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3584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784FFF-3B5F-4B9B-897C-B66F3FCB321A}" type="slidenum">
              <a:rPr lang="en-US" sz="1000">
                <a:solidFill>
                  <a:srgbClr val="FFFFFF"/>
                </a:solidFill>
              </a:rPr>
              <a:pPr/>
              <a:t>10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Type III Drivers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3811588" cy="39020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Follows a three tier communication approach. </a:t>
            </a:r>
          </a:p>
          <a:p>
            <a:pPr eaLnBrk="1" hangingPunct="1"/>
            <a:r>
              <a:rPr lang="en-US" sz="1800" dirty="0" smtClean="0"/>
              <a:t>Calls middleware server, usually on database host</a:t>
            </a:r>
          </a:p>
          <a:p>
            <a:pPr eaLnBrk="1" hangingPunct="1"/>
            <a:r>
              <a:rPr lang="en-US" sz="1800" dirty="0" smtClean="0"/>
              <a:t>Very flexible -allows access to multiple databases using one driver</a:t>
            </a:r>
          </a:p>
          <a:p>
            <a:pPr eaLnBrk="1" hangingPunct="1"/>
            <a:r>
              <a:rPr lang="en-US" sz="1800" dirty="0" smtClean="0"/>
              <a:t>Only need to download one driver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</p:txBody>
      </p:sp>
      <p:pic>
        <p:nvPicPr>
          <p:cNvPr id="36868" name="Picture 4" descr="Schematic of the Network Protocol driv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953000" y="1066800"/>
            <a:ext cx="3962400" cy="5181600"/>
          </a:xfrm>
          <a:noFill/>
          <a:ln>
            <a:solidFill>
              <a:srgbClr val="FF9900"/>
            </a:solidFill>
          </a:ln>
        </p:spPr>
      </p:pic>
      <p:sp>
        <p:nvSpPr>
          <p:cNvPr id="3687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ABDE50-AB3C-4598-9E9C-7960E0784CD6}" type="slidenum">
              <a:rPr lang="en-US" sz="1000">
                <a:solidFill>
                  <a:srgbClr val="FFFFFF"/>
                </a:solidFill>
              </a:rPr>
              <a:pPr/>
              <a:t>11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Disadvantage of Type-III Driver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Requires database-specific coding to be done in the middle tier. 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An extra layer added may result in a time-bottleneck. </a:t>
            </a:r>
          </a:p>
          <a:p>
            <a:pPr eaLnBrk="1" hangingPunct="1"/>
            <a:endParaRPr lang="en-US" sz="1800" b="1" dirty="0" smtClean="0"/>
          </a:p>
          <a:p>
            <a:pPr eaLnBrk="1" hangingPunct="1"/>
            <a:endParaRPr lang="en-US" sz="1800" b="1" dirty="0" smtClean="0"/>
          </a:p>
          <a:p>
            <a:pPr eaLnBrk="1" hangingPunct="1"/>
            <a:endParaRPr lang="en-US" sz="1800" b="1" dirty="0" smtClean="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389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DAB8BC-ADD4-4605-8E23-01834C2744E2}" type="slidenum">
              <a:rPr lang="en-US" sz="1000">
                <a:solidFill>
                  <a:srgbClr val="FFFFFF"/>
                </a:solidFill>
              </a:rPr>
              <a:pPr/>
              <a:t>12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Type IV Drivers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100% Pure Java</a:t>
            </a:r>
          </a:p>
          <a:p>
            <a:pPr eaLnBrk="1" hangingPunct="1"/>
            <a:r>
              <a:rPr lang="en-US" sz="1800" dirty="0" smtClean="0"/>
              <a:t>Communicate directly with a vendor’s database through socket connection</a:t>
            </a:r>
          </a:p>
          <a:p>
            <a:pPr eaLnBrk="1" hangingPunct="1"/>
            <a:r>
              <a:rPr lang="en-US" sz="1800" dirty="0" smtClean="0"/>
              <a:t>Use Java networking libraries to talk directly to database engines</a:t>
            </a:r>
          </a:p>
          <a:p>
            <a:pPr eaLnBrk="1" hangingPunct="1"/>
            <a:r>
              <a:rPr lang="en-US" sz="1800" dirty="0" err="1" smtClean="0"/>
              <a:t>e.g</a:t>
            </a:r>
            <a:r>
              <a:rPr lang="en-US" sz="1800" dirty="0" smtClean="0"/>
              <a:t> include the widely used Oracle thin driver - </a:t>
            </a:r>
            <a:r>
              <a:rPr lang="en-US" sz="1800" dirty="0" err="1" smtClean="0"/>
              <a:t>oracle.jdbc.driver</a:t>
            </a:r>
            <a:r>
              <a:rPr lang="en-US" sz="1800" dirty="0" smtClean="0"/>
              <a:t>. </a:t>
            </a:r>
            <a:r>
              <a:rPr lang="en-US" sz="1800" dirty="0" err="1" smtClean="0"/>
              <a:t>OracleDriver</a:t>
            </a:r>
            <a:r>
              <a:rPr lang="en-US" sz="1800" dirty="0" smtClean="0"/>
              <a:t> </a:t>
            </a:r>
          </a:p>
        </p:txBody>
      </p:sp>
      <p:pic>
        <p:nvPicPr>
          <p:cNvPr id="39940" name="Picture 4" descr="Schematic of the Native-Protocol driv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938713" y="838200"/>
            <a:ext cx="3824287" cy="5334000"/>
          </a:xfrm>
          <a:noFill/>
        </p:spPr>
      </p:pic>
      <p:sp>
        <p:nvSpPr>
          <p:cNvPr id="3994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C424C6-1279-49BC-8465-DEEB2F14D8D4}" type="slidenum">
              <a:rPr lang="en-US" sz="1000">
                <a:solidFill>
                  <a:srgbClr val="FFFFFF"/>
                </a:solidFill>
              </a:rPr>
              <a:pPr/>
              <a:t>13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Disadvantage of Type-IV Driver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b="1" dirty="0" smtClean="0"/>
              <a:t>At client side, a separate driver is needed for each database</a:t>
            </a:r>
          </a:p>
          <a:p>
            <a:pPr eaLnBrk="1" hangingPunct="1">
              <a:buFontTx/>
              <a:buNone/>
            </a:pPr>
            <a:endParaRPr lang="en-US" sz="1800" b="1" dirty="0" smtClean="0"/>
          </a:p>
          <a:p>
            <a:pPr eaLnBrk="1" hangingPunct="1">
              <a:buFontTx/>
              <a:buNone/>
            </a:pPr>
            <a:endParaRPr lang="en-US" sz="1800" b="1" dirty="0" smtClean="0"/>
          </a:p>
          <a:p>
            <a:pPr eaLnBrk="1" hangingPunct="1"/>
            <a:endParaRPr lang="en-US" sz="1800" b="1" dirty="0" smtClean="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4198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BBD370-8B5A-4382-922B-63F67A79F229}" type="slidenum">
              <a:rPr lang="en-US" sz="1000">
                <a:solidFill>
                  <a:srgbClr val="FFFFFF"/>
                </a:solidFill>
              </a:rPr>
              <a:pPr/>
              <a:t>14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245475" cy="4984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JDBC Drivers (Fig.)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4301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978B55-7282-45A1-BA6B-F676D099AC33}" type="slidenum">
              <a:rPr lang="en-US" sz="1000">
                <a:solidFill>
                  <a:srgbClr val="FFFFFF"/>
                </a:solidFill>
              </a:rPr>
              <a:pPr/>
              <a:t>15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0" y="1171575"/>
            <a:ext cx="9144000" cy="5257800"/>
          </a:xfrm>
          <a:prstGeom prst="rect">
            <a:avLst/>
          </a:prstGeom>
          <a:gradFill rotWithShape="1">
            <a:gsLst>
              <a:gs pos="0">
                <a:srgbClr val="00CCFF">
                  <a:alpha val="29999"/>
                </a:srgbClr>
              </a:gs>
              <a:gs pos="100000">
                <a:srgbClr val="005E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608000" prstMaterial="legacyMatte">
            <a:bevelT w="13500" h="13500" prst="angle"/>
            <a:bevelB w="13500" h="13500" prst="angle"/>
            <a:extrusionClr>
              <a:srgbClr val="00CCFF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228600" y="1219200"/>
            <a:ext cx="782638" cy="5181600"/>
          </a:xfrm>
          <a:prstGeom prst="rect">
            <a:avLst/>
          </a:prstGeom>
          <a:gradFill rotWithShape="1">
            <a:gsLst>
              <a:gs pos="0">
                <a:srgbClr val="00CCFF">
                  <a:alpha val="50000"/>
                </a:srgbClr>
              </a:gs>
              <a:gs pos="100000">
                <a:srgbClr val="005E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b="0">
                <a:latin typeface="Times New Roman" pitchFamily="18" charset="0"/>
              </a:rPr>
              <a:t>JDBC</a:t>
            </a:r>
          </a:p>
        </p:txBody>
      </p:sp>
      <p:grpSp>
        <p:nvGrpSpPr>
          <p:cNvPr id="43015" name="Group 5"/>
          <p:cNvGrpSpPr>
            <a:grpSpLocks/>
          </p:cNvGrpSpPr>
          <p:nvPr/>
        </p:nvGrpSpPr>
        <p:grpSpPr bwMode="auto">
          <a:xfrm>
            <a:off x="8026400" y="1295400"/>
            <a:ext cx="939800" cy="1016000"/>
            <a:chOff x="5056" y="1120"/>
            <a:chExt cx="592" cy="640"/>
          </a:xfrm>
        </p:grpSpPr>
        <p:sp>
          <p:nvSpPr>
            <p:cNvPr id="43083" name="Oval 6"/>
            <p:cNvSpPr>
              <a:spLocks noChangeArrowheads="1"/>
            </p:cNvSpPr>
            <p:nvPr/>
          </p:nvSpPr>
          <p:spPr bwMode="auto">
            <a:xfrm>
              <a:off x="5057" y="1648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84" name="Oval 7"/>
            <p:cNvSpPr>
              <a:spLocks noChangeArrowheads="1"/>
            </p:cNvSpPr>
            <p:nvPr/>
          </p:nvSpPr>
          <p:spPr bwMode="auto">
            <a:xfrm>
              <a:off x="5056" y="1120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85" name="Oval 8"/>
            <p:cNvSpPr>
              <a:spLocks noChangeArrowheads="1"/>
            </p:cNvSpPr>
            <p:nvPr/>
          </p:nvSpPr>
          <p:spPr bwMode="auto">
            <a:xfrm>
              <a:off x="5057" y="1600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86" name="Oval 9"/>
            <p:cNvSpPr>
              <a:spLocks noChangeArrowheads="1"/>
            </p:cNvSpPr>
            <p:nvPr/>
          </p:nvSpPr>
          <p:spPr bwMode="auto">
            <a:xfrm>
              <a:off x="5057" y="1552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87" name="Oval 10"/>
            <p:cNvSpPr>
              <a:spLocks noChangeArrowheads="1"/>
            </p:cNvSpPr>
            <p:nvPr/>
          </p:nvSpPr>
          <p:spPr bwMode="auto">
            <a:xfrm>
              <a:off x="5057" y="1504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88" name="Oval 11"/>
            <p:cNvSpPr>
              <a:spLocks noChangeArrowheads="1"/>
            </p:cNvSpPr>
            <p:nvPr/>
          </p:nvSpPr>
          <p:spPr bwMode="auto">
            <a:xfrm>
              <a:off x="5057" y="1456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89" name="Oval 12"/>
            <p:cNvSpPr>
              <a:spLocks noChangeArrowheads="1"/>
            </p:cNvSpPr>
            <p:nvPr/>
          </p:nvSpPr>
          <p:spPr bwMode="auto">
            <a:xfrm>
              <a:off x="5057" y="1408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90" name="Oval 13"/>
            <p:cNvSpPr>
              <a:spLocks noChangeArrowheads="1"/>
            </p:cNvSpPr>
            <p:nvPr/>
          </p:nvSpPr>
          <p:spPr bwMode="auto">
            <a:xfrm>
              <a:off x="5057" y="1360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91" name="Oval 14"/>
            <p:cNvSpPr>
              <a:spLocks noChangeArrowheads="1"/>
            </p:cNvSpPr>
            <p:nvPr/>
          </p:nvSpPr>
          <p:spPr bwMode="auto">
            <a:xfrm>
              <a:off x="5057" y="1312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92" name="Oval 15"/>
            <p:cNvSpPr>
              <a:spLocks noChangeArrowheads="1"/>
            </p:cNvSpPr>
            <p:nvPr/>
          </p:nvSpPr>
          <p:spPr bwMode="auto">
            <a:xfrm>
              <a:off x="5057" y="1264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93" name="Oval 16"/>
            <p:cNvSpPr>
              <a:spLocks noChangeArrowheads="1"/>
            </p:cNvSpPr>
            <p:nvPr/>
          </p:nvSpPr>
          <p:spPr bwMode="auto">
            <a:xfrm>
              <a:off x="5057" y="1216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94" name="Oval 17"/>
            <p:cNvSpPr>
              <a:spLocks noChangeArrowheads="1"/>
            </p:cNvSpPr>
            <p:nvPr/>
          </p:nvSpPr>
          <p:spPr bwMode="auto">
            <a:xfrm>
              <a:off x="5057" y="1168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95" name="Oval 18"/>
            <p:cNvSpPr>
              <a:spLocks noChangeArrowheads="1"/>
            </p:cNvSpPr>
            <p:nvPr/>
          </p:nvSpPr>
          <p:spPr bwMode="auto">
            <a:xfrm>
              <a:off x="5057" y="1120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</p:grpSp>
      <p:grpSp>
        <p:nvGrpSpPr>
          <p:cNvPr id="43016" name="Group 19"/>
          <p:cNvGrpSpPr>
            <a:grpSpLocks/>
          </p:cNvGrpSpPr>
          <p:nvPr/>
        </p:nvGrpSpPr>
        <p:grpSpPr bwMode="auto">
          <a:xfrm>
            <a:off x="1549400" y="1295400"/>
            <a:ext cx="6045200" cy="4711700"/>
            <a:chOff x="976" y="816"/>
            <a:chExt cx="3808" cy="2968"/>
          </a:xfrm>
        </p:grpSpPr>
        <p:sp>
          <p:nvSpPr>
            <p:cNvPr id="43075" name="Oval 20"/>
            <p:cNvSpPr>
              <a:spLocks noChangeArrowheads="1"/>
            </p:cNvSpPr>
            <p:nvPr/>
          </p:nvSpPr>
          <p:spPr bwMode="auto">
            <a:xfrm>
              <a:off x="976" y="816"/>
              <a:ext cx="1216" cy="592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Type I</a:t>
              </a:r>
            </a:p>
            <a:p>
              <a:pPr algn="ctr"/>
              <a:r>
                <a:rPr lang="en-US" b="0">
                  <a:latin typeface="Times New Roman" pitchFamily="18" charset="0"/>
                </a:rPr>
                <a:t>“Bridge”</a:t>
              </a:r>
            </a:p>
          </p:txBody>
        </p:sp>
        <p:sp>
          <p:nvSpPr>
            <p:cNvPr id="43076" name="Oval 21"/>
            <p:cNvSpPr>
              <a:spLocks noChangeArrowheads="1"/>
            </p:cNvSpPr>
            <p:nvPr/>
          </p:nvSpPr>
          <p:spPr bwMode="auto">
            <a:xfrm>
              <a:off x="976" y="1560"/>
              <a:ext cx="1216" cy="592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Type II</a:t>
              </a:r>
            </a:p>
            <a:p>
              <a:pPr algn="ctr"/>
              <a:r>
                <a:rPr lang="en-US" b="0">
                  <a:latin typeface="Times New Roman" pitchFamily="18" charset="0"/>
                </a:rPr>
                <a:t>“Native”</a:t>
              </a:r>
            </a:p>
          </p:txBody>
        </p:sp>
        <p:sp>
          <p:nvSpPr>
            <p:cNvPr id="43077" name="Oval 22"/>
            <p:cNvSpPr>
              <a:spLocks noChangeArrowheads="1"/>
            </p:cNvSpPr>
            <p:nvPr/>
          </p:nvSpPr>
          <p:spPr bwMode="auto">
            <a:xfrm>
              <a:off x="976" y="2376"/>
              <a:ext cx="1216" cy="592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Type III</a:t>
              </a:r>
            </a:p>
            <a:p>
              <a:pPr algn="ctr"/>
              <a:r>
                <a:rPr lang="en-US" b="0">
                  <a:latin typeface="Times New Roman" pitchFamily="18" charset="0"/>
                </a:rPr>
                <a:t>“Middleware”</a:t>
              </a:r>
            </a:p>
          </p:txBody>
        </p:sp>
        <p:sp>
          <p:nvSpPr>
            <p:cNvPr id="43078" name="Oval 23"/>
            <p:cNvSpPr>
              <a:spLocks noChangeArrowheads="1"/>
            </p:cNvSpPr>
            <p:nvPr/>
          </p:nvSpPr>
          <p:spPr bwMode="auto">
            <a:xfrm>
              <a:off x="976" y="3192"/>
              <a:ext cx="1216" cy="592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Type IV</a:t>
              </a:r>
            </a:p>
            <a:p>
              <a:pPr algn="ctr"/>
              <a:r>
                <a:rPr lang="en-US" b="0">
                  <a:latin typeface="Times New Roman" pitchFamily="18" charset="0"/>
                </a:rPr>
                <a:t>“Pure”</a:t>
              </a:r>
            </a:p>
          </p:txBody>
        </p:sp>
        <p:sp>
          <p:nvSpPr>
            <p:cNvPr id="43079" name="Oval 24"/>
            <p:cNvSpPr>
              <a:spLocks noChangeArrowheads="1"/>
            </p:cNvSpPr>
            <p:nvPr/>
          </p:nvSpPr>
          <p:spPr bwMode="auto">
            <a:xfrm>
              <a:off x="2512" y="816"/>
              <a:ext cx="976" cy="592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JDBC</a:t>
              </a:r>
            </a:p>
          </p:txBody>
        </p:sp>
        <p:sp>
          <p:nvSpPr>
            <p:cNvPr id="43080" name="Oval 25"/>
            <p:cNvSpPr>
              <a:spLocks noChangeArrowheads="1"/>
            </p:cNvSpPr>
            <p:nvPr/>
          </p:nvSpPr>
          <p:spPr bwMode="auto">
            <a:xfrm>
              <a:off x="3856" y="816"/>
              <a:ext cx="928" cy="592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ODBC</a:t>
              </a:r>
            </a:p>
            <a:p>
              <a:pPr algn="ctr"/>
              <a:r>
                <a:rPr lang="en-US" b="0">
                  <a:latin typeface="Times New Roman" pitchFamily="18" charset="0"/>
                </a:rPr>
                <a:t>Driver</a:t>
              </a:r>
            </a:p>
          </p:txBody>
        </p:sp>
        <p:sp>
          <p:nvSpPr>
            <p:cNvPr id="43081" name="Oval 26"/>
            <p:cNvSpPr>
              <a:spLocks noChangeArrowheads="1"/>
            </p:cNvSpPr>
            <p:nvPr/>
          </p:nvSpPr>
          <p:spPr bwMode="auto">
            <a:xfrm>
              <a:off x="2680" y="1584"/>
              <a:ext cx="976" cy="592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CLI (.lib)</a:t>
              </a:r>
            </a:p>
          </p:txBody>
        </p:sp>
        <p:sp>
          <p:nvSpPr>
            <p:cNvPr id="43082" name="Oval 27"/>
            <p:cNvSpPr>
              <a:spLocks noChangeArrowheads="1"/>
            </p:cNvSpPr>
            <p:nvPr/>
          </p:nvSpPr>
          <p:spPr bwMode="auto">
            <a:xfrm>
              <a:off x="3568" y="2352"/>
              <a:ext cx="1120" cy="592"/>
            </a:xfrm>
            <a:prstGeom prst="ellipse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5E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Middleware</a:t>
              </a:r>
            </a:p>
            <a:p>
              <a:pPr algn="ctr"/>
              <a:r>
                <a:rPr lang="en-US" b="0">
                  <a:latin typeface="Times New Roman" pitchFamily="18" charset="0"/>
                </a:rPr>
                <a:t>Server</a:t>
              </a:r>
            </a:p>
          </p:txBody>
        </p:sp>
      </p:grpSp>
      <p:grpSp>
        <p:nvGrpSpPr>
          <p:cNvPr id="43017" name="Group 28"/>
          <p:cNvGrpSpPr>
            <a:grpSpLocks/>
          </p:cNvGrpSpPr>
          <p:nvPr/>
        </p:nvGrpSpPr>
        <p:grpSpPr bwMode="auto">
          <a:xfrm>
            <a:off x="8026400" y="2438400"/>
            <a:ext cx="939800" cy="1016000"/>
            <a:chOff x="5056" y="1840"/>
            <a:chExt cx="592" cy="640"/>
          </a:xfrm>
        </p:grpSpPr>
        <p:sp>
          <p:nvSpPr>
            <p:cNvPr id="43062" name="Oval 29"/>
            <p:cNvSpPr>
              <a:spLocks noChangeArrowheads="1"/>
            </p:cNvSpPr>
            <p:nvPr/>
          </p:nvSpPr>
          <p:spPr bwMode="auto">
            <a:xfrm>
              <a:off x="5057" y="2368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63" name="Oval 30"/>
            <p:cNvSpPr>
              <a:spLocks noChangeArrowheads="1"/>
            </p:cNvSpPr>
            <p:nvPr/>
          </p:nvSpPr>
          <p:spPr bwMode="auto">
            <a:xfrm>
              <a:off x="5056" y="1840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64" name="Oval 31"/>
            <p:cNvSpPr>
              <a:spLocks noChangeArrowheads="1"/>
            </p:cNvSpPr>
            <p:nvPr/>
          </p:nvSpPr>
          <p:spPr bwMode="auto">
            <a:xfrm>
              <a:off x="5057" y="2320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65" name="Oval 32"/>
            <p:cNvSpPr>
              <a:spLocks noChangeArrowheads="1"/>
            </p:cNvSpPr>
            <p:nvPr/>
          </p:nvSpPr>
          <p:spPr bwMode="auto">
            <a:xfrm>
              <a:off x="5057" y="2272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66" name="Oval 33"/>
            <p:cNvSpPr>
              <a:spLocks noChangeArrowheads="1"/>
            </p:cNvSpPr>
            <p:nvPr/>
          </p:nvSpPr>
          <p:spPr bwMode="auto">
            <a:xfrm>
              <a:off x="5057" y="2224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67" name="Oval 34"/>
            <p:cNvSpPr>
              <a:spLocks noChangeArrowheads="1"/>
            </p:cNvSpPr>
            <p:nvPr/>
          </p:nvSpPr>
          <p:spPr bwMode="auto">
            <a:xfrm>
              <a:off x="5057" y="2176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68" name="Oval 35"/>
            <p:cNvSpPr>
              <a:spLocks noChangeArrowheads="1"/>
            </p:cNvSpPr>
            <p:nvPr/>
          </p:nvSpPr>
          <p:spPr bwMode="auto">
            <a:xfrm>
              <a:off x="5057" y="2128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69" name="Oval 36"/>
            <p:cNvSpPr>
              <a:spLocks noChangeArrowheads="1"/>
            </p:cNvSpPr>
            <p:nvPr/>
          </p:nvSpPr>
          <p:spPr bwMode="auto">
            <a:xfrm>
              <a:off x="5057" y="2080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70" name="Oval 37"/>
            <p:cNvSpPr>
              <a:spLocks noChangeArrowheads="1"/>
            </p:cNvSpPr>
            <p:nvPr/>
          </p:nvSpPr>
          <p:spPr bwMode="auto">
            <a:xfrm>
              <a:off x="5057" y="2032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71" name="Oval 38"/>
            <p:cNvSpPr>
              <a:spLocks noChangeArrowheads="1"/>
            </p:cNvSpPr>
            <p:nvPr/>
          </p:nvSpPr>
          <p:spPr bwMode="auto">
            <a:xfrm>
              <a:off x="5057" y="1984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72" name="Oval 39"/>
            <p:cNvSpPr>
              <a:spLocks noChangeArrowheads="1"/>
            </p:cNvSpPr>
            <p:nvPr/>
          </p:nvSpPr>
          <p:spPr bwMode="auto">
            <a:xfrm>
              <a:off x="5057" y="1936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73" name="Oval 40"/>
            <p:cNvSpPr>
              <a:spLocks noChangeArrowheads="1"/>
            </p:cNvSpPr>
            <p:nvPr/>
          </p:nvSpPr>
          <p:spPr bwMode="auto">
            <a:xfrm>
              <a:off x="5057" y="1888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74" name="Oval 41"/>
            <p:cNvSpPr>
              <a:spLocks noChangeArrowheads="1"/>
            </p:cNvSpPr>
            <p:nvPr/>
          </p:nvSpPr>
          <p:spPr bwMode="auto">
            <a:xfrm>
              <a:off x="5057" y="1840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</p:grpSp>
      <p:grpSp>
        <p:nvGrpSpPr>
          <p:cNvPr id="43018" name="Group 42"/>
          <p:cNvGrpSpPr>
            <a:grpSpLocks/>
          </p:cNvGrpSpPr>
          <p:nvPr/>
        </p:nvGrpSpPr>
        <p:grpSpPr bwMode="auto">
          <a:xfrm>
            <a:off x="8026400" y="3733800"/>
            <a:ext cx="939800" cy="1016000"/>
            <a:chOff x="5056" y="2656"/>
            <a:chExt cx="592" cy="640"/>
          </a:xfrm>
        </p:grpSpPr>
        <p:sp>
          <p:nvSpPr>
            <p:cNvPr id="43049" name="Oval 43"/>
            <p:cNvSpPr>
              <a:spLocks noChangeArrowheads="1"/>
            </p:cNvSpPr>
            <p:nvPr/>
          </p:nvSpPr>
          <p:spPr bwMode="auto">
            <a:xfrm>
              <a:off x="5057" y="3184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50" name="Oval 44"/>
            <p:cNvSpPr>
              <a:spLocks noChangeArrowheads="1"/>
            </p:cNvSpPr>
            <p:nvPr/>
          </p:nvSpPr>
          <p:spPr bwMode="auto">
            <a:xfrm>
              <a:off x="5056" y="2656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51" name="Oval 45"/>
            <p:cNvSpPr>
              <a:spLocks noChangeArrowheads="1"/>
            </p:cNvSpPr>
            <p:nvPr/>
          </p:nvSpPr>
          <p:spPr bwMode="auto">
            <a:xfrm>
              <a:off x="5057" y="3136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52" name="Oval 46"/>
            <p:cNvSpPr>
              <a:spLocks noChangeArrowheads="1"/>
            </p:cNvSpPr>
            <p:nvPr/>
          </p:nvSpPr>
          <p:spPr bwMode="auto">
            <a:xfrm>
              <a:off x="5057" y="3088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53" name="Oval 47"/>
            <p:cNvSpPr>
              <a:spLocks noChangeArrowheads="1"/>
            </p:cNvSpPr>
            <p:nvPr/>
          </p:nvSpPr>
          <p:spPr bwMode="auto">
            <a:xfrm>
              <a:off x="5057" y="3040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54" name="Oval 48"/>
            <p:cNvSpPr>
              <a:spLocks noChangeArrowheads="1"/>
            </p:cNvSpPr>
            <p:nvPr/>
          </p:nvSpPr>
          <p:spPr bwMode="auto">
            <a:xfrm>
              <a:off x="5057" y="2992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55" name="Oval 49"/>
            <p:cNvSpPr>
              <a:spLocks noChangeArrowheads="1"/>
            </p:cNvSpPr>
            <p:nvPr/>
          </p:nvSpPr>
          <p:spPr bwMode="auto">
            <a:xfrm>
              <a:off x="5057" y="2944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56" name="Oval 50"/>
            <p:cNvSpPr>
              <a:spLocks noChangeArrowheads="1"/>
            </p:cNvSpPr>
            <p:nvPr/>
          </p:nvSpPr>
          <p:spPr bwMode="auto">
            <a:xfrm>
              <a:off x="5057" y="2896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57" name="Oval 51"/>
            <p:cNvSpPr>
              <a:spLocks noChangeArrowheads="1"/>
            </p:cNvSpPr>
            <p:nvPr/>
          </p:nvSpPr>
          <p:spPr bwMode="auto">
            <a:xfrm>
              <a:off x="5057" y="2848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58" name="Oval 52"/>
            <p:cNvSpPr>
              <a:spLocks noChangeArrowheads="1"/>
            </p:cNvSpPr>
            <p:nvPr/>
          </p:nvSpPr>
          <p:spPr bwMode="auto">
            <a:xfrm>
              <a:off x="5057" y="2800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59" name="Oval 53"/>
            <p:cNvSpPr>
              <a:spLocks noChangeArrowheads="1"/>
            </p:cNvSpPr>
            <p:nvPr/>
          </p:nvSpPr>
          <p:spPr bwMode="auto">
            <a:xfrm>
              <a:off x="5057" y="2752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60" name="Oval 54"/>
            <p:cNvSpPr>
              <a:spLocks noChangeArrowheads="1"/>
            </p:cNvSpPr>
            <p:nvPr/>
          </p:nvSpPr>
          <p:spPr bwMode="auto">
            <a:xfrm>
              <a:off x="5057" y="2704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61" name="Oval 55"/>
            <p:cNvSpPr>
              <a:spLocks noChangeArrowheads="1"/>
            </p:cNvSpPr>
            <p:nvPr/>
          </p:nvSpPr>
          <p:spPr bwMode="auto">
            <a:xfrm>
              <a:off x="5057" y="2656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</p:grpSp>
      <p:grpSp>
        <p:nvGrpSpPr>
          <p:cNvPr id="43019" name="Group 56"/>
          <p:cNvGrpSpPr>
            <a:grpSpLocks/>
          </p:cNvGrpSpPr>
          <p:nvPr/>
        </p:nvGrpSpPr>
        <p:grpSpPr bwMode="auto">
          <a:xfrm>
            <a:off x="5562600" y="1727200"/>
            <a:ext cx="2438400" cy="2514600"/>
            <a:chOff x="3504" y="1088"/>
            <a:chExt cx="1536" cy="1584"/>
          </a:xfrm>
        </p:grpSpPr>
        <p:sp>
          <p:nvSpPr>
            <p:cNvPr id="43045" name="Line 57"/>
            <p:cNvSpPr>
              <a:spLocks noChangeShapeType="1"/>
            </p:cNvSpPr>
            <p:nvPr/>
          </p:nvSpPr>
          <p:spPr bwMode="auto">
            <a:xfrm flipV="1">
              <a:off x="3504" y="1088"/>
              <a:ext cx="336" cy="1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Line 58"/>
            <p:cNvSpPr>
              <a:spLocks noChangeShapeType="1"/>
            </p:cNvSpPr>
            <p:nvPr/>
          </p:nvSpPr>
          <p:spPr bwMode="auto">
            <a:xfrm flipV="1">
              <a:off x="4800" y="1088"/>
              <a:ext cx="240" cy="1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7" name="Line 59"/>
            <p:cNvSpPr>
              <a:spLocks noChangeShapeType="1"/>
            </p:cNvSpPr>
            <p:nvPr/>
          </p:nvSpPr>
          <p:spPr bwMode="auto">
            <a:xfrm>
              <a:off x="3648" y="1856"/>
              <a:ext cx="139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8" name="Line 60"/>
            <p:cNvSpPr>
              <a:spLocks noChangeShapeType="1"/>
            </p:cNvSpPr>
            <p:nvPr/>
          </p:nvSpPr>
          <p:spPr bwMode="auto">
            <a:xfrm>
              <a:off x="4704" y="2672"/>
              <a:ext cx="33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0" name="Line 61"/>
          <p:cNvSpPr>
            <a:spLocks noChangeShapeType="1"/>
          </p:cNvSpPr>
          <p:nvPr/>
        </p:nvSpPr>
        <p:spPr bwMode="auto">
          <a:xfrm flipV="1">
            <a:off x="7239000" y="33274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62"/>
          <p:cNvSpPr>
            <a:spLocks noChangeShapeType="1"/>
          </p:cNvSpPr>
          <p:nvPr/>
        </p:nvSpPr>
        <p:spPr bwMode="auto">
          <a:xfrm>
            <a:off x="7086600" y="4622800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22" name="Group 63"/>
          <p:cNvGrpSpPr>
            <a:grpSpLocks/>
          </p:cNvGrpSpPr>
          <p:nvPr/>
        </p:nvGrpSpPr>
        <p:grpSpPr bwMode="auto">
          <a:xfrm>
            <a:off x="990600" y="1727200"/>
            <a:ext cx="6934200" cy="3810000"/>
            <a:chOff x="624" y="1088"/>
            <a:chExt cx="4368" cy="2400"/>
          </a:xfrm>
        </p:grpSpPr>
        <p:sp>
          <p:nvSpPr>
            <p:cNvPr id="43037" name="Line 64"/>
            <p:cNvSpPr>
              <a:spLocks noChangeShapeType="1"/>
            </p:cNvSpPr>
            <p:nvPr/>
          </p:nvSpPr>
          <p:spPr bwMode="auto">
            <a:xfrm>
              <a:off x="2208" y="3488"/>
              <a:ext cx="2784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Line 65"/>
            <p:cNvSpPr>
              <a:spLocks noChangeShapeType="1"/>
            </p:cNvSpPr>
            <p:nvPr/>
          </p:nvSpPr>
          <p:spPr bwMode="auto">
            <a:xfrm>
              <a:off x="2208" y="2672"/>
              <a:ext cx="1344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Line 66"/>
            <p:cNvSpPr>
              <a:spLocks noChangeShapeType="1"/>
            </p:cNvSpPr>
            <p:nvPr/>
          </p:nvSpPr>
          <p:spPr bwMode="auto">
            <a:xfrm>
              <a:off x="2184" y="1872"/>
              <a:ext cx="45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Line 67"/>
            <p:cNvSpPr>
              <a:spLocks noChangeShapeType="1"/>
            </p:cNvSpPr>
            <p:nvPr/>
          </p:nvSpPr>
          <p:spPr bwMode="auto">
            <a:xfrm>
              <a:off x="2184" y="1088"/>
              <a:ext cx="31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Line 68"/>
            <p:cNvSpPr>
              <a:spLocks noChangeShapeType="1"/>
            </p:cNvSpPr>
            <p:nvPr/>
          </p:nvSpPr>
          <p:spPr bwMode="auto">
            <a:xfrm>
              <a:off x="624" y="3456"/>
              <a:ext cx="33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Line 69"/>
            <p:cNvSpPr>
              <a:spLocks noChangeShapeType="1"/>
            </p:cNvSpPr>
            <p:nvPr/>
          </p:nvSpPr>
          <p:spPr bwMode="auto">
            <a:xfrm>
              <a:off x="624" y="2688"/>
              <a:ext cx="33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Line 70"/>
            <p:cNvSpPr>
              <a:spLocks noChangeShapeType="1"/>
            </p:cNvSpPr>
            <p:nvPr/>
          </p:nvSpPr>
          <p:spPr bwMode="auto">
            <a:xfrm>
              <a:off x="624" y="1824"/>
              <a:ext cx="33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Line 71"/>
            <p:cNvSpPr>
              <a:spLocks noChangeShapeType="1"/>
            </p:cNvSpPr>
            <p:nvPr/>
          </p:nvSpPr>
          <p:spPr bwMode="auto">
            <a:xfrm>
              <a:off x="624" y="1104"/>
              <a:ext cx="33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23" name="Group 72"/>
          <p:cNvGrpSpPr>
            <a:grpSpLocks/>
          </p:cNvGrpSpPr>
          <p:nvPr/>
        </p:nvGrpSpPr>
        <p:grpSpPr bwMode="auto">
          <a:xfrm>
            <a:off x="8001000" y="5003800"/>
            <a:ext cx="939800" cy="1016000"/>
            <a:chOff x="5056" y="2656"/>
            <a:chExt cx="592" cy="640"/>
          </a:xfrm>
        </p:grpSpPr>
        <p:sp>
          <p:nvSpPr>
            <p:cNvPr id="43024" name="Oval 73"/>
            <p:cNvSpPr>
              <a:spLocks noChangeArrowheads="1"/>
            </p:cNvSpPr>
            <p:nvPr/>
          </p:nvSpPr>
          <p:spPr bwMode="auto">
            <a:xfrm>
              <a:off x="5057" y="3184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25" name="Oval 74"/>
            <p:cNvSpPr>
              <a:spLocks noChangeArrowheads="1"/>
            </p:cNvSpPr>
            <p:nvPr/>
          </p:nvSpPr>
          <p:spPr bwMode="auto">
            <a:xfrm>
              <a:off x="5056" y="2656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26" name="Oval 75"/>
            <p:cNvSpPr>
              <a:spLocks noChangeArrowheads="1"/>
            </p:cNvSpPr>
            <p:nvPr/>
          </p:nvSpPr>
          <p:spPr bwMode="auto">
            <a:xfrm>
              <a:off x="5057" y="3136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27" name="Oval 76"/>
            <p:cNvSpPr>
              <a:spLocks noChangeArrowheads="1"/>
            </p:cNvSpPr>
            <p:nvPr/>
          </p:nvSpPr>
          <p:spPr bwMode="auto">
            <a:xfrm>
              <a:off x="5057" y="3088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28" name="Oval 77"/>
            <p:cNvSpPr>
              <a:spLocks noChangeArrowheads="1"/>
            </p:cNvSpPr>
            <p:nvPr/>
          </p:nvSpPr>
          <p:spPr bwMode="auto">
            <a:xfrm>
              <a:off x="5057" y="3040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29" name="Oval 78"/>
            <p:cNvSpPr>
              <a:spLocks noChangeArrowheads="1"/>
            </p:cNvSpPr>
            <p:nvPr/>
          </p:nvSpPr>
          <p:spPr bwMode="auto">
            <a:xfrm>
              <a:off x="5057" y="2992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30" name="Oval 79"/>
            <p:cNvSpPr>
              <a:spLocks noChangeArrowheads="1"/>
            </p:cNvSpPr>
            <p:nvPr/>
          </p:nvSpPr>
          <p:spPr bwMode="auto">
            <a:xfrm>
              <a:off x="5057" y="2944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31" name="Oval 80"/>
            <p:cNvSpPr>
              <a:spLocks noChangeArrowheads="1"/>
            </p:cNvSpPr>
            <p:nvPr/>
          </p:nvSpPr>
          <p:spPr bwMode="auto">
            <a:xfrm>
              <a:off x="5057" y="2896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32" name="Oval 81"/>
            <p:cNvSpPr>
              <a:spLocks noChangeArrowheads="1"/>
            </p:cNvSpPr>
            <p:nvPr/>
          </p:nvSpPr>
          <p:spPr bwMode="auto">
            <a:xfrm>
              <a:off x="5057" y="2848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33" name="Oval 82"/>
            <p:cNvSpPr>
              <a:spLocks noChangeArrowheads="1"/>
            </p:cNvSpPr>
            <p:nvPr/>
          </p:nvSpPr>
          <p:spPr bwMode="auto">
            <a:xfrm>
              <a:off x="5057" y="2800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34" name="Oval 83"/>
            <p:cNvSpPr>
              <a:spLocks noChangeArrowheads="1"/>
            </p:cNvSpPr>
            <p:nvPr/>
          </p:nvSpPr>
          <p:spPr bwMode="auto">
            <a:xfrm>
              <a:off x="5057" y="2752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35" name="Oval 84"/>
            <p:cNvSpPr>
              <a:spLocks noChangeArrowheads="1"/>
            </p:cNvSpPr>
            <p:nvPr/>
          </p:nvSpPr>
          <p:spPr bwMode="auto">
            <a:xfrm>
              <a:off x="5057" y="2704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43036" name="Oval 85"/>
            <p:cNvSpPr>
              <a:spLocks noChangeArrowheads="1"/>
            </p:cNvSpPr>
            <p:nvPr/>
          </p:nvSpPr>
          <p:spPr bwMode="auto">
            <a:xfrm>
              <a:off x="5057" y="2656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</a:t>
            </a:r>
          </a:p>
        </p:txBody>
      </p:sp>
      <p:sp>
        <p:nvSpPr>
          <p:cNvPr id="4813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1AB152-730F-4334-B533-DFBB4F4AD6DE}" type="slidenum">
              <a:rPr lang="en-US" sz="1000">
                <a:solidFill>
                  <a:srgbClr val="FFFFFF"/>
                </a:solidFill>
              </a:rPr>
              <a:pPr/>
              <a:t>16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381000" y="13716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SzPct val="140000"/>
            </a:pPr>
            <a:endParaRPr lang="en-US" sz="1400" b="0" dirty="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SzPct val="125000"/>
              <a:buFontTx/>
              <a:buChar char="•"/>
            </a:pPr>
            <a:r>
              <a:rPr lang="en-US" b="0" dirty="0">
                <a:cs typeface="Times New Roman" pitchFamily="18" charset="0"/>
              </a:rPr>
              <a:t>The JDBC API classes and interfaces are available in the java.sql and the javax.sql packages. </a:t>
            </a:r>
          </a:p>
          <a:p>
            <a:pPr marL="914400" lvl="1" indent="-457200" eaLnBrk="1" hangingPunct="1">
              <a:spcBef>
                <a:spcPct val="20000"/>
              </a:spcBef>
              <a:buSzPct val="140000"/>
              <a:buFontTx/>
              <a:buChar char="•"/>
            </a:pPr>
            <a:endParaRPr lang="en-US" b="0" dirty="0"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SzPct val="125000"/>
              <a:buFontTx/>
              <a:buChar char="•"/>
            </a:pPr>
            <a:r>
              <a:rPr lang="en-US" b="0" dirty="0">
                <a:cs typeface="Times New Roman" pitchFamily="18" charset="0"/>
              </a:rPr>
              <a:t>The commonly used classes and interfaces in the JDBC API are:  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b="0" dirty="0">
              <a:cs typeface="Times New Roman" pitchFamily="18" charset="0"/>
            </a:endParaRP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dirty="0" err="1">
                <a:cs typeface="Courier New" pitchFamily="49" charset="0"/>
              </a:rPr>
              <a:t>DriverManager</a:t>
            </a:r>
            <a:r>
              <a:rPr lang="en-US" dirty="0">
                <a:cs typeface="Courier New" pitchFamily="49" charset="0"/>
              </a:rPr>
              <a:t> class</a:t>
            </a:r>
            <a:r>
              <a:rPr lang="en-US" b="0" dirty="0">
                <a:cs typeface="Courier New" pitchFamily="49" charset="0"/>
              </a:rPr>
              <a:t>: </a:t>
            </a:r>
            <a:r>
              <a:rPr lang="en-US" b="0" dirty="0">
                <a:cs typeface="Times New Roman" pitchFamily="18" charset="0"/>
              </a:rPr>
              <a:t>Loads the driver for a database.</a:t>
            </a:r>
            <a:r>
              <a:rPr lang="en-US" b="0" dirty="0">
                <a:cs typeface="Courier New" pitchFamily="49" charset="0"/>
              </a:rPr>
              <a:t> 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endParaRPr lang="en-US" b="0" dirty="0">
              <a:cs typeface="Courier New" pitchFamily="49" charset="0"/>
            </a:endParaRP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dirty="0">
                <a:cs typeface="Courier New" pitchFamily="49" charset="0"/>
              </a:rPr>
              <a:t>Driver interface</a:t>
            </a:r>
            <a:r>
              <a:rPr lang="en-US" b="0" dirty="0">
                <a:cs typeface="Courier New" pitchFamily="49" charset="0"/>
              </a:rPr>
              <a:t>: </a:t>
            </a:r>
            <a:r>
              <a:rPr lang="en-US" b="0" dirty="0">
                <a:cs typeface="Times New Roman" pitchFamily="18" charset="0"/>
              </a:rPr>
              <a:t>Represents a database driver. All JDBC driver classes must implement the Driver interface.</a:t>
            </a:r>
            <a:r>
              <a:rPr lang="en-US" b="0" dirty="0">
                <a:cs typeface="Courier New" pitchFamily="49" charset="0"/>
              </a:rPr>
              <a:t> 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endParaRPr lang="en-US" b="0" dirty="0">
              <a:cs typeface="Courier New" pitchFamily="49" charset="0"/>
            </a:endParaRP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dirty="0">
                <a:cs typeface="Courier New" pitchFamily="49" charset="0"/>
              </a:rPr>
              <a:t>Connection</a:t>
            </a:r>
            <a:r>
              <a:rPr lang="en-US" dirty="0">
                <a:cs typeface="Times New Roman" pitchFamily="18" charset="0"/>
              </a:rPr>
              <a:t> interface</a:t>
            </a:r>
            <a:r>
              <a:rPr lang="en-US" b="0" dirty="0">
                <a:cs typeface="Times New Roman" pitchFamily="18" charset="0"/>
              </a:rPr>
              <a:t>: Enables you to establish a connection between a Java application and a database.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5017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10BC44-6DE0-4434-BD1F-0C6423EDFC1A}" type="slidenum">
              <a:rPr lang="en-US" sz="1000">
                <a:solidFill>
                  <a:srgbClr val="FFFFFF"/>
                </a:solidFill>
              </a:rPr>
              <a:pPr/>
              <a:t>17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381000" y="16764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SzPct val="140000"/>
            </a:pPr>
            <a:endParaRPr lang="en-US" sz="1400" b="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>
                <a:cs typeface="Courier New" pitchFamily="49" charset="0"/>
              </a:rPr>
              <a:t>Statement</a:t>
            </a:r>
            <a:r>
              <a:rPr lang="en-US">
                <a:cs typeface="Times New Roman" pitchFamily="18" charset="0"/>
              </a:rPr>
              <a:t> interface</a:t>
            </a:r>
            <a:r>
              <a:rPr lang="en-US" b="0">
                <a:cs typeface="Times New Roman" pitchFamily="18" charset="0"/>
              </a:rPr>
              <a:t>: Enables you to execute SQL statements. 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endParaRPr lang="en-US" b="0">
              <a:cs typeface="Times New Roman" pitchFamily="18" charset="0"/>
            </a:endParaRP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>
                <a:cs typeface="Courier New" pitchFamily="49" charset="0"/>
              </a:rPr>
              <a:t>ResultSet</a:t>
            </a:r>
            <a:r>
              <a:rPr lang="en-US">
                <a:cs typeface="Times New Roman" pitchFamily="18" charset="0"/>
              </a:rPr>
              <a:t> interface</a:t>
            </a:r>
            <a:r>
              <a:rPr lang="en-US" b="0">
                <a:cs typeface="Times New Roman" pitchFamily="18" charset="0"/>
              </a:rPr>
              <a:t>: Represents the information retrieved from a database.  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endParaRPr lang="en-US" b="0">
              <a:cs typeface="Times New Roman" pitchFamily="18" charset="0"/>
            </a:endParaRP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>
                <a:cs typeface="Courier New" pitchFamily="49" charset="0"/>
              </a:rPr>
              <a:t>SQLException </a:t>
            </a:r>
            <a:r>
              <a:rPr lang="en-US">
                <a:cs typeface="Times New Roman" pitchFamily="18" charset="0"/>
              </a:rPr>
              <a:t>class</a:t>
            </a:r>
            <a:r>
              <a:rPr lang="en-US" b="0">
                <a:cs typeface="Times New Roman" pitchFamily="18" charset="0"/>
              </a:rPr>
              <a:t>: Provides information about the </a:t>
            </a:r>
            <a:r>
              <a:rPr lang="en-US" b="0" i="1">
                <a:cs typeface="Times New Roman" pitchFamily="18" charset="0"/>
              </a:rPr>
              <a:t>exceptions</a:t>
            </a:r>
            <a:r>
              <a:rPr lang="en-US" b="0">
                <a:cs typeface="Times New Roman" pitchFamily="18" charset="0"/>
              </a:rPr>
              <a:t> that occur while interacting with databases.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6"/>
          <p:cNvSpPr>
            <a:spLocks noGrp="1" noChangeArrowheads="1"/>
          </p:cNvSpPr>
          <p:nvPr>
            <p:ph type="title"/>
          </p:nvPr>
        </p:nvSpPr>
        <p:spPr>
          <a:xfrm>
            <a:off x="220663" y="155575"/>
            <a:ext cx="8245475" cy="4984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/>
              <a:t>Steps to create JDBC Application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90EBB7-BDBF-4762-A726-CF141D19F665}" type="slidenum">
              <a:rPr lang="en-US" sz="1000">
                <a:solidFill>
                  <a:srgbClr val="FFFFFF"/>
                </a:solidFill>
              </a:rPr>
              <a:pPr/>
              <a:t>18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52229" name="Rectangle 13"/>
          <p:cNvSpPr>
            <a:spLocks noChangeArrowheads="1"/>
          </p:cNvSpPr>
          <p:nvPr/>
        </p:nvSpPr>
        <p:spPr bwMode="auto">
          <a:xfrm>
            <a:off x="0" y="762000"/>
            <a:ext cx="9144000" cy="7620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1026067" name="AutoShape 19"/>
          <p:cNvSpPr>
            <a:spLocks noChangeArrowheads="1"/>
          </p:cNvSpPr>
          <p:nvPr/>
        </p:nvSpPr>
        <p:spPr bwMode="auto">
          <a:xfrm>
            <a:off x="1828800" y="1524000"/>
            <a:ext cx="5029200" cy="4876800"/>
          </a:xfrm>
          <a:prstGeom prst="roundRect">
            <a:avLst>
              <a:gd name="adj" fmla="val 16667"/>
            </a:avLst>
          </a:prstGeom>
          <a:solidFill>
            <a:srgbClr val="009999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743200" y="1676400"/>
            <a:ext cx="3276600" cy="4572000"/>
            <a:chOff x="1728" y="1056"/>
            <a:chExt cx="2064" cy="2880"/>
          </a:xfrm>
        </p:grpSpPr>
        <p:sp>
          <p:nvSpPr>
            <p:cNvPr id="52232" name="AutoShape 22"/>
            <p:cNvSpPr>
              <a:spLocks noChangeArrowheads="1"/>
            </p:cNvSpPr>
            <p:nvPr/>
          </p:nvSpPr>
          <p:spPr bwMode="auto">
            <a:xfrm>
              <a:off x="1728" y="1056"/>
              <a:ext cx="2016" cy="384"/>
            </a:xfrm>
            <a:prstGeom prst="roundRect">
              <a:avLst>
                <a:gd name="adj" fmla="val 16667"/>
              </a:avLst>
            </a:prstGeom>
            <a:solidFill>
              <a:srgbClr val="009999">
                <a:alpha val="39999"/>
              </a:srgbClr>
            </a:solidFill>
            <a:ln w="9525">
              <a:round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DriverManager</a:t>
              </a:r>
            </a:p>
          </p:txBody>
        </p:sp>
        <p:sp>
          <p:nvSpPr>
            <p:cNvPr id="52233" name="AutoShape 23"/>
            <p:cNvSpPr>
              <a:spLocks noChangeArrowheads="1"/>
            </p:cNvSpPr>
            <p:nvPr/>
          </p:nvSpPr>
          <p:spPr bwMode="auto">
            <a:xfrm>
              <a:off x="1728" y="1728"/>
              <a:ext cx="2016" cy="384"/>
            </a:xfrm>
            <a:prstGeom prst="roundRect">
              <a:avLst>
                <a:gd name="adj" fmla="val 16667"/>
              </a:avLst>
            </a:prstGeom>
            <a:solidFill>
              <a:srgbClr val="009999">
                <a:alpha val="39999"/>
              </a:srgbClr>
            </a:solidFill>
            <a:ln w="9525">
              <a:round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Driver</a:t>
              </a:r>
            </a:p>
          </p:txBody>
        </p:sp>
        <p:sp>
          <p:nvSpPr>
            <p:cNvPr id="52234" name="AutoShape 24"/>
            <p:cNvSpPr>
              <a:spLocks noChangeArrowheads="1"/>
            </p:cNvSpPr>
            <p:nvPr/>
          </p:nvSpPr>
          <p:spPr bwMode="auto">
            <a:xfrm>
              <a:off x="1728" y="2421"/>
              <a:ext cx="2016" cy="384"/>
            </a:xfrm>
            <a:prstGeom prst="roundRect">
              <a:avLst>
                <a:gd name="adj" fmla="val 16667"/>
              </a:avLst>
            </a:prstGeom>
            <a:solidFill>
              <a:srgbClr val="009999">
                <a:alpha val="39999"/>
              </a:srgbClr>
            </a:solidFill>
            <a:ln w="9525">
              <a:round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Connection</a:t>
              </a:r>
            </a:p>
          </p:txBody>
        </p:sp>
        <p:sp>
          <p:nvSpPr>
            <p:cNvPr id="52235" name="AutoShape 25"/>
            <p:cNvSpPr>
              <a:spLocks noChangeArrowheads="1"/>
            </p:cNvSpPr>
            <p:nvPr/>
          </p:nvSpPr>
          <p:spPr bwMode="auto">
            <a:xfrm>
              <a:off x="1728" y="3024"/>
              <a:ext cx="2016" cy="336"/>
            </a:xfrm>
            <a:prstGeom prst="roundRect">
              <a:avLst>
                <a:gd name="adj" fmla="val 16667"/>
              </a:avLst>
            </a:prstGeom>
            <a:solidFill>
              <a:srgbClr val="009999">
                <a:alpha val="39999"/>
              </a:srgbClr>
            </a:solidFill>
            <a:ln w="9525">
              <a:round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Statement</a:t>
              </a:r>
            </a:p>
          </p:txBody>
        </p:sp>
        <p:sp>
          <p:nvSpPr>
            <p:cNvPr id="52236" name="AutoShape 26"/>
            <p:cNvSpPr>
              <a:spLocks noChangeArrowheads="1"/>
            </p:cNvSpPr>
            <p:nvPr/>
          </p:nvSpPr>
          <p:spPr bwMode="auto">
            <a:xfrm>
              <a:off x="1776" y="3648"/>
              <a:ext cx="2016" cy="288"/>
            </a:xfrm>
            <a:prstGeom prst="roundRect">
              <a:avLst>
                <a:gd name="adj" fmla="val 16667"/>
              </a:avLst>
            </a:prstGeom>
            <a:solidFill>
              <a:srgbClr val="009999">
                <a:alpha val="39999"/>
              </a:srgbClr>
            </a:solidFill>
            <a:ln w="9525">
              <a:round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ResultSet</a:t>
              </a:r>
            </a:p>
          </p:txBody>
        </p:sp>
        <p:sp>
          <p:nvSpPr>
            <p:cNvPr id="52237" name="AutoShape 27"/>
            <p:cNvSpPr>
              <a:spLocks noChangeArrowheads="1"/>
            </p:cNvSpPr>
            <p:nvPr/>
          </p:nvSpPr>
          <p:spPr bwMode="auto">
            <a:xfrm>
              <a:off x="2592" y="1530"/>
              <a:ext cx="432" cy="192"/>
            </a:xfrm>
            <a:prstGeom prst="down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9999">
                    <a:alpha val="39998"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52238" name="AutoShape 28"/>
            <p:cNvSpPr>
              <a:spLocks noChangeArrowheads="1"/>
            </p:cNvSpPr>
            <p:nvPr/>
          </p:nvSpPr>
          <p:spPr bwMode="auto">
            <a:xfrm>
              <a:off x="2592" y="2235"/>
              <a:ext cx="432" cy="213"/>
            </a:xfrm>
            <a:prstGeom prst="down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9999">
                    <a:alpha val="39998"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52239" name="AutoShape 30"/>
            <p:cNvSpPr>
              <a:spLocks noChangeArrowheads="1"/>
            </p:cNvSpPr>
            <p:nvPr/>
          </p:nvSpPr>
          <p:spPr bwMode="auto">
            <a:xfrm>
              <a:off x="2592" y="2880"/>
              <a:ext cx="432" cy="213"/>
            </a:xfrm>
            <a:prstGeom prst="down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9999">
                    <a:alpha val="39998"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52240" name="AutoShape 31"/>
            <p:cNvSpPr>
              <a:spLocks noChangeArrowheads="1"/>
            </p:cNvSpPr>
            <p:nvPr/>
          </p:nvSpPr>
          <p:spPr bwMode="auto">
            <a:xfrm>
              <a:off x="2592" y="3435"/>
              <a:ext cx="432" cy="213"/>
            </a:xfrm>
            <a:prstGeom prst="down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9999">
                    <a:alpha val="39998"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2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4"/>
          <p:cNvSpPr>
            <a:spLocks noGrp="1" noChangeArrowheads="1"/>
          </p:cNvSpPr>
          <p:nvPr>
            <p:ph type="title"/>
          </p:nvPr>
        </p:nvSpPr>
        <p:spPr>
          <a:xfrm>
            <a:off x="411163" y="117475"/>
            <a:ext cx="8245475" cy="4984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Steps to create JDBC Application (Continued)</a:t>
            </a:r>
          </a:p>
        </p:txBody>
      </p:sp>
      <p:sp>
        <p:nvSpPr>
          <p:cNvPr id="542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341927-DCB5-48EE-B237-724E99B52A0E}" type="slidenum">
              <a:rPr lang="en-US" sz="1000">
                <a:solidFill>
                  <a:srgbClr val="FFFFFF"/>
                </a:solidFill>
              </a:rPr>
              <a:pPr/>
              <a:t>19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54276" name="Rectangle 16"/>
          <p:cNvSpPr>
            <a:spLocks noChangeArrowheads="1"/>
          </p:cNvSpPr>
          <p:nvPr/>
        </p:nvSpPr>
        <p:spPr bwMode="auto">
          <a:xfrm>
            <a:off x="0" y="1066800"/>
            <a:ext cx="9144000" cy="56007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381000" y="6248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3829" name="Rectangle 5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>
              <a:alpha val="50195"/>
            </a:srgbClr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Load A Driver</a:t>
            </a:r>
          </a:p>
        </p:txBody>
      </p:sp>
      <p:sp>
        <p:nvSpPr>
          <p:cNvPr id="973831" name="AutoShape 7"/>
          <p:cNvSpPr>
            <a:spLocks noChangeArrowheads="1"/>
          </p:cNvSpPr>
          <p:nvPr/>
        </p:nvSpPr>
        <p:spPr bwMode="auto">
          <a:xfrm>
            <a:off x="4114800" y="2219325"/>
            <a:ext cx="838200" cy="676275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FFFF"/>
              </a:gs>
              <a:gs pos="100000">
                <a:srgbClr val="009999">
                  <a:alpha val="39998"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973832" name="Rectangle 8"/>
          <p:cNvSpPr>
            <a:spLocks noChangeArrowheads="1"/>
          </p:cNvSpPr>
          <p:nvPr/>
        </p:nvSpPr>
        <p:spPr bwMode="auto">
          <a:xfrm>
            <a:off x="0" y="2971800"/>
            <a:ext cx="9144000" cy="533400"/>
          </a:xfrm>
          <a:prstGeom prst="rect">
            <a:avLst/>
          </a:prstGeom>
          <a:solidFill>
            <a:srgbClr val="009999">
              <a:alpha val="50195"/>
            </a:srgbClr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Connect to a Database</a:t>
            </a:r>
          </a:p>
        </p:txBody>
      </p:sp>
      <p:sp>
        <p:nvSpPr>
          <p:cNvPr id="973833" name="AutoShape 9"/>
          <p:cNvSpPr>
            <a:spLocks noChangeArrowheads="1"/>
          </p:cNvSpPr>
          <p:nvPr/>
        </p:nvSpPr>
        <p:spPr bwMode="auto">
          <a:xfrm>
            <a:off x="4114800" y="3605213"/>
            <a:ext cx="838200" cy="7620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FFFF"/>
              </a:gs>
              <a:gs pos="100000">
                <a:srgbClr val="009999">
                  <a:alpha val="39998"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973834" name="Rectangle 10"/>
          <p:cNvSpPr>
            <a:spLocks noChangeArrowheads="1"/>
          </p:cNvSpPr>
          <p:nvPr/>
        </p:nvSpPr>
        <p:spPr bwMode="auto">
          <a:xfrm>
            <a:off x="0" y="4343400"/>
            <a:ext cx="9144000" cy="533400"/>
          </a:xfrm>
          <a:prstGeom prst="rect">
            <a:avLst/>
          </a:prstGeom>
          <a:solidFill>
            <a:srgbClr val="009999">
              <a:alpha val="50195"/>
            </a:srgbClr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Create and execute SQL statements </a:t>
            </a:r>
          </a:p>
        </p:txBody>
      </p:sp>
      <p:sp>
        <p:nvSpPr>
          <p:cNvPr id="973835" name="AutoShape 11"/>
          <p:cNvSpPr>
            <a:spLocks noChangeArrowheads="1"/>
          </p:cNvSpPr>
          <p:nvPr/>
        </p:nvSpPr>
        <p:spPr bwMode="auto">
          <a:xfrm>
            <a:off x="4114800" y="4976813"/>
            <a:ext cx="838200" cy="7620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FFFF"/>
              </a:gs>
              <a:gs pos="100000">
                <a:srgbClr val="009999">
                  <a:alpha val="39998"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973836" name="Rectangle 12"/>
          <p:cNvSpPr>
            <a:spLocks noChangeArrowheads="1"/>
          </p:cNvSpPr>
          <p:nvPr/>
        </p:nvSpPr>
        <p:spPr bwMode="auto">
          <a:xfrm>
            <a:off x="0" y="5715000"/>
            <a:ext cx="9144000" cy="533400"/>
          </a:xfrm>
          <a:prstGeom prst="rect">
            <a:avLst/>
          </a:prstGeom>
          <a:solidFill>
            <a:srgbClr val="009999">
              <a:alpha val="50195"/>
            </a:srgbClr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Handle SQL 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7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7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7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7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7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97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9" grpId="0" animBg="1"/>
      <p:bldP spid="973831" grpId="0" animBg="1"/>
      <p:bldP spid="973832" grpId="0" animBg="1"/>
      <p:bldP spid="973833" grpId="0" animBg="1"/>
      <p:bldP spid="973834" grpId="0" animBg="1"/>
      <p:bldP spid="973835" grpId="0" animBg="1"/>
      <p:bldP spid="9738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Agenda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Java Database Connectivity (JDBC) architecture</a:t>
            </a:r>
          </a:p>
          <a:p>
            <a:pPr eaLnBrk="1" hangingPunct="1"/>
            <a:r>
              <a:rPr lang="en-US" dirty="0" smtClean="0"/>
              <a:t>Types of drivers, java.sql package</a:t>
            </a:r>
          </a:p>
          <a:p>
            <a:pPr eaLnBrk="1" hangingPunct="1"/>
            <a:r>
              <a:rPr lang="en-US" dirty="0" smtClean="0"/>
              <a:t>Establishing connectivity and working with connection interface, </a:t>
            </a:r>
          </a:p>
          <a:p>
            <a:pPr eaLnBrk="1" hangingPunct="1"/>
            <a:r>
              <a:rPr lang="en-US" dirty="0" smtClean="0"/>
              <a:t>Working with statement, </a:t>
            </a:r>
            <a:r>
              <a:rPr lang="en-US" dirty="0" err="1" smtClean="0"/>
              <a:t>PreparedStatement</a:t>
            </a:r>
            <a:r>
              <a:rPr lang="en-US" dirty="0" smtClean="0"/>
              <a:t>, </a:t>
            </a:r>
            <a:r>
              <a:rPr lang="en-US" dirty="0" err="1" smtClean="0"/>
              <a:t>CallableStatement</a:t>
            </a:r>
            <a:r>
              <a:rPr lang="en-US" dirty="0" smtClean="0"/>
              <a:t> interface, </a:t>
            </a:r>
          </a:p>
          <a:p>
            <a:pPr eaLnBrk="1" hangingPunct="1"/>
            <a:r>
              <a:rPr lang="en-US" dirty="0" smtClean="0"/>
              <a:t>Working with </a:t>
            </a:r>
            <a:r>
              <a:rPr lang="en-US" dirty="0" err="1" smtClean="0"/>
              <a:t>ResultSet</a:t>
            </a:r>
            <a:r>
              <a:rPr lang="en-US" dirty="0" smtClean="0"/>
              <a:t> interface, methods and fields</a:t>
            </a:r>
          </a:p>
          <a:p>
            <a:pPr eaLnBrk="1" hangingPunct="1"/>
            <a:r>
              <a:rPr lang="en-US" dirty="0" err="1" smtClean="0"/>
              <a:t>Resulset</a:t>
            </a:r>
            <a:r>
              <a:rPr lang="en-US" dirty="0" smtClean="0"/>
              <a:t> types, working with </a:t>
            </a:r>
            <a:r>
              <a:rPr lang="en-US" dirty="0" err="1" smtClean="0"/>
              <a:t>ResultSetMetaData</a:t>
            </a:r>
            <a:r>
              <a:rPr lang="en-US" dirty="0" smtClean="0"/>
              <a:t> interface</a:t>
            </a:r>
          </a:p>
        </p:txBody>
      </p:sp>
      <p:sp>
        <p:nvSpPr>
          <p:cNvPr id="5124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5632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972805-CBD5-4109-AB5F-2508ADC6B9B0}" type="slidenum">
              <a:rPr lang="en-US" sz="1000">
                <a:solidFill>
                  <a:srgbClr val="FFFFFF"/>
                </a:solidFill>
              </a:rPr>
              <a:pPr/>
              <a:t>20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SzPct val="140000"/>
            </a:pPr>
            <a:endParaRPr lang="en-US" sz="1400" b="0" dirty="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SzPct val="140000"/>
            </a:pPr>
            <a:endParaRPr lang="en-US" sz="1400" b="0" dirty="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SzPct val="140000"/>
            </a:pPr>
            <a:endParaRPr lang="en-US" sz="1400" b="0" dirty="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SzPct val="140000"/>
            </a:pPr>
            <a:endParaRPr lang="en-US" sz="1400" b="0" dirty="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125000"/>
              <a:buFontTx/>
              <a:buChar char="•"/>
            </a:pPr>
            <a:r>
              <a:rPr lang="en-US" b="0" dirty="0">
                <a:cs typeface="Times New Roman" pitchFamily="18" charset="0"/>
              </a:rPr>
              <a:t>Loading a Driver can be done in two ways:</a:t>
            </a:r>
          </a:p>
          <a:p>
            <a:pPr marL="457200" indent="-457200" eaLnBrk="1" hangingPunct="1">
              <a:spcBef>
                <a:spcPct val="20000"/>
              </a:spcBef>
              <a:buSzPct val="140000"/>
            </a:pPr>
            <a:endParaRPr lang="en-US" b="0" dirty="0"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SzPct val="125000"/>
              <a:buFontTx/>
              <a:buChar char="•"/>
            </a:pPr>
            <a:r>
              <a:rPr lang="en-US" b="0" dirty="0">
                <a:cs typeface="Times New Roman" pitchFamily="18" charset="0"/>
              </a:rPr>
              <a:t>Programmatically: 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b="0" dirty="0">
                <a:cs typeface="Times New Roman" pitchFamily="18" charset="0"/>
              </a:rPr>
              <a:t>Using the </a:t>
            </a:r>
            <a:r>
              <a:rPr lang="en-US" b="0" dirty="0" err="1">
                <a:cs typeface="Courier New" pitchFamily="49" charset="0"/>
              </a:rPr>
              <a:t>forName</a:t>
            </a:r>
            <a:r>
              <a:rPr lang="en-US" b="0" dirty="0">
                <a:cs typeface="Courier New" pitchFamily="49" charset="0"/>
              </a:rPr>
              <a:t>()</a:t>
            </a:r>
            <a:r>
              <a:rPr lang="en-US" b="0" dirty="0">
                <a:cs typeface="Times New Roman" pitchFamily="18" charset="0"/>
              </a:rPr>
              <a:t> method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b="0" dirty="0">
                <a:cs typeface="Times New Roman" pitchFamily="18" charset="0"/>
              </a:rPr>
              <a:t>Using the</a:t>
            </a:r>
            <a:r>
              <a:rPr lang="en-US" b="0" dirty="0">
                <a:cs typeface="Courier New" pitchFamily="49" charset="0"/>
              </a:rPr>
              <a:t> </a:t>
            </a:r>
            <a:r>
              <a:rPr lang="en-US" b="0" dirty="0" err="1">
                <a:cs typeface="Courier New" pitchFamily="49" charset="0"/>
              </a:rPr>
              <a:t>registerDriver</a:t>
            </a:r>
            <a:r>
              <a:rPr lang="en-US" b="0" dirty="0">
                <a:cs typeface="Courier New" pitchFamily="49" charset="0"/>
              </a:rPr>
              <a:t>()</a:t>
            </a:r>
            <a:r>
              <a:rPr lang="en-US" b="0" dirty="0" smtClean="0">
                <a:cs typeface="Times New Roman" pitchFamily="18" charset="0"/>
              </a:rPr>
              <a:t>method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Load A Driver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5837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B52D66-D1D8-49E2-A202-DD9F1E5091A4}" type="slidenum">
              <a:rPr lang="en-US" sz="1000">
                <a:solidFill>
                  <a:srgbClr val="FFFFFF"/>
                </a:solidFill>
              </a:rPr>
              <a:pPr/>
              <a:t>21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533400" y="1752600"/>
            <a:ext cx="807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SzPct val="140000"/>
            </a:pPr>
            <a:endParaRPr lang="en-US" sz="1400" b="0" dirty="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SzPct val="140000"/>
              <a:buFontTx/>
              <a:buChar char="•"/>
            </a:pPr>
            <a:endParaRPr lang="en-US" sz="1400" b="0" dirty="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SzPct val="140000"/>
              <a:buFontTx/>
              <a:buChar char="•"/>
            </a:pPr>
            <a:endParaRPr lang="en-US" sz="1400" b="0" dirty="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125000"/>
              <a:buFontTx/>
              <a:buChar char="•"/>
            </a:pPr>
            <a:r>
              <a:rPr lang="en-US" b="0" dirty="0">
                <a:cs typeface="Times New Roman" pitchFamily="18" charset="0"/>
              </a:rPr>
              <a:t>Using the </a:t>
            </a:r>
            <a:r>
              <a:rPr lang="en-US" b="0" dirty="0" err="1">
                <a:cs typeface="Courier New" pitchFamily="49" charset="0"/>
              </a:rPr>
              <a:t>forName</a:t>
            </a:r>
            <a:r>
              <a:rPr lang="en-US" b="0" dirty="0">
                <a:cs typeface="Courier New" pitchFamily="49" charset="0"/>
              </a:rPr>
              <a:t>()</a:t>
            </a:r>
            <a:r>
              <a:rPr lang="en-US" b="0" dirty="0">
                <a:cs typeface="Times New Roman" pitchFamily="18" charset="0"/>
              </a:rPr>
              <a:t> method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b="0" dirty="0"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b="0" dirty="0">
                <a:cs typeface="Times New Roman" pitchFamily="18" charset="0"/>
              </a:rPr>
              <a:t>The </a:t>
            </a:r>
            <a:r>
              <a:rPr lang="en-US" b="0" dirty="0" err="1">
                <a:cs typeface="Courier New" pitchFamily="49" charset="0"/>
              </a:rPr>
              <a:t>forName</a:t>
            </a:r>
            <a:r>
              <a:rPr lang="en-US" b="0" dirty="0">
                <a:cs typeface="Courier New" pitchFamily="49" charset="0"/>
              </a:rPr>
              <a:t>()</a:t>
            </a:r>
            <a:r>
              <a:rPr lang="en-US" b="0" dirty="0">
                <a:cs typeface="Times New Roman" pitchFamily="18" charset="0"/>
              </a:rPr>
              <a:t> method is available in the </a:t>
            </a:r>
            <a:r>
              <a:rPr lang="en-US" b="0" dirty="0" err="1">
                <a:cs typeface="Courier New" pitchFamily="49" charset="0"/>
              </a:rPr>
              <a:t>java.lang.Class</a:t>
            </a:r>
            <a:r>
              <a:rPr lang="en-US" b="0" dirty="0">
                <a:cs typeface="Times New Roman" pitchFamily="18" charset="0"/>
              </a:rPr>
              <a:t> class.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b="0" dirty="0">
                <a:cs typeface="Times New Roman" pitchFamily="18" charset="0"/>
              </a:rPr>
              <a:t>The </a:t>
            </a:r>
            <a:r>
              <a:rPr lang="en-US" b="0" dirty="0" err="1">
                <a:cs typeface="Courier New" pitchFamily="49" charset="0"/>
              </a:rPr>
              <a:t>forName</a:t>
            </a:r>
            <a:r>
              <a:rPr lang="en-US" b="0" dirty="0">
                <a:cs typeface="Courier New" pitchFamily="49" charset="0"/>
              </a:rPr>
              <a:t>()</a:t>
            </a:r>
            <a:r>
              <a:rPr lang="en-US" b="0" dirty="0">
                <a:cs typeface="Times New Roman" pitchFamily="18" charset="0"/>
              </a:rPr>
              <a:t> method loads the JDBC driver and registers the driver with the driver manager. 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b="0" dirty="0">
                <a:cs typeface="Times New Roman" pitchFamily="18" charset="0"/>
              </a:rPr>
              <a:t>The method call to use the </a:t>
            </a:r>
            <a:r>
              <a:rPr lang="en-US" b="0" dirty="0" err="1">
                <a:cs typeface="Times New Roman" pitchFamily="18" charset="0"/>
              </a:rPr>
              <a:t>the</a:t>
            </a:r>
            <a:r>
              <a:rPr lang="en-US" b="0" dirty="0">
                <a:cs typeface="Times New Roman" pitchFamily="18" charset="0"/>
              </a:rPr>
              <a:t> </a:t>
            </a:r>
            <a:r>
              <a:rPr lang="en-US" b="0" dirty="0" err="1">
                <a:cs typeface="Courier New" pitchFamily="49" charset="0"/>
              </a:rPr>
              <a:t>forName</a:t>
            </a:r>
            <a:r>
              <a:rPr lang="en-US" b="0" dirty="0">
                <a:cs typeface="Courier New" pitchFamily="49" charset="0"/>
              </a:rPr>
              <a:t>()</a:t>
            </a:r>
            <a:r>
              <a:rPr lang="en-US" b="0" dirty="0">
                <a:cs typeface="Times New Roman" pitchFamily="18" charset="0"/>
              </a:rPr>
              <a:t> method is: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b="0" dirty="0" err="1">
                <a:cs typeface="Times New Roman" pitchFamily="18" charset="0"/>
              </a:rPr>
              <a:t>Class.forName</a:t>
            </a:r>
            <a:r>
              <a:rPr lang="en-US" b="0" dirty="0">
                <a:cs typeface="Times New Roman" pitchFamily="18" charset="0"/>
              </a:rPr>
              <a:t>("</a:t>
            </a:r>
            <a:r>
              <a:rPr lang="en-US" b="0" dirty="0" err="1">
                <a:cs typeface="Times New Roman" pitchFamily="18" charset="0"/>
              </a:rPr>
              <a:t>sun.jdbc.odbc.JdbcOdbcDriver</a:t>
            </a:r>
            <a:r>
              <a:rPr lang="en-US" b="0" dirty="0">
                <a:cs typeface="Times New Roman" pitchFamily="18" charset="0"/>
              </a:rPr>
              <a:t>");  </a:t>
            </a:r>
          </a:p>
          <a:p>
            <a:pPr marL="1828800" lvl="3" indent="-457200" eaLnBrk="1" hangingPunct="1">
              <a:spcBef>
                <a:spcPct val="20000"/>
              </a:spcBef>
              <a:buSzPct val="140000"/>
            </a:pPr>
            <a:endParaRPr lang="en-US" b="0" dirty="0">
              <a:cs typeface="Courier New" pitchFamily="49" charset="0"/>
            </a:endParaRPr>
          </a:p>
          <a:p>
            <a:pPr marL="2286000" lvl="4" indent="-457200" eaLnBrk="1" hangingPunct="1">
              <a:spcBef>
                <a:spcPct val="20000"/>
              </a:spcBef>
              <a:buSzPct val="140000"/>
              <a:buFontTx/>
              <a:buChar char="•"/>
            </a:pPr>
            <a:endParaRPr lang="en-US" sz="1400" b="0" dirty="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</a:pPr>
            <a:endParaRPr lang="en-US" sz="1400" b="0" dirty="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Load A Driver (Programmatically)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604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A8CDE4-C721-4659-B35D-63A643A0A05A}" type="slidenum">
              <a:rPr lang="en-US" sz="1000">
                <a:solidFill>
                  <a:srgbClr val="FFFFFF"/>
                </a:solidFill>
              </a:rPr>
              <a:pPr/>
              <a:t>22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533400" y="2162175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b="0" dirty="0"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125000"/>
              <a:buFontTx/>
              <a:buChar char="•"/>
            </a:pPr>
            <a:r>
              <a:rPr lang="en-US" b="0" dirty="0">
                <a:cs typeface="Times New Roman" pitchFamily="18" charset="0"/>
              </a:rPr>
              <a:t>Using the </a:t>
            </a:r>
            <a:r>
              <a:rPr lang="en-US" b="0" dirty="0" err="1">
                <a:cs typeface="Courier New" pitchFamily="49" charset="0"/>
              </a:rPr>
              <a:t>registerDriver</a:t>
            </a:r>
            <a:r>
              <a:rPr lang="en-US" b="0" dirty="0">
                <a:cs typeface="Courier New" pitchFamily="49" charset="0"/>
              </a:rPr>
              <a:t>() </a:t>
            </a:r>
            <a:r>
              <a:rPr lang="en-US" b="0" dirty="0">
                <a:cs typeface="Times New Roman" pitchFamily="18" charset="0"/>
              </a:rPr>
              <a:t>method 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b="0" dirty="0">
                <a:cs typeface="Times New Roman" pitchFamily="18" charset="0"/>
              </a:rPr>
              <a:t>You can create an instance of the Driver class to load a JDBC driver. 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b="0" dirty="0">
                <a:cs typeface="Times New Roman" pitchFamily="18" charset="0"/>
              </a:rPr>
              <a:t>This instance provide the name of the driver class at run time. 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b="0" dirty="0">
                <a:cs typeface="Times New Roman" pitchFamily="18" charset="0"/>
              </a:rPr>
              <a:t>The statement to create an instance of the Driver class is: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b="0" dirty="0">
                <a:cs typeface="Times New Roman" pitchFamily="18" charset="0"/>
              </a:rPr>
              <a:t>		</a:t>
            </a:r>
            <a:r>
              <a:rPr lang="en-US" dirty="0">
                <a:cs typeface="Times New Roman" pitchFamily="18" charset="0"/>
              </a:rPr>
              <a:t>Driver d = new </a:t>
            </a:r>
            <a:r>
              <a:rPr lang="en-US" dirty="0" err="1">
                <a:cs typeface="Times New Roman" pitchFamily="18" charset="0"/>
              </a:rPr>
              <a:t>sun.jdbc.odbc.JdbcOdbcDriver</a:t>
            </a:r>
            <a:r>
              <a:rPr lang="en-US" dirty="0">
                <a:cs typeface="Times New Roman" pitchFamily="18" charset="0"/>
              </a:rPr>
              <a:t>(); 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b="0" dirty="0">
                <a:cs typeface="Times New Roman" pitchFamily="18" charset="0"/>
              </a:rPr>
              <a:t>You need to call the </a:t>
            </a:r>
            <a:r>
              <a:rPr lang="en-US" b="0" dirty="0" err="1">
                <a:cs typeface="Times New Roman" pitchFamily="18" charset="0"/>
              </a:rPr>
              <a:t>registerDriver</a:t>
            </a:r>
            <a:r>
              <a:rPr lang="en-US" b="0" dirty="0">
                <a:cs typeface="Times New Roman" pitchFamily="18" charset="0"/>
              </a:rPr>
              <a:t>() method to register the Driver object with the </a:t>
            </a:r>
            <a:r>
              <a:rPr lang="en-US" b="0" dirty="0" err="1">
                <a:cs typeface="Times New Roman" pitchFamily="18" charset="0"/>
              </a:rPr>
              <a:t>DriverManager</a:t>
            </a:r>
            <a:r>
              <a:rPr lang="en-US" b="0" dirty="0">
                <a:cs typeface="Times New Roman" pitchFamily="18" charset="0"/>
              </a:rPr>
              <a:t>. 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b="0" dirty="0">
                <a:cs typeface="Times New Roman" pitchFamily="18" charset="0"/>
              </a:rPr>
              <a:t>The method call to register the JDBC-ODBC Bridge driver is: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b="0" dirty="0">
                <a:cs typeface="Times New Roman" pitchFamily="18" charset="0"/>
              </a:rPr>
              <a:t>	</a:t>
            </a:r>
            <a:r>
              <a:rPr lang="en-US" dirty="0" err="1">
                <a:cs typeface="Times New Roman" pitchFamily="18" charset="0"/>
              </a:rPr>
              <a:t>DriverManager.registerDriver</a:t>
            </a:r>
            <a:r>
              <a:rPr lang="en-US" dirty="0">
                <a:cs typeface="Times New Roman" pitchFamily="18" charset="0"/>
              </a:rPr>
              <a:t>(d); </a:t>
            </a:r>
          </a:p>
          <a:p>
            <a:pPr marL="1828800" lvl="3" indent="-457200" eaLnBrk="1" hangingPunct="1">
              <a:spcBef>
                <a:spcPct val="20000"/>
              </a:spcBef>
              <a:buSzPct val="140000"/>
            </a:pPr>
            <a:r>
              <a:rPr lang="en-US" b="0" dirty="0">
                <a:solidFill>
                  <a:srgbClr val="006666"/>
                </a:solidFill>
                <a:cs typeface="Times New Roman" pitchFamily="18" charset="0"/>
              </a:rPr>
              <a:t> </a:t>
            </a:r>
          </a:p>
          <a:p>
            <a:pPr marL="2286000" lvl="4" indent="-457200" eaLnBrk="1" hangingPunct="1">
              <a:spcBef>
                <a:spcPct val="20000"/>
              </a:spcBef>
              <a:buSzPct val="140000"/>
            </a:pPr>
            <a:endParaRPr lang="en-US" b="0" dirty="0">
              <a:solidFill>
                <a:srgbClr val="006666"/>
              </a:solidFill>
              <a:cs typeface="Times New Roman" pitchFamily="18" charset="0"/>
            </a:endParaRPr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Load A Driver (Programmatically)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645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565FAD-F9AC-4FEC-A8C2-51536F5C23B9}" type="slidenum">
              <a:rPr lang="en-US" sz="1000">
                <a:solidFill>
                  <a:srgbClr val="FFFFFF"/>
                </a:solidFill>
              </a:rPr>
              <a:pPr/>
              <a:t>23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Connect to a Database</a:t>
            </a:r>
          </a:p>
        </p:txBody>
      </p:sp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533400" y="2162175"/>
            <a:ext cx="84582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b="0" dirty="0"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125000"/>
              <a:buFontTx/>
              <a:buChar char="•"/>
            </a:pPr>
            <a:r>
              <a:rPr lang="en-US" b="0" dirty="0">
                <a:cs typeface="Times New Roman" pitchFamily="18" charset="0"/>
              </a:rPr>
              <a:t>Connecting to a Database Using </a:t>
            </a:r>
            <a:r>
              <a:rPr lang="en-US" b="0" dirty="0" err="1">
                <a:cs typeface="Times New Roman" pitchFamily="18" charset="0"/>
              </a:rPr>
              <a:t>DriverManager.getConnection</a:t>
            </a:r>
            <a:r>
              <a:rPr lang="en-US" b="0" dirty="0">
                <a:cs typeface="Times New Roman" pitchFamily="18" charset="0"/>
              </a:rPr>
              <a:t>() method: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SzPct val="125000"/>
              <a:buFontTx/>
              <a:buChar char="•"/>
            </a:pPr>
            <a:r>
              <a:rPr lang="en-US" b="0" i="1" dirty="0">
                <a:solidFill>
                  <a:srgbClr val="0033CC"/>
                </a:solidFill>
              </a:rPr>
              <a:t>Connection </a:t>
            </a:r>
            <a:r>
              <a:rPr lang="en-US" b="0" i="1" dirty="0" err="1">
                <a:solidFill>
                  <a:srgbClr val="0033CC"/>
                </a:solidFill>
              </a:rPr>
              <a:t>getConnection</a:t>
            </a:r>
            <a:r>
              <a:rPr lang="en-US" b="0" i="1" dirty="0">
                <a:solidFill>
                  <a:srgbClr val="0033CC"/>
                </a:solidFill>
              </a:rPr>
              <a:t> (String &lt;</a:t>
            </a:r>
            <a:r>
              <a:rPr lang="en-US" b="0" i="1" dirty="0" err="1">
                <a:solidFill>
                  <a:srgbClr val="0033CC"/>
                </a:solidFill>
              </a:rPr>
              <a:t>url</a:t>
            </a:r>
            <a:r>
              <a:rPr lang="en-US" b="0" i="1" dirty="0">
                <a:solidFill>
                  <a:srgbClr val="0033CC"/>
                </a:solidFill>
              </a:rPr>
              <a:t>&gt;) 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SzPct val="125000"/>
              <a:buFontTx/>
              <a:buChar char="•"/>
            </a:pPr>
            <a:r>
              <a:rPr lang="en-US" b="0" i="1" dirty="0">
                <a:solidFill>
                  <a:srgbClr val="0033CC"/>
                </a:solidFill>
              </a:rPr>
              <a:t>Connection </a:t>
            </a:r>
            <a:r>
              <a:rPr lang="en-US" b="0" i="1" dirty="0" err="1">
                <a:solidFill>
                  <a:srgbClr val="0033CC"/>
                </a:solidFill>
              </a:rPr>
              <a:t>getConnection</a:t>
            </a:r>
            <a:r>
              <a:rPr lang="en-US" b="0" i="1" dirty="0">
                <a:solidFill>
                  <a:srgbClr val="0033CC"/>
                </a:solidFill>
              </a:rPr>
              <a:t> (String &lt;</a:t>
            </a:r>
            <a:r>
              <a:rPr lang="en-US" b="0" i="1" dirty="0" err="1">
                <a:solidFill>
                  <a:srgbClr val="0033CC"/>
                </a:solidFill>
              </a:rPr>
              <a:t>url</a:t>
            </a:r>
            <a:r>
              <a:rPr lang="en-US" b="0" i="1" dirty="0">
                <a:solidFill>
                  <a:srgbClr val="0033CC"/>
                </a:solidFill>
              </a:rPr>
              <a:t>&gt;, String &lt;username&gt;, String &lt;password&gt;)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b="0" dirty="0">
                <a:cs typeface="Times New Roman" pitchFamily="18" charset="0"/>
              </a:rPr>
              <a:t>Connects to given JDBC URL.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b="0" dirty="0">
                <a:cs typeface="Times New Roman" pitchFamily="18" charset="0"/>
              </a:rPr>
              <a:t>throws </a:t>
            </a:r>
            <a:r>
              <a:rPr lang="en-US" b="0" dirty="0" err="1">
                <a:cs typeface="Times New Roman" pitchFamily="18" charset="0"/>
              </a:rPr>
              <a:t>java.sql.SQLException</a:t>
            </a:r>
            <a:endParaRPr lang="en-US" b="0" dirty="0">
              <a:cs typeface="Times New Roman" pitchFamily="18" charset="0"/>
            </a:endParaRP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b="0" dirty="0">
                <a:cs typeface="Times New Roman" pitchFamily="18" charset="0"/>
              </a:rPr>
              <a:t>Returns a connection </a:t>
            </a:r>
            <a:r>
              <a:rPr lang="en-US" b="0" dirty="0" smtClean="0">
                <a:cs typeface="Times New Roman" pitchFamily="18" charset="0"/>
              </a:rPr>
              <a:t>object.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b="0" dirty="0" smtClean="0">
                <a:cs typeface="Times New Roman" pitchFamily="18" charset="0"/>
              </a:rPr>
              <a:t>Example:</a:t>
            </a: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sz="1800" b="0" i="1" dirty="0" smtClean="0">
                <a:cs typeface="Times New Roman" pitchFamily="18" charset="0"/>
              </a:rPr>
              <a:t>Connection con = </a:t>
            </a:r>
            <a:r>
              <a:rPr lang="en-US" sz="1800" i="1" dirty="0" err="1" smtClean="0">
                <a:cs typeface="Times New Roman" pitchFamily="18" charset="0"/>
              </a:rPr>
              <a:t>DriverManager.getConnection</a:t>
            </a:r>
            <a:r>
              <a:rPr lang="en-US" sz="1800" i="1" dirty="0">
                <a:cs typeface="Times New Roman" pitchFamily="18" charset="0"/>
              </a:rPr>
              <a:t>(“</a:t>
            </a:r>
            <a:r>
              <a:rPr lang="en-US" sz="1800" i="1" dirty="0" err="1">
                <a:cs typeface="Times New Roman" pitchFamily="18" charset="0"/>
              </a:rPr>
              <a:t>jdbc:odbc:MyDSN”,”username”,”password</a:t>
            </a:r>
            <a:r>
              <a:rPr lang="en-US" sz="1800" i="1" dirty="0">
                <a:cs typeface="Times New Roman" pitchFamily="18" charset="0"/>
              </a:rPr>
              <a:t>”);</a:t>
            </a:r>
            <a:endParaRPr lang="en-US" sz="1800" i="1" dirty="0">
              <a:solidFill>
                <a:srgbClr val="0033CC"/>
              </a:solidFill>
              <a:cs typeface="Times New Roman" pitchFamily="18" charset="0"/>
            </a:endParaRPr>
          </a:p>
          <a:p>
            <a:pPr marL="1371600" lvl="2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</a:pPr>
            <a:endParaRPr lang="en-US" sz="1400" b="0" i="1" dirty="0"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b="0" dirty="0">
                <a:cs typeface="Times New Roman" pitchFamily="18" charset="0"/>
              </a:rPr>
              <a:t>	</a:t>
            </a:r>
            <a:endParaRPr lang="en-US" b="0" dirty="0">
              <a:solidFill>
                <a:srgbClr val="006666"/>
              </a:solidFill>
              <a:cs typeface="Times New Roman" pitchFamily="18" charset="0"/>
            </a:endParaRPr>
          </a:p>
          <a:p>
            <a:pPr marL="2286000" lvl="4" indent="-457200" eaLnBrk="1" hangingPunct="1">
              <a:spcBef>
                <a:spcPct val="20000"/>
              </a:spcBef>
              <a:buSzPct val="140000"/>
            </a:pPr>
            <a:endParaRPr lang="en-US" b="0" dirty="0">
              <a:solidFill>
                <a:srgbClr val="006666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5575" cy="3902075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1800" b="1" dirty="0" smtClean="0"/>
              <a:t>The Connection object provides the </a:t>
            </a:r>
            <a:r>
              <a:rPr lang="en-US" sz="1800" b="1" dirty="0" err="1" smtClean="0"/>
              <a:t>createStatement</a:t>
            </a:r>
            <a:r>
              <a:rPr lang="en-US" sz="1800" b="1" dirty="0" smtClean="0"/>
              <a:t>() method to create a Statement object. </a:t>
            </a:r>
          </a:p>
          <a:p>
            <a:pPr eaLnBrk="1" hangingPunct="1"/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Statement </a:t>
            </a:r>
            <a:r>
              <a:rPr lang="en-US" sz="1600" b="1" dirty="0" err="1" smtClean="0">
                <a:latin typeface="Courier New" pitchFamily="49" charset="0"/>
              </a:rPr>
              <a:t>createStatement</a:t>
            </a:r>
            <a:r>
              <a:rPr lang="en-US" sz="1600" b="1" dirty="0" smtClean="0">
                <a:latin typeface="Courier New" pitchFamily="49" charset="0"/>
              </a:rPr>
              <a:t>()</a:t>
            </a:r>
            <a:endParaRPr lang="en-US" sz="1600" dirty="0" smtClean="0">
              <a:latin typeface="Courier New" pitchFamily="49" charset="0"/>
            </a:endParaRPr>
          </a:p>
          <a:p>
            <a:pPr marL="742950" lvl="1" indent="-285750" eaLnBrk="1" hangingPunct="1"/>
            <a:r>
              <a:rPr lang="en-US" sz="1600" dirty="0" smtClean="0"/>
              <a:t>returns a new Statement object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PreparedStatement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prepareStatement</a:t>
            </a:r>
            <a:r>
              <a:rPr lang="en-US" sz="1600" b="1" dirty="0" smtClean="0">
                <a:latin typeface="Courier New" pitchFamily="49" charset="0"/>
              </a:rPr>
              <a:t>(String </a:t>
            </a:r>
            <a:r>
              <a:rPr lang="en-US" sz="1600" b="1" dirty="0" err="1" smtClean="0">
                <a:latin typeface="Courier New" pitchFamily="49" charset="0"/>
              </a:rPr>
              <a:t>sql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endParaRPr lang="en-US" sz="1600" dirty="0" smtClean="0">
              <a:latin typeface="Courier New" pitchFamily="49" charset="0"/>
            </a:endParaRPr>
          </a:p>
          <a:p>
            <a:pPr marL="742950" lvl="1" indent="-285750" eaLnBrk="1" hangingPunct="1"/>
            <a:r>
              <a:rPr lang="en-US" sz="1600" dirty="0" smtClean="0"/>
              <a:t>returns a new </a:t>
            </a:r>
            <a:r>
              <a:rPr lang="en-US" sz="1600" dirty="0" err="1" smtClean="0"/>
              <a:t>PreparedStatement</a:t>
            </a:r>
            <a:r>
              <a:rPr lang="en-US" sz="1600" dirty="0" smtClean="0"/>
              <a:t> object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CallableStatement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prepareCall</a:t>
            </a:r>
            <a:r>
              <a:rPr lang="en-US" sz="1600" b="1" dirty="0" smtClean="0">
                <a:latin typeface="Courier New" pitchFamily="49" charset="0"/>
              </a:rPr>
              <a:t>(String </a:t>
            </a:r>
            <a:r>
              <a:rPr lang="en-US" sz="1600" b="1" dirty="0" err="1" smtClean="0">
                <a:latin typeface="Courier New" pitchFamily="49" charset="0"/>
              </a:rPr>
              <a:t>sql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endParaRPr lang="en-US" sz="1600" dirty="0" smtClean="0">
              <a:latin typeface="Courier New" pitchFamily="49" charset="0"/>
            </a:endParaRPr>
          </a:p>
          <a:p>
            <a:pPr marL="742950" lvl="1" indent="-285750" eaLnBrk="1" hangingPunct="1"/>
            <a:r>
              <a:rPr lang="en-US" sz="1600" dirty="0" smtClean="0"/>
              <a:t>returns a new </a:t>
            </a:r>
            <a:r>
              <a:rPr lang="en-US" sz="1600" dirty="0" err="1" smtClean="0"/>
              <a:t>CallableStatement</a:t>
            </a:r>
            <a:r>
              <a:rPr lang="en-US" sz="1600" dirty="0" smtClean="0"/>
              <a:t> object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buFontTx/>
              <a:buNone/>
            </a:pPr>
            <a:endParaRPr lang="en-US" sz="1800" dirty="0" smtClean="0"/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6656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BA9012-3F1F-42AF-BDD2-FF57C2646592}" type="slidenum">
              <a:rPr lang="en-US" sz="1000">
                <a:solidFill>
                  <a:srgbClr val="FFFFFF"/>
                </a:solidFill>
              </a:rPr>
              <a:pPr/>
              <a:t>24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Create and Execute SQL Statements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7391400"/>
          </a:xfrm>
        </p:spPr>
        <p:txBody>
          <a:bodyPr/>
          <a:lstStyle/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import java.sql.*; /step 1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class </a:t>
            </a:r>
            <a:r>
              <a:rPr lang="en-IN" sz="1400" b="1" dirty="0" err="1" smtClean="0"/>
              <a:t>ReadFromAccess</a:t>
            </a:r>
            <a:r>
              <a:rPr lang="en-IN" sz="1400" b="1" dirty="0" smtClean="0"/>
              <a:t> {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	public static void main(String </a:t>
            </a:r>
            <a:r>
              <a:rPr lang="en-IN" sz="1400" b="1" dirty="0" err="1" smtClean="0"/>
              <a:t>args</a:t>
            </a:r>
            <a:r>
              <a:rPr lang="en-IN" sz="1400" b="1" dirty="0" smtClean="0"/>
              <a:t>[]) throws Exception {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		// step 2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		</a:t>
            </a:r>
            <a:r>
              <a:rPr lang="en-IN" sz="1400" b="1" dirty="0" err="1" smtClean="0"/>
              <a:t>Class.forName</a:t>
            </a:r>
            <a:r>
              <a:rPr lang="en-IN" sz="1400" b="1" dirty="0" smtClean="0"/>
              <a:t>("</a:t>
            </a:r>
            <a:r>
              <a:rPr lang="en-IN" sz="1400" b="1" dirty="0" err="1" smtClean="0"/>
              <a:t>sun.jdbc.odbc.JdbcOdbcDriver</a:t>
            </a:r>
            <a:r>
              <a:rPr lang="en-IN" sz="1400" b="1" dirty="0" smtClean="0"/>
              <a:t>");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		//</a:t>
            </a:r>
            <a:r>
              <a:rPr lang="en-IN" sz="1400" b="1" dirty="0" err="1" smtClean="0"/>
              <a:t>DriverManager.registerDriver</a:t>
            </a:r>
            <a:r>
              <a:rPr lang="en-IN" sz="1400" b="1" dirty="0" smtClean="0"/>
              <a:t>(new </a:t>
            </a:r>
            <a:r>
              <a:rPr lang="en-IN" sz="1400" b="1" dirty="0" err="1" smtClean="0"/>
              <a:t>sun.jdbc.odbc.JdbcOdbcDriver</a:t>
            </a:r>
            <a:r>
              <a:rPr lang="en-IN" sz="1400" b="1" dirty="0" smtClean="0"/>
              <a:t>());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		// step 3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		Connection con = </a:t>
            </a:r>
            <a:r>
              <a:rPr lang="en-IN" sz="1400" b="1" dirty="0" err="1" smtClean="0"/>
              <a:t>DriverManager.getConnection</a:t>
            </a:r>
            <a:r>
              <a:rPr lang="en-IN" sz="1400" b="1" dirty="0" smtClean="0"/>
              <a:t>("</a:t>
            </a:r>
            <a:r>
              <a:rPr lang="en-IN" sz="1400" b="1" dirty="0" err="1" smtClean="0"/>
              <a:t>jdbc:odbc:mydsn</a:t>
            </a:r>
            <a:r>
              <a:rPr lang="en-IN" sz="1400" b="1" dirty="0" smtClean="0"/>
              <a:t>");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		// step 4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		Statement stmt = </a:t>
            </a:r>
            <a:r>
              <a:rPr lang="en-IN" sz="1400" b="1" dirty="0" err="1" smtClean="0"/>
              <a:t>con.createStatement</a:t>
            </a:r>
            <a:r>
              <a:rPr lang="en-IN" sz="1400" b="1" dirty="0" smtClean="0"/>
              <a:t>();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		// step 5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		</a:t>
            </a:r>
            <a:r>
              <a:rPr lang="en-IN" sz="1400" b="1" dirty="0" err="1" smtClean="0"/>
              <a:t>ResultSet</a:t>
            </a:r>
            <a:r>
              <a:rPr lang="en-IN" sz="1400" b="1" dirty="0" smtClean="0"/>
              <a:t> </a:t>
            </a:r>
            <a:r>
              <a:rPr lang="en-IN" sz="1400" b="1" dirty="0" err="1" smtClean="0"/>
              <a:t>rs</a:t>
            </a:r>
            <a:r>
              <a:rPr lang="en-IN" sz="1400" b="1" dirty="0" smtClean="0"/>
              <a:t> = </a:t>
            </a:r>
            <a:r>
              <a:rPr lang="en-IN" sz="1400" b="1" dirty="0" err="1" smtClean="0"/>
              <a:t>stmt.executeQuery</a:t>
            </a:r>
            <a:r>
              <a:rPr lang="en-IN" sz="1400" b="1" dirty="0" smtClean="0"/>
              <a:t>("select * from </a:t>
            </a:r>
            <a:r>
              <a:rPr lang="en-IN" sz="1400" b="1" dirty="0" err="1" smtClean="0"/>
              <a:t>empinfo</a:t>
            </a:r>
            <a:r>
              <a:rPr lang="en-IN" sz="1400" b="1" dirty="0" smtClean="0"/>
              <a:t>");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		// step 6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		while(</a:t>
            </a:r>
            <a:r>
              <a:rPr lang="en-IN" sz="1400" b="1" dirty="0" err="1" smtClean="0"/>
              <a:t>rs.next</a:t>
            </a:r>
            <a:r>
              <a:rPr lang="en-IN" sz="1400" b="1" dirty="0" smtClean="0"/>
              <a:t>()) {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			</a:t>
            </a:r>
            <a:r>
              <a:rPr lang="en-IN" sz="1400" b="1" dirty="0" err="1" smtClean="0"/>
              <a:t>System.out.print</a:t>
            </a:r>
            <a:r>
              <a:rPr lang="en-IN" sz="1400" b="1" dirty="0" smtClean="0"/>
              <a:t>(</a:t>
            </a:r>
            <a:r>
              <a:rPr lang="en-IN" sz="1400" b="1" dirty="0" err="1" smtClean="0"/>
              <a:t>rs.getString</a:t>
            </a:r>
            <a:r>
              <a:rPr lang="en-IN" sz="1400" b="1" dirty="0" smtClean="0"/>
              <a:t>("</a:t>
            </a:r>
            <a:r>
              <a:rPr lang="en-IN" sz="1400" b="1" dirty="0" err="1" smtClean="0"/>
              <a:t>empno</a:t>
            </a:r>
            <a:r>
              <a:rPr lang="en-IN" sz="1400" b="1" dirty="0" smtClean="0"/>
              <a:t>"));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			</a:t>
            </a:r>
            <a:r>
              <a:rPr lang="en-IN" sz="1400" b="1" dirty="0" err="1" smtClean="0"/>
              <a:t>System.out.println</a:t>
            </a:r>
            <a:r>
              <a:rPr lang="en-IN" sz="1400" b="1" dirty="0" smtClean="0"/>
              <a:t>("\t" + </a:t>
            </a:r>
            <a:r>
              <a:rPr lang="en-IN" sz="1400" b="1" dirty="0" err="1" smtClean="0"/>
              <a:t>rs.getString</a:t>
            </a:r>
            <a:r>
              <a:rPr lang="en-IN" sz="1400" b="1" dirty="0" smtClean="0"/>
              <a:t>("</a:t>
            </a:r>
            <a:r>
              <a:rPr lang="en-IN" sz="1400" b="1" dirty="0" err="1" smtClean="0"/>
              <a:t>ename</a:t>
            </a:r>
            <a:r>
              <a:rPr lang="en-IN" sz="1400" b="1" dirty="0" smtClean="0"/>
              <a:t>"));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		}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en-IN" sz="1400" b="1" dirty="0" smtClean="0"/>
              <a:t>		</a:t>
            </a:r>
            <a:r>
              <a:rPr lang="en-IN" sz="1400" b="1" dirty="0" err="1" smtClean="0"/>
              <a:t>rs.close</a:t>
            </a:r>
            <a:r>
              <a:rPr lang="en-IN" sz="1400" b="1" dirty="0" smtClean="0"/>
              <a:t>();	</a:t>
            </a:r>
            <a:r>
              <a:rPr lang="en-IN" sz="1400" b="1" dirty="0" err="1" smtClean="0"/>
              <a:t>stmt.close</a:t>
            </a:r>
            <a:r>
              <a:rPr lang="en-IN" sz="1400" b="1" dirty="0" smtClean="0"/>
              <a:t>();</a:t>
            </a:r>
            <a:r>
              <a:rPr lang="en-IN" sz="1400" b="1" dirty="0" err="1" smtClean="0"/>
              <a:t>con.close</a:t>
            </a:r>
            <a:r>
              <a:rPr lang="en-IN" sz="1400" b="1" dirty="0" smtClean="0"/>
              <a:t>();}} // step 7	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9669FD-6FB0-4A1B-A717-6E165D307C77}" type="slidenum">
              <a:rPr lang="en-US" sz="1000">
                <a:solidFill>
                  <a:srgbClr val="FFFFFF"/>
                </a:solidFill>
              </a:rPr>
              <a:pPr/>
              <a:t>25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5575" cy="390207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endParaRPr lang="en-US" sz="2400" u="sng" dirty="0" smtClean="0"/>
          </a:p>
          <a:p>
            <a:pPr eaLnBrk="1" hangingPunct="1"/>
            <a:r>
              <a:rPr lang="en-US" sz="1800" b="1" dirty="0" smtClean="0"/>
              <a:t>A Statement object is used for executing a static SQL statement and obtaining the results produced by it.</a:t>
            </a:r>
          </a:p>
        </p:txBody>
      </p:sp>
      <p:sp>
        <p:nvSpPr>
          <p:cNvPr id="716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7168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DC4653-51CD-4F5C-9A2C-DC742374E261}" type="slidenum">
              <a:rPr lang="en-US" sz="1000">
                <a:solidFill>
                  <a:srgbClr val="FFFFFF"/>
                </a:solidFill>
              </a:rPr>
              <a:pPr/>
              <a:t>26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Statement Interface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514600"/>
            <a:ext cx="7343775" cy="35448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endParaRPr lang="en-US" sz="1800" b="1" dirty="0" smtClean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endParaRPr lang="en-US" sz="1800" b="1" dirty="0" smtClean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en-US" sz="1800" b="1" dirty="0" err="1" smtClean="0"/>
              <a:t>ResultSet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executeQuery</a:t>
            </a:r>
            <a:r>
              <a:rPr lang="en-US" sz="1800" b="1" dirty="0" smtClean="0"/>
              <a:t>(String) </a:t>
            </a:r>
          </a:p>
          <a:p>
            <a:pPr marL="742950" lvl="1" indent="-285750" eaLnBrk="1" hangingPunct="1"/>
            <a:r>
              <a:rPr lang="en-US" dirty="0" smtClean="0"/>
              <a:t>Execute a SQL statement that returns a single </a:t>
            </a:r>
            <a:r>
              <a:rPr lang="en-US" dirty="0" err="1" smtClean="0"/>
              <a:t>ResultSet</a:t>
            </a:r>
            <a:r>
              <a:rPr lang="en-US" dirty="0" smtClean="0"/>
              <a:t>. </a:t>
            </a:r>
          </a:p>
          <a:p>
            <a:pPr eaLnBrk="1" hangingPunct="1">
              <a:buFontTx/>
              <a:buNone/>
            </a:pP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executeUpdate</a:t>
            </a:r>
            <a:r>
              <a:rPr lang="en-US" sz="1800" b="1" dirty="0" smtClean="0"/>
              <a:t>(String) </a:t>
            </a:r>
          </a:p>
          <a:p>
            <a:pPr marL="742950" lvl="1" indent="-285750" eaLnBrk="1" hangingPunct="1"/>
            <a:r>
              <a:rPr lang="en-US" dirty="0" smtClean="0"/>
              <a:t>Execute a SQL INSERT, UPDATE or DELETE statement. Returns the number of rows changed.</a:t>
            </a:r>
          </a:p>
          <a:p>
            <a:pPr eaLnBrk="1" hangingPunct="1">
              <a:buFontTx/>
              <a:buNone/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execute(String) </a:t>
            </a:r>
          </a:p>
          <a:p>
            <a:pPr marL="742950" lvl="1" indent="-285750" eaLnBrk="1" hangingPunct="1"/>
            <a:r>
              <a:rPr lang="en-US" dirty="0" smtClean="0"/>
              <a:t>Execute a SQL statement that may return multiple results. </a:t>
            </a:r>
          </a:p>
          <a:p>
            <a:pPr eaLnBrk="1" hangingPunct="1">
              <a:buFontTx/>
              <a:buNone/>
            </a:pPr>
            <a:endParaRPr lang="en-US" sz="1800" b="1" dirty="0" smtClean="0"/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7373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C065CA-58D4-4BA2-BE71-92BAB3518DC6}" type="slidenum">
              <a:rPr lang="en-US" sz="1000">
                <a:solidFill>
                  <a:srgbClr val="FFFFFF"/>
                </a:solidFill>
              </a:rPr>
              <a:pPr/>
              <a:t>27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73734" name="Rectangle 4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Statement Interface Methods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685800"/>
          </a:xfrm>
          <a:noFill/>
        </p:spPr>
        <p:txBody>
          <a:bodyPr anchor="t"/>
          <a:lstStyle/>
          <a:p>
            <a:pPr eaLnBrk="1" hangingPunct="1"/>
            <a:r>
              <a:rPr lang="en-US" sz="2400" b="1" dirty="0" smtClean="0">
                <a:solidFill>
                  <a:schemeClr val="accent2"/>
                </a:solidFill>
              </a:rPr>
              <a:t> Methods in </a:t>
            </a:r>
            <a:r>
              <a:rPr lang="en-US" sz="2400" b="1" dirty="0" err="1" smtClean="0">
                <a:solidFill>
                  <a:schemeClr val="accent2"/>
                </a:solidFill>
              </a:rPr>
              <a:t>java.sql.statement</a:t>
            </a:r>
            <a:r>
              <a:rPr lang="en-US" sz="2400" b="1" dirty="0" smtClean="0">
                <a:solidFill>
                  <a:schemeClr val="accent2"/>
                </a:solidFill>
              </a:rPr>
              <a:t> to Execute SQL Statements </a:t>
            </a:r>
          </a:p>
        </p:txBody>
      </p:sp>
      <p:graphicFrame>
        <p:nvGraphicFramePr>
          <p:cNvPr id="2256946" name="Group 50"/>
          <p:cNvGraphicFramePr>
            <a:graphicFrameLocks noGrp="1"/>
          </p:cNvGraphicFramePr>
          <p:nvPr>
            <p:ph type="tbl" idx="1"/>
          </p:nvPr>
        </p:nvGraphicFramePr>
        <p:xfrm>
          <a:off x="457200" y="1447800"/>
          <a:ext cx="8229600" cy="4606947"/>
        </p:xfrm>
        <a:graphic>
          <a:graphicData uri="http://schemas.openxmlformats.org/drawingml/2006/table">
            <a:tbl>
              <a:tblPr/>
              <a:tblGrid>
                <a:gridCol w="1524000"/>
                <a:gridCol w="2590800"/>
                <a:gridCol w="2057400"/>
                <a:gridCol w="2057400"/>
              </a:tblGrid>
              <a:tr h="8380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 statement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JDBC statement to use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Type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131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executeQuery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(String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ResultSet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return value will hold the data extracted from the database.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56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CREATE,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DROP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executeUpdate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(String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return value will give the count of the number of rows changed , or zero otherwise.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Stored procedure with multiple results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execute(String sql)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boolean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return value is true if the first result is a ResultSet, false otherwise.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30" name="Text Box 4"/>
          <p:cNvSpPr txBox="1">
            <a:spLocks noChangeArrowheads="1"/>
          </p:cNvSpPr>
          <p:nvPr/>
        </p:nvSpPr>
        <p:spPr bwMode="auto">
          <a:xfrm>
            <a:off x="228600" y="1828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JDBC Statements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JDBC statement object is used to send your SQL statement to the database server</a:t>
            </a:r>
          </a:p>
          <a:p>
            <a:pPr eaLnBrk="1" hangingPunct="1"/>
            <a:r>
              <a:rPr lang="en-US" sz="2800" smtClean="0"/>
              <a:t>A JDBC statement is associated with an open connection and not any single SQL statement</a:t>
            </a:r>
          </a:p>
          <a:p>
            <a:pPr eaLnBrk="1" hangingPunct="1"/>
            <a:r>
              <a:rPr lang="en-US" sz="2800" smtClean="0"/>
              <a:t>JDBC provides three classes of SQL statement</a:t>
            </a:r>
          </a:p>
          <a:p>
            <a:pPr lvl="1" eaLnBrk="1" hangingPunct="1"/>
            <a:r>
              <a:rPr lang="en-US" sz="2400" smtClean="0"/>
              <a:t>Statement</a:t>
            </a:r>
          </a:p>
          <a:p>
            <a:pPr lvl="1" eaLnBrk="1" hangingPunct="1"/>
            <a:r>
              <a:rPr lang="en-US" sz="2400" smtClean="0"/>
              <a:t>PreparedStatement </a:t>
            </a:r>
          </a:p>
          <a:p>
            <a:pPr lvl="1" eaLnBrk="1" hangingPunct="1"/>
            <a:r>
              <a:rPr lang="en-US" sz="2400" smtClean="0"/>
              <a:t>CallableStatement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456238" y="6500813"/>
            <a:ext cx="1946275" cy="24606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059885C8-BED4-48CD-86BB-20AA972AAA52}" type="slidenum">
              <a:rPr lang="en-US" sz="1000" b="0">
                <a:solidFill>
                  <a:srgbClr val="FFFFFF"/>
                </a:solidFill>
              </a:rPr>
              <a:pPr>
                <a:spcBef>
                  <a:spcPct val="0"/>
                </a:spcBef>
              </a:pPr>
              <a:t>29</a:t>
            </a:fld>
            <a:endParaRPr lang="en-US" sz="10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612" name="Group 44"/>
          <p:cNvGraphicFramePr>
            <a:graphicFrameLocks noGrp="1"/>
          </p:cNvGraphicFramePr>
          <p:nvPr>
            <p:ph/>
          </p:nvPr>
        </p:nvGraphicFramePr>
        <p:xfrm>
          <a:off x="6400800" y="4800600"/>
          <a:ext cx="2438400" cy="877888"/>
        </p:xfrm>
        <a:graphic>
          <a:graphicData uri="http://schemas.openxmlformats.org/drawingml/2006/table">
            <a:tbl>
              <a:tblPr/>
              <a:tblGrid>
                <a:gridCol w="1066800"/>
                <a:gridCol w="1371600"/>
              </a:tblGrid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SzPct val="12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1"/>
                        </a:buClr>
                        <a:buSzPct val="12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30F884-5393-4FCF-B048-E6BA3BE32BDA}" type="slidenum">
              <a:rPr lang="en-US" sz="1000">
                <a:solidFill>
                  <a:srgbClr val="FFFFFF"/>
                </a:solidFill>
              </a:rPr>
              <a:pPr/>
              <a:t>3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22542" name="Rectangle 2"/>
          <p:cNvSpPr>
            <a:spLocks noChangeArrowheads="1"/>
          </p:cNvSpPr>
          <p:nvPr/>
        </p:nvSpPr>
        <p:spPr bwMode="auto">
          <a:xfrm>
            <a:off x="609600" y="9144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 b="0" dirty="0">
                <a:latin typeface="Verdana" pitchFamily="34" charset="0"/>
              </a:rPr>
              <a:t>Java Application </a:t>
            </a:r>
            <a:r>
              <a:rPr lang="en-US" sz="3200" b="0" dirty="0">
                <a:latin typeface="Verdana" pitchFamily="34" charset="0"/>
                <a:sym typeface="Wingdings" pitchFamily="2" charset="2"/>
              </a:rPr>
              <a:t>           </a:t>
            </a:r>
            <a:r>
              <a:rPr lang="en-US" sz="3200" b="0" dirty="0">
                <a:latin typeface="Verdana" pitchFamily="34" charset="0"/>
              </a:rPr>
              <a:t> Database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sz="1400" b="0" dirty="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SzPct val="140000"/>
              <a:buFontTx/>
              <a:buChar char="•"/>
            </a:pPr>
            <a:r>
              <a:rPr lang="en-US" b="0" dirty="0">
                <a:cs typeface="Times New Roman" pitchFamily="18" charset="0"/>
              </a:rPr>
              <a:t>The below given figure shows the Employee Logging System application developed in Java interacting with the Employee database using the JDBC API: </a:t>
            </a:r>
          </a:p>
          <a:p>
            <a:pPr marL="1600200" lvl="3" indent="-228600" eaLnBrk="1" hangingPunct="1">
              <a:spcBef>
                <a:spcPct val="20000"/>
              </a:spcBef>
              <a:buSzPct val="140000"/>
              <a:buFontTx/>
              <a:buChar char="•"/>
            </a:pPr>
            <a:endParaRPr lang="en-US" b="0" dirty="0">
              <a:cs typeface="Times New Roman" pitchFamily="18" charset="0"/>
            </a:endParaRPr>
          </a:p>
        </p:txBody>
      </p:sp>
      <p:sp>
        <p:nvSpPr>
          <p:cNvPr id="22544" name="Rectangle 4"/>
          <p:cNvSpPr>
            <a:spLocks noChangeArrowheads="1"/>
          </p:cNvSpPr>
          <p:nvPr/>
        </p:nvSpPr>
        <p:spPr bwMode="auto">
          <a:xfrm>
            <a:off x="2271713" y="2471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22545" name="Rectangle 5"/>
          <p:cNvSpPr>
            <a:spLocks noChangeArrowheads="1"/>
          </p:cNvSpPr>
          <p:nvPr/>
        </p:nvSpPr>
        <p:spPr bwMode="auto">
          <a:xfrm>
            <a:off x="2243138" y="2486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22546" name="Rectangle 7"/>
          <p:cNvSpPr>
            <a:spLocks noChangeArrowheads="1"/>
          </p:cNvSpPr>
          <p:nvPr/>
        </p:nvSpPr>
        <p:spPr bwMode="auto">
          <a:xfrm>
            <a:off x="381000" y="3200400"/>
            <a:ext cx="3581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22547" name="Text Box 9"/>
          <p:cNvSpPr txBox="1">
            <a:spLocks noChangeArrowheads="1"/>
          </p:cNvSpPr>
          <p:nvPr/>
        </p:nvSpPr>
        <p:spPr bwMode="auto">
          <a:xfrm>
            <a:off x="392113" y="4062413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0"/>
              <a:t>EmpName </a:t>
            </a:r>
          </a:p>
        </p:txBody>
      </p:sp>
      <p:sp>
        <p:nvSpPr>
          <p:cNvPr id="22548" name="Text Box 12"/>
          <p:cNvSpPr txBox="1">
            <a:spLocks noChangeArrowheads="1"/>
          </p:cNvSpPr>
          <p:nvPr/>
        </p:nvSpPr>
        <p:spPr bwMode="auto">
          <a:xfrm>
            <a:off x="392113" y="4575175"/>
            <a:ext cx="17414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0"/>
              <a:t>E-Mail Address </a:t>
            </a:r>
          </a:p>
        </p:txBody>
      </p:sp>
      <p:sp>
        <p:nvSpPr>
          <p:cNvPr id="22549" name="Text Box 14"/>
          <p:cNvSpPr txBox="1">
            <a:spLocks noChangeArrowheads="1"/>
          </p:cNvSpPr>
          <p:nvPr/>
        </p:nvSpPr>
        <p:spPr bwMode="auto">
          <a:xfrm>
            <a:off x="685800" y="3352800"/>
            <a:ext cx="2895600" cy="349250"/>
          </a:xfrm>
          <a:prstGeom prst="rect">
            <a:avLst/>
          </a:prstGeom>
          <a:noFill/>
          <a:ln w="12700">
            <a:solidFill>
              <a:srgbClr val="0808AC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050567"/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b="0"/>
              <a:t>Employee Logging System</a:t>
            </a:r>
          </a:p>
        </p:txBody>
      </p:sp>
      <p:sp>
        <p:nvSpPr>
          <p:cNvPr id="22550" name="AutoShape 21"/>
          <p:cNvSpPr>
            <a:spLocks noChangeArrowheads="1"/>
          </p:cNvSpPr>
          <p:nvPr/>
        </p:nvSpPr>
        <p:spPr bwMode="auto">
          <a:xfrm>
            <a:off x="6248400" y="3200400"/>
            <a:ext cx="2743200" cy="2819400"/>
          </a:xfrm>
          <a:prstGeom prst="flowChartMagneticDisk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22551" name="Text Box 22"/>
          <p:cNvSpPr txBox="1">
            <a:spLocks noChangeArrowheads="1"/>
          </p:cNvSpPr>
          <p:nvPr/>
        </p:nvSpPr>
        <p:spPr bwMode="auto">
          <a:xfrm>
            <a:off x="6934200" y="4287838"/>
            <a:ext cx="14239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b="0"/>
              <a:t>EmployeeLog</a:t>
            </a:r>
          </a:p>
        </p:txBody>
      </p:sp>
      <p:sp>
        <p:nvSpPr>
          <p:cNvPr id="22552" name="Text Box 42"/>
          <p:cNvSpPr txBox="1">
            <a:spLocks noChangeArrowheads="1"/>
          </p:cNvSpPr>
          <p:nvPr/>
        </p:nvSpPr>
        <p:spPr bwMode="auto">
          <a:xfrm>
            <a:off x="6943725" y="3392488"/>
            <a:ext cx="1285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0"/>
              <a:t>RDBMS</a:t>
            </a:r>
          </a:p>
        </p:txBody>
      </p:sp>
      <p:sp>
        <p:nvSpPr>
          <p:cNvPr id="877588" name="Rectangle 20"/>
          <p:cNvSpPr>
            <a:spLocks noChangeArrowheads="1"/>
          </p:cNvSpPr>
          <p:nvPr/>
        </p:nvSpPr>
        <p:spPr bwMode="auto">
          <a:xfrm>
            <a:off x="4191000" y="4343400"/>
            <a:ext cx="1828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400" b="0"/>
              <a:t>JDBC API</a:t>
            </a:r>
          </a:p>
        </p:txBody>
      </p:sp>
      <p:sp>
        <p:nvSpPr>
          <p:cNvPr id="22554" name="Line 45"/>
          <p:cNvSpPr>
            <a:spLocks noChangeShapeType="1"/>
          </p:cNvSpPr>
          <p:nvPr/>
        </p:nvSpPr>
        <p:spPr bwMode="auto">
          <a:xfrm>
            <a:off x="4114800" y="12954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Text Box 46"/>
          <p:cNvSpPr txBox="1">
            <a:spLocks noChangeArrowheads="1"/>
          </p:cNvSpPr>
          <p:nvPr/>
        </p:nvSpPr>
        <p:spPr bwMode="auto">
          <a:xfrm>
            <a:off x="4175125" y="906463"/>
            <a:ext cx="1538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0"/>
              <a:t>Connects to</a:t>
            </a:r>
          </a:p>
        </p:txBody>
      </p:sp>
      <p:sp>
        <p:nvSpPr>
          <p:cNvPr id="22556" name="AutoShape 54"/>
          <p:cNvSpPr>
            <a:spLocks noChangeArrowheads="1"/>
          </p:cNvSpPr>
          <p:nvPr/>
        </p:nvSpPr>
        <p:spPr bwMode="auto">
          <a:xfrm>
            <a:off x="3962400" y="3810000"/>
            <a:ext cx="2286000" cy="304800"/>
          </a:xfrm>
          <a:prstGeom prst="rightArrow">
            <a:avLst>
              <a:gd name="adj1" fmla="val 50000"/>
              <a:gd name="adj2" fmla="val 1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22557" name="AutoShape 55"/>
          <p:cNvSpPr>
            <a:spLocks noChangeArrowheads="1"/>
          </p:cNvSpPr>
          <p:nvPr/>
        </p:nvSpPr>
        <p:spPr bwMode="auto">
          <a:xfrm>
            <a:off x="3962400" y="5334000"/>
            <a:ext cx="2209800" cy="304800"/>
          </a:xfrm>
          <a:prstGeom prst="leftArrow">
            <a:avLst>
              <a:gd name="adj1" fmla="val 50000"/>
              <a:gd name="adj2" fmla="val 181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558" name="TextBox1" r:id="rId2" imgW="1409760" imgH="380880"/>
        </mc:Choice>
        <mc:Fallback>
          <p:control name="TextBox1" r:id="rId2" imgW="1409760" imgH="38088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43138" y="4056063"/>
                  <a:ext cx="1414462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2700">
                      <a:noFill/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559" name="TextBox2" r:id="rId3" imgW="1409760" imgH="380880"/>
        </mc:Choice>
        <mc:Fallback>
          <p:control name="TextBox2" r:id="rId3" imgW="1409760" imgH="38088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43138" y="4589463"/>
                  <a:ext cx="1414462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2700">
                      <a:noFill/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560" name="CommandButton1" r:id="rId4" imgW="1295280" imgH="380880"/>
        </mc:Choice>
        <mc:Fallback>
          <p:control name="CommandButton1" r:id="rId4" imgW="1295280" imgH="380880">
            <p:pic>
              <p:nvPicPr>
                <p:cNvPr id="0" name="CommandButt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5334000"/>
                  <a:ext cx="1295400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2700">
                      <a:noFill/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561" name="CommandButton2" r:id="rId5" imgW="1371600" imgH="380880"/>
        </mc:Choice>
        <mc:Fallback>
          <p:control name="CommandButton2" r:id="rId5" imgW="1371600" imgH="380880">
            <p:pic>
              <p:nvPicPr>
                <p:cNvPr id="0" name="CommandButt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6000" y="5334000"/>
                  <a:ext cx="1371600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2700">
                      <a:noFill/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562" name="Label1" r:id="rId6" imgW="990720" imgH="304920"/>
        </mc:Choice>
        <mc:Fallback>
          <p:control name="Label1" r:id="rId6" imgW="990720" imgH="304920">
            <p:pic>
              <p:nvPicPr>
                <p:cNvPr id="0" name="Label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77000" y="5334000"/>
                  <a:ext cx="990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2700">
                      <a:noFill/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563" name="Label2" r:id="rId7" imgW="1295280" imgH="304920"/>
        </mc:Choice>
        <mc:Fallback>
          <p:control name="Label2" r:id="rId7" imgW="1295280" imgH="304920">
            <p:pic>
              <p:nvPicPr>
                <p:cNvPr id="0" name="Label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10463" y="5334000"/>
                  <a:ext cx="1295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2700">
                      <a:noFill/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8245475" cy="4984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Creating JDBC Statement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610600" cy="4953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endParaRPr lang="en-US" b="1" dirty="0" smtClean="0"/>
          </a:p>
          <a:p>
            <a:pPr eaLnBrk="1" hangingPunct="1">
              <a:buFont typeface="Wingdings" pitchFamily="2" charset="2"/>
              <a:buNone/>
            </a:pPr>
            <a:endParaRPr lang="en-US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100" b="1" dirty="0" smtClean="0"/>
              <a:t>Statement stmt = </a:t>
            </a:r>
            <a:r>
              <a:rPr lang="en-US" sz="2100" b="1" dirty="0" err="1" smtClean="0"/>
              <a:t>con.createStatement</a:t>
            </a:r>
            <a:r>
              <a:rPr lang="en-US" sz="2100" b="1" dirty="0" smtClean="0"/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 b="1" dirty="0" smtClean="0"/>
              <a:t>String createCS4400 = “Create table CS4400 “+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 b="1" dirty="0" smtClean="0"/>
              <a:t> 	“(SSN Integer not null, Name VARCHAR(32), “+ “Marks Integer)”;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 b="1" dirty="0" err="1" smtClean="0"/>
              <a:t>stmt.executeUpdate</a:t>
            </a:r>
            <a:r>
              <a:rPr lang="en-US" sz="2100" b="1" dirty="0" smtClean="0"/>
              <a:t>(createCS4400)</a:t>
            </a:r>
            <a:endParaRPr lang="en-US" b="1" dirty="0" smtClean="0"/>
          </a:p>
          <a:p>
            <a:pPr eaLnBrk="1" hangingPunct="1">
              <a:buFont typeface="Wingdings" pitchFamily="2" charset="2"/>
              <a:buNone/>
            </a:pPr>
            <a:endParaRPr lang="en-US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200" b="1" dirty="0" smtClean="0"/>
              <a:t>String insertCS4400 = “Insert into CS4400 values “+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 dirty="0" smtClean="0"/>
              <a:t>	“(123456789,abc,100)”;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 dirty="0" err="1" smtClean="0"/>
              <a:t>stmt.executeUpdate</a:t>
            </a:r>
            <a:r>
              <a:rPr lang="en-US" sz="2200" b="1" dirty="0" smtClean="0"/>
              <a:t>(insertCS4400);</a:t>
            </a:r>
          </a:p>
          <a:p>
            <a:pPr lvl="1" eaLnBrk="1" hangingPunct="1">
              <a:buFontTx/>
              <a:buNone/>
            </a:pPr>
            <a:endParaRPr lang="en-US" b="1" dirty="0" smtClean="0"/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456238" y="6500813"/>
            <a:ext cx="1946275" cy="24606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77D88A3E-3B53-4D94-9D49-E8ECAA7275EE}" type="slidenum">
              <a:rPr lang="en-US" sz="1000" b="0">
                <a:solidFill>
                  <a:srgbClr val="FFFFFF"/>
                </a:solidFill>
              </a:rPr>
              <a:pPr>
                <a:spcBef>
                  <a:spcPct val="0"/>
                </a:spcBef>
              </a:pPr>
              <a:t>30</a:t>
            </a:fld>
            <a:endParaRPr lang="en-US" sz="10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788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BC1C49-E923-439F-9CF2-4CEA02501B76}" type="slidenum">
              <a:rPr lang="en-US" sz="1000">
                <a:solidFill>
                  <a:srgbClr val="FFFFFF"/>
                </a:solidFill>
              </a:rPr>
              <a:pPr/>
              <a:t>31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78853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PreparedStatement Interface</a:t>
            </a:r>
          </a:p>
        </p:txBody>
      </p:sp>
      <p:sp>
        <p:nvSpPr>
          <p:cNvPr id="1157124" name="Rectangle 4"/>
          <p:cNvSpPr>
            <a:spLocks noChangeArrowheads="1"/>
          </p:cNvSpPr>
          <p:nvPr/>
        </p:nvSpPr>
        <p:spPr bwMode="auto">
          <a:xfrm>
            <a:off x="1676400" y="2200275"/>
            <a:ext cx="5791200" cy="3732213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57128" name="Rectangle 8"/>
          <p:cNvSpPr>
            <a:spLocks noChangeArrowheads="1"/>
          </p:cNvSpPr>
          <p:nvPr/>
        </p:nvSpPr>
        <p:spPr bwMode="auto">
          <a:xfrm>
            <a:off x="1676400" y="2667000"/>
            <a:ext cx="5791200" cy="2971800"/>
          </a:xfrm>
          <a:prstGeom prst="rect">
            <a:avLst/>
          </a:prstGeom>
          <a:solidFill>
            <a:srgbClr val="009999">
              <a:alpha val="59999"/>
            </a:srgbClr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>
            <a:flatTx/>
          </a:bodyPr>
          <a:lstStyle/>
          <a:p>
            <a:pPr marL="508000" indent="-101600" eaLnBrk="1" hangingPunct="1">
              <a:spcBef>
                <a:spcPct val="50000"/>
              </a:spcBef>
              <a:buFontTx/>
              <a:buChar char="•"/>
            </a:pPr>
            <a:r>
              <a:rPr lang="en-US" sz="1800" b="0">
                <a:solidFill>
                  <a:schemeClr val="bg1"/>
                </a:solidFill>
              </a:rPr>
              <a:t>  The PreparedStatement Interface object:</a:t>
            </a:r>
          </a:p>
          <a:p>
            <a:pPr marL="508000" indent="-1016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800" b="0">
                <a:solidFill>
                  <a:schemeClr val="bg1"/>
                </a:solidFill>
              </a:rPr>
              <a:t> pass runtime parameters to the SQL statements.</a:t>
            </a:r>
          </a:p>
          <a:p>
            <a:pPr marL="508000" indent="-1016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800" b="0">
                <a:solidFill>
                  <a:schemeClr val="bg1"/>
                </a:solidFill>
              </a:rPr>
              <a:t> Is compiled and prepared only once by the JDBC.</a:t>
            </a:r>
          </a:p>
          <a:p>
            <a:pPr marL="508000" indent="-101600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800" b="0">
                <a:solidFill>
                  <a:schemeClr val="bg1"/>
                </a:solidFill>
              </a:rPr>
              <a:t> prepareStatement() method is used to submit parameterized query using a connection object to the database. </a:t>
            </a:r>
          </a:p>
          <a:p>
            <a:pPr marL="508000" indent="-101600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sz="1800" b="0">
              <a:solidFill>
                <a:schemeClr val="bg1"/>
              </a:solidFill>
            </a:endParaRPr>
          </a:p>
          <a:p>
            <a:pPr marL="855663" lvl="1" indent="58738" eaLnBrk="1" hangingPunct="1">
              <a:spcBef>
                <a:spcPct val="50000"/>
              </a:spcBef>
              <a:buFontTx/>
              <a:buChar char="•"/>
            </a:pPr>
            <a:endParaRPr lang="en-US" sz="18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5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571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57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157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157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57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24" grpId="0" animBg="1"/>
      <p:bldP spid="1157128" grpId="0" build="p" bldLvl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808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B1DE23-1AD8-4A71-A388-0D1DFBCB4EBA}" type="slidenum">
              <a:rPr lang="en-US" sz="1000">
                <a:solidFill>
                  <a:srgbClr val="FFFFFF"/>
                </a:solidFill>
              </a:rPr>
              <a:pPr/>
              <a:t>32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80901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PreparedStatement Interface (Continued)</a:t>
            </a:r>
          </a:p>
        </p:txBody>
      </p:sp>
      <p:sp>
        <p:nvSpPr>
          <p:cNvPr id="80902" name="Rectangle 4"/>
          <p:cNvSpPr>
            <a:spLocks noChangeArrowheads="1"/>
          </p:cNvSpPr>
          <p:nvPr/>
        </p:nvSpPr>
        <p:spPr bwMode="auto">
          <a:xfrm>
            <a:off x="1676400" y="2200275"/>
            <a:ext cx="5791200" cy="3732213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59174" name="Rectangle 6"/>
          <p:cNvSpPr>
            <a:spLocks noChangeArrowheads="1"/>
          </p:cNvSpPr>
          <p:nvPr/>
        </p:nvSpPr>
        <p:spPr bwMode="auto">
          <a:xfrm>
            <a:off x="1676400" y="2667000"/>
            <a:ext cx="5791200" cy="457200"/>
          </a:xfrm>
          <a:prstGeom prst="rect">
            <a:avLst/>
          </a:prstGeom>
          <a:solidFill>
            <a:srgbClr val="009999">
              <a:alpha val="59999"/>
            </a:srgbClr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>
            <a:flatTx/>
          </a:bodyPr>
          <a:lstStyle/>
          <a:p>
            <a:pPr marL="508000" indent="-101600" eaLnBrk="1" hangingPunct="1">
              <a:spcBef>
                <a:spcPct val="50000"/>
              </a:spcBef>
            </a:pPr>
            <a:r>
              <a:rPr lang="en-US" sz="1800" b="0">
                <a:solidFill>
                  <a:schemeClr val="bg1"/>
                </a:solidFill>
              </a:rPr>
              <a:t>Code snippet for preparedStatement:</a:t>
            </a:r>
          </a:p>
          <a:p>
            <a:pPr marL="508000" indent="-101600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sz="1800" b="0">
              <a:solidFill>
                <a:schemeClr val="bg1"/>
              </a:solidFill>
            </a:endParaRPr>
          </a:p>
          <a:p>
            <a:pPr marL="855663" lvl="1" indent="58738" eaLnBrk="1" hangingPunct="1">
              <a:spcBef>
                <a:spcPct val="50000"/>
              </a:spcBef>
              <a:buFontTx/>
              <a:buChar char="•"/>
            </a:pP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1159175" name="Rectangle 7"/>
          <p:cNvSpPr>
            <a:spLocks noChangeArrowheads="1"/>
          </p:cNvSpPr>
          <p:nvPr/>
        </p:nvSpPr>
        <p:spPr bwMode="auto">
          <a:xfrm>
            <a:off x="1676400" y="3505200"/>
            <a:ext cx="5791200" cy="2581275"/>
          </a:xfrm>
          <a:prstGeom prst="rect">
            <a:avLst/>
          </a:prstGeom>
          <a:gradFill rotWithShape="1">
            <a:gsLst>
              <a:gs pos="0">
                <a:srgbClr val="FFFFCC">
                  <a:alpha val="50000"/>
                </a:srgbClr>
              </a:gs>
              <a:gs pos="100000">
                <a:srgbClr val="7676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en-US" sz="1800" b="0"/>
              <a:t>The code snippet to pass the employee id during runtime using prepareStatement() method:</a:t>
            </a:r>
          </a:p>
          <a:p>
            <a:pPr eaLnBrk="1" hangingPunct="1"/>
            <a:r>
              <a:rPr lang="en-US" sz="1800" b="0"/>
              <a:t> </a:t>
            </a:r>
          </a:p>
          <a:p>
            <a:pPr eaLnBrk="1" hangingPunct="1"/>
            <a:r>
              <a:rPr lang="en-US" sz="1800" b="0"/>
              <a:t>String s=</a:t>
            </a:r>
            <a:r>
              <a:rPr lang="en-US" sz="1800" b="0">
                <a:latin typeface="Verdana" pitchFamily="34" charset="0"/>
              </a:rPr>
              <a:t>“</a:t>
            </a:r>
            <a:r>
              <a:rPr lang="en-US" sz="1800" b="0"/>
              <a:t>select * from employee where eid=? </a:t>
            </a:r>
            <a:r>
              <a:rPr lang="en-US" sz="1800" b="0">
                <a:latin typeface="Verdana" pitchFamily="34" charset="0"/>
              </a:rPr>
              <a:t>“</a:t>
            </a:r>
            <a:endParaRPr lang="en-US" sz="1800" b="0"/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PreparedStatement pst = con.prepareStatement(s);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pst.setInt(1,100 );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ResultSet rs=pst.executeQuery(); </a:t>
            </a:r>
          </a:p>
          <a:p>
            <a:pPr lvl="1" eaLnBrk="1" hangingPunct="1">
              <a:spcBef>
                <a:spcPct val="25000"/>
              </a:spcBef>
            </a:pPr>
            <a:endParaRPr lang="en-US" sz="1800" b="0"/>
          </a:p>
        </p:txBody>
      </p:sp>
      <p:sp>
        <p:nvSpPr>
          <p:cNvPr id="1159176" name="Line 8"/>
          <p:cNvSpPr>
            <a:spLocks noChangeShapeType="1"/>
          </p:cNvSpPr>
          <p:nvPr/>
        </p:nvSpPr>
        <p:spPr bwMode="auto">
          <a:xfrm flipV="1">
            <a:off x="6400800" y="3810000"/>
            <a:ext cx="1371600" cy="6096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59178" name="Rectangle 10"/>
          <p:cNvSpPr>
            <a:spLocks noChangeArrowheads="1"/>
          </p:cNvSpPr>
          <p:nvPr/>
        </p:nvSpPr>
        <p:spPr bwMode="auto">
          <a:xfrm>
            <a:off x="7791450" y="3505200"/>
            <a:ext cx="1295400" cy="5842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0"/>
              <a:t>It acts as a placeholder</a:t>
            </a:r>
          </a:p>
        </p:txBody>
      </p:sp>
      <p:sp>
        <p:nvSpPr>
          <p:cNvPr id="1159179" name="Line 11"/>
          <p:cNvSpPr>
            <a:spLocks noChangeShapeType="1"/>
          </p:cNvSpPr>
          <p:nvPr/>
        </p:nvSpPr>
        <p:spPr bwMode="auto">
          <a:xfrm flipH="1" flipV="1">
            <a:off x="1371600" y="4876800"/>
            <a:ext cx="838200" cy="2286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59180" name="Rectangle 12"/>
          <p:cNvSpPr>
            <a:spLocks noChangeArrowheads="1"/>
          </p:cNvSpPr>
          <p:nvPr/>
        </p:nvSpPr>
        <p:spPr bwMode="auto">
          <a:xfrm>
            <a:off x="57150" y="3502025"/>
            <a:ext cx="1295400" cy="229552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0"/>
              <a:t>The value of each ‘?’ is set by calling appropriate setXXX() method, In this case setInt()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591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5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5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15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9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59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15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59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9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74" grpId="0" build="p" bldLvl="2" animBg="1"/>
      <p:bldP spid="1159175" grpId="0" animBg="1"/>
      <p:bldP spid="1159176" grpId="0" animBg="1"/>
      <p:bldP spid="1159178" grpId="0" animBg="1"/>
      <p:bldP spid="1159179" grpId="0" animBg="1"/>
      <p:bldP spid="11591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Prepared Statement (cont..)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Executing Select Statement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e.g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String query =“SELECT Name from CS4400 where SSN=?”;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PreparedStatement stmt2 = con.prepareStatement(query);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Stmt2.setInt(1,SSN);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ResultSet rs = stmt2.executeUpdate();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While (rs.next())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System.out.println(rs.getString(Name);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456238" y="6500813"/>
            <a:ext cx="1946275" cy="24606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F992C7B9-96F4-49CE-82A8-016CEC632F51}" type="slidenum">
              <a:rPr lang="en-US" sz="1000" b="0">
                <a:solidFill>
                  <a:srgbClr val="FFFFFF"/>
                </a:solidFill>
              </a:rPr>
              <a:pPr>
                <a:spcBef>
                  <a:spcPct val="0"/>
                </a:spcBef>
              </a:pPr>
              <a:t>33</a:t>
            </a:fld>
            <a:endParaRPr lang="en-US" sz="10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0104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JDBC(stored procedure)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/>
            <a:fld id="{E20B8B85-135F-4734-B63F-8978059E833C}" type="slidenum">
              <a:rPr lang="en-US"/>
              <a:pPr algn="l"/>
              <a:t>34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1203325" y="1828800"/>
            <a:ext cx="6380163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CREATE OR REPLACE PROCEDURE </a:t>
            </a:r>
            <a:r>
              <a:rPr lang="en-US" dirty="0" err="1"/>
              <a:t>sp_interest</a:t>
            </a:r>
            <a:endParaRPr lang="en-US" dirty="0"/>
          </a:p>
          <a:p>
            <a:r>
              <a:rPr lang="en-US" dirty="0"/>
              <a:t>( id  IN  INTEGER bal  IN  OUT  FLOAT ) AS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	SELECT balance INTO bal FROM 	accounts WHERE </a:t>
            </a:r>
            <a:r>
              <a:rPr lang="en-US" dirty="0" err="1"/>
              <a:t>account_id</a:t>
            </a:r>
            <a:r>
              <a:rPr lang="en-US" dirty="0"/>
              <a:t> = id ;</a:t>
            </a:r>
          </a:p>
          <a:p>
            <a:r>
              <a:rPr lang="en-US" dirty="0"/>
              <a:t>	bal := bal + bal * 0.03 ;</a:t>
            </a:r>
          </a:p>
          <a:p>
            <a:r>
              <a:rPr lang="en-US" dirty="0"/>
              <a:t>	UPDATE accounts</a:t>
            </a:r>
          </a:p>
          <a:p>
            <a:r>
              <a:rPr lang="en-US" dirty="0"/>
              <a:t>	SET balance = bal</a:t>
            </a:r>
          </a:p>
          <a:p>
            <a:r>
              <a:rPr lang="en-US" dirty="0"/>
              <a:t>	WHERE </a:t>
            </a:r>
            <a:r>
              <a:rPr lang="en-US" dirty="0" err="1"/>
              <a:t>account_id</a:t>
            </a:r>
            <a:r>
              <a:rPr lang="en-US" dirty="0"/>
              <a:t> = id ;</a:t>
            </a:r>
          </a:p>
          <a:p>
            <a:r>
              <a:rPr lang="en-US" dirty="0"/>
              <a:t>END;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6859588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JDBC(stored procedure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 Cont..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/>
            <a:fld id="{2461573B-679E-4337-9B9F-8F0F299DDAC2}" type="slidenum">
              <a:rPr lang="en-US"/>
              <a:pPr algn="l"/>
              <a:t>35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746125" y="1870075"/>
            <a:ext cx="7292975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/>
              <a:t>CallableStatement</a:t>
            </a:r>
            <a:r>
              <a:rPr lang="en-US" dirty="0"/>
              <a:t> </a:t>
            </a:r>
            <a:r>
              <a:rPr lang="en-US" dirty="0" err="1"/>
              <a:t>cstmt</a:t>
            </a:r>
            <a:r>
              <a:rPr lang="en-US" dirty="0"/>
              <a:t> = </a:t>
            </a:r>
          </a:p>
          <a:p>
            <a:r>
              <a:rPr lang="en-US" dirty="0" err="1"/>
              <a:t>con.prepareCall</a:t>
            </a:r>
            <a:r>
              <a:rPr lang="en-US" dirty="0"/>
              <a:t>( “{ call </a:t>
            </a:r>
            <a:r>
              <a:rPr lang="en-US" dirty="0" err="1"/>
              <a:t>sp_interest</a:t>
            </a:r>
            <a:r>
              <a:rPr lang="en-US" dirty="0"/>
              <a:t>(?,?)} ”);</a:t>
            </a:r>
          </a:p>
          <a:p>
            <a:r>
              <a:rPr lang="en-US" dirty="0" err="1"/>
              <a:t>cstmt.setInt</a:t>
            </a:r>
            <a:r>
              <a:rPr lang="en-US" dirty="0"/>
              <a:t>(1,46);</a:t>
            </a:r>
          </a:p>
          <a:p>
            <a:r>
              <a:rPr lang="en-US" dirty="0" err="1"/>
              <a:t>cstmt.setFloat</a:t>
            </a:r>
            <a:r>
              <a:rPr lang="en-US" dirty="0"/>
              <a:t>(2, 5888.86);</a:t>
            </a:r>
          </a:p>
          <a:p>
            <a:r>
              <a:rPr lang="en-US" dirty="0" err="1"/>
              <a:t>cstmt.registerOutParameter</a:t>
            </a:r>
            <a:r>
              <a:rPr lang="en-US" dirty="0"/>
              <a:t>(2,Types.FLOAT);</a:t>
            </a:r>
          </a:p>
          <a:p>
            <a:endParaRPr lang="en-US" dirty="0"/>
          </a:p>
          <a:p>
            <a:r>
              <a:rPr lang="en-US" dirty="0" err="1"/>
              <a:t>cstmt.execute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cstmt.getFloat</a:t>
            </a:r>
            <a:r>
              <a:rPr lang="en-US" dirty="0"/>
              <a:t>(2));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8806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786E81-43EF-4800-9869-6B92F27C4B49}" type="slidenum">
              <a:rPr lang="en-US" sz="1000">
                <a:solidFill>
                  <a:srgbClr val="FFFFFF"/>
                </a:solidFill>
              </a:rPr>
              <a:pPr/>
              <a:t>36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Database Operations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76400" y="2200275"/>
            <a:ext cx="5791200" cy="3743325"/>
            <a:chOff x="1776" y="1386"/>
            <a:chExt cx="2064" cy="2070"/>
          </a:xfrm>
        </p:grpSpPr>
        <p:sp>
          <p:nvSpPr>
            <p:cNvPr id="88071" name="Rectangle 6"/>
            <p:cNvSpPr>
              <a:spLocks noChangeArrowheads="1"/>
            </p:cNvSpPr>
            <p:nvPr/>
          </p:nvSpPr>
          <p:spPr bwMode="auto">
            <a:xfrm>
              <a:off x="1776" y="1386"/>
              <a:ext cx="2064" cy="2064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72" name="Rectangle 5"/>
            <p:cNvSpPr>
              <a:spLocks noChangeArrowheads="1"/>
            </p:cNvSpPr>
            <p:nvPr/>
          </p:nvSpPr>
          <p:spPr bwMode="auto">
            <a:xfrm>
              <a:off x="1776" y="1584"/>
              <a:ext cx="2064" cy="384"/>
            </a:xfrm>
            <a:prstGeom prst="rect">
              <a:avLst/>
            </a:prstGeom>
            <a:solidFill>
              <a:srgbClr val="009999">
                <a:alpha val="59999"/>
              </a:srgbClr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Querying a table</a:t>
              </a:r>
            </a:p>
          </p:txBody>
        </p:sp>
        <p:sp>
          <p:nvSpPr>
            <p:cNvPr id="88073" name="Rectangle 7"/>
            <p:cNvSpPr>
              <a:spLocks noChangeArrowheads="1"/>
            </p:cNvSpPr>
            <p:nvPr/>
          </p:nvSpPr>
          <p:spPr bwMode="auto">
            <a:xfrm>
              <a:off x="1776" y="2064"/>
              <a:ext cx="2064" cy="384"/>
            </a:xfrm>
            <a:prstGeom prst="rect">
              <a:avLst/>
            </a:prstGeom>
            <a:solidFill>
              <a:srgbClr val="009999">
                <a:alpha val="59999"/>
              </a:srgbClr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Inserting rows</a:t>
              </a:r>
            </a:p>
          </p:txBody>
        </p:sp>
        <p:sp>
          <p:nvSpPr>
            <p:cNvPr id="88074" name="Rectangle 8"/>
            <p:cNvSpPr>
              <a:spLocks noChangeArrowheads="1"/>
            </p:cNvSpPr>
            <p:nvPr/>
          </p:nvSpPr>
          <p:spPr bwMode="auto">
            <a:xfrm>
              <a:off x="1776" y="2592"/>
              <a:ext cx="2064" cy="384"/>
            </a:xfrm>
            <a:prstGeom prst="rect">
              <a:avLst/>
            </a:prstGeom>
            <a:solidFill>
              <a:srgbClr val="009999">
                <a:alpha val="59999"/>
              </a:srgbClr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Updating rows</a:t>
              </a:r>
            </a:p>
          </p:txBody>
        </p:sp>
        <p:sp>
          <p:nvSpPr>
            <p:cNvPr id="88075" name="Rectangle 9"/>
            <p:cNvSpPr>
              <a:spLocks noChangeArrowheads="1"/>
            </p:cNvSpPr>
            <p:nvPr/>
          </p:nvSpPr>
          <p:spPr bwMode="auto">
            <a:xfrm>
              <a:off x="1776" y="3072"/>
              <a:ext cx="2064" cy="384"/>
            </a:xfrm>
            <a:prstGeom prst="rect">
              <a:avLst/>
            </a:prstGeom>
            <a:solidFill>
              <a:srgbClr val="009999">
                <a:alpha val="59999"/>
              </a:srgbClr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Deleting rows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901700" y="2257425"/>
            <a:ext cx="7343775" cy="3962400"/>
          </a:xfrm>
          <a:solidFill>
            <a:srgbClr val="009999"/>
          </a:solidFill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>
            <a:normAutofit fontScale="92500" lnSpcReduction="10000"/>
            <a:flatTx/>
          </a:bodyPr>
          <a:lstStyle/>
          <a:p>
            <a:pPr eaLnBrk="1" hangingPunct="1">
              <a:buFontTx/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INSERT INTO </a:t>
            </a:r>
            <a:r>
              <a:rPr lang="en-US" sz="2600" b="1" i="1" dirty="0" smtClean="0">
                <a:solidFill>
                  <a:schemeClr val="bg1"/>
                </a:solidFill>
              </a:rPr>
              <a:t>table</a:t>
            </a:r>
            <a:r>
              <a:rPr lang="en-US" sz="2600" b="1" dirty="0" smtClean="0">
                <a:solidFill>
                  <a:schemeClr val="bg1"/>
                </a:solidFill>
              </a:rPr>
              <a:t> ( </a:t>
            </a:r>
            <a:r>
              <a:rPr lang="en-US" sz="2600" b="1" i="1" dirty="0" smtClean="0">
                <a:solidFill>
                  <a:schemeClr val="bg1"/>
                </a:solidFill>
              </a:rPr>
              <a:t>field1, field2</a:t>
            </a:r>
            <a:r>
              <a:rPr lang="en-US" sz="2600" b="1" dirty="0" smtClean="0">
                <a:solidFill>
                  <a:schemeClr val="bg1"/>
                </a:solidFill>
              </a:rPr>
              <a:t> ) VALUES ( </a:t>
            </a:r>
            <a:r>
              <a:rPr lang="en-US" sz="2600" b="1" i="1" dirty="0" smtClean="0">
                <a:solidFill>
                  <a:schemeClr val="bg1"/>
                </a:solidFill>
              </a:rPr>
              <a:t>value1, value2</a:t>
            </a:r>
            <a:r>
              <a:rPr lang="en-US" sz="2600" b="1" dirty="0" smtClean="0">
                <a:solidFill>
                  <a:schemeClr val="bg1"/>
                </a:solidFill>
              </a:rPr>
              <a:t> )</a:t>
            </a:r>
          </a:p>
          <a:p>
            <a:pPr marL="742950" lvl="1" indent="-285750" eaLnBrk="1" hangingPunct="1"/>
            <a:r>
              <a:rPr lang="en-US" sz="1900" dirty="0" smtClean="0">
                <a:solidFill>
                  <a:schemeClr val="bg1"/>
                </a:solidFill>
              </a:rPr>
              <a:t>inserts a new record into the named table</a:t>
            </a:r>
          </a:p>
          <a:p>
            <a:pPr eaLnBrk="1" hangingPunct="1">
              <a:buFontTx/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UPDATE </a:t>
            </a:r>
            <a:r>
              <a:rPr lang="en-US" sz="2600" b="1" i="1" dirty="0" smtClean="0">
                <a:solidFill>
                  <a:schemeClr val="bg1"/>
                </a:solidFill>
              </a:rPr>
              <a:t>table</a:t>
            </a:r>
            <a:r>
              <a:rPr lang="en-US" sz="2600" b="1" dirty="0" smtClean="0">
                <a:solidFill>
                  <a:schemeClr val="bg1"/>
                </a:solidFill>
              </a:rPr>
              <a:t> SET ( </a:t>
            </a:r>
            <a:r>
              <a:rPr lang="en-US" sz="2600" b="1" i="1" dirty="0" smtClean="0">
                <a:solidFill>
                  <a:schemeClr val="bg1"/>
                </a:solidFill>
              </a:rPr>
              <a:t>field1 = value1, field2</a:t>
            </a:r>
            <a:r>
              <a:rPr lang="en-US" sz="2600" b="1" dirty="0" smtClean="0">
                <a:solidFill>
                  <a:schemeClr val="bg1"/>
                </a:solidFill>
              </a:rPr>
              <a:t> = </a:t>
            </a:r>
            <a:r>
              <a:rPr lang="en-US" sz="2600" b="1" i="1" dirty="0" smtClean="0">
                <a:solidFill>
                  <a:schemeClr val="bg1"/>
                </a:solidFill>
              </a:rPr>
              <a:t>value2</a:t>
            </a:r>
            <a:r>
              <a:rPr lang="en-US" sz="2600" b="1" dirty="0" smtClean="0">
                <a:solidFill>
                  <a:schemeClr val="bg1"/>
                </a:solidFill>
              </a:rPr>
              <a:t> ) WHERE </a:t>
            </a:r>
            <a:r>
              <a:rPr lang="en-US" sz="2600" b="1" i="1" dirty="0" smtClean="0">
                <a:solidFill>
                  <a:schemeClr val="bg1"/>
                </a:solidFill>
              </a:rPr>
              <a:t>condition</a:t>
            </a:r>
          </a:p>
          <a:p>
            <a:pPr marL="742950" lvl="1" indent="-285750" eaLnBrk="1" hangingPunct="1"/>
            <a:r>
              <a:rPr lang="en-US" sz="1900" dirty="0" smtClean="0">
                <a:solidFill>
                  <a:schemeClr val="bg1"/>
                </a:solidFill>
              </a:rPr>
              <a:t>changes an existing record or records</a:t>
            </a:r>
          </a:p>
          <a:p>
            <a:pPr eaLnBrk="1" hangingPunct="1">
              <a:buFontTx/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DELETE FROM </a:t>
            </a:r>
            <a:r>
              <a:rPr lang="en-US" sz="2600" b="1" i="1" dirty="0" smtClean="0">
                <a:solidFill>
                  <a:schemeClr val="bg1"/>
                </a:solidFill>
              </a:rPr>
              <a:t>table</a:t>
            </a:r>
            <a:r>
              <a:rPr lang="en-US" sz="2600" b="1" dirty="0" smtClean="0">
                <a:solidFill>
                  <a:schemeClr val="bg1"/>
                </a:solidFill>
              </a:rPr>
              <a:t> WHERE </a:t>
            </a:r>
            <a:r>
              <a:rPr lang="en-US" sz="2600" b="1" i="1" dirty="0" smtClean="0">
                <a:solidFill>
                  <a:schemeClr val="bg1"/>
                </a:solidFill>
              </a:rPr>
              <a:t>condition</a:t>
            </a:r>
          </a:p>
          <a:p>
            <a:pPr marL="742950" lvl="1" indent="-285750" eaLnBrk="1" hangingPunct="1"/>
            <a:r>
              <a:rPr lang="en-US" sz="1900" dirty="0" smtClean="0">
                <a:solidFill>
                  <a:schemeClr val="bg1"/>
                </a:solidFill>
              </a:rPr>
              <a:t>removes all records that match condition</a:t>
            </a:r>
          </a:p>
          <a:p>
            <a:pPr eaLnBrk="1" hangingPunct="1">
              <a:buFontTx/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SELECT </a:t>
            </a:r>
            <a:r>
              <a:rPr lang="en-US" sz="2600" b="1" i="1" dirty="0" smtClean="0">
                <a:solidFill>
                  <a:schemeClr val="bg1"/>
                </a:solidFill>
              </a:rPr>
              <a:t>field1, field2</a:t>
            </a:r>
            <a:r>
              <a:rPr lang="en-US" sz="2600" b="1" dirty="0" smtClean="0">
                <a:solidFill>
                  <a:schemeClr val="bg1"/>
                </a:solidFill>
              </a:rPr>
              <a:t> FROM </a:t>
            </a:r>
            <a:r>
              <a:rPr lang="en-US" sz="2600" b="1" i="1" dirty="0" smtClean="0">
                <a:solidFill>
                  <a:schemeClr val="bg1"/>
                </a:solidFill>
              </a:rPr>
              <a:t>table</a:t>
            </a:r>
            <a:r>
              <a:rPr lang="en-US" sz="2600" b="1" dirty="0" smtClean="0">
                <a:solidFill>
                  <a:schemeClr val="bg1"/>
                </a:solidFill>
              </a:rPr>
              <a:t> WHERE </a:t>
            </a:r>
            <a:r>
              <a:rPr lang="en-US" sz="2600" b="1" i="1" dirty="0" smtClean="0">
                <a:solidFill>
                  <a:schemeClr val="bg1"/>
                </a:solidFill>
              </a:rPr>
              <a:t>condition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 marL="742950" lvl="1" indent="-285750" eaLnBrk="1" hangingPunct="1"/>
            <a:r>
              <a:rPr lang="en-US" sz="1900" dirty="0" smtClean="0">
                <a:solidFill>
                  <a:schemeClr val="bg1"/>
                </a:solidFill>
              </a:rPr>
              <a:t>retrieves all records that match condition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8602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DE0366-B698-4895-ABF3-13AFF709D002}" type="slidenum">
              <a:rPr lang="en-US" sz="1000">
                <a:solidFill>
                  <a:srgbClr val="FFFFFF"/>
                </a:solidFill>
              </a:rPr>
              <a:pPr/>
              <a:t>37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86022" name="Rectangle 4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SQL Syntax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0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901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E98D12-87AC-48DF-B963-422BCC65713F}" type="slidenum">
              <a:rPr lang="en-US" sz="1000">
                <a:solidFill>
                  <a:srgbClr val="FFFFFF"/>
                </a:solidFill>
              </a:rPr>
              <a:pPr/>
              <a:t>38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Database Operations</a:t>
            </a:r>
          </a:p>
        </p:txBody>
      </p:sp>
      <p:sp>
        <p:nvSpPr>
          <p:cNvPr id="90118" name="Rectangle 25"/>
          <p:cNvSpPr>
            <a:spLocks noChangeArrowheads="1"/>
          </p:cNvSpPr>
          <p:nvPr/>
        </p:nvSpPr>
        <p:spPr bwMode="auto">
          <a:xfrm>
            <a:off x="1676400" y="2200275"/>
            <a:ext cx="5791200" cy="3732213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0119" name="Rectangle 26"/>
          <p:cNvSpPr>
            <a:spLocks noChangeArrowheads="1"/>
          </p:cNvSpPr>
          <p:nvPr/>
        </p:nvSpPr>
        <p:spPr bwMode="auto">
          <a:xfrm>
            <a:off x="1676400" y="2559050"/>
            <a:ext cx="5791200" cy="693738"/>
          </a:xfrm>
          <a:prstGeom prst="rect">
            <a:avLst/>
          </a:prstGeom>
          <a:solidFill>
            <a:srgbClr val="009999">
              <a:alpha val="59999"/>
            </a:srgbClr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Querying a table</a:t>
            </a:r>
          </a:p>
        </p:txBody>
      </p:sp>
      <p:sp>
        <p:nvSpPr>
          <p:cNvPr id="990210" name="Rectangle 2"/>
          <p:cNvSpPr>
            <a:spLocks noChangeArrowheads="1"/>
          </p:cNvSpPr>
          <p:nvPr/>
        </p:nvSpPr>
        <p:spPr bwMode="auto">
          <a:xfrm>
            <a:off x="1676400" y="3505200"/>
            <a:ext cx="5791200" cy="2581275"/>
          </a:xfrm>
          <a:prstGeom prst="rect">
            <a:avLst/>
          </a:prstGeom>
          <a:gradFill rotWithShape="1">
            <a:gsLst>
              <a:gs pos="0">
                <a:srgbClr val="FFFFCC">
                  <a:alpha val="50000"/>
                </a:srgbClr>
              </a:gs>
              <a:gs pos="100000">
                <a:srgbClr val="7676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>
            <a:flatTx/>
          </a:bodyPr>
          <a:lstStyle/>
          <a:p>
            <a:pPr eaLnBrk="1" hangingPunct="1"/>
            <a:r>
              <a:rPr lang="en-US" sz="1800" b="0"/>
              <a:t>The code snippet to retrieve data from </a:t>
            </a:r>
          </a:p>
          <a:p>
            <a:pPr eaLnBrk="1" hangingPunct="1"/>
            <a:r>
              <a:rPr lang="en-US" sz="1800" b="0"/>
              <a:t>the employees table is:  </a:t>
            </a:r>
          </a:p>
          <a:p>
            <a:pPr eaLnBrk="1" hangingPunct="1"/>
            <a:r>
              <a:rPr lang="en-US" sz="1800" b="0"/>
              <a:t>String semp = "SELECT * FROM employees";</a:t>
            </a:r>
          </a:p>
          <a:p>
            <a:pPr eaLnBrk="1" hangingPunct="1"/>
            <a:r>
              <a:rPr lang="en-US" sz="1800" b="0"/>
              <a:t>Statement stmt = con.createStatement();</a:t>
            </a:r>
          </a:p>
          <a:p>
            <a:pPr eaLnBrk="1" hangingPunct="1"/>
            <a:r>
              <a:rPr lang="en-US" sz="1800" b="0"/>
              <a:t>ResultSet rs = stmt.executeQuery(semp); </a:t>
            </a:r>
          </a:p>
          <a:p>
            <a:pPr lvl="1" eaLnBrk="1" hangingPunct="1">
              <a:spcBef>
                <a:spcPct val="50000"/>
              </a:spcBef>
            </a:pPr>
            <a:endParaRPr 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9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9216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40694B-D2BB-495C-9CB0-7BCCC07CA2DC}" type="slidenum">
              <a:rPr lang="en-US" sz="1000">
                <a:solidFill>
                  <a:srgbClr val="FFFFFF"/>
                </a:solidFill>
              </a:rPr>
              <a:pPr/>
              <a:t>39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92165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Database Operations</a:t>
            </a:r>
          </a:p>
        </p:txBody>
      </p:sp>
      <p:sp>
        <p:nvSpPr>
          <p:cNvPr id="92166" name="Rectangle 4"/>
          <p:cNvSpPr>
            <a:spLocks noChangeArrowheads="1"/>
          </p:cNvSpPr>
          <p:nvPr/>
        </p:nvSpPr>
        <p:spPr bwMode="auto">
          <a:xfrm>
            <a:off x="1676400" y="2200275"/>
            <a:ext cx="5791200" cy="3732213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2167" name="Rectangle 5"/>
          <p:cNvSpPr>
            <a:spLocks noChangeArrowheads="1"/>
          </p:cNvSpPr>
          <p:nvPr/>
        </p:nvSpPr>
        <p:spPr bwMode="auto">
          <a:xfrm>
            <a:off x="1676400" y="2559050"/>
            <a:ext cx="5791200" cy="693738"/>
          </a:xfrm>
          <a:prstGeom prst="rect">
            <a:avLst/>
          </a:prstGeom>
          <a:solidFill>
            <a:srgbClr val="009999">
              <a:alpha val="59999"/>
            </a:srgbClr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Inserting rows</a:t>
            </a:r>
          </a:p>
        </p:txBody>
      </p:sp>
      <p:sp>
        <p:nvSpPr>
          <p:cNvPr id="1121286" name="Rectangle 6"/>
          <p:cNvSpPr>
            <a:spLocks noChangeArrowheads="1"/>
          </p:cNvSpPr>
          <p:nvPr/>
        </p:nvSpPr>
        <p:spPr bwMode="auto">
          <a:xfrm>
            <a:off x="1676400" y="3505200"/>
            <a:ext cx="5791200" cy="2581275"/>
          </a:xfrm>
          <a:prstGeom prst="rect">
            <a:avLst/>
          </a:prstGeom>
          <a:gradFill rotWithShape="1">
            <a:gsLst>
              <a:gs pos="0">
                <a:srgbClr val="FFFFCC">
                  <a:alpha val="50000"/>
                </a:srgbClr>
              </a:gs>
              <a:gs pos="100000">
                <a:srgbClr val="7676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>
            <a:flatTx/>
          </a:bodyPr>
          <a:lstStyle/>
          <a:p>
            <a:pPr eaLnBrk="1" hangingPunct="1"/>
            <a:r>
              <a:rPr lang="en-US" sz="1800" b="0" dirty="0"/>
              <a:t>The code snippet to insert rows in employees table is:</a:t>
            </a:r>
          </a:p>
          <a:p>
            <a:pPr eaLnBrk="1" hangingPunct="1"/>
            <a:r>
              <a:rPr lang="en-US" sz="1800" b="0" dirty="0"/>
              <a:t>  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 dirty="0"/>
              <a:t>String </a:t>
            </a:r>
            <a:r>
              <a:rPr lang="en-US" sz="1800" b="0" dirty="0" err="1"/>
              <a:t>semp</a:t>
            </a:r>
            <a:r>
              <a:rPr lang="en-US" sz="1800" b="0" dirty="0"/>
              <a:t> = </a:t>
            </a:r>
            <a:r>
              <a:rPr lang="en-US" sz="1800" b="0" dirty="0">
                <a:latin typeface="Verdana" pitchFamily="34" charset="0"/>
              </a:rPr>
              <a:t>“</a:t>
            </a:r>
            <a:r>
              <a:rPr lang="en-US" sz="1800" b="0" dirty="0"/>
              <a:t>INSERT INTO employees(</a:t>
            </a:r>
            <a:r>
              <a:rPr lang="en-US" sz="1800" b="0" dirty="0" err="1"/>
              <a:t>eid</a:t>
            </a:r>
            <a:r>
              <a:rPr lang="en-US" sz="1800" b="0" dirty="0"/>
              <a:t>, </a:t>
            </a:r>
            <a:r>
              <a:rPr lang="en-US" sz="1800" b="0" dirty="0" err="1"/>
              <a:t>ename</a:t>
            </a:r>
            <a:r>
              <a:rPr lang="en-US" sz="1800" b="0" dirty="0"/>
              <a:t>, 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 dirty="0"/>
              <a:t>basic)  VALUES(1,</a:t>
            </a:r>
            <a:r>
              <a:rPr lang="en-US" sz="1800" b="0" dirty="0">
                <a:latin typeface="Verdana" pitchFamily="34" charset="0"/>
              </a:rPr>
              <a:t>’</a:t>
            </a:r>
            <a:r>
              <a:rPr lang="en-US" sz="1800" b="0" dirty="0"/>
              <a:t>A.Sinha</a:t>
            </a:r>
            <a:r>
              <a:rPr lang="en-US" sz="1800" b="0" dirty="0">
                <a:latin typeface="Verdana" pitchFamily="34" charset="0"/>
              </a:rPr>
              <a:t>’</a:t>
            </a:r>
            <a:r>
              <a:rPr lang="en-US" sz="1800" b="0" dirty="0"/>
              <a:t>,28000)</a:t>
            </a:r>
            <a:r>
              <a:rPr lang="en-US" sz="1800" b="0" dirty="0">
                <a:latin typeface="Verdana" pitchFamily="34" charset="0"/>
              </a:rPr>
              <a:t>”</a:t>
            </a:r>
            <a:r>
              <a:rPr lang="en-US" sz="1800" b="0" dirty="0"/>
              <a:t>;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 dirty="0"/>
              <a:t>Statement stmt = </a:t>
            </a:r>
            <a:r>
              <a:rPr lang="en-US" sz="1800" b="0" dirty="0" err="1"/>
              <a:t>con.createStatement</a:t>
            </a:r>
            <a:r>
              <a:rPr lang="en-US" sz="1800" b="0" dirty="0"/>
              <a:t>();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 dirty="0" err="1"/>
              <a:t>int</a:t>
            </a:r>
            <a:r>
              <a:rPr lang="en-US" sz="1800" b="0" dirty="0"/>
              <a:t> </a:t>
            </a:r>
            <a:r>
              <a:rPr lang="en-US" sz="1800" b="0" dirty="0" err="1"/>
              <a:t>noOfInsert</a:t>
            </a:r>
            <a:r>
              <a:rPr lang="en-US" sz="1800" b="0" dirty="0"/>
              <a:t> = </a:t>
            </a:r>
            <a:r>
              <a:rPr lang="en-US" sz="1800" b="0" dirty="0" err="1"/>
              <a:t>stmt.executeUpdate</a:t>
            </a:r>
            <a:r>
              <a:rPr lang="en-US" sz="1800" b="0" dirty="0"/>
              <a:t>(</a:t>
            </a:r>
            <a:r>
              <a:rPr lang="en-US" sz="1800" b="0" dirty="0" err="1"/>
              <a:t>semp</a:t>
            </a:r>
            <a:r>
              <a:rPr lang="en-US" sz="1800" b="0" dirty="0"/>
              <a:t>); </a:t>
            </a:r>
          </a:p>
          <a:p>
            <a:pPr lvl="1" eaLnBrk="1" hangingPunct="1">
              <a:spcBef>
                <a:spcPct val="25000"/>
              </a:spcBef>
            </a:pP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12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1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069848"/>
          </a:xfrm>
          <a:noFill/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JDBC Architecture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FAA88E-C9C6-48DC-A300-CE9C9EFFBB64}" type="slidenum">
              <a:rPr lang="en-US" sz="1000">
                <a:solidFill>
                  <a:srgbClr val="FFFFFF"/>
                </a:solidFill>
              </a:rPr>
              <a:pPr/>
              <a:t>4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609600" y="762000"/>
            <a:ext cx="807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1400" b="0" dirty="0">
                <a:solidFill>
                  <a:srgbClr val="006666"/>
                </a:solidFill>
                <a:latin typeface="Verdana" pitchFamily="34" charset="0"/>
                <a:cs typeface="Times New Roman" pitchFamily="18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endParaRPr lang="en-US" sz="1400" b="0" dirty="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1400" b="0" dirty="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0" dirty="0">
                <a:cs typeface="Times New Roman" pitchFamily="18" charset="0"/>
              </a:rPr>
              <a:t>It can be categorized into </a:t>
            </a:r>
            <a:r>
              <a:rPr lang="en-US" b="0" dirty="0" err="1">
                <a:cs typeface="Times New Roman" pitchFamily="18" charset="0"/>
              </a:rPr>
              <a:t>into</a:t>
            </a:r>
            <a:r>
              <a:rPr lang="en-US" b="0" dirty="0">
                <a:cs typeface="Times New Roman" pitchFamily="18" charset="0"/>
              </a:rPr>
              <a:t> two layers:</a:t>
            </a:r>
          </a:p>
          <a:p>
            <a:pPr marL="2057400" lvl="4" indent="-228600" eaLnBrk="1" hangingPunct="1">
              <a:spcBef>
                <a:spcPct val="20000"/>
              </a:spcBef>
              <a:buSzPct val="140000"/>
            </a:pPr>
            <a:endParaRPr lang="en-US" b="0" dirty="0">
              <a:cs typeface="Times New Roman" pitchFamily="18" charset="0"/>
            </a:endParaRP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2390775" y="2209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33400" y="2971800"/>
            <a:ext cx="3581400" cy="3124200"/>
          </a:xfrm>
          <a:prstGeom prst="rect">
            <a:avLst/>
          </a:prstGeom>
          <a:noFill/>
          <a:ln w="12700">
            <a:solidFill>
              <a:srgbClr val="B4B4FC"/>
            </a:solidFill>
            <a:miter lim="800000"/>
            <a:headEnd type="none" w="sm" len="sm"/>
            <a:tailEnd type="none" w="sm" len="sm"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24584" name="AutoShape 7"/>
          <p:cNvSpPr>
            <a:spLocks noChangeArrowheads="1"/>
          </p:cNvSpPr>
          <p:nvPr/>
        </p:nvSpPr>
        <p:spPr bwMode="auto">
          <a:xfrm>
            <a:off x="609600" y="4038600"/>
            <a:ext cx="1371600" cy="990600"/>
          </a:xfrm>
          <a:prstGeom prst="wave">
            <a:avLst>
              <a:gd name="adj1" fmla="val 7292"/>
              <a:gd name="adj2" fmla="val 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800" b="0"/>
              <a:t>Java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800" b="0"/>
              <a:t>Application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2514600" y="4038600"/>
            <a:ext cx="1371600" cy="990600"/>
          </a:xfrm>
          <a:prstGeom prst="wave">
            <a:avLst>
              <a:gd name="adj1" fmla="val 7292"/>
              <a:gd name="adj2" fmla="val 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800" b="0"/>
              <a:t>JDBC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800" b="0"/>
              <a:t>API</a:t>
            </a:r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1981200" y="432435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gradFill rotWithShape="1">
            <a:gsLst>
              <a:gs pos="0">
                <a:schemeClr val="accent1"/>
              </a:gs>
              <a:gs pos="100000">
                <a:srgbClr val="FFCCFF"/>
              </a:gs>
            </a:gsLst>
            <a:path path="rect">
              <a:fillToRect l="50000" t="50000" r="50000" b="50000"/>
            </a:path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 rot="10800000">
            <a:off x="1981200" y="4648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gradFill rotWithShape="1">
            <a:gsLst>
              <a:gs pos="0">
                <a:schemeClr val="accent1"/>
              </a:gs>
              <a:gs pos="100000">
                <a:srgbClr val="FFCCFF"/>
              </a:gs>
            </a:gsLst>
            <a:path path="rect">
              <a:fillToRect l="50000" t="50000" r="50000" b="50000"/>
            </a:path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114800" y="2971800"/>
            <a:ext cx="4800600" cy="3124200"/>
          </a:xfrm>
          <a:prstGeom prst="rect">
            <a:avLst/>
          </a:prstGeom>
          <a:noFill/>
          <a:ln w="12700">
            <a:solidFill>
              <a:srgbClr val="B4B4FC"/>
            </a:solidFill>
            <a:miter lim="800000"/>
            <a:headEnd type="none" w="sm" len="sm"/>
            <a:tailEnd type="none" w="sm" len="sm"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24589" name="AutoShape 13"/>
          <p:cNvSpPr>
            <a:spLocks noChangeArrowheads="1"/>
          </p:cNvSpPr>
          <p:nvPr/>
        </p:nvSpPr>
        <p:spPr bwMode="auto">
          <a:xfrm>
            <a:off x="7391400" y="3195638"/>
            <a:ext cx="1371600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800" b="0"/>
              <a:t>Oracle</a:t>
            </a:r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7391400" y="4157663"/>
            <a:ext cx="1371600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800" b="0"/>
              <a:t>DB2</a:t>
            </a:r>
          </a:p>
        </p:txBody>
      </p:sp>
      <p:sp>
        <p:nvSpPr>
          <p:cNvPr id="24591" name="AutoShape 16"/>
          <p:cNvSpPr>
            <a:spLocks noChangeArrowheads="1"/>
          </p:cNvSpPr>
          <p:nvPr/>
        </p:nvSpPr>
        <p:spPr bwMode="auto">
          <a:xfrm>
            <a:off x="7391400" y="5105400"/>
            <a:ext cx="1371600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800" b="0"/>
              <a:t>SQL Server</a:t>
            </a:r>
          </a:p>
        </p:txBody>
      </p:sp>
      <p:sp>
        <p:nvSpPr>
          <p:cNvPr id="879633" name="Rectangle 17"/>
          <p:cNvSpPr>
            <a:spLocks noChangeArrowheads="1"/>
          </p:cNvSpPr>
          <p:nvPr/>
        </p:nvSpPr>
        <p:spPr bwMode="auto">
          <a:xfrm>
            <a:off x="5105400" y="3319463"/>
            <a:ext cx="1371600" cy="5334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50000">
                <a:schemeClr val="bg1"/>
              </a:gs>
              <a:gs pos="100000">
                <a:srgbClr val="FF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FFCCFF">
                <a:gamma/>
                <a:shade val="60000"/>
                <a:invGamma/>
              </a:srgbClr>
            </a:prstShdw>
          </a:effectLst>
          <a:ex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800" b="0"/>
              <a:t>Driver</a:t>
            </a:r>
          </a:p>
        </p:txBody>
      </p:sp>
      <p:sp>
        <p:nvSpPr>
          <p:cNvPr id="879636" name="Rectangle 20"/>
          <p:cNvSpPr>
            <a:spLocks noChangeArrowheads="1"/>
          </p:cNvSpPr>
          <p:nvPr/>
        </p:nvSpPr>
        <p:spPr bwMode="auto">
          <a:xfrm>
            <a:off x="5105400" y="4224338"/>
            <a:ext cx="1371600" cy="5334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50000">
                <a:schemeClr val="bg1"/>
              </a:gs>
              <a:gs pos="100000">
                <a:srgbClr val="FF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FFCCFF">
                <a:gamma/>
                <a:shade val="60000"/>
                <a:invGamma/>
              </a:srgbClr>
            </a:prstShdw>
          </a:effectLst>
          <a:ex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800" b="0"/>
              <a:t>Driver</a:t>
            </a:r>
          </a:p>
        </p:txBody>
      </p:sp>
      <p:sp>
        <p:nvSpPr>
          <p:cNvPr id="879637" name="Rectangle 21"/>
          <p:cNvSpPr>
            <a:spLocks noChangeArrowheads="1"/>
          </p:cNvSpPr>
          <p:nvPr/>
        </p:nvSpPr>
        <p:spPr bwMode="auto">
          <a:xfrm>
            <a:off x="5105400" y="5181600"/>
            <a:ext cx="1371600" cy="5334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50000">
                <a:schemeClr val="bg1"/>
              </a:gs>
              <a:gs pos="100000">
                <a:srgbClr val="FF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FFCCFF">
                <a:gamma/>
                <a:shade val="60000"/>
                <a:invGamma/>
              </a:srgbClr>
            </a:prstShdw>
          </a:effectLst>
          <a:ex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800" b="0"/>
              <a:t>Driver</a:t>
            </a:r>
          </a:p>
        </p:txBody>
      </p:sp>
      <p:sp>
        <p:nvSpPr>
          <p:cNvPr id="24595" name="AutoShape 22"/>
          <p:cNvSpPr>
            <a:spLocks noChangeArrowheads="1"/>
          </p:cNvSpPr>
          <p:nvPr/>
        </p:nvSpPr>
        <p:spPr bwMode="auto">
          <a:xfrm>
            <a:off x="3905250" y="4343400"/>
            <a:ext cx="971550" cy="152400"/>
          </a:xfrm>
          <a:prstGeom prst="rightArrow">
            <a:avLst>
              <a:gd name="adj1" fmla="val 50000"/>
              <a:gd name="adj2" fmla="val 159375"/>
            </a:avLst>
          </a:prstGeom>
          <a:gradFill rotWithShape="1">
            <a:gsLst>
              <a:gs pos="0">
                <a:schemeClr val="accent1"/>
              </a:gs>
              <a:gs pos="100000">
                <a:srgbClr val="FFCCFF"/>
              </a:gs>
            </a:gsLst>
            <a:path path="rect">
              <a:fillToRect l="50000" t="50000" r="50000" b="50000"/>
            </a:path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grpSp>
        <p:nvGrpSpPr>
          <p:cNvPr id="24596" name="Group 34"/>
          <p:cNvGrpSpPr>
            <a:grpSpLocks/>
          </p:cNvGrpSpPr>
          <p:nvPr/>
        </p:nvGrpSpPr>
        <p:grpSpPr bwMode="auto">
          <a:xfrm>
            <a:off x="6529388" y="3395663"/>
            <a:ext cx="785812" cy="2243137"/>
            <a:chOff x="4113" y="2139"/>
            <a:chExt cx="495" cy="1413"/>
          </a:xfrm>
        </p:grpSpPr>
        <p:sp>
          <p:nvSpPr>
            <p:cNvPr id="24607" name="AutoShape 23"/>
            <p:cNvSpPr>
              <a:spLocks noChangeArrowheads="1"/>
            </p:cNvSpPr>
            <p:nvPr/>
          </p:nvSpPr>
          <p:spPr bwMode="auto">
            <a:xfrm>
              <a:off x="4134" y="2715"/>
              <a:ext cx="468" cy="96"/>
            </a:xfrm>
            <a:prstGeom prst="rightArrow">
              <a:avLst>
                <a:gd name="adj1" fmla="val 50000"/>
                <a:gd name="adj2" fmla="val 121875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FFCCFF"/>
                </a:gs>
              </a:gsLst>
              <a:path path="rect">
                <a:fillToRect l="50000" t="50000" r="50000" b="50000"/>
              </a:path>
            </a:gra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24608" name="AutoShape 24"/>
            <p:cNvSpPr>
              <a:spLocks noChangeArrowheads="1"/>
            </p:cNvSpPr>
            <p:nvPr/>
          </p:nvSpPr>
          <p:spPr bwMode="auto">
            <a:xfrm rot="10800000">
              <a:off x="4113" y="2880"/>
              <a:ext cx="468" cy="96"/>
            </a:xfrm>
            <a:prstGeom prst="rightArrow">
              <a:avLst>
                <a:gd name="adj1" fmla="val 50000"/>
                <a:gd name="adj2" fmla="val 121875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FFCCFF"/>
                </a:gs>
              </a:gsLst>
              <a:path path="rect">
                <a:fillToRect l="50000" t="50000" r="50000" b="50000"/>
              </a:path>
            </a:gra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rot="10800000"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US" sz="2400" b="0"/>
            </a:p>
          </p:txBody>
        </p:sp>
        <p:sp>
          <p:nvSpPr>
            <p:cNvPr id="24609" name="AutoShape 25"/>
            <p:cNvSpPr>
              <a:spLocks noChangeArrowheads="1"/>
            </p:cNvSpPr>
            <p:nvPr/>
          </p:nvSpPr>
          <p:spPr bwMode="auto">
            <a:xfrm>
              <a:off x="4140" y="3291"/>
              <a:ext cx="468" cy="96"/>
            </a:xfrm>
            <a:prstGeom prst="rightArrow">
              <a:avLst>
                <a:gd name="adj1" fmla="val 50000"/>
                <a:gd name="adj2" fmla="val 121875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FFCCFF"/>
                </a:gs>
              </a:gsLst>
              <a:path path="rect">
                <a:fillToRect l="50000" t="50000" r="50000" b="50000"/>
              </a:path>
            </a:gra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24610" name="AutoShape 26"/>
            <p:cNvSpPr>
              <a:spLocks noChangeArrowheads="1"/>
            </p:cNvSpPr>
            <p:nvPr/>
          </p:nvSpPr>
          <p:spPr bwMode="auto">
            <a:xfrm rot="10800000">
              <a:off x="4119" y="3456"/>
              <a:ext cx="468" cy="96"/>
            </a:xfrm>
            <a:prstGeom prst="rightArrow">
              <a:avLst>
                <a:gd name="adj1" fmla="val 50000"/>
                <a:gd name="adj2" fmla="val 121875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FFCCFF"/>
                </a:gs>
              </a:gsLst>
              <a:path path="rect">
                <a:fillToRect l="50000" t="50000" r="50000" b="50000"/>
              </a:path>
            </a:gra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24611" name="AutoShape 27"/>
            <p:cNvSpPr>
              <a:spLocks noChangeArrowheads="1"/>
            </p:cNvSpPr>
            <p:nvPr/>
          </p:nvSpPr>
          <p:spPr bwMode="auto">
            <a:xfrm>
              <a:off x="4140" y="2139"/>
              <a:ext cx="468" cy="96"/>
            </a:xfrm>
            <a:prstGeom prst="rightArrow">
              <a:avLst>
                <a:gd name="adj1" fmla="val 50000"/>
                <a:gd name="adj2" fmla="val 121875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FFCCFF"/>
                </a:gs>
              </a:gsLst>
              <a:path path="rect">
                <a:fillToRect l="50000" t="50000" r="50000" b="50000"/>
              </a:path>
            </a:gra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24612" name="AutoShape 28"/>
            <p:cNvSpPr>
              <a:spLocks noChangeArrowheads="1"/>
            </p:cNvSpPr>
            <p:nvPr/>
          </p:nvSpPr>
          <p:spPr bwMode="auto">
            <a:xfrm rot="10800000">
              <a:off x="4119" y="2304"/>
              <a:ext cx="468" cy="96"/>
            </a:xfrm>
            <a:prstGeom prst="rightArrow">
              <a:avLst>
                <a:gd name="adj1" fmla="val 50000"/>
                <a:gd name="adj2" fmla="val 121875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FFCCFF"/>
                </a:gs>
              </a:gsLst>
              <a:path path="rect">
                <a:fillToRect l="50000" t="50000" r="50000" b="50000"/>
              </a:path>
            </a:gra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</p:grpSp>
      <p:sp>
        <p:nvSpPr>
          <p:cNvPr id="24597" name="AutoShape 29"/>
          <p:cNvSpPr>
            <a:spLocks noChangeArrowheads="1"/>
          </p:cNvSpPr>
          <p:nvPr/>
        </p:nvSpPr>
        <p:spPr bwMode="auto">
          <a:xfrm rot="10800000">
            <a:off x="4200525" y="4572000"/>
            <a:ext cx="676275" cy="152400"/>
          </a:xfrm>
          <a:prstGeom prst="rightArrow">
            <a:avLst>
              <a:gd name="adj1" fmla="val 50000"/>
              <a:gd name="adj2" fmla="val 110938"/>
            </a:avLst>
          </a:prstGeom>
          <a:gradFill rotWithShape="1">
            <a:gsLst>
              <a:gs pos="0">
                <a:schemeClr val="accent1"/>
              </a:gs>
              <a:gs pos="100000">
                <a:srgbClr val="FFCCFF"/>
              </a:gs>
            </a:gsLst>
            <a:path path="rect">
              <a:fillToRect l="50000" t="50000" r="50000" b="50000"/>
            </a:path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 eaLnBrk="1" hangingPunct="1">
              <a:spcBef>
                <a:spcPct val="50000"/>
              </a:spcBef>
            </a:pPr>
            <a:endParaRPr lang="en-US" sz="2400" b="0"/>
          </a:p>
        </p:txBody>
      </p:sp>
      <p:sp>
        <p:nvSpPr>
          <p:cNvPr id="24598" name="Rectangle 30"/>
          <p:cNvSpPr>
            <a:spLocks noChangeArrowheads="1"/>
          </p:cNvSpPr>
          <p:nvPr/>
        </p:nvSpPr>
        <p:spPr bwMode="auto">
          <a:xfrm>
            <a:off x="4114800" y="3505200"/>
            <a:ext cx="76200" cy="2057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24599" name="AutoShape 31"/>
          <p:cNvSpPr>
            <a:spLocks noChangeArrowheads="1"/>
          </p:cNvSpPr>
          <p:nvPr/>
        </p:nvSpPr>
        <p:spPr bwMode="auto">
          <a:xfrm>
            <a:off x="4114800" y="3429000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gradFill rotWithShape="1">
            <a:gsLst>
              <a:gs pos="0">
                <a:schemeClr val="accent1"/>
              </a:gs>
              <a:gs pos="100000">
                <a:srgbClr val="FFCCFF"/>
              </a:gs>
            </a:gsLst>
            <a:path path="rect">
              <a:fillToRect l="50000" t="50000" r="50000" b="50000"/>
            </a:path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24600" name="AutoShape 33"/>
          <p:cNvSpPr>
            <a:spLocks noChangeArrowheads="1"/>
          </p:cNvSpPr>
          <p:nvPr/>
        </p:nvSpPr>
        <p:spPr bwMode="auto">
          <a:xfrm rot="10800000">
            <a:off x="4181475" y="3657600"/>
            <a:ext cx="742950" cy="152400"/>
          </a:xfrm>
          <a:prstGeom prst="rightArrow">
            <a:avLst>
              <a:gd name="adj1" fmla="val 50000"/>
              <a:gd name="adj2" fmla="val 121875"/>
            </a:avLst>
          </a:prstGeom>
          <a:gradFill rotWithShape="1">
            <a:gsLst>
              <a:gs pos="0">
                <a:schemeClr val="accent1"/>
              </a:gs>
              <a:gs pos="100000">
                <a:srgbClr val="FFCCFF"/>
              </a:gs>
            </a:gsLst>
            <a:path path="rect">
              <a:fillToRect l="50000" t="50000" r="50000" b="50000"/>
            </a:path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24601" name="AutoShape 35"/>
          <p:cNvSpPr>
            <a:spLocks noChangeArrowheads="1"/>
          </p:cNvSpPr>
          <p:nvPr/>
        </p:nvSpPr>
        <p:spPr bwMode="auto">
          <a:xfrm>
            <a:off x="4114800" y="5486400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gradFill rotWithShape="1">
            <a:gsLst>
              <a:gs pos="0">
                <a:schemeClr val="accent1"/>
              </a:gs>
              <a:gs pos="100000">
                <a:srgbClr val="FFCCFF"/>
              </a:gs>
            </a:gsLst>
            <a:path path="rect">
              <a:fillToRect l="50000" t="50000" r="50000" b="50000"/>
            </a:path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24602" name="AutoShape 36"/>
          <p:cNvSpPr>
            <a:spLocks noChangeArrowheads="1"/>
          </p:cNvSpPr>
          <p:nvPr/>
        </p:nvSpPr>
        <p:spPr bwMode="auto">
          <a:xfrm rot="10800000">
            <a:off x="4200525" y="5257800"/>
            <a:ext cx="676275" cy="152400"/>
          </a:xfrm>
          <a:prstGeom prst="rightArrow">
            <a:avLst>
              <a:gd name="adj1" fmla="val 50000"/>
              <a:gd name="adj2" fmla="val 110938"/>
            </a:avLst>
          </a:prstGeom>
          <a:gradFill rotWithShape="1">
            <a:gsLst>
              <a:gs pos="0">
                <a:schemeClr val="accent1"/>
              </a:gs>
              <a:gs pos="100000">
                <a:srgbClr val="FFCCFF"/>
              </a:gs>
            </a:gsLst>
            <a:path path="rect">
              <a:fillToRect l="50000" t="50000" r="50000" b="50000"/>
            </a:path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 eaLnBrk="1" hangingPunct="1">
              <a:spcBef>
                <a:spcPct val="50000"/>
              </a:spcBef>
            </a:pPr>
            <a:endParaRPr lang="en-US" sz="2400" b="0"/>
          </a:p>
        </p:txBody>
      </p:sp>
      <p:sp>
        <p:nvSpPr>
          <p:cNvPr id="24603" name="Text Box 37"/>
          <p:cNvSpPr txBox="1">
            <a:spLocks noChangeArrowheads="1"/>
          </p:cNvSpPr>
          <p:nvPr/>
        </p:nvSpPr>
        <p:spPr bwMode="auto">
          <a:xfrm>
            <a:off x="762000" y="2286000"/>
            <a:ext cx="28686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0"/>
              <a:t>JDBC Application Layer</a:t>
            </a:r>
          </a:p>
        </p:txBody>
      </p:sp>
      <p:sp>
        <p:nvSpPr>
          <p:cNvPr id="24604" name="Text Box 38"/>
          <p:cNvSpPr txBox="1">
            <a:spLocks noChangeArrowheads="1"/>
          </p:cNvSpPr>
          <p:nvPr/>
        </p:nvSpPr>
        <p:spPr bwMode="auto">
          <a:xfrm>
            <a:off x="5318125" y="2346325"/>
            <a:ext cx="2301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0"/>
              <a:t>JDBC Driver Layer</a:t>
            </a:r>
          </a:p>
        </p:txBody>
      </p:sp>
      <p:sp>
        <p:nvSpPr>
          <p:cNvPr id="24605" name="Rectangle 39"/>
          <p:cNvSpPr>
            <a:spLocks noChangeArrowheads="1"/>
          </p:cNvSpPr>
          <p:nvPr/>
        </p:nvSpPr>
        <p:spPr bwMode="auto">
          <a:xfrm>
            <a:off x="838200" y="2209800"/>
            <a:ext cx="2819400" cy="762000"/>
          </a:xfrm>
          <a:prstGeom prst="rect">
            <a:avLst/>
          </a:prstGeom>
          <a:noFill/>
          <a:ln w="12700">
            <a:solidFill>
              <a:srgbClr val="B4B4FC"/>
            </a:solidFill>
            <a:miter lim="800000"/>
            <a:headEnd type="none" w="sm" len="sm"/>
            <a:tailEnd type="none" w="sm" len="sm"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en-US" sz="2400" b="0"/>
          </a:p>
        </p:txBody>
      </p:sp>
      <p:sp>
        <p:nvSpPr>
          <p:cNvPr id="24606" name="Rectangle 40"/>
          <p:cNvSpPr>
            <a:spLocks noChangeArrowheads="1"/>
          </p:cNvSpPr>
          <p:nvPr/>
        </p:nvSpPr>
        <p:spPr bwMode="auto">
          <a:xfrm>
            <a:off x="5105400" y="2209800"/>
            <a:ext cx="2819400" cy="762000"/>
          </a:xfrm>
          <a:prstGeom prst="rect">
            <a:avLst/>
          </a:prstGeom>
          <a:noFill/>
          <a:ln w="12700">
            <a:solidFill>
              <a:srgbClr val="B4B4FC"/>
            </a:solidFill>
            <a:miter lim="800000"/>
            <a:headEnd type="none" w="sm" len="sm"/>
            <a:tailEnd type="none" w="sm" len="sm"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9421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01F1EC-B94D-43E5-80BD-08117E3B1BB8}" type="slidenum">
              <a:rPr lang="en-US" sz="1000">
                <a:solidFill>
                  <a:srgbClr val="FFFFFF"/>
                </a:solidFill>
              </a:rPr>
              <a:pPr/>
              <a:t>40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94213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Database Operations</a:t>
            </a:r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1676400" y="2200275"/>
            <a:ext cx="5791200" cy="3732213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4215" name="Rectangle 5"/>
          <p:cNvSpPr>
            <a:spLocks noChangeArrowheads="1"/>
          </p:cNvSpPr>
          <p:nvPr/>
        </p:nvSpPr>
        <p:spPr bwMode="auto">
          <a:xfrm>
            <a:off x="1676400" y="2559050"/>
            <a:ext cx="5791200" cy="693738"/>
          </a:xfrm>
          <a:prstGeom prst="rect">
            <a:avLst/>
          </a:prstGeom>
          <a:solidFill>
            <a:srgbClr val="009999">
              <a:alpha val="59999"/>
            </a:srgbClr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Updating rows</a:t>
            </a:r>
          </a:p>
        </p:txBody>
      </p:sp>
      <p:sp>
        <p:nvSpPr>
          <p:cNvPr id="1123334" name="Rectangle 6"/>
          <p:cNvSpPr>
            <a:spLocks noChangeArrowheads="1"/>
          </p:cNvSpPr>
          <p:nvPr/>
        </p:nvSpPr>
        <p:spPr bwMode="auto">
          <a:xfrm>
            <a:off x="1676400" y="3505200"/>
            <a:ext cx="5791200" cy="2581275"/>
          </a:xfrm>
          <a:prstGeom prst="rect">
            <a:avLst/>
          </a:prstGeom>
          <a:gradFill rotWithShape="1">
            <a:gsLst>
              <a:gs pos="0">
                <a:srgbClr val="FFFFCC">
                  <a:alpha val="50000"/>
                </a:srgbClr>
              </a:gs>
              <a:gs pos="100000">
                <a:srgbClr val="7676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>
            <a:flatTx/>
          </a:bodyPr>
          <a:lstStyle/>
          <a:p>
            <a:pPr eaLnBrk="1" hangingPunct="1"/>
            <a:r>
              <a:rPr lang="en-US" sz="1800" b="0"/>
              <a:t>The code snippet to insert rows in employees table is:</a:t>
            </a:r>
          </a:p>
          <a:p>
            <a:pPr eaLnBrk="1" hangingPunct="1"/>
            <a:r>
              <a:rPr lang="en-US" sz="1800" b="0"/>
              <a:t>  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String semp = </a:t>
            </a:r>
            <a:r>
              <a:rPr lang="en-US" sz="1800" b="0">
                <a:latin typeface="Verdana" pitchFamily="34" charset="0"/>
              </a:rPr>
              <a:t>“</a:t>
            </a:r>
            <a:r>
              <a:rPr lang="en-US" sz="1800" b="0"/>
              <a:t>UPDATE employees SET 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basic=basic+2000 where eid=1</a:t>
            </a:r>
            <a:r>
              <a:rPr lang="en-US" sz="1800" b="0">
                <a:latin typeface="Verdana" pitchFamily="34" charset="0"/>
              </a:rPr>
              <a:t>”</a:t>
            </a:r>
            <a:r>
              <a:rPr lang="en-US" sz="1800" b="0"/>
              <a:t>;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Statement stmt = con.createStatement();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int noOfUpdate = stmt.executeUpdate(semp); </a:t>
            </a:r>
          </a:p>
          <a:p>
            <a:pPr lvl="1" eaLnBrk="1" hangingPunct="1">
              <a:spcBef>
                <a:spcPct val="25000"/>
              </a:spcBef>
            </a:pPr>
            <a:endParaRPr 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9625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74EF0A-190B-42A6-B6EA-87699C6DC95E}" type="slidenum">
              <a:rPr lang="en-US" sz="1000">
                <a:solidFill>
                  <a:srgbClr val="FFFFFF"/>
                </a:solidFill>
              </a:rPr>
              <a:pPr/>
              <a:t>41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96261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Database Operations</a:t>
            </a:r>
          </a:p>
        </p:txBody>
      </p:sp>
      <p:sp>
        <p:nvSpPr>
          <p:cNvPr id="96262" name="Rectangle 4"/>
          <p:cNvSpPr>
            <a:spLocks noChangeArrowheads="1"/>
          </p:cNvSpPr>
          <p:nvPr/>
        </p:nvSpPr>
        <p:spPr bwMode="auto">
          <a:xfrm>
            <a:off x="1676400" y="2200275"/>
            <a:ext cx="5791200" cy="3732213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6263" name="Rectangle 5"/>
          <p:cNvSpPr>
            <a:spLocks noChangeArrowheads="1"/>
          </p:cNvSpPr>
          <p:nvPr/>
        </p:nvSpPr>
        <p:spPr bwMode="auto">
          <a:xfrm>
            <a:off x="1676400" y="2559050"/>
            <a:ext cx="5791200" cy="693738"/>
          </a:xfrm>
          <a:prstGeom prst="rect">
            <a:avLst/>
          </a:prstGeom>
          <a:solidFill>
            <a:srgbClr val="009999">
              <a:alpha val="59999"/>
            </a:srgbClr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Deleting rows</a:t>
            </a:r>
          </a:p>
        </p:txBody>
      </p:sp>
      <p:sp>
        <p:nvSpPr>
          <p:cNvPr id="1125382" name="Rectangle 6"/>
          <p:cNvSpPr>
            <a:spLocks noChangeArrowheads="1"/>
          </p:cNvSpPr>
          <p:nvPr/>
        </p:nvSpPr>
        <p:spPr bwMode="auto">
          <a:xfrm>
            <a:off x="1676400" y="3505200"/>
            <a:ext cx="5791200" cy="2581275"/>
          </a:xfrm>
          <a:prstGeom prst="rect">
            <a:avLst/>
          </a:prstGeom>
          <a:gradFill rotWithShape="1">
            <a:gsLst>
              <a:gs pos="0">
                <a:srgbClr val="FFFFCC">
                  <a:alpha val="50000"/>
                </a:srgbClr>
              </a:gs>
              <a:gs pos="100000">
                <a:srgbClr val="7676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>
            <a:flatTx/>
          </a:bodyPr>
          <a:lstStyle/>
          <a:p>
            <a:pPr eaLnBrk="1" hangingPunct="1"/>
            <a:r>
              <a:rPr lang="en-US" sz="1800" b="0"/>
              <a:t>The code snippet to delete rows in employees table is:</a:t>
            </a:r>
          </a:p>
          <a:p>
            <a:pPr eaLnBrk="1" hangingPunct="1"/>
            <a:r>
              <a:rPr lang="en-US" sz="1800" b="0"/>
              <a:t>  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String semp = </a:t>
            </a:r>
            <a:r>
              <a:rPr lang="en-US" sz="1800" b="0">
                <a:latin typeface="Verdana" pitchFamily="34" charset="0"/>
              </a:rPr>
              <a:t>“</a:t>
            </a:r>
            <a:r>
              <a:rPr lang="en-US" sz="1800" b="0"/>
              <a:t>DELETE FROM employees WHERE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eid=1</a:t>
            </a:r>
            <a:r>
              <a:rPr lang="en-US" sz="1800" b="0">
                <a:latin typeface="Verdana" pitchFamily="34" charset="0"/>
              </a:rPr>
              <a:t>”</a:t>
            </a:r>
            <a:r>
              <a:rPr lang="en-US" sz="1800" b="0"/>
              <a:t>;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Statement stmt = con.createStatement();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int noOfDelete = stmt.executeUpdate(semp); </a:t>
            </a:r>
          </a:p>
          <a:p>
            <a:pPr lvl="1" eaLnBrk="1" hangingPunct="1">
              <a:spcBef>
                <a:spcPct val="25000"/>
              </a:spcBef>
            </a:pPr>
            <a:endParaRPr 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8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"/>
          <p:cNvSpPr>
            <a:spLocks noGrp="1" noChangeArrowheads="1"/>
          </p:cNvSpPr>
          <p:nvPr>
            <p:ph type="title"/>
          </p:nvPr>
        </p:nvSpPr>
        <p:spPr>
          <a:xfrm>
            <a:off x="435166" y="576549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9830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395F11-B864-4785-8848-3FF1D95788DF}" type="slidenum">
              <a:rPr lang="en-US" sz="1000">
                <a:solidFill>
                  <a:srgbClr val="FFFFFF"/>
                </a:solidFill>
              </a:rPr>
              <a:pPr/>
              <a:t>42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98309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DDL Operations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76400" y="2200275"/>
            <a:ext cx="5791200" cy="3732213"/>
            <a:chOff x="1056" y="1386"/>
            <a:chExt cx="3648" cy="2351"/>
          </a:xfrm>
        </p:grpSpPr>
        <p:sp>
          <p:nvSpPr>
            <p:cNvPr id="98311" name="Rectangle 5"/>
            <p:cNvSpPr>
              <a:spLocks noChangeArrowheads="1"/>
            </p:cNvSpPr>
            <p:nvPr/>
          </p:nvSpPr>
          <p:spPr bwMode="auto">
            <a:xfrm>
              <a:off x="1056" y="1386"/>
              <a:ext cx="3648" cy="2351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312" name="Rectangle 6"/>
            <p:cNvSpPr>
              <a:spLocks noChangeArrowheads="1"/>
            </p:cNvSpPr>
            <p:nvPr/>
          </p:nvSpPr>
          <p:spPr bwMode="auto">
            <a:xfrm>
              <a:off x="1056" y="1612"/>
              <a:ext cx="3648" cy="437"/>
            </a:xfrm>
            <a:prstGeom prst="rect">
              <a:avLst/>
            </a:prstGeom>
            <a:solidFill>
              <a:srgbClr val="009999">
                <a:alpha val="59999"/>
              </a:srgbClr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Creating Table</a:t>
              </a:r>
            </a:p>
          </p:txBody>
        </p:sp>
        <p:sp>
          <p:nvSpPr>
            <p:cNvPr id="98313" name="Rectangle 7"/>
            <p:cNvSpPr>
              <a:spLocks noChangeArrowheads="1"/>
            </p:cNvSpPr>
            <p:nvPr/>
          </p:nvSpPr>
          <p:spPr bwMode="auto">
            <a:xfrm>
              <a:off x="1056" y="2304"/>
              <a:ext cx="3648" cy="438"/>
            </a:xfrm>
            <a:prstGeom prst="rect">
              <a:avLst/>
            </a:prstGeom>
            <a:solidFill>
              <a:srgbClr val="009999">
                <a:alpha val="59999"/>
              </a:srgbClr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Altering Table</a:t>
              </a:r>
            </a:p>
          </p:txBody>
        </p:sp>
        <p:sp>
          <p:nvSpPr>
            <p:cNvPr id="98314" name="Rectangle 8"/>
            <p:cNvSpPr>
              <a:spLocks noChangeArrowheads="1"/>
            </p:cNvSpPr>
            <p:nvPr/>
          </p:nvSpPr>
          <p:spPr bwMode="auto">
            <a:xfrm>
              <a:off x="1056" y="3067"/>
              <a:ext cx="3648" cy="437"/>
            </a:xfrm>
            <a:prstGeom prst="rect">
              <a:avLst/>
            </a:prstGeom>
            <a:solidFill>
              <a:srgbClr val="009999">
                <a:alpha val="59999"/>
              </a:srgbClr>
            </a:solidFill>
            <a:ln w="9525">
              <a:miter lim="800000"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>
              <a:flatTx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Dropping Table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10035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F1D8C1-153E-47D3-8647-B7EC55166915}" type="slidenum">
              <a:rPr lang="en-US" sz="1000">
                <a:solidFill>
                  <a:srgbClr val="FFFFFF"/>
                </a:solidFill>
              </a:rPr>
              <a:pPr/>
              <a:t>43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00357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DDL Operations</a:t>
            </a:r>
          </a:p>
        </p:txBody>
      </p:sp>
      <p:sp>
        <p:nvSpPr>
          <p:cNvPr id="100358" name="Rectangle 4"/>
          <p:cNvSpPr>
            <a:spLocks noChangeArrowheads="1"/>
          </p:cNvSpPr>
          <p:nvPr/>
        </p:nvSpPr>
        <p:spPr bwMode="auto">
          <a:xfrm>
            <a:off x="1676400" y="2200275"/>
            <a:ext cx="5791200" cy="3732213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0359" name="Rectangle 5"/>
          <p:cNvSpPr>
            <a:spLocks noChangeArrowheads="1"/>
          </p:cNvSpPr>
          <p:nvPr/>
        </p:nvSpPr>
        <p:spPr bwMode="auto">
          <a:xfrm>
            <a:off x="1676400" y="2559050"/>
            <a:ext cx="5791200" cy="693738"/>
          </a:xfrm>
          <a:prstGeom prst="rect">
            <a:avLst/>
          </a:prstGeom>
          <a:solidFill>
            <a:srgbClr val="009999">
              <a:alpha val="59999"/>
            </a:srgbClr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Creating Table</a:t>
            </a:r>
          </a:p>
        </p:txBody>
      </p:sp>
      <p:sp>
        <p:nvSpPr>
          <p:cNvPr id="1131526" name="Rectangle 6"/>
          <p:cNvSpPr>
            <a:spLocks noChangeArrowheads="1"/>
          </p:cNvSpPr>
          <p:nvPr/>
        </p:nvSpPr>
        <p:spPr bwMode="auto">
          <a:xfrm>
            <a:off x="1676400" y="3505200"/>
            <a:ext cx="5791200" cy="2581275"/>
          </a:xfrm>
          <a:prstGeom prst="rect">
            <a:avLst/>
          </a:prstGeom>
          <a:gradFill rotWithShape="1">
            <a:gsLst>
              <a:gs pos="0">
                <a:srgbClr val="FFFFCC">
                  <a:alpha val="50000"/>
                </a:srgbClr>
              </a:gs>
              <a:gs pos="100000">
                <a:srgbClr val="7676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>
            <a:flatTx/>
          </a:bodyPr>
          <a:lstStyle/>
          <a:p>
            <a:pPr eaLnBrk="1" hangingPunct="1"/>
            <a:r>
              <a:rPr lang="en-US" sz="1800" b="0"/>
              <a:t>The code snippet to create a </a:t>
            </a:r>
            <a:r>
              <a:rPr lang="en-US" sz="1800" b="0" i="1"/>
              <a:t>department</a:t>
            </a:r>
            <a:r>
              <a:rPr lang="en-US" sz="1800" b="0"/>
              <a:t> table is:</a:t>
            </a:r>
          </a:p>
          <a:p>
            <a:pPr eaLnBrk="1" hangingPunct="1"/>
            <a:r>
              <a:rPr lang="en-US" sz="1800" b="0"/>
              <a:t>  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Statement stmt = con.createStatement();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stmt.execute(</a:t>
            </a:r>
            <a:r>
              <a:rPr lang="en-US" sz="1800" b="0">
                <a:latin typeface="Verdana" pitchFamily="34" charset="0"/>
              </a:rPr>
              <a:t>“</a:t>
            </a:r>
            <a:r>
              <a:rPr lang="en-US" sz="1800" b="0"/>
              <a:t>create table department(eid number(5),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deptno char(10), deptname varchar2(20)</a:t>
            </a:r>
            <a:r>
              <a:rPr lang="en-US" sz="1800" b="0">
                <a:latin typeface="Verdana" pitchFamily="34" charset="0"/>
              </a:rPr>
              <a:t>”</a:t>
            </a:r>
            <a:r>
              <a:rPr lang="en-US" sz="1800" b="0"/>
              <a:t> ); </a:t>
            </a:r>
          </a:p>
          <a:p>
            <a:pPr lvl="1" eaLnBrk="1" hangingPunct="1">
              <a:spcBef>
                <a:spcPct val="25000"/>
              </a:spcBef>
            </a:pPr>
            <a:endParaRPr 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3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10240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F45A9E-00C6-454E-973A-950676DE1F1C}" type="slidenum">
              <a:rPr lang="en-US" sz="1000">
                <a:solidFill>
                  <a:srgbClr val="FFFFFF"/>
                </a:solidFill>
              </a:rPr>
              <a:pPr/>
              <a:t>44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02405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DDL Operations</a:t>
            </a:r>
          </a:p>
        </p:txBody>
      </p:sp>
      <p:sp>
        <p:nvSpPr>
          <p:cNvPr id="102406" name="Rectangle 4"/>
          <p:cNvSpPr>
            <a:spLocks noChangeArrowheads="1"/>
          </p:cNvSpPr>
          <p:nvPr/>
        </p:nvSpPr>
        <p:spPr bwMode="auto">
          <a:xfrm>
            <a:off x="1676400" y="2200275"/>
            <a:ext cx="5791200" cy="3732213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2407" name="Rectangle 5"/>
          <p:cNvSpPr>
            <a:spLocks noChangeArrowheads="1"/>
          </p:cNvSpPr>
          <p:nvPr/>
        </p:nvSpPr>
        <p:spPr bwMode="auto">
          <a:xfrm>
            <a:off x="1676400" y="2559050"/>
            <a:ext cx="5791200" cy="693738"/>
          </a:xfrm>
          <a:prstGeom prst="rect">
            <a:avLst/>
          </a:prstGeom>
          <a:solidFill>
            <a:srgbClr val="009999">
              <a:alpha val="59999"/>
            </a:srgbClr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Altering Table</a:t>
            </a:r>
          </a:p>
        </p:txBody>
      </p:sp>
      <p:sp>
        <p:nvSpPr>
          <p:cNvPr id="1133574" name="Rectangle 6"/>
          <p:cNvSpPr>
            <a:spLocks noChangeArrowheads="1"/>
          </p:cNvSpPr>
          <p:nvPr/>
        </p:nvSpPr>
        <p:spPr bwMode="auto">
          <a:xfrm>
            <a:off x="1676400" y="3505200"/>
            <a:ext cx="5791200" cy="2581275"/>
          </a:xfrm>
          <a:prstGeom prst="rect">
            <a:avLst/>
          </a:prstGeom>
          <a:gradFill rotWithShape="1">
            <a:gsLst>
              <a:gs pos="0">
                <a:srgbClr val="FFFFCC">
                  <a:alpha val="50000"/>
                </a:srgbClr>
              </a:gs>
              <a:gs pos="100000">
                <a:srgbClr val="7676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>
            <a:flatTx/>
          </a:bodyPr>
          <a:lstStyle/>
          <a:p>
            <a:pPr eaLnBrk="1" hangingPunct="1"/>
            <a:r>
              <a:rPr lang="en-US" sz="1800" b="0"/>
              <a:t>The code snippet to add a column in d</a:t>
            </a:r>
            <a:r>
              <a:rPr lang="en-US" sz="1800" b="0" i="1"/>
              <a:t>epartment</a:t>
            </a:r>
            <a:r>
              <a:rPr lang="en-US" sz="1800" b="0"/>
              <a:t> </a:t>
            </a:r>
          </a:p>
          <a:p>
            <a:pPr eaLnBrk="1" hangingPunct="1"/>
            <a:r>
              <a:rPr lang="en-US" sz="1800" b="0"/>
              <a:t>table is:</a:t>
            </a:r>
          </a:p>
          <a:p>
            <a:pPr eaLnBrk="1" hangingPunct="1"/>
            <a:r>
              <a:rPr lang="en-US" sz="1800" b="0"/>
              <a:t>  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Statement stmt = con.createStatement();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stmt.execute(</a:t>
            </a:r>
            <a:r>
              <a:rPr lang="en-US" sz="1800" b="0">
                <a:latin typeface="Verdana" pitchFamily="34" charset="0"/>
              </a:rPr>
              <a:t>“</a:t>
            </a:r>
            <a:r>
              <a:rPr lang="en-US" sz="1800" b="0"/>
              <a:t>ALTER TABLE department add depthead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varchar2(15)</a:t>
            </a:r>
            <a:r>
              <a:rPr lang="en-US" sz="1800" b="0">
                <a:latin typeface="Verdana" pitchFamily="34" charset="0"/>
              </a:rPr>
              <a:t>”</a:t>
            </a:r>
            <a:r>
              <a:rPr lang="en-US" sz="1800" b="0"/>
              <a:t>);</a:t>
            </a:r>
          </a:p>
          <a:p>
            <a:pPr eaLnBrk="1" hangingPunct="1">
              <a:spcBef>
                <a:spcPct val="25000"/>
              </a:spcBef>
            </a:pPr>
            <a:endParaRPr lang="en-US" sz="1800" b="0"/>
          </a:p>
          <a:p>
            <a:pPr lvl="1" eaLnBrk="1" hangingPunct="1">
              <a:spcBef>
                <a:spcPct val="25000"/>
              </a:spcBef>
            </a:pPr>
            <a:endParaRPr 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3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57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229600" cy="106984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1044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6AED78-1171-4C58-80A7-9CCFFD8B9033}" type="slidenum">
              <a:rPr lang="en-US" sz="1000">
                <a:solidFill>
                  <a:srgbClr val="FFFFFF"/>
                </a:solidFill>
              </a:rPr>
              <a:pPr/>
              <a:t>45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04453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DDL Operations</a:t>
            </a:r>
          </a:p>
        </p:txBody>
      </p:sp>
      <p:sp>
        <p:nvSpPr>
          <p:cNvPr id="104454" name="Rectangle 4"/>
          <p:cNvSpPr>
            <a:spLocks noChangeArrowheads="1"/>
          </p:cNvSpPr>
          <p:nvPr/>
        </p:nvSpPr>
        <p:spPr bwMode="auto">
          <a:xfrm>
            <a:off x="1676400" y="2200275"/>
            <a:ext cx="5791200" cy="3732213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4455" name="Rectangle 5"/>
          <p:cNvSpPr>
            <a:spLocks noChangeArrowheads="1"/>
          </p:cNvSpPr>
          <p:nvPr/>
        </p:nvSpPr>
        <p:spPr bwMode="auto">
          <a:xfrm>
            <a:off x="1676400" y="2559050"/>
            <a:ext cx="5791200" cy="693738"/>
          </a:xfrm>
          <a:prstGeom prst="rect">
            <a:avLst/>
          </a:prstGeom>
          <a:solidFill>
            <a:srgbClr val="009999">
              <a:alpha val="59999"/>
            </a:srgbClr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Dropping Table</a:t>
            </a:r>
          </a:p>
        </p:txBody>
      </p:sp>
      <p:sp>
        <p:nvSpPr>
          <p:cNvPr id="1129478" name="Rectangle 6"/>
          <p:cNvSpPr>
            <a:spLocks noChangeArrowheads="1"/>
          </p:cNvSpPr>
          <p:nvPr/>
        </p:nvSpPr>
        <p:spPr bwMode="auto">
          <a:xfrm>
            <a:off x="1676400" y="3505200"/>
            <a:ext cx="5791200" cy="2581275"/>
          </a:xfrm>
          <a:prstGeom prst="rect">
            <a:avLst/>
          </a:prstGeom>
          <a:gradFill rotWithShape="1">
            <a:gsLst>
              <a:gs pos="0">
                <a:srgbClr val="FFFFCC">
                  <a:alpha val="50000"/>
                </a:srgbClr>
              </a:gs>
              <a:gs pos="100000">
                <a:srgbClr val="7676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>
            <a:flatTx/>
          </a:bodyPr>
          <a:lstStyle/>
          <a:p>
            <a:pPr eaLnBrk="1" hangingPunct="1"/>
            <a:r>
              <a:rPr lang="en-US" sz="1800" b="0"/>
              <a:t>The code snippet to create a </a:t>
            </a:r>
            <a:r>
              <a:rPr lang="en-US" sz="1800" b="0" i="1"/>
              <a:t>department</a:t>
            </a:r>
            <a:r>
              <a:rPr lang="en-US" sz="1800" b="0"/>
              <a:t> table is:</a:t>
            </a:r>
          </a:p>
          <a:p>
            <a:pPr eaLnBrk="1" hangingPunct="1"/>
            <a:r>
              <a:rPr lang="en-US" sz="1800" b="0"/>
              <a:t>  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Statement stmt = con.createStatement();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b="0"/>
              <a:t>stmt.execute(</a:t>
            </a:r>
            <a:r>
              <a:rPr lang="en-US" sz="1800" b="0">
                <a:latin typeface="Verdana" pitchFamily="34" charset="0"/>
              </a:rPr>
              <a:t>“</a:t>
            </a:r>
            <a:r>
              <a:rPr lang="en-US" sz="1800" b="0"/>
              <a:t>DROP TABLE department</a:t>
            </a:r>
            <a:r>
              <a:rPr lang="en-US" sz="1800" b="0">
                <a:latin typeface="Verdana" pitchFamily="34" charset="0"/>
              </a:rPr>
              <a:t>”</a:t>
            </a:r>
            <a:r>
              <a:rPr lang="en-US" sz="1800" b="0"/>
              <a:t> ); </a:t>
            </a:r>
          </a:p>
          <a:p>
            <a:pPr lvl="1" eaLnBrk="1" hangingPunct="1">
              <a:spcBef>
                <a:spcPct val="25000"/>
              </a:spcBef>
            </a:pPr>
            <a:endParaRPr 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7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901700" y="1776413"/>
            <a:ext cx="7343775" cy="3543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 </a:t>
            </a:r>
            <a:r>
              <a:rPr lang="en-US" sz="2000" dirty="0" err="1" smtClean="0"/>
              <a:t>ResultSet</a:t>
            </a:r>
            <a:r>
              <a:rPr lang="en-US" sz="2000" dirty="0" smtClean="0"/>
              <a:t> provides access to a table of data generated by executing a Statement.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Only one </a:t>
            </a:r>
            <a:r>
              <a:rPr lang="en-US" sz="2000" dirty="0" err="1" smtClean="0"/>
              <a:t>ResultSet</a:t>
            </a:r>
            <a:r>
              <a:rPr lang="en-US" sz="2000" dirty="0" smtClean="0"/>
              <a:t> per Statement can be open at once.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table rows are retrieved in sequence.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 </a:t>
            </a:r>
            <a:r>
              <a:rPr lang="en-US" sz="2000" dirty="0" err="1" smtClean="0"/>
              <a:t>ResultSet</a:t>
            </a:r>
            <a:r>
              <a:rPr lang="en-US" sz="2000" dirty="0" smtClean="0"/>
              <a:t> maintains a cursor pointing to its current row of data.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'next' method moves the cursor to the next row. </a:t>
            </a:r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10650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59C3B6-AD51-43BD-93F7-AE5D7DFD49AF}" type="slidenum">
              <a:rPr lang="en-US" sz="1000">
                <a:solidFill>
                  <a:srgbClr val="FFFFFF"/>
                </a:solidFill>
              </a:rPr>
              <a:pPr/>
              <a:t>46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06502" name="Rectangle 4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ResultSet Interface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667000"/>
            <a:ext cx="7772400" cy="4114800"/>
          </a:xfrm>
        </p:spPr>
        <p:txBody>
          <a:bodyPr/>
          <a:lstStyle/>
          <a:p>
            <a:pPr eaLnBrk="1" hangingPunct="1"/>
            <a:r>
              <a:rPr lang="en-US" sz="1800" b="1" smtClean="0"/>
              <a:t>boolean next() </a:t>
            </a:r>
          </a:p>
          <a:p>
            <a:pPr lvl="1" eaLnBrk="1" hangingPunct="1"/>
            <a:r>
              <a:rPr lang="en-US" smtClean="0"/>
              <a:t>activates the next row</a:t>
            </a:r>
          </a:p>
          <a:p>
            <a:pPr lvl="1" eaLnBrk="1" hangingPunct="1"/>
            <a:r>
              <a:rPr lang="en-US" smtClean="0"/>
              <a:t>the first call to next() activates the first row</a:t>
            </a:r>
          </a:p>
          <a:p>
            <a:pPr lvl="1" eaLnBrk="1" hangingPunct="1"/>
            <a:r>
              <a:rPr lang="en-US" smtClean="0"/>
              <a:t>returns false if there are no more rows </a:t>
            </a:r>
          </a:p>
          <a:p>
            <a:pPr eaLnBrk="1" hangingPunct="1"/>
            <a:r>
              <a:rPr lang="en-US" sz="1800" b="1" smtClean="0"/>
              <a:t>void close() </a:t>
            </a:r>
          </a:p>
          <a:p>
            <a:pPr lvl="1" eaLnBrk="1" hangingPunct="1"/>
            <a:r>
              <a:rPr lang="en-US" smtClean="0"/>
              <a:t>disposes of the ResultSet</a:t>
            </a:r>
          </a:p>
          <a:p>
            <a:pPr lvl="1" eaLnBrk="1" hangingPunct="1"/>
            <a:r>
              <a:rPr lang="en-US" smtClean="0"/>
              <a:t>allows you to re-use the Statement that created it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085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10854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5B4120-E3D0-4F25-8F15-23E46DB052F7}" type="slidenum">
              <a:rPr lang="en-US" sz="1000">
                <a:solidFill>
                  <a:srgbClr val="FFFFFF"/>
                </a:solidFill>
              </a:rPr>
              <a:pPr/>
              <a:t>47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08550" name="Rectangle 4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ResultSet Methods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901700" y="2474913"/>
            <a:ext cx="7343775" cy="354488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i="1" dirty="0" smtClean="0"/>
              <a:t>Type</a:t>
            </a:r>
            <a:r>
              <a:rPr lang="en-US" sz="1800" dirty="0" smtClean="0"/>
              <a:t> </a:t>
            </a:r>
            <a:r>
              <a:rPr lang="en-US" sz="1800" dirty="0" err="1" smtClean="0"/>
              <a:t>get</a:t>
            </a:r>
            <a:r>
              <a:rPr lang="en-US" sz="1800" i="1" dirty="0" err="1" smtClean="0"/>
              <a:t>Type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columnIndex</a:t>
            </a:r>
            <a:r>
              <a:rPr lang="en-US" sz="1800" dirty="0" smtClean="0"/>
              <a:t>)</a:t>
            </a:r>
          </a:p>
          <a:p>
            <a:pPr lvl="1" eaLnBrk="1" hangingPunct="1"/>
            <a:r>
              <a:rPr lang="en-US" dirty="0" smtClean="0"/>
              <a:t>returns the given field as the given type</a:t>
            </a:r>
          </a:p>
          <a:p>
            <a:pPr lvl="1" eaLnBrk="1" hangingPunct="1"/>
            <a:r>
              <a:rPr lang="en-US" dirty="0" smtClean="0"/>
              <a:t>fields indexed starting at 1 (not 0)</a:t>
            </a:r>
          </a:p>
          <a:p>
            <a:pPr eaLnBrk="1" hangingPunct="1"/>
            <a:r>
              <a:rPr lang="en-US" sz="1800" i="1" dirty="0" smtClean="0"/>
              <a:t>Type</a:t>
            </a:r>
            <a:r>
              <a:rPr lang="en-US" sz="1800" dirty="0" smtClean="0"/>
              <a:t> </a:t>
            </a:r>
            <a:r>
              <a:rPr lang="en-US" sz="1800" dirty="0" err="1" smtClean="0"/>
              <a:t>get</a:t>
            </a:r>
            <a:r>
              <a:rPr lang="en-US" sz="1800" i="1" dirty="0" err="1" smtClean="0"/>
              <a:t>Type</a:t>
            </a:r>
            <a:r>
              <a:rPr lang="en-US" sz="1800" dirty="0" smtClean="0"/>
              <a:t>(String </a:t>
            </a:r>
            <a:r>
              <a:rPr lang="en-US" sz="1800" dirty="0" err="1" smtClean="0"/>
              <a:t>columnName</a:t>
            </a:r>
            <a:r>
              <a:rPr lang="en-US" sz="1800" dirty="0" smtClean="0"/>
              <a:t>)</a:t>
            </a:r>
          </a:p>
          <a:p>
            <a:pPr lvl="1" eaLnBrk="1" hangingPunct="1"/>
            <a:r>
              <a:rPr lang="en-US" dirty="0" smtClean="0"/>
              <a:t>same, but uses name of field</a:t>
            </a:r>
          </a:p>
          <a:p>
            <a:pPr lvl="1" eaLnBrk="1" hangingPunct="1"/>
            <a:r>
              <a:rPr lang="en-US" dirty="0" smtClean="0"/>
              <a:t>less efficient</a:t>
            </a:r>
          </a:p>
          <a:p>
            <a:pPr eaLnBrk="1" hangingPunct="1"/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findColumn</a:t>
            </a:r>
            <a:r>
              <a:rPr lang="en-US" sz="1800" dirty="0" smtClean="0"/>
              <a:t>(String </a:t>
            </a:r>
            <a:r>
              <a:rPr lang="en-US" sz="1800" dirty="0" err="1" smtClean="0"/>
              <a:t>columnName</a:t>
            </a:r>
            <a:r>
              <a:rPr lang="en-US" sz="1800" dirty="0" smtClean="0"/>
              <a:t>)</a:t>
            </a:r>
          </a:p>
          <a:p>
            <a:pPr lvl="1" eaLnBrk="1" hangingPunct="1"/>
            <a:r>
              <a:rPr lang="en-US" dirty="0" smtClean="0"/>
              <a:t>looks up column index given column name</a:t>
            </a:r>
          </a:p>
        </p:txBody>
      </p:sp>
      <p:sp>
        <p:nvSpPr>
          <p:cNvPr id="1105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11059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63308E-013D-4C8C-B2C0-3DB0E405B303}" type="slidenum">
              <a:rPr lang="en-US" sz="1000">
                <a:solidFill>
                  <a:srgbClr val="FFFFFF"/>
                </a:solidFill>
              </a:rPr>
              <a:pPr/>
              <a:t>48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10598" name="Rectangle 5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ResultSet Methods (Continued)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1075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4267200" cy="3543300"/>
          </a:xfr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scene3d>
            <a:camera prst="legacyPerspectiveFront">
              <a:rot lat="1500000" lon="20099985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eaLnBrk="1" hangingPunct="1">
              <a:spcBef>
                <a:spcPct val="10000"/>
              </a:spcBef>
            </a:pPr>
            <a:endParaRPr lang="en-US" sz="1600" b="1" smtClean="0"/>
          </a:p>
          <a:p>
            <a:pPr eaLnBrk="1" hangingPunct="1">
              <a:spcBef>
                <a:spcPct val="10000"/>
              </a:spcBef>
            </a:pPr>
            <a:endParaRPr lang="en-US" sz="1600" b="1" smtClean="0"/>
          </a:p>
          <a:p>
            <a:pPr eaLnBrk="1" hangingPunct="1">
              <a:spcBef>
                <a:spcPct val="10000"/>
              </a:spcBef>
            </a:pPr>
            <a:r>
              <a:rPr lang="en-US" sz="1600" b="1" smtClean="0"/>
              <a:t>String getString(int columnIndex) </a:t>
            </a:r>
          </a:p>
          <a:p>
            <a:pPr eaLnBrk="1" hangingPunct="1">
              <a:spcBef>
                <a:spcPct val="10000"/>
              </a:spcBef>
            </a:pPr>
            <a:r>
              <a:rPr lang="en-US" sz="1600" b="1" smtClean="0"/>
              <a:t>boolean getBoolean(int columnIndex) </a:t>
            </a:r>
          </a:p>
          <a:p>
            <a:pPr eaLnBrk="1" hangingPunct="1">
              <a:spcBef>
                <a:spcPct val="10000"/>
              </a:spcBef>
            </a:pPr>
            <a:r>
              <a:rPr lang="en-US" sz="1600" b="1" smtClean="0"/>
              <a:t>byte getByte(int columnIndex) </a:t>
            </a:r>
          </a:p>
          <a:p>
            <a:pPr eaLnBrk="1" hangingPunct="1">
              <a:spcBef>
                <a:spcPct val="10000"/>
              </a:spcBef>
            </a:pPr>
            <a:r>
              <a:rPr lang="en-US" sz="1600" b="1" smtClean="0"/>
              <a:t>short getShort(int columnIndex) </a:t>
            </a:r>
          </a:p>
          <a:p>
            <a:pPr eaLnBrk="1" hangingPunct="1">
              <a:spcBef>
                <a:spcPct val="10000"/>
              </a:spcBef>
            </a:pPr>
            <a:r>
              <a:rPr lang="en-US" sz="1600" b="1" smtClean="0"/>
              <a:t>int getInt(int columnIndex) </a:t>
            </a:r>
          </a:p>
          <a:p>
            <a:pPr eaLnBrk="1" hangingPunct="1">
              <a:spcBef>
                <a:spcPct val="10000"/>
              </a:spcBef>
            </a:pPr>
            <a:r>
              <a:rPr lang="en-US" sz="1600" b="1" smtClean="0"/>
              <a:t>long getLong(int columnIndex) </a:t>
            </a:r>
          </a:p>
        </p:txBody>
      </p:sp>
      <p:sp>
        <p:nvSpPr>
          <p:cNvPr id="1126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11264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61D645-349E-479B-B310-5F402AC9E22B}" type="slidenum">
              <a:rPr lang="en-US" sz="1000">
                <a:solidFill>
                  <a:srgbClr val="FFFFFF"/>
                </a:solidFill>
              </a:rPr>
              <a:pPr/>
              <a:t>49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12646" name="Rectangle 4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ResultSet Methods (Continued)</a:t>
            </a:r>
          </a:p>
        </p:txBody>
      </p:sp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4791075" y="2405063"/>
            <a:ext cx="4038600" cy="35433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lIns="92075" tIns="46038" rIns="92075" bIns="46038">
            <a:flatTx/>
          </a:bodyPr>
          <a:lstStyle/>
          <a:p>
            <a:pPr marL="228600" indent="-2286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228600" indent="-2286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228600" indent="-2286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r>
              <a:rPr lang="en-US" sz="1600"/>
              <a:t>float getFloat(int columnIndex) </a:t>
            </a:r>
          </a:p>
          <a:p>
            <a:pPr marL="228600" indent="-2286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r>
              <a:rPr lang="en-US" sz="1600"/>
              <a:t>double getDouble(int columnIndex) </a:t>
            </a:r>
          </a:p>
          <a:p>
            <a:pPr marL="228600" indent="-2286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r>
              <a:rPr lang="en-US" sz="1600"/>
              <a:t>Date getDate(int columnIndex) </a:t>
            </a:r>
          </a:p>
          <a:p>
            <a:pPr marL="228600" indent="-2286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r>
              <a:rPr lang="en-US" sz="1600"/>
              <a:t>Time getTime(int columnIndex) </a:t>
            </a:r>
          </a:p>
          <a:p>
            <a:pPr marL="228600" indent="-2286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r>
              <a:rPr lang="en-US" sz="1600"/>
              <a:t>Timestamp getTimestamp(int columnIndex) </a:t>
            </a:r>
          </a:p>
        </p:txBody>
      </p:sp>
      <p:sp>
        <p:nvSpPr>
          <p:cNvPr id="1075209" name="Line 9"/>
          <p:cNvSpPr>
            <a:spLocks noChangeShapeType="1"/>
          </p:cNvSpPr>
          <p:nvPr/>
        </p:nvSpPr>
        <p:spPr bwMode="auto">
          <a:xfrm>
            <a:off x="4752975" y="2295525"/>
            <a:ext cx="0" cy="3733800"/>
          </a:xfrm>
          <a:prstGeom prst="line">
            <a:avLst/>
          </a:prstGeom>
          <a:noFill/>
          <a:ln w="57150">
            <a:solidFill>
              <a:srgbClr val="FFCCFF"/>
            </a:solidFill>
            <a:round/>
            <a:headEnd type="none" w="sm" len="sm"/>
            <a:tailEnd type="none" w="sm" len="sm"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5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75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7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7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3" grpId="0" animBg="1"/>
      <p:bldP spid="10752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Architecture (Continued)</a:t>
            </a:r>
          </a:p>
        </p:txBody>
      </p:sp>
      <p:sp>
        <p:nvSpPr>
          <p:cNvPr id="26627" name="Rectangle 23"/>
          <p:cNvSpPr>
            <a:spLocks noGrp="1" noChangeArrowheads="1"/>
          </p:cNvSpPr>
          <p:nvPr>
            <p:ph idx="1"/>
          </p:nvPr>
        </p:nvSpPr>
        <p:spPr>
          <a:xfrm>
            <a:off x="457200" y="2895600"/>
            <a:ext cx="8229600" cy="3355975"/>
          </a:xfrm>
        </p:spPr>
        <p:txBody>
          <a:bodyPr>
            <a:normAutofit/>
          </a:bodyPr>
          <a:lstStyle/>
          <a:p>
            <a:pPr eaLnBrk="1" hangingPunct="1"/>
            <a:endParaRPr lang="en-US" sz="2400" b="1" dirty="0" smtClean="0"/>
          </a:p>
          <a:p>
            <a:pPr eaLnBrk="1" hangingPunct="1"/>
            <a:endParaRPr lang="en-US" sz="2400" b="1" dirty="0" smtClean="0"/>
          </a:p>
          <a:p>
            <a:pPr eaLnBrk="1" hangingPunct="1"/>
            <a:r>
              <a:rPr lang="en-US" sz="2400" dirty="0" smtClean="0"/>
              <a:t>Java code calls JDBC library</a:t>
            </a:r>
          </a:p>
          <a:p>
            <a:pPr eaLnBrk="1" hangingPunct="1"/>
            <a:r>
              <a:rPr lang="en-US" sz="2400" dirty="0" smtClean="0"/>
              <a:t>JDBC loads a </a:t>
            </a:r>
            <a:r>
              <a:rPr lang="en-US" sz="2400" i="1" dirty="0" smtClean="0"/>
              <a:t>driver</a:t>
            </a:r>
            <a:r>
              <a:rPr lang="en-US" sz="2400" dirty="0" smtClean="0"/>
              <a:t> </a:t>
            </a:r>
          </a:p>
          <a:p>
            <a:pPr eaLnBrk="1" hangingPunct="1"/>
            <a:r>
              <a:rPr lang="en-US" sz="2400" dirty="0" smtClean="0"/>
              <a:t>Driver talks to a particular database</a:t>
            </a:r>
          </a:p>
          <a:p>
            <a:pPr eaLnBrk="1" hangingPunct="1"/>
            <a:r>
              <a:rPr lang="en-US" sz="2400" dirty="0" smtClean="0"/>
              <a:t>Can have more than one driver -&gt; more than one database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9830CB-D3A5-44D3-A402-75BEF70633F1}" type="slidenum">
              <a:rPr lang="en-US" sz="1000">
                <a:solidFill>
                  <a:srgbClr val="FFFFFF"/>
                </a:solidFill>
              </a:rPr>
              <a:pPr/>
              <a:t>5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26630" name="Oval 24"/>
          <p:cNvSpPr>
            <a:spLocks noChangeArrowheads="1"/>
          </p:cNvSpPr>
          <p:nvPr/>
        </p:nvSpPr>
        <p:spPr bwMode="auto">
          <a:xfrm>
            <a:off x="0" y="1447800"/>
            <a:ext cx="9144000" cy="2133600"/>
          </a:xfrm>
          <a:prstGeom prst="ellipse">
            <a:avLst/>
          </a:prstGeom>
          <a:solidFill>
            <a:schemeClr val="accent1">
              <a:alpha val="70195"/>
            </a:schemeClr>
          </a:solidFill>
          <a:ln w="9525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sp>
        <p:nvSpPr>
          <p:cNvPr id="1019907" name="Oval 3"/>
          <p:cNvSpPr>
            <a:spLocks noChangeArrowheads="1"/>
          </p:cNvSpPr>
          <p:nvPr/>
        </p:nvSpPr>
        <p:spPr bwMode="auto">
          <a:xfrm>
            <a:off x="762000" y="1752600"/>
            <a:ext cx="1930400" cy="939800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  <a:ex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</a:rPr>
              <a:t>Application</a:t>
            </a:r>
          </a:p>
        </p:txBody>
      </p:sp>
      <p:sp>
        <p:nvSpPr>
          <p:cNvPr id="1019908" name="Oval 4"/>
          <p:cNvSpPr>
            <a:spLocks noChangeArrowheads="1"/>
          </p:cNvSpPr>
          <p:nvPr/>
        </p:nvSpPr>
        <p:spPr bwMode="auto">
          <a:xfrm>
            <a:off x="3225800" y="1778000"/>
            <a:ext cx="1549400" cy="939800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  <a:ex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</a:rPr>
              <a:t>JDBC</a:t>
            </a:r>
          </a:p>
        </p:txBody>
      </p:sp>
      <p:sp>
        <p:nvSpPr>
          <p:cNvPr id="1019909" name="Oval 5"/>
          <p:cNvSpPr>
            <a:spLocks noChangeArrowheads="1"/>
          </p:cNvSpPr>
          <p:nvPr/>
        </p:nvSpPr>
        <p:spPr bwMode="auto">
          <a:xfrm>
            <a:off x="5357813" y="1697038"/>
            <a:ext cx="1473200" cy="939800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  <a:ex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</a:rPr>
              <a:t>Driver</a:t>
            </a:r>
          </a:p>
        </p:txBody>
      </p:sp>
      <p:grpSp>
        <p:nvGrpSpPr>
          <p:cNvPr id="26634" name="Group 6"/>
          <p:cNvGrpSpPr>
            <a:grpSpLocks/>
          </p:cNvGrpSpPr>
          <p:nvPr/>
        </p:nvGrpSpPr>
        <p:grpSpPr bwMode="auto">
          <a:xfrm>
            <a:off x="7264400" y="1828800"/>
            <a:ext cx="939800" cy="965200"/>
            <a:chOff x="4576" y="1120"/>
            <a:chExt cx="592" cy="640"/>
          </a:xfrm>
        </p:grpSpPr>
        <p:sp>
          <p:nvSpPr>
            <p:cNvPr id="26638" name="Oval 7"/>
            <p:cNvSpPr>
              <a:spLocks noChangeArrowheads="1"/>
            </p:cNvSpPr>
            <p:nvPr/>
          </p:nvSpPr>
          <p:spPr bwMode="auto">
            <a:xfrm>
              <a:off x="4577" y="1648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26639" name="Oval 8"/>
            <p:cNvSpPr>
              <a:spLocks noChangeArrowheads="1"/>
            </p:cNvSpPr>
            <p:nvPr/>
          </p:nvSpPr>
          <p:spPr bwMode="auto">
            <a:xfrm>
              <a:off x="4576" y="1120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26640" name="Oval 9"/>
            <p:cNvSpPr>
              <a:spLocks noChangeArrowheads="1"/>
            </p:cNvSpPr>
            <p:nvPr/>
          </p:nvSpPr>
          <p:spPr bwMode="auto">
            <a:xfrm>
              <a:off x="4577" y="1600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26641" name="Oval 10"/>
            <p:cNvSpPr>
              <a:spLocks noChangeArrowheads="1"/>
            </p:cNvSpPr>
            <p:nvPr/>
          </p:nvSpPr>
          <p:spPr bwMode="auto">
            <a:xfrm>
              <a:off x="4577" y="1552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26642" name="Oval 11"/>
            <p:cNvSpPr>
              <a:spLocks noChangeArrowheads="1"/>
            </p:cNvSpPr>
            <p:nvPr/>
          </p:nvSpPr>
          <p:spPr bwMode="auto">
            <a:xfrm>
              <a:off x="4577" y="1504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26643" name="Oval 12"/>
            <p:cNvSpPr>
              <a:spLocks noChangeArrowheads="1"/>
            </p:cNvSpPr>
            <p:nvPr/>
          </p:nvSpPr>
          <p:spPr bwMode="auto">
            <a:xfrm>
              <a:off x="4577" y="1456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26644" name="Oval 13"/>
            <p:cNvSpPr>
              <a:spLocks noChangeArrowheads="1"/>
            </p:cNvSpPr>
            <p:nvPr/>
          </p:nvSpPr>
          <p:spPr bwMode="auto">
            <a:xfrm>
              <a:off x="4577" y="1408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26645" name="Oval 14"/>
            <p:cNvSpPr>
              <a:spLocks noChangeArrowheads="1"/>
            </p:cNvSpPr>
            <p:nvPr/>
          </p:nvSpPr>
          <p:spPr bwMode="auto">
            <a:xfrm>
              <a:off x="4577" y="1360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26646" name="Oval 15"/>
            <p:cNvSpPr>
              <a:spLocks noChangeArrowheads="1"/>
            </p:cNvSpPr>
            <p:nvPr/>
          </p:nvSpPr>
          <p:spPr bwMode="auto">
            <a:xfrm>
              <a:off x="4577" y="1312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26647" name="Oval 16"/>
            <p:cNvSpPr>
              <a:spLocks noChangeArrowheads="1"/>
            </p:cNvSpPr>
            <p:nvPr/>
          </p:nvSpPr>
          <p:spPr bwMode="auto">
            <a:xfrm>
              <a:off x="4577" y="1264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26648" name="Oval 17"/>
            <p:cNvSpPr>
              <a:spLocks noChangeArrowheads="1"/>
            </p:cNvSpPr>
            <p:nvPr/>
          </p:nvSpPr>
          <p:spPr bwMode="auto">
            <a:xfrm>
              <a:off x="4577" y="1216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26649" name="Oval 18"/>
            <p:cNvSpPr>
              <a:spLocks noChangeArrowheads="1"/>
            </p:cNvSpPr>
            <p:nvPr/>
          </p:nvSpPr>
          <p:spPr bwMode="auto">
            <a:xfrm>
              <a:off x="4577" y="1168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  <p:sp>
          <p:nvSpPr>
            <p:cNvPr id="26650" name="Oval 19"/>
            <p:cNvSpPr>
              <a:spLocks noChangeArrowheads="1"/>
            </p:cNvSpPr>
            <p:nvPr/>
          </p:nvSpPr>
          <p:spPr bwMode="auto">
            <a:xfrm>
              <a:off x="4577" y="1120"/>
              <a:ext cx="591" cy="112"/>
            </a:xfrm>
            <a:prstGeom prst="ellipse">
              <a:avLst/>
            </a:prstGeom>
            <a:solidFill>
              <a:srgbClr val="0C25E0"/>
            </a:solidFill>
            <a:ln w="50800">
              <a:noFill/>
              <a:round/>
              <a:headEnd/>
              <a:tailEnd/>
            </a:ln>
            <a:effectLst>
              <a:prstShdw prst="shdw17" dist="17961" dir="2700000">
                <a:srgbClr val="071686"/>
              </a:prstShdw>
            </a:effec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endParaRPr lang="en-SG"/>
            </a:p>
          </p:txBody>
        </p:sp>
      </p:grpSp>
      <p:sp>
        <p:nvSpPr>
          <p:cNvPr id="26635" name="Line 20"/>
          <p:cNvSpPr>
            <a:spLocks noChangeShapeType="1"/>
          </p:cNvSpPr>
          <p:nvPr/>
        </p:nvSpPr>
        <p:spPr bwMode="auto">
          <a:xfrm>
            <a:off x="2705100" y="2209800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21"/>
          <p:cNvSpPr>
            <a:spLocks noChangeShapeType="1"/>
          </p:cNvSpPr>
          <p:nvPr/>
        </p:nvSpPr>
        <p:spPr bwMode="auto">
          <a:xfrm>
            <a:off x="4800600" y="2209800"/>
            <a:ext cx="571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22"/>
          <p:cNvSpPr>
            <a:spLocks noChangeShapeType="1"/>
          </p:cNvSpPr>
          <p:nvPr/>
        </p:nvSpPr>
        <p:spPr bwMode="auto">
          <a:xfrm>
            <a:off x="6858000" y="2209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11469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F3FEB7-9D8C-4BF3-A3D6-1C223954C76E}" type="slidenum">
              <a:rPr lang="en-US" sz="1000">
                <a:solidFill>
                  <a:srgbClr val="FFFFFF"/>
                </a:solidFill>
              </a:rPr>
              <a:pPr/>
              <a:t>50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14693" name="Rectangle 4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ResultSet Methods (Continued)</a:t>
            </a: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4752975" y="2295525"/>
            <a:ext cx="0" cy="3733800"/>
          </a:xfrm>
          <a:prstGeom prst="line">
            <a:avLst/>
          </a:prstGeom>
          <a:noFill/>
          <a:ln w="57150">
            <a:solidFill>
              <a:srgbClr val="FFCCFF"/>
            </a:solidFill>
            <a:round/>
            <a:headEnd type="none" w="sm" len="sm"/>
            <a:tailEnd type="none" w="sm" len="sm"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088517" name="Rectangle 5"/>
          <p:cNvSpPr>
            <a:spLocks noChangeArrowheads="1"/>
          </p:cNvSpPr>
          <p:nvPr/>
        </p:nvSpPr>
        <p:spPr bwMode="auto">
          <a:xfrm>
            <a:off x="4791075" y="2405063"/>
            <a:ext cx="4038600" cy="35433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lIns="92075" tIns="46038" rIns="92075" bIns="46038">
            <a:flatTx/>
          </a:bodyPr>
          <a:lstStyle/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457200" indent="-457200" eaLnBrk="1" hangingPunct="1"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r>
              <a:rPr lang="en-US" sz="1600"/>
              <a:t>Shifts the control of a result set cursor to the first row of the result set.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r>
              <a:rPr lang="en-US" sz="1600"/>
              <a:t>checks whether result set cursor points to the first row or not. 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endParaRPr lang="en-US" sz="1600"/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r>
              <a:rPr lang="en-US" sz="1600"/>
              <a:t>moves the cursor before the first row.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r>
              <a:rPr lang="en-US" sz="1600"/>
              <a:t>Checks whether result set cursor moves before the first row.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</p:txBody>
      </p:sp>
      <p:sp>
        <p:nvSpPr>
          <p:cNvPr id="1088569" name="Rectangle 57"/>
          <p:cNvSpPr>
            <a:spLocks noChangeArrowheads="1"/>
          </p:cNvSpPr>
          <p:nvPr/>
        </p:nvSpPr>
        <p:spPr bwMode="auto">
          <a:xfrm>
            <a:off x="5334000" y="2590800"/>
            <a:ext cx="2514600" cy="4572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38100" cmpd="dbl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997A99"/>
            </a:prstShdw>
          </a:effectLst>
        </p:spPr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</a:pPr>
            <a:r>
              <a:rPr lang="en-US" b="0" u="sng"/>
              <a:t>Description</a:t>
            </a:r>
          </a:p>
        </p:txBody>
      </p:sp>
      <p:sp>
        <p:nvSpPr>
          <p:cNvPr id="1088582" name="Rectangle 70"/>
          <p:cNvSpPr>
            <a:spLocks noChangeArrowheads="1"/>
          </p:cNvSpPr>
          <p:nvPr/>
        </p:nvSpPr>
        <p:spPr bwMode="auto">
          <a:xfrm>
            <a:off x="609600" y="2400300"/>
            <a:ext cx="4267200" cy="35433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Front">
              <a:rot lat="1500000" lon="20099985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lIns="92075" tIns="46038" rIns="92075" bIns="46038">
            <a:flatTx/>
          </a:bodyPr>
          <a:lstStyle/>
          <a:p>
            <a:pPr marL="465138" indent="-290513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  <a:p>
            <a:pPr marL="465138" indent="-290513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465138" indent="-290513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r>
              <a:rPr lang="en-US" sz="1600"/>
              <a:t>boolean  first() </a:t>
            </a:r>
          </a:p>
          <a:p>
            <a:pPr marL="465138" indent="-290513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endParaRPr lang="en-US" sz="1600"/>
          </a:p>
          <a:p>
            <a:pPr marL="465138" indent="-290513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r>
              <a:rPr lang="en-US" sz="1600"/>
              <a:t>boolean isFirst() </a:t>
            </a:r>
          </a:p>
          <a:p>
            <a:pPr marL="465138" indent="-290513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endParaRPr lang="en-US" sz="1600"/>
          </a:p>
          <a:p>
            <a:pPr marL="465138" indent="-290513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endParaRPr lang="en-US" sz="1600"/>
          </a:p>
          <a:p>
            <a:pPr marL="465138" indent="-290513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r>
              <a:rPr lang="en-US" sz="1600"/>
              <a:t>boolean beforeFirst() </a:t>
            </a:r>
          </a:p>
          <a:p>
            <a:pPr marL="465138" indent="-290513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endParaRPr lang="en-US" sz="1600"/>
          </a:p>
          <a:p>
            <a:pPr marL="465138" indent="-290513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r>
              <a:rPr lang="en-US" sz="1600"/>
              <a:t>boolean isbeforeFirst() </a:t>
            </a:r>
          </a:p>
          <a:p>
            <a:pPr marL="465138" indent="-290513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</p:txBody>
      </p:sp>
      <p:sp>
        <p:nvSpPr>
          <p:cNvPr id="1088583" name="Rectangle 71"/>
          <p:cNvSpPr>
            <a:spLocks noChangeArrowheads="1"/>
          </p:cNvSpPr>
          <p:nvPr/>
        </p:nvSpPr>
        <p:spPr bwMode="auto">
          <a:xfrm>
            <a:off x="885825" y="2681288"/>
            <a:ext cx="2514600" cy="3810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38100" cmpd="dbl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997A99"/>
            </a:prstShdw>
          </a:effectLst>
        </p:spPr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</a:pPr>
            <a:r>
              <a:rPr lang="en-US" b="0" u="sng"/>
              <a:t>Method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885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85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858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8858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85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85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885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885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8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8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88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88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8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8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8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8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88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88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8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88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88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88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88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88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88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88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88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88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88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88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88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88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88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88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8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8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88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88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88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88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8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8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88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88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88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88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88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88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7" grpId="0" build="p" animBg="1" autoUpdateAnimBg="0"/>
      <p:bldP spid="1088569" grpId="0" animBg="1"/>
      <p:bldP spid="1088582" grpId="0" build="p" animBg="1"/>
      <p:bldP spid="108858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11673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FC2015-BF67-481E-9786-ED5E03F0976F}" type="slidenum">
              <a:rPr lang="en-US" sz="1000">
                <a:solidFill>
                  <a:srgbClr val="FFFFFF"/>
                </a:solidFill>
              </a:rPr>
              <a:pPr/>
              <a:t>51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16741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ResultSet Methods (Continued)</a:t>
            </a:r>
          </a:p>
        </p:txBody>
      </p:sp>
      <p:sp>
        <p:nvSpPr>
          <p:cNvPr id="116742" name="Line 4"/>
          <p:cNvSpPr>
            <a:spLocks noChangeShapeType="1"/>
          </p:cNvSpPr>
          <p:nvPr/>
        </p:nvSpPr>
        <p:spPr bwMode="auto">
          <a:xfrm>
            <a:off x="4752975" y="2295525"/>
            <a:ext cx="0" cy="3733800"/>
          </a:xfrm>
          <a:prstGeom prst="line">
            <a:avLst/>
          </a:prstGeom>
          <a:noFill/>
          <a:ln w="57150">
            <a:solidFill>
              <a:srgbClr val="FFCCFF"/>
            </a:solidFill>
            <a:round/>
            <a:headEnd type="none" w="sm" len="sm"/>
            <a:tailEnd type="none" w="sm" len="sm"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096709" name="Rectangle 5"/>
          <p:cNvSpPr>
            <a:spLocks noChangeArrowheads="1"/>
          </p:cNvSpPr>
          <p:nvPr/>
        </p:nvSpPr>
        <p:spPr bwMode="auto">
          <a:xfrm>
            <a:off x="4791075" y="2405063"/>
            <a:ext cx="4038600" cy="35433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lIns="92075" tIns="46038" rIns="92075" bIns="46038">
            <a:flatTx/>
          </a:bodyPr>
          <a:lstStyle/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457200" indent="-457200" eaLnBrk="1" hangingPunct="1">
              <a:buClr>
                <a:schemeClr val="accent1"/>
              </a:buClr>
              <a:buSzPct val="125000"/>
              <a:buFont typeface="Wingdings" pitchFamily="2" charset="2"/>
              <a:buAutoNum type="arabicPeriod" startAt="5"/>
            </a:pPr>
            <a:r>
              <a:rPr lang="en-US" sz="1600"/>
              <a:t>Shifts the control to the last row of result set cursor.</a:t>
            </a:r>
          </a:p>
          <a:p>
            <a:pPr marL="457200" indent="-457200" eaLnBrk="1" hangingPunct="1">
              <a:buClr>
                <a:schemeClr val="accent1"/>
              </a:buClr>
              <a:buSzPct val="125000"/>
              <a:buFont typeface="Wingdings" pitchFamily="2" charset="2"/>
              <a:buAutoNum type="arabicPeriod" startAt="5"/>
            </a:pPr>
            <a:endParaRPr lang="en-US" sz="1600"/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5"/>
            </a:pPr>
            <a:r>
              <a:rPr lang="en-US" sz="1600"/>
              <a:t>checks whether result set cursor points to the last row or not. 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5"/>
            </a:pPr>
            <a:endParaRPr lang="en-US" sz="1600"/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5"/>
            </a:pPr>
            <a:r>
              <a:rPr lang="en-US" sz="1600"/>
              <a:t>moves the cursor after the last row.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5"/>
            </a:pPr>
            <a:r>
              <a:rPr lang="en-US" sz="1600"/>
              <a:t>Checks whether result set cursor moves after the last row.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</p:txBody>
      </p:sp>
      <p:sp>
        <p:nvSpPr>
          <p:cNvPr id="1096710" name="Rectangle 6"/>
          <p:cNvSpPr>
            <a:spLocks noChangeArrowheads="1"/>
          </p:cNvSpPr>
          <p:nvPr/>
        </p:nvSpPr>
        <p:spPr bwMode="auto">
          <a:xfrm>
            <a:off x="5334000" y="2590800"/>
            <a:ext cx="2514600" cy="4572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38100" cmpd="dbl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997A99"/>
            </a:prstShdw>
          </a:effectLst>
        </p:spPr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</a:pPr>
            <a:r>
              <a:rPr lang="en-US" b="0" u="sng"/>
              <a:t>Description</a:t>
            </a:r>
          </a:p>
        </p:txBody>
      </p:sp>
      <p:sp>
        <p:nvSpPr>
          <p:cNvPr id="1096711" name="Rectangle 7"/>
          <p:cNvSpPr>
            <a:spLocks noChangeArrowheads="1"/>
          </p:cNvSpPr>
          <p:nvPr/>
        </p:nvSpPr>
        <p:spPr bwMode="auto">
          <a:xfrm>
            <a:off x="609600" y="2400300"/>
            <a:ext cx="4267200" cy="35433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Front">
              <a:rot lat="1500000" lon="20099985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lIns="92075" tIns="46038" rIns="92075" bIns="46038">
            <a:flatTx/>
          </a:bodyPr>
          <a:lstStyle/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5"/>
            </a:pPr>
            <a:r>
              <a:rPr lang="en-US" sz="1600"/>
              <a:t>boolean  last() </a:t>
            </a:r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5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5"/>
            </a:pPr>
            <a:r>
              <a:rPr lang="en-US" sz="1600"/>
              <a:t>boolean isLast() </a:t>
            </a:r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5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5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5"/>
            </a:pPr>
            <a:r>
              <a:rPr lang="en-US" sz="1600"/>
              <a:t>boolean afterLast() </a:t>
            </a:r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5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5"/>
            </a:pPr>
            <a:r>
              <a:rPr lang="en-US" sz="1600"/>
              <a:t>boolean isAfterLast() </a:t>
            </a:r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</p:txBody>
      </p:sp>
      <p:sp>
        <p:nvSpPr>
          <p:cNvPr id="1096712" name="Rectangle 8"/>
          <p:cNvSpPr>
            <a:spLocks noChangeArrowheads="1"/>
          </p:cNvSpPr>
          <p:nvPr/>
        </p:nvSpPr>
        <p:spPr bwMode="auto">
          <a:xfrm>
            <a:off x="885825" y="2681288"/>
            <a:ext cx="2514600" cy="3810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38100" cmpd="dbl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997A99"/>
            </a:prstShdw>
          </a:effectLst>
        </p:spPr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</a:pPr>
            <a:r>
              <a:rPr lang="en-US" b="0" u="sng"/>
              <a:t>Method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67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67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67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967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670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9670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9670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9670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96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96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96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6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6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96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6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6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6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6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6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6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96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96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96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96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6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96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6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6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96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96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96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96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96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96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96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96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96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96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96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6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67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67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967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67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96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96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96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96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9" grpId="0" build="p" animBg="1" autoUpdateAnimBg="0"/>
      <p:bldP spid="1096710" grpId="0" animBg="1"/>
      <p:bldP spid="1096711" grpId="0" build="p" animBg="1"/>
      <p:bldP spid="10967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11878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8A7DA5-EFC2-4BFC-A081-F59530AEA5E0}" type="slidenum">
              <a:rPr lang="en-US" sz="1000">
                <a:solidFill>
                  <a:srgbClr val="FFFFFF"/>
                </a:solidFill>
              </a:rPr>
              <a:pPr/>
              <a:t>52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18789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ResultSet Methods (Continued)</a:t>
            </a:r>
          </a:p>
        </p:txBody>
      </p:sp>
      <p:sp>
        <p:nvSpPr>
          <p:cNvPr id="118790" name="Line 4"/>
          <p:cNvSpPr>
            <a:spLocks noChangeShapeType="1"/>
          </p:cNvSpPr>
          <p:nvPr/>
        </p:nvSpPr>
        <p:spPr bwMode="auto">
          <a:xfrm>
            <a:off x="4752975" y="2295525"/>
            <a:ext cx="0" cy="3733800"/>
          </a:xfrm>
          <a:prstGeom prst="line">
            <a:avLst/>
          </a:prstGeom>
          <a:noFill/>
          <a:ln w="57150">
            <a:solidFill>
              <a:srgbClr val="FFCCFF"/>
            </a:solidFill>
            <a:round/>
            <a:headEnd type="none" w="sm" len="sm"/>
            <a:tailEnd type="none" w="sm" len="sm"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098757" name="Rectangle 5"/>
          <p:cNvSpPr>
            <a:spLocks noChangeArrowheads="1"/>
          </p:cNvSpPr>
          <p:nvPr/>
        </p:nvSpPr>
        <p:spPr bwMode="auto">
          <a:xfrm>
            <a:off x="4791075" y="2405063"/>
            <a:ext cx="4038600" cy="35433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lIns="92075" tIns="46038" rIns="92075" bIns="46038">
            <a:flatTx/>
          </a:bodyPr>
          <a:lstStyle/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457200" indent="-457200" eaLnBrk="1" hangingPunct="1">
              <a:buClr>
                <a:schemeClr val="accent1"/>
              </a:buClr>
              <a:buSzPct val="125000"/>
              <a:buFont typeface="Wingdings" pitchFamily="2" charset="2"/>
              <a:buAutoNum type="arabicPeriod" startAt="9"/>
            </a:pPr>
            <a:r>
              <a:rPr lang="en-US" sz="1600"/>
              <a:t>Shifts the control to the next row of result set.</a:t>
            </a:r>
          </a:p>
          <a:p>
            <a:pPr marL="457200" indent="-457200" eaLnBrk="1" hangingPunct="1">
              <a:buClr>
                <a:schemeClr val="accent1"/>
              </a:buClr>
              <a:buSzPct val="125000"/>
              <a:buFont typeface="Wingdings" pitchFamily="2" charset="2"/>
              <a:buAutoNum type="arabicPeriod" startAt="9"/>
            </a:pPr>
            <a:r>
              <a:rPr lang="en-US" sz="1600"/>
              <a:t>Shifts the control to the previous row of the result set. </a:t>
            </a:r>
          </a:p>
          <a:p>
            <a:pPr marL="457200" indent="-457200" eaLnBrk="1" hangingPunct="1">
              <a:spcAft>
                <a:spcPct val="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9"/>
            </a:pPr>
            <a:endParaRPr lang="en-US" sz="1600"/>
          </a:p>
          <a:p>
            <a:pPr marL="457200" indent="-457200" eaLnBrk="1" hangingPunct="1">
              <a:spcAft>
                <a:spcPct val="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9"/>
            </a:pPr>
            <a:r>
              <a:rPr lang="en-US" sz="1600"/>
              <a:t>Shifts  the cursor to the row number that you specify as an argument.</a:t>
            </a:r>
          </a:p>
          <a:p>
            <a:pPr marL="457200" indent="-457200" eaLnBrk="1" hangingPunct="1">
              <a:spcAft>
                <a:spcPct val="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9"/>
            </a:pPr>
            <a:endParaRPr lang="en-US" sz="1600"/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9"/>
            </a:pPr>
            <a:r>
              <a:rPr lang="en-US" sz="1600"/>
              <a:t>Shifts the cursor relative to the row number that you specify as an argument.</a:t>
            </a:r>
          </a:p>
        </p:txBody>
      </p:sp>
      <p:sp>
        <p:nvSpPr>
          <p:cNvPr id="1098758" name="Rectangle 6"/>
          <p:cNvSpPr>
            <a:spLocks noChangeArrowheads="1"/>
          </p:cNvSpPr>
          <p:nvPr/>
        </p:nvSpPr>
        <p:spPr bwMode="auto">
          <a:xfrm>
            <a:off x="5334000" y="2590800"/>
            <a:ext cx="2514600" cy="4572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38100" cmpd="dbl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997A99"/>
            </a:prstShdw>
          </a:effectLst>
        </p:spPr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</a:pPr>
            <a:r>
              <a:rPr lang="en-US" b="0" u="sng"/>
              <a:t>Description</a:t>
            </a:r>
          </a:p>
        </p:txBody>
      </p:sp>
      <p:sp>
        <p:nvSpPr>
          <p:cNvPr id="1098759" name="Rectangle 7"/>
          <p:cNvSpPr>
            <a:spLocks noChangeArrowheads="1"/>
          </p:cNvSpPr>
          <p:nvPr/>
        </p:nvSpPr>
        <p:spPr bwMode="auto">
          <a:xfrm>
            <a:off x="609600" y="2400300"/>
            <a:ext cx="4267200" cy="35433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Front">
              <a:rot lat="1500000" lon="20099985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lIns="92075" tIns="46038" rIns="92075" bIns="46038">
            <a:flatTx/>
          </a:bodyPr>
          <a:lstStyle/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9"/>
            </a:pPr>
            <a:r>
              <a:rPr lang="en-US" sz="1600"/>
              <a:t>boolean  next() </a:t>
            </a:r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9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9"/>
            </a:pPr>
            <a:r>
              <a:rPr lang="en-US" sz="1600"/>
              <a:t>boolean previous() </a:t>
            </a:r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9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9"/>
            </a:pPr>
            <a:r>
              <a:rPr lang="en-US" sz="1600"/>
              <a:t>boolean absolute(int rowno) </a:t>
            </a:r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9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9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9"/>
            </a:pPr>
            <a:r>
              <a:rPr lang="en-US" sz="1600"/>
              <a:t>boolean relative(int rowno) </a:t>
            </a:r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</p:txBody>
      </p:sp>
      <p:sp>
        <p:nvSpPr>
          <p:cNvPr id="1098760" name="Rectangle 8"/>
          <p:cNvSpPr>
            <a:spLocks noChangeArrowheads="1"/>
          </p:cNvSpPr>
          <p:nvPr/>
        </p:nvSpPr>
        <p:spPr bwMode="auto">
          <a:xfrm>
            <a:off x="885825" y="2681288"/>
            <a:ext cx="2514600" cy="3810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38100" cmpd="dbl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997A99"/>
            </a:prstShdw>
          </a:effectLst>
        </p:spPr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</a:pPr>
            <a:r>
              <a:rPr lang="en-US" b="0" u="sng"/>
              <a:t>Method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87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87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875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9875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87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987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9875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9875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98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98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98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8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9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8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8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8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8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8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8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98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98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98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98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87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987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87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87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98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98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98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98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987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987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987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987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98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98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98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8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87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87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987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87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987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987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987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987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7" grpId="0" build="p" animBg="1" autoUpdateAnimBg="0"/>
      <p:bldP spid="1098758" grpId="0" animBg="1"/>
      <p:bldP spid="1098759" grpId="0" build="p" animBg="1"/>
      <p:bldP spid="109876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12083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C4A455-C30E-4B41-9F81-D85DDD838D86}" type="slidenum">
              <a:rPr lang="en-US" sz="1000">
                <a:solidFill>
                  <a:srgbClr val="FFFFFF"/>
                </a:solidFill>
              </a:rPr>
              <a:pPr/>
              <a:t>53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20837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ResultSet Methods (Continued)</a:t>
            </a:r>
          </a:p>
        </p:txBody>
      </p:sp>
      <p:sp>
        <p:nvSpPr>
          <p:cNvPr id="120838" name="Line 4"/>
          <p:cNvSpPr>
            <a:spLocks noChangeShapeType="1"/>
          </p:cNvSpPr>
          <p:nvPr/>
        </p:nvSpPr>
        <p:spPr bwMode="auto">
          <a:xfrm>
            <a:off x="4752975" y="2295525"/>
            <a:ext cx="0" cy="3733800"/>
          </a:xfrm>
          <a:prstGeom prst="line">
            <a:avLst/>
          </a:prstGeom>
          <a:noFill/>
          <a:ln w="57150">
            <a:solidFill>
              <a:srgbClr val="FFCCFF"/>
            </a:solidFill>
            <a:round/>
            <a:headEnd type="none" w="sm" len="sm"/>
            <a:tailEnd type="none" w="sm" len="sm"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100805" name="Rectangle 5"/>
          <p:cNvSpPr>
            <a:spLocks noChangeArrowheads="1"/>
          </p:cNvSpPr>
          <p:nvPr/>
        </p:nvSpPr>
        <p:spPr bwMode="auto">
          <a:xfrm>
            <a:off x="4791075" y="2405063"/>
            <a:ext cx="4038600" cy="35433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lIns="92075" tIns="46038" rIns="92075" bIns="46038">
            <a:flatTx/>
          </a:bodyPr>
          <a:lstStyle/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457200" indent="-457200" eaLnBrk="1" hangingPunct="1"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r>
              <a:rPr lang="en-US" sz="1600"/>
              <a:t>Inserts a row in the current result set.</a:t>
            </a:r>
          </a:p>
          <a:p>
            <a:pPr marL="457200" indent="-457200" eaLnBrk="1" hangingPunct="1"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endParaRPr lang="en-US" sz="1600"/>
          </a:p>
          <a:p>
            <a:pPr marL="457200" indent="-457200" eaLnBrk="1" hangingPunct="1"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endParaRPr lang="en-US" sz="1600"/>
          </a:p>
          <a:p>
            <a:pPr marL="457200" indent="-457200" eaLnBrk="1" hangingPunct="1"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r>
              <a:rPr lang="en-US" sz="1600"/>
              <a:t>Deletes a row in the current result set. </a:t>
            </a:r>
          </a:p>
          <a:p>
            <a:pPr marL="457200" indent="-457200" eaLnBrk="1" hangingPunct="1">
              <a:spcAft>
                <a:spcPct val="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endParaRPr lang="en-US" sz="1600"/>
          </a:p>
          <a:p>
            <a:pPr marL="457200" indent="-457200" eaLnBrk="1" hangingPunct="1">
              <a:spcAft>
                <a:spcPct val="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endParaRPr lang="en-US" sz="1600"/>
          </a:p>
          <a:p>
            <a:pPr marL="457200" indent="-457200" eaLnBrk="1" hangingPunct="1">
              <a:spcAft>
                <a:spcPct val="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r>
              <a:rPr lang="en-US" sz="1600"/>
              <a:t>Updates a row of the current resultset.</a:t>
            </a:r>
          </a:p>
          <a:p>
            <a:pPr marL="457200" indent="-457200" eaLnBrk="1" hangingPunct="1">
              <a:spcAft>
                <a:spcPct val="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endParaRPr lang="en-US" sz="1600"/>
          </a:p>
        </p:txBody>
      </p:sp>
      <p:sp>
        <p:nvSpPr>
          <p:cNvPr id="1100806" name="Rectangle 6"/>
          <p:cNvSpPr>
            <a:spLocks noChangeArrowheads="1"/>
          </p:cNvSpPr>
          <p:nvPr/>
        </p:nvSpPr>
        <p:spPr bwMode="auto">
          <a:xfrm>
            <a:off x="5334000" y="2590800"/>
            <a:ext cx="2514600" cy="4572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38100" cmpd="dbl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997A99"/>
            </a:prstShdw>
          </a:effectLst>
        </p:spPr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</a:pPr>
            <a:r>
              <a:rPr lang="en-US" b="0" u="sng"/>
              <a:t>Description</a:t>
            </a:r>
          </a:p>
        </p:txBody>
      </p:sp>
      <p:sp>
        <p:nvSpPr>
          <p:cNvPr id="1100807" name="Rectangle 7"/>
          <p:cNvSpPr>
            <a:spLocks noChangeArrowheads="1"/>
          </p:cNvSpPr>
          <p:nvPr/>
        </p:nvSpPr>
        <p:spPr bwMode="auto">
          <a:xfrm>
            <a:off x="609600" y="2400300"/>
            <a:ext cx="4267200" cy="35433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Front">
              <a:rot lat="1500000" lon="20099985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lIns="92075" tIns="46038" rIns="92075" bIns="46038">
            <a:flatTx/>
          </a:bodyPr>
          <a:lstStyle/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r>
              <a:rPr lang="en-US" sz="1600"/>
              <a:t>void  insertRow() </a:t>
            </a:r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r>
              <a:rPr lang="en-US" sz="1600"/>
              <a:t>void deleteRow() </a:t>
            </a:r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r>
              <a:rPr lang="en-US" sz="1600"/>
              <a:t>void  updateRow() </a:t>
            </a:r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3"/>
            </a:pPr>
            <a:endParaRPr lang="en-US" sz="1600"/>
          </a:p>
          <a:p>
            <a:pPr marL="631825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</p:txBody>
      </p:sp>
      <p:sp>
        <p:nvSpPr>
          <p:cNvPr id="1100808" name="Rectangle 8"/>
          <p:cNvSpPr>
            <a:spLocks noChangeArrowheads="1"/>
          </p:cNvSpPr>
          <p:nvPr/>
        </p:nvSpPr>
        <p:spPr bwMode="auto">
          <a:xfrm>
            <a:off x="885825" y="2681288"/>
            <a:ext cx="2514600" cy="3810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38100" cmpd="dbl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997A99"/>
            </a:prstShdw>
          </a:effectLst>
        </p:spPr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</a:pPr>
            <a:r>
              <a:rPr lang="en-US" b="0" u="sng"/>
              <a:t>Method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008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08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080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0080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080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080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0080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0080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00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00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00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0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00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00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00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00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0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0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0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0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0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0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0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0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008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008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008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008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0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0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0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0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008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008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008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008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00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00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00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00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5" grpId="0" build="p" animBg="1" autoUpdateAnimBg="0"/>
      <p:bldP spid="1100806" grpId="0" animBg="1"/>
      <p:bldP spid="1100807" grpId="0" build="p" animBg="1"/>
      <p:bldP spid="110080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12288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82BD2B-8D9B-4466-A142-DB183C805930}" type="slidenum">
              <a:rPr lang="en-US" sz="1000">
                <a:solidFill>
                  <a:srgbClr val="FFFFFF"/>
                </a:solidFill>
              </a:rPr>
              <a:pPr/>
              <a:t>54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22885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ResultSet Methods (Continued)</a:t>
            </a:r>
          </a:p>
        </p:txBody>
      </p:sp>
      <p:sp>
        <p:nvSpPr>
          <p:cNvPr id="122886" name="Line 4"/>
          <p:cNvSpPr>
            <a:spLocks noChangeShapeType="1"/>
          </p:cNvSpPr>
          <p:nvPr/>
        </p:nvSpPr>
        <p:spPr bwMode="auto">
          <a:xfrm>
            <a:off x="4752975" y="2295525"/>
            <a:ext cx="0" cy="3733800"/>
          </a:xfrm>
          <a:prstGeom prst="line">
            <a:avLst/>
          </a:prstGeom>
          <a:noFill/>
          <a:ln w="57150">
            <a:solidFill>
              <a:srgbClr val="FFCCFF"/>
            </a:solidFill>
            <a:round/>
            <a:headEnd type="none" w="sm" len="sm"/>
            <a:tailEnd type="none" w="sm" len="sm"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102853" name="Rectangle 5"/>
          <p:cNvSpPr>
            <a:spLocks noChangeArrowheads="1"/>
          </p:cNvSpPr>
          <p:nvPr/>
        </p:nvSpPr>
        <p:spPr bwMode="auto">
          <a:xfrm>
            <a:off x="4791075" y="2405063"/>
            <a:ext cx="4038600" cy="35433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lIns="92075" tIns="46038" rIns="92075" bIns="46038">
            <a:flatTx/>
          </a:bodyPr>
          <a:lstStyle/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457200" indent="-457200" eaLnBrk="1" hangingPunct="1">
              <a:buClr>
                <a:schemeClr val="accent1"/>
              </a:buClr>
              <a:buSzPct val="125000"/>
              <a:buFont typeface="Wingdings" pitchFamily="2" charset="2"/>
              <a:buAutoNum type="arabicPeriod" startAt="16"/>
            </a:pPr>
            <a:r>
              <a:rPr lang="en-US" sz="1600"/>
              <a:t>Updates the specified column name with the given string value.</a:t>
            </a:r>
          </a:p>
          <a:p>
            <a:pPr marL="457200" indent="-457200" eaLnBrk="1" hangingPunct="1">
              <a:buClr>
                <a:schemeClr val="accent1"/>
              </a:buClr>
              <a:buSzPct val="125000"/>
              <a:buFont typeface="Wingdings" pitchFamily="2" charset="2"/>
              <a:buAutoNum type="arabicPeriod" startAt="16"/>
            </a:pPr>
            <a:endParaRPr lang="en-US" sz="1600"/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6"/>
            </a:pPr>
            <a:r>
              <a:rPr lang="en-US" sz="1600"/>
              <a:t>Updates the specified column name with the given int value.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6"/>
            </a:pPr>
            <a:endParaRPr lang="en-US" sz="1600"/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6"/>
            </a:pPr>
            <a:r>
              <a:rPr lang="en-US" sz="1600"/>
              <a:t>Updates the specified column name with the given float value.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6"/>
            </a:pPr>
            <a:r>
              <a:rPr lang="en-US" sz="1600"/>
              <a:t>Cancels all of the updates in a row.</a:t>
            </a:r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</p:txBody>
      </p:sp>
      <p:sp>
        <p:nvSpPr>
          <p:cNvPr id="1102854" name="Rectangle 6"/>
          <p:cNvSpPr>
            <a:spLocks noChangeArrowheads="1"/>
          </p:cNvSpPr>
          <p:nvPr/>
        </p:nvSpPr>
        <p:spPr bwMode="auto">
          <a:xfrm>
            <a:off x="5334000" y="2590800"/>
            <a:ext cx="2514600" cy="4572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38100" cmpd="dbl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997A99"/>
            </a:prstShdw>
          </a:effectLst>
        </p:spPr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</a:pPr>
            <a:r>
              <a:rPr lang="en-US" b="0" u="sng"/>
              <a:t>Description</a:t>
            </a:r>
          </a:p>
        </p:txBody>
      </p:sp>
      <p:sp>
        <p:nvSpPr>
          <p:cNvPr id="1102855" name="Rectangle 7"/>
          <p:cNvSpPr>
            <a:spLocks noChangeArrowheads="1"/>
          </p:cNvSpPr>
          <p:nvPr/>
        </p:nvSpPr>
        <p:spPr bwMode="auto">
          <a:xfrm>
            <a:off x="609600" y="2400300"/>
            <a:ext cx="4267200" cy="35433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Front">
              <a:rot lat="1500000" lon="20099985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lIns="92075" tIns="46038" rIns="92075" bIns="46038">
            <a:flatTx/>
          </a:bodyPr>
          <a:lstStyle/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6"/>
            </a:pPr>
            <a:r>
              <a:rPr lang="en-US" sz="1600"/>
              <a:t>void updateString(</a:t>
            </a:r>
            <a:r>
              <a:rPr lang="en-US" sz="1400"/>
              <a:t>col name, String s</a:t>
            </a:r>
            <a:r>
              <a:rPr lang="en-US" sz="1600"/>
              <a:t>) </a:t>
            </a:r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6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6"/>
            </a:pPr>
            <a:r>
              <a:rPr lang="en-US" sz="1600"/>
              <a:t>void updateInt(col name, int x) </a:t>
            </a:r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6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6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6"/>
            </a:pPr>
            <a:r>
              <a:rPr lang="en-US" sz="1600"/>
              <a:t>void  updateFloat() </a:t>
            </a:r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6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16"/>
            </a:pPr>
            <a:r>
              <a:rPr lang="en-US" sz="1600"/>
              <a:t>void cancelRowUpdates() </a:t>
            </a:r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</p:txBody>
      </p:sp>
      <p:sp>
        <p:nvSpPr>
          <p:cNvPr id="1102856" name="Rectangle 8"/>
          <p:cNvSpPr>
            <a:spLocks noChangeArrowheads="1"/>
          </p:cNvSpPr>
          <p:nvPr/>
        </p:nvSpPr>
        <p:spPr bwMode="auto">
          <a:xfrm>
            <a:off x="885825" y="2681288"/>
            <a:ext cx="2514600" cy="3810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38100" cmpd="dbl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997A99"/>
            </a:prstShdw>
          </a:effectLst>
        </p:spPr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</a:pPr>
            <a:r>
              <a:rPr lang="en-US" b="0" u="sng"/>
              <a:t>Method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028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28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28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028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285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285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0285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0285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0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0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02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02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2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2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2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2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0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0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0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0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02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02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02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02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02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02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02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02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02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02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02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02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02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02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02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02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028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028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028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028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02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02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02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02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53" grpId="0" build="p" animBg="1" autoUpdateAnimBg="0"/>
      <p:bldP spid="1102854" grpId="0" animBg="1"/>
      <p:bldP spid="1102855" grpId="0" build="p" animBg="1"/>
      <p:bldP spid="110285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12493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63FA99-115D-4989-9EDC-55E59B2A57E5}" type="slidenum">
              <a:rPr lang="en-US" sz="1000">
                <a:solidFill>
                  <a:srgbClr val="FFFFFF"/>
                </a:solidFill>
              </a:rPr>
              <a:pPr/>
              <a:t>55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24933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ResultSet Fields</a:t>
            </a:r>
          </a:p>
        </p:txBody>
      </p:sp>
      <p:sp>
        <p:nvSpPr>
          <p:cNvPr id="124934" name="Line 4"/>
          <p:cNvSpPr>
            <a:spLocks noChangeShapeType="1"/>
          </p:cNvSpPr>
          <p:nvPr/>
        </p:nvSpPr>
        <p:spPr bwMode="auto">
          <a:xfrm>
            <a:off x="4752975" y="2295525"/>
            <a:ext cx="0" cy="3733800"/>
          </a:xfrm>
          <a:prstGeom prst="line">
            <a:avLst/>
          </a:prstGeom>
          <a:noFill/>
          <a:ln w="57150">
            <a:solidFill>
              <a:srgbClr val="FFCCFF"/>
            </a:solidFill>
            <a:round/>
            <a:headEnd type="none" w="sm" len="sm"/>
            <a:tailEnd type="none" w="sm" len="sm"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104901" name="Rectangle 5"/>
          <p:cNvSpPr>
            <a:spLocks noChangeArrowheads="1"/>
          </p:cNvSpPr>
          <p:nvPr/>
        </p:nvSpPr>
        <p:spPr bwMode="auto">
          <a:xfrm>
            <a:off x="4791075" y="2405063"/>
            <a:ext cx="4038600" cy="35433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lIns="92075" tIns="46038" rIns="92075" bIns="46038">
            <a:flatTx/>
          </a:bodyPr>
          <a:lstStyle/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 dirty="0"/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 dirty="0"/>
          </a:p>
          <a:p>
            <a:pPr marL="457200" indent="-457200" eaLnBrk="1" hangingPunct="1"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r>
              <a:rPr lang="en-US" sz="1600" b="0" dirty="0" smtClean="0"/>
              <a:t>The cursor can only move forward in the result set.</a:t>
            </a:r>
            <a:endParaRPr lang="en-US" sz="1600" dirty="0"/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r>
              <a:rPr lang="en-US" sz="1600" b="0" dirty="0" smtClean="0"/>
              <a:t>The cursor can scroll forward and backward, and the result set is not sensitive to changes made by others to the database that occur after the result set was created.</a:t>
            </a:r>
            <a:endParaRPr lang="en-US" sz="1600" dirty="0"/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r>
              <a:rPr lang="en-US" sz="1600" b="0" dirty="0" smtClean="0"/>
              <a:t>The cursor can scroll forward and backward, and the result set is sensitive to changes made by others to the database that occur after the result set was created.</a:t>
            </a:r>
            <a:endParaRPr lang="en-US" sz="1600" dirty="0"/>
          </a:p>
        </p:txBody>
      </p:sp>
      <p:sp>
        <p:nvSpPr>
          <p:cNvPr id="1104902" name="Rectangle 6"/>
          <p:cNvSpPr>
            <a:spLocks noChangeArrowheads="1"/>
          </p:cNvSpPr>
          <p:nvPr/>
        </p:nvSpPr>
        <p:spPr bwMode="auto">
          <a:xfrm>
            <a:off x="5334000" y="2590800"/>
            <a:ext cx="2514600" cy="4572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38100" cmpd="dbl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997A99"/>
            </a:prstShdw>
          </a:effectLst>
        </p:spPr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</a:pPr>
            <a:r>
              <a:rPr lang="en-US" b="0" u="sng"/>
              <a:t>Description</a:t>
            </a:r>
          </a:p>
        </p:txBody>
      </p:sp>
      <p:sp>
        <p:nvSpPr>
          <p:cNvPr id="1104903" name="Rectangle 7"/>
          <p:cNvSpPr>
            <a:spLocks noChangeArrowheads="1"/>
          </p:cNvSpPr>
          <p:nvPr/>
        </p:nvSpPr>
        <p:spPr bwMode="auto">
          <a:xfrm>
            <a:off x="609600" y="2400300"/>
            <a:ext cx="4267200" cy="35433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Front">
              <a:rot lat="1500000" lon="20099985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lIns="92075" tIns="46038" rIns="92075" bIns="46038">
            <a:flatTx/>
          </a:bodyPr>
          <a:lstStyle/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r>
              <a:rPr lang="en-US" sz="1600"/>
              <a:t>TYPE_FORWARD_ONLY</a:t>
            </a:r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r>
              <a:rPr lang="en-US" sz="1600"/>
              <a:t>TYPE_SCROLL_SENSITIVE</a:t>
            </a:r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r>
              <a:rPr lang="en-US" sz="1600"/>
              <a:t>TYPE_SCROLL_INSENSITIVE </a:t>
            </a:r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None/>
            </a:pPr>
            <a:endParaRPr lang="en-US" sz="1600"/>
          </a:p>
        </p:txBody>
      </p:sp>
      <p:sp>
        <p:nvSpPr>
          <p:cNvPr id="1104904" name="Rectangle 8"/>
          <p:cNvSpPr>
            <a:spLocks noChangeArrowheads="1"/>
          </p:cNvSpPr>
          <p:nvPr/>
        </p:nvSpPr>
        <p:spPr bwMode="auto">
          <a:xfrm>
            <a:off x="885825" y="2681288"/>
            <a:ext cx="2514600" cy="3810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38100" cmpd="dbl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997A99"/>
            </a:prstShdw>
          </a:effectLst>
        </p:spPr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</a:pPr>
            <a:r>
              <a:rPr lang="en-US" b="0" u="sng"/>
              <a:t>Field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0490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490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490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0490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490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490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0490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0490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04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04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04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4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0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0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04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04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4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4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4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4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4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4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4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4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049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049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049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049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901" grpId="0" build="p" animBg="1" autoUpdateAnimBg="0"/>
      <p:bldP spid="1104902" grpId="0" animBg="1"/>
      <p:bldP spid="1104903" grpId="0" build="p" animBg="1"/>
      <p:bldP spid="110490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API (Continued)</a:t>
            </a:r>
          </a:p>
        </p:txBody>
      </p:sp>
      <p:sp>
        <p:nvSpPr>
          <p:cNvPr id="12697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5EB320-9DDC-4FA8-A038-7C3C613A1D90}" type="slidenum">
              <a:rPr lang="en-US" sz="1000">
                <a:solidFill>
                  <a:srgbClr val="FFFFFF"/>
                </a:solidFill>
              </a:rPr>
              <a:pPr/>
              <a:t>56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26981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533400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ResultSet Fields</a:t>
            </a:r>
          </a:p>
        </p:txBody>
      </p:sp>
      <p:sp>
        <p:nvSpPr>
          <p:cNvPr id="126982" name="Line 4"/>
          <p:cNvSpPr>
            <a:spLocks noChangeShapeType="1"/>
          </p:cNvSpPr>
          <p:nvPr/>
        </p:nvSpPr>
        <p:spPr bwMode="auto">
          <a:xfrm>
            <a:off x="4752975" y="2295525"/>
            <a:ext cx="0" cy="3733800"/>
          </a:xfrm>
          <a:prstGeom prst="line">
            <a:avLst/>
          </a:prstGeom>
          <a:noFill/>
          <a:ln w="57150">
            <a:solidFill>
              <a:srgbClr val="FFCCFF"/>
            </a:solidFill>
            <a:round/>
            <a:headEnd type="none" w="sm" len="sm"/>
            <a:tailEnd type="none" w="sm" len="sm"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106949" name="Rectangle 5"/>
          <p:cNvSpPr>
            <a:spLocks noChangeArrowheads="1"/>
          </p:cNvSpPr>
          <p:nvPr/>
        </p:nvSpPr>
        <p:spPr bwMode="auto">
          <a:xfrm>
            <a:off x="4791075" y="2405063"/>
            <a:ext cx="4038600" cy="35433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lIns="92075" tIns="46038" rIns="92075" bIns="46038">
            <a:flatTx/>
          </a:bodyPr>
          <a:lstStyle/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 dirty="0"/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 dirty="0"/>
          </a:p>
          <a:p>
            <a:pPr marL="457200" indent="-457200" eaLnBrk="1" hangingPunct="1">
              <a:lnSpc>
                <a:spcPct val="115000"/>
              </a:lnSpc>
              <a:buClr>
                <a:schemeClr val="accent1"/>
              </a:buClr>
              <a:buSzPct val="125000"/>
              <a:buFont typeface="Wingdings" pitchFamily="2" charset="2"/>
              <a:buAutoNum type="arabicPeriod" startAt="4"/>
            </a:pPr>
            <a:r>
              <a:rPr lang="en-US" sz="1600" dirty="0" smtClean="0"/>
              <a:t>Does not allow to update the </a:t>
            </a:r>
            <a:r>
              <a:rPr lang="en-US" sz="1600" dirty="0" err="1" smtClean="0"/>
              <a:t>ResultSet</a:t>
            </a:r>
            <a:r>
              <a:rPr lang="en-US" sz="1600" dirty="0" smtClean="0"/>
              <a:t> object.</a:t>
            </a:r>
          </a:p>
          <a:p>
            <a:pPr marL="457200" indent="-457200" eaLnBrk="1" hangingPunct="1">
              <a:lnSpc>
                <a:spcPct val="115000"/>
              </a:lnSpc>
              <a:buClr>
                <a:schemeClr val="accent1"/>
              </a:buClr>
              <a:buSzPct val="125000"/>
              <a:buFont typeface="Wingdings" pitchFamily="2" charset="2"/>
              <a:buAutoNum type="arabicPeriod" startAt="4"/>
            </a:pPr>
            <a:endParaRPr lang="en-US" sz="1600" dirty="0" smtClean="0"/>
          </a:p>
          <a:p>
            <a:pPr marL="457200" indent="-457200" eaLnBrk="1" hangingPunct="1">
              <a:lnSpc>
                <a:spcPct val="115000"/>
              </a:lnSpc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4"/>
            </a:pPr>
            <a:r>
              <a:rPr lang="en-US" sz="1600" dirty="0" smtClean="0"/>
              <a:t>Allows </a:t>
            </a:r>
            <a:r>
              <a:rPr lang="en-US" sz="1600" dirty="0"/>
              <a:t>to update the </a:t>
            </a:r>
            <a:r>
              <a:rPr lang="en-US" sz="1600" dirty="0" err="1"/>
              <a:t>ResultSet</a:t>
            </a:r>
            <a:r>
              <a:rPr lang="en-US" sz="1600" dirty="0"/>
              <a:t> object </a:t>
            </a:r>
            <a:r>
              <a:rPr lang="en-US" sz="1600" dirty="0" smtClean="0"/>
              <a:t>.</a:t>
            </a:r>
            <a:endParaRPr lang="en-US" sz="1600" dirty="0"/>
          </a:p>
          <a:p>
            <a:pPr marL="457200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4"/>
            </a:pPr>
            <a:endParaRPr lang="en-US" sz="1600" dirty="0"/>
          </a:p>
        </p:txBody>
      </p:sp>
      <p:sp>
        <p:nvSpPr>
          <p:cNvPr id="1106950" name="Rectangle 6"/>
          <p:cNvSpPr>
            <a:spLocks noChangeArrowheads="1"/>
          </p:cNvSpPr>
          <p:nvPr/>
        </p:nvSpPr>
        <p:spPr bwMode="auto">
          <a:xfrm>
            <a:off x="5334000" y="2590800"/>
            <a:ext cx="2514600" cy="4572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38100" cmpd="dbl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997A99"/>
            </a:prstShdw>
          </a:effectLst>
        </p:spPr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</a:pPr>
            <a:r>
              <a:rPr lang="en-US" b="0" u="sng"/>
              <a:t>Description</a:t>
            </a:r>
          </a:p>
        </p:txBody>
      </p:sp>
      <p:sp>
        <p:nvSpPr>
          <p:cNvPr id="1106951" name="Rectangle 7"/>
          <p:cNvSpPr>
            <a:spLocks noChangeArrowheads="1"/>
          </p:cNvSpPr>
          <p:nvPr/>
        </p:nvSpPr>
        <p:spPr bwMode="auto">
          <a:xfrm>
            <a:off x="609600" y="2400300"/>
            <a:ext cx="4267200" cy="35433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Front">
              <a:rot lat="1500000" lon="20099985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 lIns="92075" tIns="46038" rIns="92075" bIns="46038">
            <a:flatTx/>
          </a:bodyPr>
          <a:lstStyle/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Tx/>
              <a:buChar char="•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4"/>
            </a:pPr>
            <a:r>
              <a:rPr lang="en-US" sz="1600"/>
              <a:t>CONCUR_READ_ONLY</a:t>
            </a:r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4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4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4"/>
            </a:pPr>
            <a:r>
              <a:rPr lang="en-US" sz="1600"/>
              <a:t>CONCUR_UPDATABLE</a:t>
            </a:r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  <a:buFont typeface="Wingdings" pitchFamily="2" charset="2"/>
              <a:buAutoNum type="arabicPeriod" startAt="4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  <a:p>
            <a:pPr marL="515938" indent="-457200" eaLnBrk="1" hangingPunct="1">
              <a:spcBef>
                <a:spcPct val="10000"/>
              </a:spcBef>
              <a:spcAft>
                <a:spcPct val="15000"/>
              </a:spcAft>
              <a:buClr>
                <a:schemeClr val="accent1"/>
              </a:buClr>
              <a:buSzPct val="125000"/>
            </a:pPr>
            <a:endParaRPr lang="en-US" sz="1600"/>
          </a:p>
        </p:txBody>
      </p:sp>
      <p:sp>
        <p:nvSpPr>
          <p:cNvPr id="1106952" name="Rectangle 8"/>
          <p:cNvSpPr>
            <a:spLocks noChangeArrowheads="1"/>
          </p:cNvSpPr>
          <p:nvPr/>
        </p:nvSpPr>
        <p:spPr bwMode="auto">
          <a:xfrm>
            <a:off x="885825" y="2681288"/>
            <a:ext cx="2514600" cy="38100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38100" cmpd="dbl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997A99"/>
            </a:prstShdw>
          </a:effectLst>
        </p:spPr>
        <p:txBody>
          <a:bodyPr lIns="92075" tIns="46038" rIns="92075" bIns="46038"/>
          <a:lstStyle/>
          <a:p>
            <a:pPr algn="ctr" eaLnBrk="1" hangingPunct="1">
              <a:spcBef>
                <a:spcPct val="50000"/>
              </a:spcBef>
            </a:pPr>
            <a:r>
              <a:rPr lang="en-US" b="0" u="sng"/>
              <a:t>Field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069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69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695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0695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69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69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0694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0694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06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06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06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6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06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06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06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06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6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6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6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6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06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06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06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06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069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069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069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069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06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06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06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06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49" grpId="0" build="p" animBg="1" autoUpdateAnimBg="0"/>
      <p:bldP spid="1106950" grpId="0" animBg="1"/>
      <p:bldP spid="1106951" grpId="0" build="p" animBg="1"/>
      <p:bldP spid="110695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45475" cy="4984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Resultset attributes</a:t>
            </a:r>
            <a:endParaRPr lang="en-IN" smtClean="0"/>
          </a:p>
        </p:txBody>
      </p:sp>
      <p:sp>
        <p:nvSpPr>
          <p:cNvPr id="129027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5575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IN" sz="2000" dirty="0" smtClean="0"/>
              <a:t> Statement stmt = </a:t>
            </a:r>
            <a:r>
              <a:rPr lang="en-IN" sz="2000" dirty="0" err="1" smtClean="0"/>
              <a:t>con.createStatement</a:t>
            </a:r>
            <a:r>
              <a:rPr lang="en-IN" sz="2000" dirty="0" smtClean="0"/>
              <a:t>(</a:t>
            </a:r>
          </a:p>
          <a:p>
            <a:pPr eaLnBrk="1" hangingPunct="1">
              <a:buNone/>
            </a:pPr>
            <a:r>
              <a:rPr lang="en-IN" sz="2000" dirty="0" smtClean="0"/>
              <a:t>                       </a:t>
            </a:r>
            <a:r>
              <a:rPr lang="en-IN" sz="2000" dirty="0" err="1" smtClean="0"/>
              <a:t>ResultSet.TYPE_SCROLL_INSENSITIVE</a:t>
            </a:r>
            <a:r>
              <a:rPr lang="en-IN" sz="2000" dirty="0" smtClean="0"/>
              <a:t>, </a:t>
            </a:r>
          </a:p>
          <a:p>
            <a:pPr eaLnBrk="1" hangingPunct="1">
              <a:buNone/>
            </a:pPr>
            <a:r>
              <a:rPr lang="en-IN" sz="2000" dirty="0" smtClean="0"/>
              <a:t>                       </a:t>
            </a:r>
            <a:r>
              <a:rPr lang="en-IN" sz="2000" dirty="0" err="1" smtClean="0"/>
              <a:t>ResultSet.CONCUR_READ_ONLY</a:t>
            </a:r>
            <a:r>
              <a:rPr lang="en-IN" sz="2000" dirty="0" smtClean="0"/>
              <a:t>);</a:t>
            </a:r>
          </a:p>
          <a:p>
            <a:pPr eaLnBrk="1" hangingPunct="1"/>
            <a:r>
              <a:rPr lang="en-IN" sz="2000" dirty="0" smtClean="0"/>
              <a:t> 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</a:t>
            </a:r>
            <a:r>
              <a:rPr lang="en-IN" sz="2000" dirty="0" err="1" smtClean="0"/>
              <a:t>srs</a:t>
            </a:r>
            <a:r>
              <a:rPr lang="en-IN" sz="2000" dirty="0" smtClean="0"/>
              <a:t> = </a:t>
            </a:r>
            <a:r>
              <a:rPr lang="en-IN" sz="2000" dirty="0" err="1" smtClean="0"/>
              <a:t>stmt.executeQuery</a:t>
            </a:r>
            <a:r>
              <a:rPr lang="en-IN" sz="2000" dirty="0" smtClean="0"/>
              <a:t>("SELECT COF_NAME,  PRICE FROM COFFEES");</a:t>
            </a:r>
          </a:p>
          <a:p>
            <a:pPr eaLnBrk="1" hangingPunct="1"/>
            <a:r>
              <a:rPr lang="en-IN" sz="2000" dirty="0" smtClean="0"/>
              <a:t>The first new argument must be one of the 3 constants added to the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interface to indicate the type of a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object: TYPE_FORWARD_ONLY, TYPE_SCROLL_INSENSITIVE, or TYPE_SCROLL_SENSITIVE. </a:t>
            </a:r>
          </a:p>
          <a:p>
            <a:pPr eaLnBrk="1" hangingPunct="1"/>
            <a:r>
              <a:rPr lang="en-IN" sz="2000" dirty="0" smtClean="0"/>
              <a:t>The second new argument must be one of the two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constants for specifying whether a result set is read-only or updatable: CONCUR_READ_ONLY or CONCUR_UPDATABLE</a:t>
            </a:r>
          </a:p>
        </p:txBody>
      </p:sp>
      <p:sp>
        <p:nvSpPr>
          <p:cNvPr id="1290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12902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5BE0F1-12CB-4C60-99D1-F0957648CE8E}" type="slidenum">
              <a:rPr lang="en-US" sz="1000">
                <a:solidFill>
                  <a:srgbClr val="FFFFFF"/>
                </a:solidFill>
              </a:rPr>
              <a:pPr/>
              <a:t>57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N" b="1" smtClean="0"/>
              <a:t> Moving the Cursor Backward</a:t>
            </a:r>
            <a:r>
              <a:rPr lang="en-IN" smtClean="0"/>
              <a:t/>
            </a:r>
            <a:br>
              <a:rPr lang="en-IN" smtClean="0"/>
            </a:br>
            <a:endParaRPr lang="en-IN" smtClean="0"/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IN" dirty="0" smtClean="0"/>
              <a:t> Statement stmt = </a:t>
            </a:r>
            <a:r>
              <a:rPr lang="en-IN" dirty="0" err="1" smtClean="0"/>
              <a:t>con.createStatement</a:t>
            </a:r>
            <a:r>
              <a:rPr lang="en-IN" dirty="0" smtClean="0"/>
              <a:t>(</a:t>
            </a:r>
          </a:p>
          <a:p>
            <a:pPr eaLnBrk="1" hangingPunct="1">
              <a:buNone/>
            </a:pPr>
            <a:r>
              <a:rPr lang="en-IN" dirty="0" smtClean="0"/>
              <a:t>  </a:t>
            </a:r>
            <a:r>
              <a:rPr lang="en-IN" dirty="0" err="1" smtClean="0"/>
              <a:t>ResultSet.TYPE_SCROLL_INSENSITIVE</a:t>
            </a:r>
            <a:r>
              <a:rPr lang="en-IN" dirty="0" smtClean="0"/>
              <a:t>, </a:t>
            </a:r>
          </a:p>
          <a:p>
            <a:pPr eaLnBrk="1" hangingPunct="1">
              <a:buNone/>
            </a:pPr>
            <a:r>
              <a:rPr lang="en-IN" dirty="0" smtClean="0"/>
              <a:t> </a:t>
            </a:r>
            <a:r>
              <a:rPr lang="en-IN" dirty="0" err="1" smtClean="0"/>
              <a:t>ResultSet.CONCUR_READ_ONLY</a:t>
            </a:r>
            <a:r>
              <a:rPr lang="en-IN" dirty="0" smtClean="0"/>
              <a:t>);</a:t>
            </a:r>
          </a:p>
          <a:p>
            <a:pPr eaLnBrk="1" hangingPunct="1"/>
            <a:r>
              <a:rPr lang="en-IN" dirty="0" smtClean="0"/>
              <a:t>  </a:t>
            </a:r>
            <a:r>
              <a:rPr lang="en-IN" dirty="0" err="1" smtClean="0"/>
              <a:t>ResultSet</a:t>
            </a:r>
            <a:r>
              <a:rPr lang="en-IN" dirty="0" smtClean="0"/>
              <a:t> </a:t>
            </a:r>
            <a:r>
              <a:rPr lang="en-IN" dirty="0" err="1" smtClean="0"/>
              <a:t>srs</a:t>
            </a:r>
            <a:r>
              <a:rPr lang="en-IN" dirty="0" smtClean="0"/>
              <a:t> = </a:t>
            </a:r>
            <a:r>
              <a:rPr lang="en-IN" dirty="0" err="1" smtClean="0"/>
              <a:t>stmt.executeQuery</a:t>
            </a:r>
            <a:r>
              <a:rPr lang="en-IN" dirty="0" smtClean="0"/>
              <a:t>(</a:t>
            </a:r>
          </a:p>
          <a:p>
            <a:pPr eaLnBrk="1" hangingPunct="1">
              <a:buNone/>
            </a:pPr>
            <a:r>
              <a:rPr lang="en-IN" dirty="0" smtClean="0"/>
              <a:t>"SELECT COF_NAME, PRICE FROM COFFEES");</a:t>
            </a:r>
          </a:p>
          <a:p>
            <a:pPr eaLnBrk="1" hangingPunct="1"/>
            <a:r>
              <a:rPr lang="en-IN" dirty="0" smtClean="0"/>
              <a:t>   </a:t>
            </a:r>
            <a:r>
              <a:rPr lang="en-IN" dirty="0" err="1" smtClean="0"/>
              <a:t>srs.afterLast</a:t>
            </a:r>
            <a:r>
              <a:rPr lang="en-IN" dirty="0" smtClean="0"/>
              <a:t>();</a:t>
            </a:r>
          </a:p>
          <a:p>
            <a:pPr eaLnBrk="1" hangingPunct="1"/>
            <a:r>
              <a:rPr lang="en-IN" dirty="0" smtClean="0"/>
              <a:t>  while (</a:t>
            </a:r>
            <a:r>
              <a:rPr lang="en-IN" dirty="0" err="1" smtClean="0"/>
              <a:t>srs.previous</a:t>
            </a:r>
            <a:r>
              <a:rPr lang="en-IN" dirty="0" smtClean="0"/>
              <a:t>()) {</a:t>
            </a:r>
          </a:p>
          <a:p>
            <a:pPr eaLnBrk="1" hangingPunct="1"/>
            <a:r>
              <a:rPr lang="en-IN" dirty="0" smtClean="0"/>
              <a:t>    String name = </a:t>
            </a:r>
            <a:r>
              <a:rPr lang="en-IN" dirty="0" err="1" smtClean="0"/>
              <a:t>srs.getString</a:t>
            </a:r>
            <a:r>
              <a:rPr lang="en-IN" dirty="0" smtClean="0"/>
              <a:t>("COF_NAME");</a:t>
            </a:r>
          </a:p>
          <a:p>
            <a:pPr eaLnBrk="1" hangingPunct="1"/>
            <a:r>
              <a:rPr lang="en-IN" dirty="0" smtClean="0"/>
              <a:t>    float price = </a:t>
            </a:r>
            <a:r>
              <a:rPr lang="en-IN" dirty="0" err="1" smtClean="0"/>
              <a:t>srs.getFloat</a:t>
            </a:r>
            <a:r>
              <a:rPr lang="en-IN" dirty="0" smtClean="0"/>
              <a:t>("PRICE");</a:t>
            </a:r>
          </a:p>
          <a:p>
            <a:pPr eaLnBrk="1" hangingPunct="1"/>
            <a:r>
              <a:rPr lang="en-IN" dirty="0" smtClean="0"/>
              <a:t>    </a:t>
            </a:r>
            <a:r>
              <a:rPr lang="en-IN" dirty="0" err="1" smtClean="0"/>
              <a:t>System.out.println</a:t>
            </a:r>
            <a:r>
              <a:rPr lang="en-IN" dirty="0" smtClean="0"/>
              <a:t>(name + "     " + price);</a:t>
            </a:r>
          </a:p>
          <a:p>
            <a:pPr eaLnBrk="1" hangingPunct="1"/>
            <a:r>
              <a:rPr lang="en-IN" dirty="0" smtClean="0"/>
              <a:t>  }</a:t>
            </a:r>
          </a:p>
        </p:txBody>
      </p:sp>
      <p:sp>
        <p:nvSpPr>
          <p:cNvPr id="1300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13005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1D7558-917F-4B83-A94A-5DF0228BD477}" type="slidenum">
              <a:rPr lang="en-US" sz="1000">
                <a:solidFill>
                  <a:srgbClr val="FFFFFF"/>
                </a:solidFill>
              </a:rPr>
              <a:pPr/>
              <a:t>58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Class Diagram</a:t>
            </a:r>
          </a:p>
        </p:txBody>
      </p:sp>
      <p:sp>
        <p:nvSpPr>
          <p:cNvPr id="1351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391C3E-2855-4BEC-A459-75F964BB6003}" type="slidenum">
              <a:rPr lang="en-US" sz="1000">
                <a:solidFill>
                  <a:srgbClr val="FFFFFF"/>
                </a:solidFill>
              </a:rPr>
              <a:pPr/>
              <a:t>59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228600" y="1676400"/>
            <a:ext cx="8763000" cy="4343400"/>
          </a:xfrm>
          <a:prstGeom prst="rect">
            <a:avLst/>
          </a:prstGeom>
          <a:gradFill rotWithShape="1">
            <a:gsLst>
              <a:gs pos="0">
                <a:srgbClr val="FFFF99">
                  <a:alpha val="50998"/>
                </a:srgbClr>
              </a:gs>
              <a:gs pos="100000">
                <a:schemeClr val="bg1">
                  <a:alpha val="39998"/>
                </a:schemeClr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50000"/>
              </a:spcBef>
            </a:pPr>
            <a:endParaRPr lang="en-SG"/>
          </a:p>
        </p:txBody>
      </p:sp>
      <p:pic>
        <p:nvPicPr>
          <p:cNvPr id="135174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057400"/>
            <a:ext cx="7848600" cy="3352800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0668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JDBC Drivers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76413"/>
            <a:ext cx="8077200" cy="3902075"/>
          </a:xfrm>
          <a:solidFill>
            <a:srgbClr val="FFFFFF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2400" b="1" dirty="0" smtClean="0"/>
              <a:t>Type I: “Bridge” -</a:t>
            </a:r>
          </a:p>
          <a:p>
            <a:pPr eaLnBrk="1" hangingPunct="1"/>
            <a:endParaRPr lang="en-US" sz="2400" b="1" dirty="0" smtClean="0"/>
          </a:p>
          <a:p>
            <a:pPr eaLnBrk="1" hangingPunct="1"/>
            <a:r>
              <a:rPr lang="en-US" sz="2400" b="1" dirty="0" smtClean="0"/>
              <a:t>Type II: “Native” -</a:t>
            </a:r>
            <a:endParaRPr lang="en-US" sz="2400" b="1" dirty="0" smtClean="0">
              <a:solidFill>
                <a:srgbClr val="0033CC"/>
              </a:solidFill>
            </a:endParaRPr>
          </a:p>
          <a:p>
            <a:pPr eaLnBrk="1" hangingPunct="1"/>
            <a:endParaRPr lang="en-US" sz="2400" b="1" dirty="0" smtClean="0">
              <a:solidFill>
                <a:srgbClr val="0033CC"/>
              </a:solidFill>
            </a:endParaRPr>
          </a:p>
          <a:p>
            <a:pPr eaLnBrk="1" hangingPunct="1"/>
            <a:r>
              <a:rPr lang="en-US" sz="2400" b="1" dirty="0" smtClean="0"/>
              <a:t>Type III: “Middleware” -</a:t>
            </a:r>
          </a:p>
          <a:p>
            <a:pPr eaLnBrk="1" hangingPunct="1"/>
            <a:endParaRPr lang="en-US" sz="2400" b="1" dirty="0" smtClean="0">
              <a:solidFill>
                <a:srgbClr val="0033CC"/>
              </a:solidFill>
            </a:endParaRPr>
          </a:p>
          <a:p>
            <a:pPr eaLnBrk="1" hangingPunct="1"/>
            <a:r>
              <a:rPr lang="en-US" sz="2400" b="1" dirty="0" smtClean="0"/>
              <a:t>Type IV: “Pure” -</a:t>
            </a:r>
            <a:endParaRPr lang="en-US" sz="2400" b="1" dirty="0" smtClean="0">
              <a:solidFill>
                <a:srgbClr val="0033CC"/>
              </a:solidFill>
            </a:endParaRPr>
          </a:p>
          <a:p>
            <a:pPr eaLnBrk="1" hangingPunct="1"/>
            <a:endParaRPr lang="en-US" b="1" dirty="0" smtClean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01D827-F710-46AA-A913-20A27B66EBD6}" type="slidenum">
              <a:rPr lang="en-US" sz="1000">
                <a:solidFill>
                  <a:srgbClr val="FFFFFF"/>
                </a:solidFill>
              </a:rPr>
              <a:pPr/>
              <a:t>6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28678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724400" y="1752600"/>
            <a:ext cx="4114800" cy="533400"/>
          </a:xfrm>
          <a:prstGeom prst="rect">
            <a:avLst/>
          </a:prstGeom>
          <a:solidFill>
            <a:srgbClr val="008080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wrap="none" anchor="ctr">
            <a:flatTx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</a:rPr>
              <a:t>JDBC-ODBC Bridge Driver</a:t>
            </a:r>
          </a:p>
        </p:txBody>
      </p:sp>
      <p:sp>
        <p:nvSpPr>
          <p:cNvPr id="28679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648200" y="2590800"/>
            <a:ext cx="4114800" cy="533400"/>
          </a:xfrm>
          <a:prstGeom prst="rect">
            <a:avLst/>
          </a:prstGeom>
          <a:solidFill>
            <a:srgbClr val="008080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wrap="none" anchor="ctr">
            <a:flatTx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0">
                <a:solidFill>
                  <a:schemeClr val="bg1"/>
                </a:solidFill>
              </a:rPr>
              <a:t>Native-API Partly-Java Driver</a:t>
            </a:r>
          </a:p>
        </p:txBody>
      </p:sp>
      <p:sp>
        <p:nvSpPr>
          <p:cNvPr id="28680" name="Rectangl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029200" y="3505200"/>
            <a:ext cx="4114800" cy="533400"/>
          </a:xfrm>
          <a:prstGeom prst="rect">
            <a:avLst/>
          </a:prstGeom>
          <a:solidFill>
            <a:srgbClr val="008080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wrap="none" anchor="ctr">
            <a:flatTx/>
          </a:bodyPr>
          <a:lstStyle/>
          <a:p>
            <a:pPr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b="0" dirty="0">
                <a:solidFill>
                  <a:schemeClr val="bg1"/>
                </a:solidFill>
              </a:rPr>
              <a:t>JDBC-Net Pure-Java Driver </a:t>
            </a:r>
          </a:p>
        </p:txBody>
      </p:sp>
      <p:sp>
        <p:nvSpPr>
          <p:cNvPr id="28681" name="Rectangle 8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191000" y="4267200"/>
            <a:ext cx="4114800" cy="533400"/>
          </a:xfrm>
          <a:prstGeom prst="rect">
            <a:avLst/>
          </a:prstGeom>
          <a:solidFill>
            <a:srgbClr val="008080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wrap="none" anchor="ctr">
            <a:flatTx/>
          </a:bodyPr>
          <a:lstStyle/>
          <a:p>
            <a:pPr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b="0" dirty="0">
              <a:solidFill>
                <a:schemeClr val="bg1"/>
              </a:solidFill>
            </a:endParaRPr>
          </a:p>
          <a:p>
            <a:pPr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b="0" dirty="0">
                <a:solidFill>
                  <a:schemeClr val="bg1"/>
                </a:solidFill>
              </a:rPr>
              <a:t>Native Protocol Pure-Java Driver</a:t>
            </a:r>
            <a:r>
              <a:rPr lang="en-US" b="0" dirty="0">
                <a:solidFill>
                  <a:schemeClr val="bg1"/>
                </a:solidFill>
                <a:hlinkClick r:id="rId6" action="ppaction://hlinksldjump"/>
              </a:rPr>
              <a:t> </a:t>
            </a:r>
            <a:endParaRPr lang="en-US" b="0" dirty="0">
              <a:solidFill>
                <a:schemeClr val="bg1"/>
              </a:solidFill>
            </a:endParaRPr>
          </a:p>
          <a:p>
            <a:pPr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28682" name="Rectangle 9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0" y="5791200"/>
            <a:ext cx="9144000" cy="533400"/>
          </a:xfrm>
          <a:prstGeom prst="rect">
            <a:avLst/>
          </a:prstGeom>
          <a:solidFill>
            <a:srgbClr val="008080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b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b="0">
                <a:solidFill>
                  <a:schemeClr val="bg1"/>
                </a:solidFill>
              </a:rPr>
              <a:t>Overview of All Drivers</a:t>
            </a:r>
          </a:p>
          <a:p>
            <a:pPr algn="ctr"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b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1242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Type I Drivers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76413"/>
            <a:ext cx="3811588" cy="355758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Use bridging technology</a:t>
            </a:r>
          </a:p>
          <a:p>
            <a:pPr eaLnBrk="1" hangingPunct="1"/>
            <a:r>
              <a:rPr lang="en-US" sz="1800" dirty="0" smtClean="0"/>
              <a:t>Translates query obtained by JDBC into corresponding ODBC query, which is then handled by the ODBC(Open </a:t>
            </a:r>
            <a:r>
              <a:rPr lang="en-US" sz="1800" dirty="0" err="1" smtClean="0"/>
              <a:t>DataBase</a:t>
            </a:r>
            <a:r>
              <a:rPr lang="en-US" sz="1800" dirty="0" smtClean="0"/>
              <a:t> Connectivity) driver. </a:t>
            </a:r>
          </a:p>
          <a:p>
            <a:pPr eaLnBrk="1" hangingPunct="1"/>
            <a:r>
              <a:rPr lang="en-US" sz="1800" dirty="0" smtClean="0"/>
              <a:t>Almost any database for which ODBC driver is installed, can be accessed. </a:t>
            </a:r>
          </a:p>
        </p:txBody>
      </p:sp>
      <p:pic>
        <p:nvPicPr>
          <p:cNvPr id="30724" name="Picture 7" descr="Schematic of the JDBC-ODBC brid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0" y="990600"/>
            <a:ext cx="4114800" cy="5181600"/>
          </a:xfrm>
          <a:noFill/>
        </p:spPr>
      </p:pic>
      <p:sp>
        <p:nvSpPr>
          <p:cNvPr id="3072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F30270-C08C-4425-B48D-CD020FC597A6}" type="slidenum">
              <a:rPr lang="en-US" sz="1000">
                <a:solidFill>
                  <a:srgbClr val="FFFFFF"/>
                </a:solidFill>
              </a:rPr>
              <a:pPr/>
              <a:t>7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Disadvantage of Type-I Driver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5575" cy="39020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Performance overhead since the calls have to go through the JDBC overhead bridge to the ODBC driver, then to the native db connectivity interface. </a:t>
            </a:r>
          </a:p>
          <a:p>
            <a:pPr eaLnBrk="1" hangingPunct="1"/>
            <a:r>
              <a:rPr lang="en-US" sz="2000" dirty="0" smtClean="0"/>
              <a:t>The ODBC driver needs to be installed on the client machine. </a:t>
            </a:r>
          </a:p>
          <a:p>
            <a:pPr eaLnBrk="1" hangingPunct="1"/>
            <a:r>
              <a:rPr lang="en-US" sz="2000" dirty="0" smtClean="0"/>
              <a:t>Not good for Web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33BCF5-D57D-4FD3-8CA0-F50D8B69AB5D}" type="slidenum">
              <a:rPr lang="en-US" sz="1000">
                <a:solidFill>
                  <a:srgbClr val="FFFFFF"/>
                </a:solidFill>
              </a:rPr>
              <a:pPr/>
              <a:t>8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Type II Drivers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Native API drivers</a:t>
            </a:r>
          </a:p>
          <a:p>
            <a:pPr eaLnBrk="1" hangingPunct="1"/>
            <a:r>
              <a:rPr lang="en-US" sz="1800" dirty="0" smtClean="0"/>
              <a:t>Better performance than Type 1 since no </a:t>
            </a:r>
            <a:r>
              <a:rPr lang="en-US" sz="1800" dirty="0" err="1" smtClean="0"/>
              <a:t>jdbc</a:t>
            </a:r>
            <a:r>
              <a:rPr lang="en-US" sz="1800" dirty="0" smtClean="0"/>
              <a:t> to </a:t>
            </a:r>
            <a:r>
              <a:rPr lang="en-US" sz="1800" dirty="0" err="1" smtClean="0"/>
              <a:t>odbc</a:t>
            </a:r>
            <a:r>
              <a:rPr lang="en-US" sz="1800" dirty="0" smtClean="0"/>
              <a:t> translation is needed. </a:t>
            </a:r>
          </a:p>
          <a:p>
            <a:pPr eaLnBrk="1" hangingPunct="1"/>
            <a:r>
              <a:rPr lang="en-US" sz="1800" dirty="0" smtClean="0"/>
              <a:t>Converts JDBC calls into calls to the client API for that database. </a:t>
            </a:r>
          </a:p>
          <a:p>
            <a:pPr eaLnBrk="1" hangingPunct="1">
              <a:buFontTx/>
              <a:buNone/>
            </a:pPr>
            <a:endParaRPr lang="en-US" sz="1600" b="1" dirty="0" smtClean="0"/>
          </a:p>
        </p:txBody>
      </p:sp>
      <p:pic>
        <p:nvPicPr>
          <p:cNvPr id="33796" name="Picture 6" descr="Schematic of the Native API drive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r:link="rId4" cstate="print"/>
          <a:stretch>
            <a:fillRect/>
          </a:stretch>
        </p:blipFill>
        <p:spPr>
          <a:xfrm>
            <a:off x="5105400" y="685800"/>
            <a:ext cx="3429000" cy="4724400"/>
          </a:xfrm>
          <a:noFill/>
          <a:ln>
            <a:solidFill>
              <a:srgbClr val="FF9900"/>
            </a:solidFill>
          </a:ln>
        </p:spPr>
      </p:pic>
      <p:sp>
        <p:nvSpPr>
          <p:cNvPr id="3379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0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IBM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EB9784-6278-48B7-A76B-97EED0723371}" type="slidenum">
              <a:rPr lang="en-US" sz="1000">
                <a:solidFill>
                  <a:srgbClr val="FFFFFF"/>
                </a:solidFill>
              </a:rPr>
              <a:pPr/>
              <a:t>9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11567</TotalTime>
  <Words>2721</Words>
  <Application>Microsoft Office PowerPoint</Application>
  <PresentationFormat>On-screen Show (4:3)</PresentationFormat>
  <Paragraphs>746</Paragraphs>
  <Slides>60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Urban</vt:lpstr>
      <vt:lpstr>Java Programming</vt:lpstr>
      <vt:lpstr>Agenda</vt:lpstr>
      <vt:lpstr>PowerPoint Presentation</vt:lpstr>
      <vt:lpstr>JDBC Architecture</vt:lpstr>
      <vt:lpstr>JDBC Architecture (Continued)</vt:lpstr>
      <vt:lpstr>JDBC Drivers</vt:lpstr>
      <vt:lpstr>Type I Drivers</vt:lpstr>
      <vt:lpstr>Disadvantage of Type-I Driver</vt:lpstr>
      <vt:lpstr>Type II Drivers</vt:lpstr>
      <vt:lpstr>Disadvantage of Type-II Driver</vt:lpstr>
      <vt:lpstr>Type III Drivers</vt:lpstr>
      <vt:lpstr>Disadvantage of Type-III Driver</vt:lpstr>
      <vt:lpstr>Type IV Drivers</vt:lpstr>
      <vt:lpstr>Disadvantage of Type-IV Driver</vt:lpstr>
      <vt:lpstr>JDBC Drivers (Fig.)</vt:lpstr>
      <vt:lpstr>JDBC API</vt:lpstr>
      <vt:lpstr>JDBC API (Continued)</vt:lpstr>
      <vt:lpstr>Steps to create JDBC Application</vt:lpstr>
      <vt:lpstr>Steps to create JDBC Application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PowerPoint Presentation</vt:lpstr>
      <vt:lpstr>JDBC API (Continued)</vt:lpstr>
      <vt:lpstr>JDBC API (Continued)</vt:lpstr>
      <vt:lpstr> Methods in java.sql.statement to Execute SQL Statements </vt:lpstr>
      <vt:lpstr>JDBC Statements</vt:lpstr>
      <vt:lpstr>Creating JDBC Statement</vt:lpstr>
      <vt:lpstr>JDBC API (Continued)</vt:lpstr>
      <vt:lpstr>JDBC API (Continued)</vt:lpstr>
      <vt:lpstr>Prepared Statement (cont..)</vt:lpstr>
      <vt:lpstr>JDBC(stored procedure)</vt:lpstr>
      <vt:lpstr>JDBC(stored procedure) Cont..</vt:lpstr>
      <vt:lpstr>JDBC API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JDBC API (Continued)</vt:lpstr>
      <vt:lpstr>Resultset attributes</vt:lpstr>
      <vt:lpstr> Moving the Cursor Backward </vt:lpstr>
      <vt:lpstr>JDBC Class Diagram</vt:lpstr>
      <vt:lpstr>PowerPoint Presentation</vt:lpstr>
    </vt:vector>
  </TitlesOfParts>
  <Company>NIIT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Sood</dc:creator>
  <cp:lastModifiedBy>VaidehiB</cp:lastModifiedBy>
  <cp:revision>1033</cp:revision>
  <dcterms:created xsi:type="dcterms:W3CDTF">2003-07-08T03:17:30Z</dcterms:created>
  <dcterms:modified xsi:type="dcterms:W3CDTF">2018-07-26T07:33:52Z</dcterms:modified>
</cp:coreProperties>
</file>