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8" r:id="rId8"/>
    <p:sldId id="273" r:id="rId9"/>
    <p:sldId id="269" r:id="rId10"/>
    <p:sldId id="263" r:id="rId11"/>
    <p:sldId id="264" r:id="rId12"/>
    <p:sldId id="265" r:id="rId13"/>
    <p:sldId id="262" r:id="rId14"/>
    <p:sldId id="266" r:id="rId15"/>
    <p:sldId id="267" r:id="rId16"/>
    <p:sldId id="272" r:id="rId17"/>
    <p:sldId id="274" r:id="rId18"/>
    <p:sldId id="275" r:id="rId19"/>
    <p:sldId id="271" r:id="rId20"/>
    <p:sldId id="276" r:id="rId21"/>
    <p:sldId id="270" r:id="rId22"/>
    <p:sldId id="278" r:id="rId23"/>
    <p:sldId id="286" r:id="rId24"/>
    <p:sldId id="287" r:id="rId25"/>
    <p:sldId id="279" r:id="rId26"/>
    <p:sldId id="282" r:id="rId27"/>
    <p:sldId id="280" r:id="rId28"/>
    <p:sldId id="281" r:id="rId29"/>
    <p:sldId id="283" r:id="rId30"/>
    <p:sldId id="284" r:id="rId31"/>
    <p:sldId id="296" r:id="rId32"/>
    <p:sldId id="297" r:id="rId33"/>
    <p:sldId id="298" r:id="rId34"/>
    <p:sldId id="299" r:id="rId35"/>
    <p:sldId id="300" r:id="rId36"/>
    <p:sldId id="285" r:id="rId37"/>
    <p:sldId id="288" r:id="rId38"/>
    <p:sldId id="289" r:id="rId39"/>
    <p:sldId id="292" r:id="rId40"/>
    <p:sldId id="290" r:id="rId41"/>
    <p:sldId id="291" r:id="rId42"/>
    <p:sldId id="293" r:id="rId43"/>
    <p:sldId id="294" r:id="rId44"/>
    <p:sldId id="295" r:id="rId45"/>
    <p:sldId id="277"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5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7/5/2018</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7/5/2018</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7/5/2018</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7/5/2018</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Advance Java</a:t>
            </a:r>
            <a:endParaRPr lang="en-IN" dirty="0"/>
          </a:p>
        </p:txBody>
      </p:sp>
      <p:sp>
        <p:nvSpPr>
          <p:cNvPr id="3" name="Subtitle 2"/>
          <p:cNvSpPr>
            <a:spLocks noGrp="1"/>
          </p:cNvSpPr>
          <p:nvPr>
            <p:ph type="subTitle" idx="1"/>
          </p:nvPr>
        </p:nvSpPr>
        <p:spPr/>
        <p:txBody>
          <a:bodyPr/>
          <a:lstStyle/>
          <a:p>
            <a:r>
              <a:rPr lang="en-IN" dirty="0" smtClean="0"/>
              <a:t>Lecture 1</a:t>
            </a:r>
            <a:endParaRPr lang="en-IN" dirty="0"/>
          </a:p>
        </p:txBody>
      </p:sp>
    </p:spTree>
    <p:extLst>
      <p:ext uri="{BB962C8B-B14F-4D97-AF65-F5344CB8AC3E}">
        <p14:creationId xmlns:p14="http://schemas.microsoft.com/office/powerpoint/2010/main" val="33139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Common Gateway Interface(CGI)</a:t>
            </a:r>
            <a:endParaRPr lang="en-IN" dirty="0"/>
          </a:p>
        </p:txBody>
      </p:sp>
      <p:sp>
        <p:nvSpPr>
          <p:cNvPr id="3" name="Content Placeholder 2"/>
          <p:cNvSpPr>
            <a:spLocks noGrp="1"/>
          </p:cNvSpPr>
          <p:nvPr>
            <p:ph idx="1"/>
          </p:nvPr>
        </p:nvSpPr>
        <p:spPr/>
        <p:txBody>
          <a:bodyPr>
            <a:normAutofit/>
          </a:bodyPr>
          <a:lstStyle/>
          <a:p>
            <a:r>
              <a:rPr lang="en-IN" sz="1800" dirty="0"/>
              <a:t>The Common Gateway Interface (CGI) is the first technology used to generate dynamic contents. It allows a web client to pass data to the application running on the web server so that a dynamic web page can be returned to the client according to the input data. For example, when you use a search engine, buy a book at an online store; get a stock quote etc., your browser uses CGI to communicate with a server side application</a:t>
            </a:r>
            <a:r>
              <a:rPr lang="en-IN" sz="1800" dirty="0" smtClean="0"/>
              <a:t>.</a:t>
            </a:r>
          </a:p>
          <a:p>
            <a:r>
              <a:rPr lang="en-IN" sz="1800" dirty="0"/>
              <a:t>CGI is not a programming language, rather it is an interface (or a set of rules) that allows an input from a web browser and produce an output in the form of HTML page. A CGI script can be written in a verity of languages such as C, C++, Visual Basic, Perl, FORTRAN and even Java. Out of these, Perl is most commonly used.</a:t>
            </a:r>
          </a:p>
          <a:p>
            <a:r>
              <a:rPr lang="en-IN" sz="1800" dirty="0"/>
              <a:t>When a web server receives a request for a CGI script, the web server passes some parameters to this script and executes it. The script runs and generates some output which is then collected by the web server and returned to the client (browser).</a:t>
            </a:r>
          </a:p>
          <a:p>
            <a:endParaRPr lang="en-IN" sz="1800" dirty="0"/>
          </a:p>
        </p:txBody>
      </p:sp>
    </p:spTree>
    <p:extLst>
      <p:ext uri="{BB962C8B-B14F-4D97-AF65-F5344CB8AC3E}">
        <p14:creationId xmlns:p14="http://schemas.microsoft.com/office/powerpoint/2010/main" val="1671032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Common Gateway Interface(CGI)</a:t>
            </a:r>
          </a:p>
        </p:txBody>
      </p:sp>
      <p:pic>
        <p:nvPicPr>
          <p:cNvPr id="1026" name="Picture 2" descr="CGI request response 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438400"/>
            <a:ext cx="66294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89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pPr marL="109728" indent="0">
              <a:buNone/>
            </a:pPr>
            <a:r>
              <a:rPr lang="en-IN" sz="2000" dirty="0"/>
              <a:t>&lt;html&gt;</a:t>
            </a:r>
          </a:p>
          <a:p>
            <a:pPr marL="109728" indent="0">
              <a:buNone/>
            </a:pPr>
            <a:r>
              <a:rPr lang="en-IN" sz="2000" dirty="0"/>
              <a:t>&lt;head&gt;&lt;title&gt;Cluster Analysis&lt;/title&gt;&lt;/head&gt;</a:t>
            </a:r>
          </a:p>
          <a:p>
            <a:pPr marL="109728" indent="0">
              <a:buNone/>
            </a:pPr>
            <a:r>
              <a:rPr lang="en-IN" sz="2000" dirty="0"/>
              <a:t>&lt;body&gt;</a:t>
            </a:r>
          </a:p>
          <a:p>
            <a:pPr marL="109728" indent="0">
              <a:buNone/>
            </a:pPr>
            <a:r>
              <a:rPr lang="en-IN" sz="2000" dirty="0"/>
              <a:t>&lt;form action="/</a:t>
            </a:r>
            <a:r>
              <a:rPr lang="en-IN" sz="2000" dirty="0" err="1"/>
              <a:t>cgi</a:t>
            </a:r>
            <a:r>
              <a:rPr lang="en-IN" sz="2000" dirty="0"/>
              <a:t>-bin/clusteranalysis.pl" method="GET"&gt;</a:t>
            </a:r>
          </a:p>
          <a:p>
            <a:pPr marL="109728" indent="0">
              <a:buNone/>
            </a:pPr>
            <a:r>
              <a:rPr lang="en-IN" sz="2000" dirty="0"/>
              <a:t>How many clusters?</a:t>
            </a:r>
          </a:p>
          <a:p>
            <a:pPr marL="109728" indent="0">
              <a:buNone/>
            </a:pPr>
            <a:r>
              <a:rPr lang="en-IN" sz="2000" dirty="0"/>
              <a:t>&lt;input type=text name="clusters" size=3&gt;</a:t>
            </a:r>
          </a:p>
          <a:p>
            <a:pPr marL="109728" indent="0">
              <a:buNone/>
            </a:pPr>
            <a:r>
              <a:rPr lang="en-IN" sz="2000" dirty="0"/>
              <a:t>&lt;input type=submit value=" OK "&gt;</a:t>
            </a:r>
          </a:p>
          <a:p>
            <a:pPr marL="109728" indent="0">
              <a:buNone/>
            </a:pPr>
            <a:r>
              <a:rPr lang="en-IN" sz="2000" dirty="0"/>
              <a:t>&lt;/form&gt;</a:t>
            </a:r>
          </a:p>
          <a:p>
            <a:pPr marL="109728" indent="0">
              <a:buNone/>
            </a:pPr>
            <a:r>
              <a:rPr lang="en-IN" sz="2000" dirty="0"/>
              <a:t>&lt;/body&gt;</a:t>
            </a:r>
          </a:p>
          <a:p>
            <a:pPr marL="109728" indent="0">
              <a:buNone/>
            </a:pPr>
            <a:r>
              <a:rPr lang="en-IN" sz="2000" dirty="0"/>
              <a:t>&lt;/html&gt;</a:t>
            </a:r>
          </a:p>
        </p:txBody>
      </p:sp>
    </p:spTree>
    <p:extLst>
      <p:ext uri="{BB962C8B-B14F-4D97-AF65-F5344CB8AC3E}">
        <p14:creationId xmlns:p14="http://schemas.microsoft.com/office/powerpoint/2010/main" val="3614437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Servlet </a:t>
            </a:r>
            <a:r>
              <a:rPr lang="en-IN" dirty="0" err="1" smtClean="0"/>
              <a:t>vs</a:t>
            </a:r>
            <a:r>
              <a:rPr lang="en-IN" dirty="0" smtClean="0"/>
              <a:t> CGI</a:t>
            </a:r>
            <a:endParaRPr lang="en-IN" dirty="0"/>
          </a:p>
        </p:txBody>
      </p:sp>
      <p:sp>
        <p:nvSpPr>
          <p:cNvPr id="3" name="Content Placeholder 2"/>
          <p:cNvSpPr>
            <a:spLocks noGrp="1"/>
          </p:cNvSpPr>
          <p:nvPr>
            <p:ph idx="1"/>
          </p:nvPr>
        </p:nvSpPr>
        <p:spPr/>
        <p:txBody>
          <a:bodyPr>
            <a:normAutofit/>
          </a:bodyPr>
          <a:lstStyle/>
          <a:p>
            <a:r>
              <a:rPr lang="en-IN" sz="1800" dirty="0"/>
              <a:t>Both Java servlets and CGI are used for creating dynamic web applications that accept a user request, process it on the server side and return responses to the user. However, Java servlets provide a number of advantages over traditional CGI which are as follows,</a:t>
            </a:r>
          </a:p>
          <a:p>
            <a:r>
              <a:rPr lang="en-IN" sz="1800" b="1" dirty="0" smtClean="0"/>
              <a:t>Efficient</a:t>
            </a:r>
            <a:r>
              <a:rPr lang="en-IN" sz="1800" dirty="0"/>
              <a:t>: Unlike traditional CGI where a new process is started for each client request, a servlet processes each request as a thread inside of a process. Thus servlets improve the performance as it removes the overhead of creating a new process for request every time.</a:t>
            </a:r>
          </a:p>
          <a:p>
            <a:r>
              <a:rPr lang="en-IN" sz="1800" dirty="0"/>
              <a:t>Also, unlike CGI program which terminates after handling a request, the servlets remains in memory even after they complete a response and destroyed only when the servlet container is shutdown. Thus servlets make it easier to cache computations, keep database connections open and perform other optimizations that rely on persistent data.</a:t>
            </a:r>
          </a:p>
          <a:p>
            <a:endParaRPr lang="en-IN" sz="1800" dirty="0"/>
          </a:p>
        </p:txBody>
      </p:sp>
    </p:spTree>
    <p:extLst>
      <p:ext uri="{BB962C8B-B14F-4D97-AF65-F5344CB8AC3E}">
        <p14:creationId xmlns:p14="http://schemas.microsoft.com/office/powerpoint/2010/main" val="654924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IN" b="1" dirty="0"/>
              <a:t>Powerful</a:t>
            </a:r>
            <a:r>
              <a:rPr lang="en-IN" dirty="0"/>
              <a:t>: Servlets support several capabilities that are difficult or impossible to accomplish with traditional CGI. These capabilities include talking directly to the web server, sharing data between multiple servlets, session tracking and caching of previous computations.</a:t>
            </a:r>
          </a:p>
          <a:p>
            <a:r>
              <a:rPr lang="en-IN" b="1" dirty="0" smtClean="0"/>
              <a:t>Portable</a:t>
            </a:r>
            <a:r>
              <a:rPr lang="en-IN" dirty="0"/>
              <a:t>: Since servlets are written in the Java programming language and follow a standard API, so a servlet can be moved from one servlet compatible web server to another very easily. For example, servlets written for Apache web server can run unchanged on other severs such as Microsoft Internet Information (IIS) Server, IBM Web Sphere etc. On the other hand, CGI programs may be platform dependent, need to be recompiled or web server dependent.</a:t>
            </a:r>
          </a:p>
          <a:p>
            <a:r>
              <a:rPr lang="en-IN" b="1" dirty="0" smtClean="0"/>
              <a:t>Inexpensive</a:t>
            </a:r>
            <a:r>
              <a:rPr lang="en-IN" dirty="0"/>
              <a:t>: A number of free or very inexpensive web servers are available these days. Once you have a web server, adding servlet support to it costs very little. On the other hand, CGI alternatives require a significant initial investment to purchase a proprietary package</a:t>
            </a:r>
            <a:r>
              <a:rPr lang="en-IN" dirty="0" smtClean="0"/>
              <a:t>.</a:t>
            </a:r>
            <a:endParaRPr lang="en-IN" dirty="0"/>
          </a:p>
        </p:txBody>
      </p:sp>
      <p:sp>
        <p:nvSpPr>
          <p:cNvPr id="4" name="Title 1"/>
          <p:cNvSpPr>
            <a:spLocks noGrp="1"/>
          </p:cNvSpPr>
          <p:nvPr>
            <p:ph type="title"/>
          </p:nvPr>
        </p:nvSpPr>
        <p:spPr/>
        <p:txBody>
          <a:bodyPr/>
          <a:lstStyle/>
          <a:p>
            <a:r>
              <a:rPr lang="en-IN" dirty="0" smtClean="0"/>
              <a:t>Servlet </a:t>
            </a:r>
            <a:r>
              <a:rPr lang="en-IN" dirty="0" err="1" smtClean="0"/>
              <a:t>vs</a:t>
            </a:r>
            <a:r>
              <a:rPr lang="en-IN" dirty="0" smtClean="0"/>
              <a:t> CGI</a:t>
            </a:r>
            <a:endParaRPr lang="en-IN" dirty="0"/>
          </a:p>
        </p:txBody>
      </p:sp>
    </p:spTree>
    <p:extLst>
      <p:ext uri="{BB962C8B-B14F-4D97-AF65-F5344CB8AC3E}">
        <p14:creationId xmlns:p14="http://schemas.microsoft.com/office/powerpoint/2010/main" val="1200320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Servlet </a:t>
            </a:r>
            <a:r>
              <a:rPr lang="en-IN" dirty="0" err="1"/>
              <a:t>vs</a:t>
            </a:r>
            <a:r>
              <a:rPr lang="en-IN" dirty="0"/>
              <a:t> CGI</a:t>
            </a:r>
          </a:p>
        </p:txBody>
      </p:sp>
      <p:sp>
        <p:nvSpPr>
          <p:cNvPr id="3" name="Content Placeholder 2"/>
          <p:cNvSpPr>
            <a:spLocks noGrp="1"/>
          </p:cNvSpPr>
          <p:nvPr>
            <p:ph idx="1"/>
          </p:nvPr>
        </p:nvSpPr>
        <p:spPr/>
        <p:txBody>
          <a:bodyPr>
            <a:normAutofit fontScale="70000" lnSpcReduction="20000"/>
          </a:bodyPr>
          <a:lstStyle/>
          <a:p>
            <a:r>
              <a:rPr lang="en-IN" b="1" dirty="0"/>
              <a:t>Language dependency</a:t>
            </a:r>
            <a:r>
              <a:rPr lang="en-IN" dirty="0"/>
              <a:t>: Since servlets can be written only in Java so they are language dependent. On the other hand, CGI programs can be written in any programming language like C, C++, Perl, Visual Basic or even Java so they are language independent.</a:t>
            </a:r>
          </a:p>
          <a:p>
            <a:r>
              <a:rPr lang="en-IN" b="1" dirty="0" smtClean="0"/>
              <a:t>Secure</a:t>
            </a:r>
            <a:r>
              <a:rPr lang="en-IN" dirty="0"/>
              <a:t>: As Java was designed from the ground up as a secure language, so a servlet can be run by a servlet engine or servlet container in restrictive sandbox just like an applet runs in a web browser's JVM, which increases the server security. On the other hand, CGI scripts are not subject to same degree of security sandboxing as Java servlets, they are significantly less secure.</a:t>
            </a:r>
          </a:p>
          <a:p>
            <a:r>
              <a:rPr lang="en-IN" b="1" dirty="0" smtClean="0"/>
              <a:t>Convenient</a:t>
            </a:r>
            <a:r>
              <a:rPr lang="en-IN" dirty="0"/>
              <a:t>: Servlets have an extensive infrastructure for automatically parsing and decoding HTML form data, reading and setting HTTP headers, handling cookies, session handling etc. On the other hand, CGI does not support such infrastructure.</a:t>
            </a:r>
          </a:p>
          <a:p>
            <a:endParaRPr lang="en-IN" dirty="0"/>
          </a:p>
        </p:txBody>
      </p:sp>
    </p:spTree>
    <p:extLst>
      <p:ext uri="{BB962C8B-B14F-4D97-AF65-F5344CB8AC3E}">
        <p14:creationId xmlns:p14="http://schemas.microsoft.com/office/powerpoint/2010/main" val="377248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2130408084"/>
              </p:ext>
            </p:extLst>
          </p:nvPr>
        </p:nvGraphicFramePr>
        <p:xfrm>
          <a:off x="914400" y="1143000"/>
          <a:ext cx="7010400" cy="4953000"/>
        </p:xfrm>
        <a:graphic>
          <a:graphicData uri="http://schemas.openxmlformats.org/presentationml/2006/ole">
            <mc:AlternateContent xmlns:mc="http://schemas.openxmlformats.org/markup-compatibility/2006">
              <mc:Choice xmlns:v="urn:schemas-microsoft-com:vml" Requires="v">
                <p:oleObj spid="_x0000_s1070" name="Photo Editor Photo" r:id="rId3" imgW="4800000" imgH="3428571" progId="MSPhotoEd.3">
                  <p:embed/>
                </p:oleObj>
              </mc:Choice>
              <mc:Fallback>
                <p:oleObj name="Photo Editor Photo" r:id="rId3" imgW="4800000" imgH="3428571" progId="MSPhotoEd.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143000"/>
                        <a:ext cx="7010400" cy="49530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071334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ow Web Applications with CGI 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733550"/>
            <a:ext cx="50482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318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ow Servlet 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24000"/>
            <a:ext cx="640080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24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Servlet Lifecycle</a:t>
            </a:r>
            <a:endParaRPr lang="en-IN" dirty="0"/>
          </a:p>
        </p:txBody>
      </p:sp>
      <p:pic>
        <p:nvPicPr>
          <p:cNvPr id="5122" name="Picture 2" descr="servlet life 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9" y="2362200"/>
            <a:ext cx="7011371"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7669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normAutofit/>
          </a:bodyPr>
          <a:lstStyle/>
          <a:p>
            <a:r>
              <a:rPr lang="en-IN" sz="2000" dirty="0" smtClean="0"/>
              <a:t>Introduction to Web Applications</a:t>
            </a:r>
          </a:p>
          <a:p>
            <a:r>
              <a:rPr lang="en-IN" sz="2000" dirty="0" smtClean="0"/>
              <a:t>Introduction </a:t>
            </a:r>
            <a:r>
              <a:rPr lang="en-IN" sz="2000" dirty="0"/>
              <a:t>to </a:t>
            </a:r>
            <a:r>
              <a:rPr lang="en-IN" sz="2000" dirty="0" smtClean="0"/>
              <a:t>servlet</a:t>
            </a:r>
          </a:p>
          <a:p>
            <a:r>
              <a:rPr lang="en-IN" sz="2000" dirty="0" smtClean="0"/>
              <a:t>Servlet </a:t>
            </a:r>
            <a:r>
              <a:rPr lang="en-IN" sz="2000" dirty="0"/>
              <a:t>vs. </a:t>
            </a:r>
            <a:r>
              <a:rPr lang="en-IN" sz="2000" dirty="0" smtClean="0"/>
              <a:t>CGI</a:t>
            </a:r>
          </a:p>
          <a:p>
            <a:r>
              <a:rPr lang="en-IN" sz="2000" dirty="0"/>
              <a:t>Servlet Life </a:t>
            </a:r>
            <a:r>
              <a:rPr lang="en-IN" sz="2000" dirty="0" smtClean="0"/>
              <a:t>cycle</a:t>
            </a:r>
          </a:p>
          <a:p>
            <a:r>
              <a:rPr lang="en-IN" sz="2000" dirty="0" smtClean="0"/>
              <a:t>Servlet </a:t>
            </a:r>
            <a:r>
              <a:rPr lang="en-IN" sz="2000" dirty="0"/>
              <a:t>API </a:t>
            </a:r>
            <a:r>
              <a:rPr lang="en-IN" sz="2000" dirty="0" smtClean="0"/>
              <a:t>overview</a:t>
            </a:r>
          </a:p>
          <a:p>
            <a:r>
              <a:rPr lang="en-IN" sz="2000" dirty="0" smtClean="0"/>
              <a:t>Generic servlet</a:t>
            </a:r>
          </a:p>
          <a:p>
            <a:r>
              <a:rPr lang="en-IN" sz="2000" dirty="0" smtClean="0"/>
              <a:t>HTTP Servlet</a:t>
            </a:r>
          </a:p>
          <a:p>
            <a:r>
              <a:rPr lang="en-IN" sz="2000" dirty="0" smtClean="0"/>
              <a:t>Servlet </a:t>
            </a:r>
            <a:r>
              <a:rPr lang="en-IN" sz="2000" dirty="0" err="1" smtClean="0"/>
              <a:t>Config</a:t>
            </a:r>
            <a:endParaRPr lang="en-IN" sz="2000" dirty="0" smtClean="0"/>
          </a:p>
          <a:p>
            <a:r>
              <a:rPr lang="en-IN" sz="2000" dirty="0" smtClean="0"/>
              <a:t>Servlet </a:t>
            </a:r>
            <a:r>
              <a:rPr lang="en-IN" sz="2000" dirty="0"/>
              <a:t>Context 	</a:t>
            </a:r>
          </a:p>
          <a:p>
            <a:endParaRPr lang="en-IN" sz="2000" dirty="0"/>
          </a:p>
        </p:txBody>
      </p:sp>
    </p:spTree>
    <p:extLst>
      <p:ext uri="{BB962C8B-B14F-4D97-AF65-F5344CB8AC3E}">
        <p14:creationId xmlns:p14="http://schemas.microsoft.com/office/powerpoint/2010/main" val="3262183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Servlet Lifecycle</a:t>
            </a:r>
          </a:p>
        </p:txBody>
      </p:sp>
      <p:sp>
        <p:nvSpPr>
          <p:cNvPr id="3" name="Content Placeholder 2"/>
          <p:cNvSpPr>
            <a:spLocks noGrp="1"/>
          </p:cNvSpPr>
          <p:nvPr>
            <p:ph idx="1"/>
          </p:nvPr>
        </p:nvSpPr>
        <p:spPr/>
        <p:txBody>
          <a:bodyPr>
            <a:normAutofit fontScale="62500" lnSpcReduction="20000"/>
          </a:bodyPr>
          <a:lstStyle/>
          <a:p>
            <a:r>
              <a:rPr lang="en-IN" b="1" dirty="0"/>
              <a:t>Loading Servlet Class :</a:t>
            </a:r>
            <a:r>
              <a:rPr lang="en-IN" dirty="0"/>
              <a:t> A Servlet class is loaded when first request for the servlet is received by the Web Container.</a:t>
            </a:r>
          </a:p>
          <a:p>
            <a:r>
              <a:rPr lang="en-IN" b="1" dirty="0"/>
              <a:t>Servlet instance creation :</a:t>
            </a:r>
            <a:r>
              <a:rPr lang="en-IN" dirty="0"/>
              <a:t>After the Servlet class is loaded, Web Container creates the instance of it. Servlet instance is created only once in the life cycle.</a:t>
            </a:r>
          </a:p>
          <a:p>
            <a:r>
              <a:rPr lang="en-IN" b="1" dirty="0"/>
              <a:t>Call to the </a:t>
            </a:r>
            <a:r>
              <a:rPr lang="en-IN" b="1" dirty="0" err="1"/>
              <a:t>init</a:t>
            </a:r>
            <a:r>
              <a:rPr lang="en-IN" b="1" dirty="0"/>
              <a:t>() method :</a:t>
            </a:r>
            <a:r>
              <a:rPr lang="en-IN" dirty="0"/>
              <a:t> </a:t>
            </a:r>
            <a:r>
              <a:rPr lang="en-IN" dirty="0" err="1"/>
              <a:t>init</a:t>
            </a:r>
            <a:r>
              <a:rPr lang="en-IN" dirty="0"/>
              <a:t>() method is called by the Web Container on servlet instance to initialize the </a:t>
            </a:r>
            <a:r>
              <a:rPr lang="en-IN" dirty="0" err="1"/>
              <a:t>servlet.</a:t>
            </a:r>
            <a:r>
              <a:rPr lang="en-IN" b="1" dirty="0" err="1"/>
              <a:t>Signature</a:t>
            </a:r>
            <a:r>
              <a:rPr lang="en-IN" b="1" dirty="0"/>
              <a:t> of </a:t>
            </a:r>
            <a:r>
              <a:rPr lang="en-IN" b="1" dirty="0" err="1"/>
              <a:t>init</a:t>
            </a:r>
            <a:r>
              <a:rPr lang="en-IN" b="1" dirty="0"/>
              <a:t>() method :</a:t>
            </a:r>
            <a:endParaRPr lang="en-IN" dirty="0"/>
          </a:p>
          <a:p>
            <a:pPr lvl="1"/>
            <a:r>
              <a:rPr lang="en-IN" dirty="0"/>
              <a:t>public void </a:t>
            </a:r>
            <a:r>
              <a:rPr lang="en-IN" b="1" dirty="0" err="1"/>
              <a:t>init</a:t>
            </a:r>
            <a:r>
              <a:rPr lang="en-IN" dirty="0"/>
              <a:t>(</a:t>
            </a:r>
            <a:r>
              <a:rPr lang="en-IN" dirty="0" err="1"/>
              <a:t>ServletConfig</a:t>
            </a:r>
            <a:r>
              <a:rPr lang="en-IN" dirty="0"/>
              <a:t> </a:t>
            </a:r>
            <a:r>
              <a:rPr lang="en-IN" dirty="0" err="1"/>
              <a:t>config</a:t>
            </a:r>
            <a:r>
              <a:rPr lang="en-IN" dirty="0"/>
              <a:t>) throws </a:t>
            </a:r>
            <a:r>
              <a:rPr lang="en-IN" dirty="0" err="1"/>
              <a:t>ServletException</a:t>
            </a:r>
            <a:r>
              <a:rPr lang="en-IN" dirty="0"/>
              <a:t> </a:t>
            </a:r>
          </a:p>
          <a:p>
            <a:r>
              <a:rPr lang="en-IN" b="1" dirty="0"/>
              <a:t>Call to the service() method :</a:t>
            </a:r>
            <a:r>
              <a:rPr lang="en-IN" dirty="0"/>
              <a:t> The containers call the service() method each time the request for servlet is received. The service() method will then call the </a:t>
            </a:r>
            <a:r>
              <a:rPr lang="en-IN" dirty="0" err="1"/>
              <a:t>doGet</a:t>
            </a:r>
            <a:r>
              <a:rPr lang="en-IN" dirty="0"/>
              <a:t>() or </a:t>
            </a:r>
            <a:r>
              <a:rPr lang="en-IN" dirty="0" err="1"/>
              <a:t>doPost</a:t>
            </a:r>
            <a:r>
              <a:rPr lang="en-IN" dirty="0"/>
              <a:t>() </a:t>
            </a:r>
            <a:r>
              <a:rPr lang="en-IN" dirty="0" err="1"/>
              <a:t>methos</a:t>
            </a:r>
            <a:r>
              <a:rPr lang="en-IN" dirty="0"/>
              <a:t> based </a:t>
            </a:r>
            <a:r>
              <a:rPr lang="en-IN" dirty="0" err="1"/>
              <a:t>ont</a:t>
            </a:r>
            <a:r>
              <a:rPr lang="en-IN" dirty="0"/>
              <a:t> eh type of the HTTP request, as explained in previous </a:t>
            </a:r>
            <a:r>
              <a:rPr lang="en-IN" dirty="0" err="1"/>
              <a:t>lessons.</a:t>
            </a:r>
            <a:r>
              <a:rPr lang="en-IN" b="1" dirty="0" err="1"/>
              <a:t>Signature</a:t>
            </a:r>
            <a:r>
              <a:rPr lang="en-IN" b="1" dirty="0"/>
              <a:t> of service() method :</a:t>
            </a:r>
            <a:endParaRPr lang="en-IN" dirty="0"/>
          </a:p>
          <a:p>
            <a:pPr lvl="1"/>
            <a:r>
              <a:rPr lang="en-IN" dirty="0"/>
              <a:t>public void </a:t>
            </a:r>
            <a:r>
              <a:rPr lang="en-IN" b="1" dirty="0"/>
              <a:t>service</a:t>
            </a:r>
            <a:r>
              <a:rPr lang="en-IN" dirty="0"/>
              <a:t>(</a:t>
            </a:r>
            <a:r>
              <a:rPr lang="en-IN" dirty="0" err="1"/>
              <a:t>ServletRequest</a:t>
            </a:r>
            <a:r>
              <a:rPr lang="en-IN" dirty="0"/>
              <a:t> request, </a:t>
            </a:r>
            <a:r>
              <a:rPr lang="en-IN" dirty="0" err="1"/>
              <a:t>ServletResponse</a:t>
            </a:r>
            <a:r>
              <a:rPr lang="en-IN" dirty="0"/>
              <a:t> response) throws </a:t>
            </a:r>
            <a:r>
              <a:rPr lang="en-IN" dirty="0" err="1"/>
              <a:t>ServletException</a:t>
            </a:r>
            <a:r>
              <a:rPr lang="en-IN" dirty="0"/>
              <a:t>, </a:t>
            </a:r>
            <a:r>
              <a:rPr lang="en-IN" dirty="0" err="1"/>
              <a:t>IOException</a:t>
            </a:r>
            <a:r>
              <a:rPr lang="en-IN" dirty="0"/>
              <a:t> </a:t>
            </a:r>
          </a:p>
          <a:p>
            <a:r>
              <a:rPr lang="en-IN" b="1" dirty="0"/>
              <a:t>Call to destroy() method:</a:t>
            </a:r>
            <a:r>
              <a:rPr lang="en-IN" dirty="0"/>
              <a:t> The Web Container call the destroy() method before removing servlet instance, giving it a chance for </a:t>
            </a:r>
            <a:r>
              <a:rPr lang="en-IN" dirty="0" err="1"/>
              <a:t>cleanup</a:t>
            </a:r>
            <a:r>
              <a:rPr lang="en-IN" dirty="0"/>
              <a:t> activity.</a:t>
            </a:r>
          </a:p>
          <a:p>
            <a:endParaRPr lang="en-IN" dirty="0"/>
          </a:p>
        </p:txBody>
      </p:sp>
    </p:spTree>
    <p:extLst>
      <p:ext uri="{BB962C8B-B14F-4D97-AF65-F5344CB8AC3E}">
        <p14:creationId xmlns:p14="http://schemas.microsoft.com/office/powerpoint/2010/main" val="2178208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Servlet API Overview</a:t>
            </a:r>
            <a:endParaRPr lang="en-IN" dirty="0"/>
          </a:p>
        </p:txBody>
      </p:sp>
      <p:sp>
        <p:nvSpPr>
          <p:cNvPr id="3" name="Content Placeholder 2"/>
          <p:cNvSpPr>
            <a:spLocks noGrp="1"/>
          </p:cNvSpPr>
          <p:nvPr>
            <p:ph idx="1"/>
          </p:nvPr>
        </p:nvSpPr>
        <p:spPr/>
        <p:txBody>
          <a:bodyPr>
            <a:normAutofit/>
          </a:bodyPr>
          <a:lstStyle/>
          <a:p>
            <a:r>
              <a:rPr lang="en-IN" sz="2000" dirty="0" smtClean="0"/>
              <a:t>There are standard base classes </a:t>
            </a:r>
            <a:r>
              <a:rPr lang="en-IN" sz="2000" b="1" dirty="0" err="1" smtClean="0"/>
              <a:t>javax.servlet.GenericServlet</a:t>
            </a:r>
            <a:r>
              <a:rPr lang="en-IN" sz="2000" dirty="0" smtClean="0"/>
              <a:t> and </a:t>
            </a:r>
            <a:r>
              <a:rPr lang="en-IN" sz="2000" b="1" dirty="0" err="1" smtClean="0"/>
              <a:t>javax.servlet.http.HttpServlet</a:t>
            </a:r>
            <a:r>
              <a:rPr lang="en-IN" sz="2000" dirty="0" smtClean="0"/>
              <a:t> that implement the servlet </a:t>
            </a:r>
            <a:r>
              <a:rPr lang="en-IN" sz="2000" dirty="0" err="1" smtClean="0"/>
              <a:t>callback</a:t>
            </a:r>
            <a:r>
              <a:rPr lang="en-IN" sz="2000" dirty="0" smtClean="0"/>
              <a:t> methods.</a:t>
            </a:r>
          </a:p>
          <a:p>
            <a:r>
              <a:rPr lang="en-IN" sz="2000" dirty="0" smtClean="0"/>
              <a:t>Servlet programming, then, consists of </a:t>
            </a:r>
            <a:r>
              <a:rPr lang="en-IN" sz="2000" dirty="0" err="1" smtClean="0"/>
              <a:t>subclassing</a:t>
            </a:r>
            <a:r>
              <a:rPr lang="en-IN" sz="2000" dirty="0" smtClean="0"/>
              <a:t> one of these classes and overriding the necessary method to accomplish the specific task at hand.</a:t>
            </a:r>
            <a:endParaRPr lang="en-IN" sz="2000" dirty="0"/>
          </a:p>
        </p:txBody>
      </p:sp>
    </p:spTree>
    <p:extLst>
      <p:ext uri="{BB962C8B-B14F-4D97-AF65-F5344CB8AC3E}">
        <p14:creationId xmlns:p14="http://schemas.microsoft.com/office/powerpoint/2010/main" val="1534581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Servlet API Overview</a:t>
            </a:r>
          </a:p>
        </p:txBody>
      </p:sp>
      <p:sp>
        <p:nvSpPr>
          <p:cNvPr id="3" name="Content Placeholder 2"/>
          <p:cNvSpPr>
            <a:spLocks noGrp="1"/>
          </p:cNvSpPr>
          <p:nvPr>
            <p:ph idx="1"/>
          </p:nvPr>
        </p:nvSpPr>
        <p:spPr/>
        <p:txBody>
          <a:bodyPr>
            <a:normAutofit/>
          </a:bodyPr>
          <a:lstStyle/>
          <a:p>
            <a:pPr fontAlgn="base"/>
            <a:r>
              <a:rPr lang="en-IN" sz="2000" b="1" dirty="0" err="1"/>
              <a:t>javax.servlet</a:t>
            </a:r>
            <a:endParaRPr lang="en-IN" sz="2000" dirty="0"/>
          </a:p>
          <a:p>
            <a:pPr fontAlgn="base"/>
            <a:r>
              <a:rPr lang="en-IN" sz="2000" dirty="0"/>
              <a:t>Servlet is a server-side web technology. As the name implies, it serves a client request and receives a response from the server. You have to implement </a:t>
            </a:r>
            <a:r>
              <a:rPr lang="en-IN" sz="2000" dirty="0" err="1"/>
              <a:t>javax.Servlet</a:t>
            </a:r>
            <a:r>
              <a:rPr lang="en-IN" sz="2000" dirty="0"/>
              <a:t> (Interface) to handle a servlet work</a:t>
            </a:r>
            <a:r>
              <a:rPr lang="en-IN" sz="2000" dirty="0" smtClean="0"/>
              <a:t>.</a:t>
            </a:r>
          </a:p>
          <a:p>
            <a:pPr fontAlgn="base"/>
            <a:endParaRPr lang="en-IN" sz="2000" dirty="0"/>
          </a:p>
          <a:p>
            <a:endParaRPr lang="en-IN" sz="2000" dirty="0"/>
          </a:p>
        </p:txBody>
      </p:sp>
    </p:spTree>
    <p:extLst>
      <p:ext uri="{BB962C8B-B14F-4D97-AF65-F5344CB8AC3E}">
        <p14:creationId xmlns:p14="http://schemas.microsoft.com/office/powerpoint/2010/main" val="3022476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Servlet Methods</a:t>
            </a:r>
            <a:endParaRPr lang="en-IN" dirty="0"/>
          </a:p>
        </p:txBody>
      </p:sp>
      <p:sp>
        <p:nvSpPr>
          <p:cNvPr id="3" name="Content Placeholder 2"/>
          <p:cNvSpPr>
            <a:spLocks noGrp="1"/>
          </p:cNvSpPr>
          <p:nvPr>
            <p:ph idx="1"/>
          </p:nvPr>
        </p:nvSpPr>
        <p:spPr/>
        <p:txBody>
          <a:bodyPr>
            <a:normAutofit fontScale="92500" lnSpcReduction="20000"/>
          </a:bodyPr>
          <a:lstStyle/>
          <a:p>
            <a:r>
              <a:rPr lang="en-IN" sz="2000" b="1" dirty="0"/>
              <a:t>void </a:t>
            </a:r>
            <a:r>
              <a:rPr lang="en-IN" sz="2000" b="1" dirty="0" err="1"/>
              <a:t>init</a:t>
            </a:r>
            <a:r>
              <a:rPr lang="en-IN" sz="2000" b="1" dirty="0"/>
              <a:t>() :</a:t>
            </a:r>
            <a:r>
              <a:rPr lang="en-IN" sz="2000" dirty="0"/>
              <a:t> Servlet container calls this method to specify that the Servlet has to be placed for service. In the whole life-cycle of Servlet the </a:t>
            </a:r>
            <a:r>
              <a:rPr lang="en-IN" sz="2000" dirty="0" err="1"/>
              <a:t>init</a:t>
            </a:r>
            <a:r>
              <a:rPr lang="en-IN" sz="2000" dirty="0"/>
              <a:t>() method is called only once. Syntax of </a:t>
            </a:r>
            <a:r>
              <a:rPr lang="en-IN" sz="2000" dirty="0" err="1"/>
              <a:t>init</a:t>
            </a:r>
            <a:r>
              <a:rPr lang="en-IN" sz="2000" dirty="0"/>
              <a:t>() </a:t>
            </a:r>
            <a:r>
              <a:rPr lang="en-IN" sz="2000" dirty="0" smtClean="0"/>
              <a:t>method</a:t>
            </a:r>
          </a:p>
          <a:p>
            <a:pPr lvl="1"/>
            <a:r>
              <a:rPr lang="en-IN" sz="1800" dirty="0"/>
              <a:t>public void </a:t>
            </a:r>
            <a:r>
              <a:rPr lang="en-IN" sz="1800" dirty="0" err="1"/>
              <a:t>init</a:t>
            </a:r>
            <a:r>
              <a:rPr lang="en-IN" sz="1800" dirty="0"/>
              <a:t>(</a:t>
            </a:r>
            <a:r>
              <a:rPr lang="en-IN" sz="1800" dirty="0" err="1"/>
              <a:t>ServletConfig</a:t>
            </a:r>
            <a:r>
              <a:rPr lang="en-IN" sz="1800" dirty="0"/>
              <a:t> </a:t>
            </a:r>
            <a:r>
              <a:rPr lang="en-IN" sz="1800" dirty="0" err="1"/>
              <a:t>config</a:t>
            </a:r>
            <a:r>
              <a:rPr lang="en-IN" sz="1800" dirty="0"/>
              <a:t>) throws </a:t>
            </a:r>
            <a:r>
              <a:rPr lang="en-IN" sz="1800" dirty="0" err="1" smtClean="0"/>
              <a:t>ServletException</a:t>
            </a:r>
            <a:endParaRPr lang="en-IN" sz="1800" dirty="0" smtClean="0"/>
          </a:p>
          <a:p>
            <a:r>
              <a:rPr lang="en-IN" sz="2000" dirty="0"/>
              <a:t>A Servlet can't be started by the following two reasons </a:t>
            </a:r>
            <a:r>
              <a:rPr lang="en-IN" sz="2000" dirty="0" smtClean="0"/>
              <a:t>:</a:t>
            </a:r>
          </a:p>
          <a:p>
            <a:pPr lvl="1"/>
            <a:r>
              <a:rPr lang="en-IN" sz="1800" dirty="0" smtClean="0"/>
              <a:t>If</a:t>
            </a:r>
            <a:r>
              <a:rPr lang="en-IN" sz="1800" dirty="0"/>
              <a:t>, the </a:t>
            </a:r>
            <a:r>
              <a:rPr lang="en-IN" sz="1800" dirty="0" err="1"/>
              <a:t>init</a:t>
            </a:r>
            <a:r>
              <a:rPr lang="en-IN" sz="1800" dirty="0"/>
              <a:t>() method doesn't return within a specified time specified by the server</a:t>
            </a:r>
          </a:p>
          <a:p>
            <a:pPr lvl="1"/>
            <a:r>
              <a:rPr lang="en-IN" sz="1800" dirty="0"/>
              <a:t>If, the </a:t>
            </a:r>
            <a:r>
              <a:rPr lang="en-IN" sz="1800" dirty="0" err="1"/>
              <a:t>init</a:t>
            </a:r>
            <a:r>
              <a:rPr lang="en-IN" sz="1800" dirty="0"/>
              <a:t>() method throws </a:t>
            </a:r>
            <a:r>
              <a:rPr lang="en-IN" sz="1800" dirty="0" err="1"/>
              <a:t>ServletException</a:t>
            </a:r>
            <a:r>
              <a:rPr lang="en-IN" sz="1800" dirty="0" smtClean="0"/>
              <a:t>.</a:t>
            </a:r>
          </a:p>
          <a:p>
            <a:r>
              <a:rPr lang="en-IN" sz="2000" b="1" dirty="0"/>
              <a:t>void service() :</a:t>
            </a:r>
            <a:r>
              <a:rPr lang="en-IN" sz="2000" dirty="0"/>
              <a:t> Once, the Servlet is started i.e. </a:t>
            </a:r>
            <a:r>
              <a:rPr lang="en-IN" sz="2000" dirty="0" err="1"/>
              <a:t>init</a:t>
            </a:r>
            <a:r>
              <a:rPr lang="en-IN" sz="2000" dirty="0"/>
              <a:t>() method is return within the specified server time and the </a:t>
            </a:r>
            <a:r>
              <a:rPr lang="en-IN" sz="2000" dirty="0" err="1"/>
              <a:t>init</a:t>
            </a:r>
            <a:r>
              <a:rPr lang="en-IN" sz="2000" dirty="0"/>
              <a:t>() method doesn't throws </a:t>
            </a:r>
            <a:r>
              <a:rPr lang="en-IN" sz="2000" dirty="0" err="1"/>
              <a:t>ServletException</a:t>
            </a:r>
            <a:r>
              <a:rPr lang="en-IN" sz="2000" dirty="0"/>
              <a:t> then a Servlet is ready to provide the services. The service method is based on the HTTP request and response. Service method handles the request and response using two objects </a:t>
            </a:r>
            <a:r>
              <a:rPr lang="en-IN" sz="2000" dirty="0" err="1"/>
              <a:t>javax.servlet.ServletRequest</a:t>
            </a:r>
            <a:r>
              <a:rPr lang="en-IN" sz="2000" dirty="0"/>
              <a:t> and </a:t>
            </a:r>
            <a:r>
              <a:rPr lang="en-IN" sz="2000" dirty="0" err="1"/>
              <a:t>javax.servlet.ServletResponse</a:t>
            </a:r>
            <a:r>
              <a:rPr lang="en-IN" sz="2000" dirty="0"/>
              <a:t>. Syntax of service() </a:t>
            </a:r>
            <a:r>
              <a:rPr lang="en-IN" sz="2000" dirty="0" smtClean="0"/>
              <a:t>method</a:t>
            </a:r>
          </a:p>
          <a:p>
            <a:pPr lvl="1"/>
            <a:r>
              <a:rPr lang="en-IN" sz="1800" dirty="0"/>
              <a:t>public void service(</a:t>
            </a:r>
            <a:r>
              <a:rPr lang="en-IN" sz="1800" dirty="0" err="1"/>
              <a:t>ServletRequest</a:t>
            </a:r>
            <a:r>
              <a:rPr lang="en-IN" sz="1800" dirty="0"/>
              <a:t> request, </a:t>
            </a:r>
            <a:r>
              <a:rPr lang="en-IN" sz="1800" dirty="0" err="1"/>
              <a:t>ServletResponse</a:t>
            </a:r>
            <a:r>
              <a:rPr lang="en-IN" sz="1800" dirty="0"/>
              <a:t> response) throws </a:t>
            </a:r>
            <a:r>
              <a:rPr lang="en-IN" sz="1800" dirty="0" err="1"/>
              <a:t>ServletException</a:t>
            </a:r>
            <a:r>
              <a:rPr lang="en-IN" sz="1800" dirty="0"/>
              <a:t>, </a:t>
            </a:r>
            <a:r>
              <a:rPr lang="en-IN" sz="1800" dirty="0" err="1"/>
              <a:t>IOException</a:t>
            </a:r>
            <a:endParaRPr lang="en-IN" sz="1800" dirty="0"/>
          </a:p>
          <a:p>
            <a:endParaRPr lang="en-IN" sz="2000" dirty="0"/>
          </a:p>
        </p:txBody>
      </p:sp>
    </p:spTree>
    <p:extLst>
      <p:ext uri="{BB962C8B-B14F-4D97-AF65-F5344CB8AC3E}">
        <p14:creationId xmlns:p14="http://schemas.microsoft.com/office/powerpoint/2010/main" val="2886201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Servlet Methods</a:t>
            </a:r>
          </a:p>
        </p:txBody>
      </p:sp>
      <p:sp>
        <p:nvSpPr>
          <p:cNvPr id="3" name="Content Placeholder 2"/>
          <p:cNvSpPr>
            <a:spLocks noGrp="1"/>
          </p:cNvSpPr>
          <p:nvPr>
            <p:ph idx="1"/>
          </p:nvPr>
        </p:nvSpPr>
        <p:spPr/>
        <p:txBody>
          <a:bodyPr>
            <a:normAutofit/>
          </a:bodyPr>
          <a:lstStyle/>
          <a:p>
            <a:r>
              <a:rPr lang="en-IN" sz="2000" b="1" dirty="0"/>
              <a:t>void destroy() :</a:t>
            </a:r>
            <a:r>
              <a:rPr lang="en-IN" sz="2000" dirty="0"/>
              <a:t> Servlet container calls this method to specify that the Servlet has to be taken out of service. In the whole </a:t>
            </a:r>
            <a:r>
              <a:rPr lang="en-IN" sz="2000" dirty="0" err="1"/>
              <a:t>lif</a:t>
            </a:r>
            <a:r>
              <a:rPr lang="en-IN" sz="2000" dirty="0"/>
              <a:t>-cycle of the Servlet destroy() method is called only once. Syntax of destroy() </a:t>
            </a:r>
            <a:r>
              <a:rPr lang="en-IN" sz="2000" dirty="0" smtClean="0"/>
              <a:t>method</a:t>
            </a:r>
          </a:p>
          <a:p>
            <a:pPr lvl="1"/>
            <a:r>
              <a:rPr lang="en-IN" sz="2000" dirty="0" smtClean="0"/>
              <a:t>public </a:t>
            </a:r>
            <a:r>
              <a:rPr lang="en-IN" sz="2000" dirty="0"/>
              <a:t>void destroy</a:t>
            </a:r>
            <a:r>
              <a:rPr lang="en-IN" sz="2000" dirty="0" smtClean="0"/>
              <a:t>()</a:t>
            </a:r>
          </a:p>
          <a:p>
            <a:r>
              <a:rPr lang="en-IN" sz="2000" b="1" dirty="0"/>
              <a:t>String </a:t>
            </a:r>
            <a:r>
              <a:rPr lang="en-IN" sz="2000" b="1" dirty="0" err="1"/>
              <a:t>getServletInfo</a:t>
            </a:r>
            <a:r>
              <a:rPr lang="en-IN" sz="2000" b="1" dirty="0"/>
              <a:t>() :</a:t>
            </a:r>
            <a:r>
              <a:rPr lang="en-IN" sz="2000" dirty="0"/>
              <a:t> This method is used to find out the information of a Servlet like, version, author etc. Syntax of </a:t>
            </a:r>
            <a:r>
              <a:rPr lang="en-IN" sz="2000" dirty="0" err="1"/>
              <a:t>getServletInfo</a:t>
            </a:r>
            <a:r>
              <a:rPr lang="en-IN" sz="2000" dirty="0" smtClean="0"/>
              <a:t>()</a:t>
            </a:r>
          </a:p>
          <a:p>
            <a:pPr lvl="1"/>
            <a:r>
              <a:rPr lang="en-IN" sz="2000" dirty="0" smtClean="0"/>
              <a:t>public </a:t>
            </a:r>
            <a:r>
              <a:rPr lang="en-IN" sz="2000" dirty="0"/>
              <a:t>String </a:t>
            </a:r>
            <a:r>
              <a:rPr lang="en-IN" sz="2000" dirty="0" err="1"/>
              <a:t>getServletInfo</a:t>
            </a:r>
            <a:r>
              <a:rPr lang="en-IN" sz="2000" dirty="0" smtClean="0"/>
              <a:t>()</a:t>
            </a:r>
          </a:p>
          <a:p>
            <a:r>
              <a:rPr lang="en-IN" sz="2000" b="1" dirty="0" err="1"/>
              <a:t>ServletConfig</a:t>
            </a:r>
            <a:r>
              <a:rPr lang="en-IN" sz="2000" b="1" dirty="0"/>
              <a:t> </a:t>
            </a:r>
            <a:r>
              <a:rPr lang="en-IN" sz="2000" b="1" dirty="0" err="1"/>
              <a:t>getServletConfig</a:t>
            </a:r>
            <a:r>
              <a:rPr lang="en-IN" sz="2000" b="1" dirty="0"/>
              <a:t>() :</a:t>
            </a:r>
            <a:r>
              <a:rPr lang="en-IN" sz="2000" dirty="0"/>
              <a:t> This method is used to get the </a:t>
            </a:r>
            <a:r>
              <a:rPr lang="en-IN" sz="2000" dirty="0" err="1"/>
              <a:t>ServletConfig</a:t>
            </a:r>
            <a:r>
              <a:rPr lang="en-IN" sz="2000" dirty="0"/>
              <a:t> object. Syntax of </a:t>
            </a:r>
            <a:r>
              <a:rPr lang="en-IN" sz="2000" dirty="0" err="1"/>
              <a:t>getServletConfig</a:t>
            </a:r>
            <a:r>
              <a:rPr lang="en-IN" sz="2000" dirty="0" smtClean="0"/>
              <a:t>()</a:t>
            </a:r>
          </a:p>
          <a:p>
            <a:pPr lvl="1"/>
            <a:r>
              <a:rPr lang="en-IN" sz="2000" dirty="0" smtClean="0"/>
              <a:t>public </a:t>
            </a:r>
            <a:r>
              <a:rPr lang="en-IN" sz="2000" dirty="0" err="1"/>
              <a:t>ServletConfig</a:t>
            </a:r>
            <a:r>
              <a:rPr lang="en-IN" sz="2000" dirty="0"/>
              <a:t> </a:t>
            </a:r>
            <a:r>
              <a:rPr lang="en-IN" sz="2000" dirty="0" err="1"/>
              <a:t>getServletConfig</a:t>
            </a:r>
            <a:r>
              <a:rPr lang="en-IN" sz="2000" dirty="0"/>
              <a:t>() </a:t>
            </a:r>
          </a:p>
        </p:txBody>
      </p:sp>
    </p:spTree>
    <p:extLst>
      <p:ext uri="{BB962C8B-B14F-4D97-AF65-F5344CB8AC3E}">
        <p14:creationId xmlns:p14="http://schemas.microsoft.com/office/powerpoint/2010/main" val="4200967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Generic Servlet</a:t>
            </a:r>
            <a:endParaRPr lang="en-IN" dirty="0"/>
          </a:p>
        </p:txBody>
      </p:sp>
      <p:sp>
        <p:nvSpPr>
          <p:cNvPr id="3" name="Content Placeholder 2"/>
          <p:cNvSpPr>
            <a:spLocks noGrp="1"/>
          </p:cNvSpPr>
          <p:nvPr>
            <p:ph idx="1"/>
          </p:nvPr>
        </p:nvSpPr>
        <p:spPr/>
        <p:txBody>
          <a:bodyPr>
            <a:normAutofit/>
          </a:bodyPr>
          <a:lstStyle/>
          <a:p>
            <a:r>
              <a:rPr lang="en-IN" sz="2000" b="1" dirty="0" err="1" smtClean="0"/>
              <a:t>javax.servlet.GenericServlet</a:t>
            </a:r>
            <a:endParaRPr lang="en-IN" sz="2000" b="1" dirty="0" smtClean="0"/>
          </a:p>
          <a:p>
            <a:r>
              <a:rPr lang="en-IN" sz="2000" dirty="0"/>
              <a:t>public abstract class </a:t>
            </a:r>
            <a:r>
              <a:rPr lang="en-IN" sz="2000" dirty="0" err="1"/>
              <a:t>GenericServlet</a:t>
            </a:r>
            <a:r>
              <a:rPr lang="en-IN" sz="2000" dirty="0"/>
              <a:t> extends </a:t>
            </a:r>
            <a:r>
              <a:rPr lang="en-IN" sz="2000" dirty="0" err="1"/>
              <a:t>java.lang.Object</a:t>
            </a:r>
            <a:r>
              <a:rPr lang="en-IN" sz="2000" dirty="0"/>
              <a:t> implements Servlet, </a:t>
            </a:r>
            <a:r>
              <a:rPr lang="en-IN" sz="2000" dirty="0" err="1"/>
              <a:t>ServletConfig</a:t>
            </a:r>
            <a:r>
              <a:rPr lang="en-IN" sz="2000" dirty="0"/>
              <a:t>, </a:t>
            </a:r>
            <a:r>
              <a:rPr lang="en-IN" sz="2000" dirty="0" err="1" smtClean="0"/>
              <a:t>java.io.Serializable</a:t>
            </a:r>
            <a:endParaRPr lang="en-IN" sz="2000" dirty="0" smtClean="0"/>
          </a:p>
          <a:p>
            <a:pPr fontAlgn="base"/>
            <a:r>
              <a:rPr lang="en-IN" sz="2000" dirty="0" err="1"/>
              <a:t>GenericServlet</a:t>
            </a:r>
            <a:r>
              <a:rPr lang="en-IN" sz="2000" dirty="0"/>
              <a:t> defines a generic, protocol-independent servlet.</a:t>
            </a:r>
          </a:p>
          <a:p>
            <a:pPr fontAlgn="base"/>
            <a:r>
              <a:rPr lang="en-IN" sz="2000" dirty="0" err="1"/>
              <a:t>GenericServlet</a:t>
            </a:r>
            <a:r>
              <a:rPr lang="en-IN" sz="2000" dirty="0"/>
              <a:t> gives a blueprint and makes writing servlet easier.</a:t>
            </a:r>
          </a:p>
          <a:p>
            <a:pPr fontAlgn="base"/>
            <a:r>
              <a:rPr lang="en-IN" sz="2000" dirty="0" err="1"/>
              <a:t>GenericServlet</a:t>
            </a:r>
            <a:r>
              <a:rPr lang="en-IN" sz="2000" dirty="0"/>
              <a:t> provides simple versions of the life-cycle methods </a:t>
            </a:r>
            <a:r>
              <a:rPr lang="en-IN" sz="2000" dirty="0" err="1"/>
              <a:t>init</a:t>
            </a:r>
            <a:r>
              <a:rPr lang="en-IN" sz="2000" dirty="0"/>
              <a:t> and destroy and of the methods in the </a:t>
            </a:r>
            <a:r>
              <a:rPr lang="en-IN" sz="2000" dirty="0" err="1"/>
              <a:t>ServletConfig</a:t>
            </a:r>
            <a:r>
              <a:rPr lang="en-IN" sz="2000" dirty="0"/>
              <a:t> interface.</a:t>
            </a:r>
          </a:p>
          <a:p>
            <a:pPr fontAlgn="base"/>
            <a:r>
              <a:rPr lang="en-IN" sz="2000" dirty="0" err="1"/>
              <a:t>GenericServlet</a:t>
            </a:r>
            <a:r>
              <a:rPr lang="en-IN" sz="2000" dirty="0"/>
              <a:t> implements the log method, declared in the </a:t>
            </a:r>
            <a:r>
              <a:rPr lang="en-IN" sz="2000" dirty="0" err="1"/>
              <a:t>ServletContext</a:t>
            </a:r>
            <a:r>
              <a:rPr lang="en-IN" sz="2000" dirty="0"/>
              <a:t> interface.</a:t>
            </a:r>
          </a:p>
          <a:p>
            <a:pPr fontAlgn="base"/>
            <a:r>
              <a:rPr lang="en-IN" sz="2000" dirty="0"/>
              <a:t>To write a generic servlet, it is sufficient to override the abstract service() method.</a:t>
            </a:r>
          </a:p>
          <a:p>
            <a:endParaRPr lang="en-IN" sz="2000" dirty="0"/>
          </a:p>
        </p:txBody>
      </p:sp>
    </p:spTree>
    <p:extLst>
      <p:ext uri="{BB962C8B-B14F-4D97-AF65-F5344CB8AC3E}">
        <p14:creationId xmlns:p14="http://schemas.microsoft.com/office/powerpoint/2010/main" val="3356036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eneric Serv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371600"/>
            <a:ext cx="5162550" cy="383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58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HttpServlet</a:t>
            </a:r>
            <a:endParaRPr lang="en-IN" dirty="0"/>
          </a:p>
        </p:txBody>
      </p:sp>
      <p:sp>
        <p:nvSpPr>
          <p:cNvPr id="3" name="Content Placeholder 2"/>
          <p:cNvSpPr>
            <a:spLocks noGrp="1"/>
          </p:cNvSpPr>
          <p:nvPr>
            <p:ph idx="1"/>
          </p:nvPr>
        </p:nvSpPr>
        <p:spPr/>
        <p:txBody>
          <a:bodyPr>
            <a:normAutofit/>
          </a:bodyPr>
          <a:lstStyle/>
          <a:p>
            <a:r>
              <a:rPr lang="en-IN" sz="2000" b="1" dirty="0" err="1" smtClean="0"/>
              <a:t>javax.servlet.http.HttpServlet</a:t>
            </a:r>
            <a:endParaRPr lang="en-IN" sz="2000" b="1" dirty="0" smtClean="0"/>
          </a:p>
          <a:p>
            <a:r>
              <a:rPr lang="en-IN" sz="2000" dirty="0"/>
              <a:t>public abstract class </a:t>
            </a:r>
            <a:r>
              <a:rPr lang="en-IN" sz="2000" dirty="0" err="1"/>
              <a:t>HttpServlet</a:t>
            </a:r>
            <a:r>
              <a:rPr lang="en-IN" sz="2000" dirty="0"/>
              <a:t> extends </a:t>
            </a:r>
            <a:r>
              <a:rPr lang="en-IN" sz="2000" dirty="0" err="1"/>
              <a:t>GenericServlet</a:t>
            </a:r>
            <a:r>
              <a:rPr lang="en-IN" sz="2000" dirty="0"/>
              <a:t> implements </a:t>
            </a:r>
            <a:r>
              <a:rPr lang="en-IN" sz="2000" dirty="0" err="1" smtClean="0"/>
              <a:t>java.io.Serializable</a:t>
            </a:r>
            <a:endParaRPr lang="en-IN" sz="2000" dirty="0" smtClean="0"/>
          </a:p>
          <a:p>
            <a:pPr fontAlgn="base"/>
            <a:r>
              <a:rPr lang="en-IN" sz="2000" dirty="0" err="1"/>
              <a:t>HttpServlet</a:t>
            </a:r>
            <a:r>
              <a:rPr lang="en-IN" sz="2000" dirty="0"/>
              <a:t> defines a HTTP protocol specific servlet.</a:t>
            </a:r>
          </a:p>
          <a:p>
            <a:pPr fontAlgn="base"/>
            <a:r>
              <a:rPr lang="en-IN" sz="2000" dirty="0" err="1"/>
              <a:t>HttpServlet</a:t>
            </a:r>
            <a:r>
              <a:rPr lang="en-IN" sz="2000" dirty="0"/>
              <a:t> gives a blueprint for Http servlet and makes writing them easier.</a:t>
            </a:r>
          </a:p>
          <a:p>
            <a:pPr fontAlgn="base"/>
            <a:r>
              <a:rPr lang="en-IN" sz="2000" dirty="0" err="1"/>
              <a:t>HttpServlet</a:t>
            </a:r>
            <a:r>
              <a:rPr lang="en-IN" sz="2000" dirty="0"/>
              <a:t> extends the </a:t>
            </a:r>
            <a:r>
              <a:rPr lang="en-IN" sz="2000" dirty="0" err="1"/>
              <a:t>GenericServlet</a:t>
            </a:r>
            <a:r>
              <a:rPr lang="en-IN" sz="2000" dirty="0"/>
              <a:t> and hence inherits the properties </a:t>
            </a:r>
            <a:r>
              <a:rPr lang="en-IN" sz="2000" dirty="0" err="1"/>
              <a:t>GenericServlet</a:t>
            </a:r>
            <a:r>
              <a:rPr lang="en-IN" sz="2000" dirty="0"/>
              <a:t>.</a:t>
            </a:r>
          </a:p>
          <a:p>
            <a:endParaRPr lang="en-IN" sz="2000" dirty="0"/>
          </a:p>
        </p:txBody>
      </p:sp>
    </p:spTree>
    <p:extLst>
      <p:ext uri="{BB962C8B-B14F-4D97-AF65-F5344CB8AC3E}">
        <p14:creationId xmlns:p14="http://schemas.microsoft.com/office/powerpoint/2010/main" val="2439692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HttpServlet</a:t>
            </a:r>
            <a:endParaRPr lang="en-IN" dirty="0"/>
          </a:p>
        </p:txBody>
      </p:sp>
      <p:sp>
        <p:nvSpPr>
          <p:cNvPr id="3" name="Content Placeholder 2"/>
          <p:cNvSpPr>
            <a:spLocks noGrp="1"/>
          </p:cNvSpPr>
          <p:nvPr>
            <p:ph idx="1"/>
          </p:nvPr>
        </p:nvSpPr>
        <p:spPr/>
        <p:txBody>
          <a:bodyPr>
            <a:normAutofit/>
          </a:bodyPr>
          <a:lstStyle/>
          <a:p>
            <a:r>
              <a:rPr lang="en-IN" sz="1600" dirty="0"/>
              <a:t>If you creating Http Servlet you must extend </a:t>
            </a:r>
            <a:r>
              <a:rPr lang="en-IN" sz="1600" dirty="0" err="1"/>
              <a:t>javax.servlet.http.HttpServlet</a:t>
            </a:r>
            <a:r>
              <a:rPr lang="en-IN" sz="1600" dirty="0"/>
              <a:t> class, which is an abstract class. Unlike Generic Servlet, the HTTP Servlet doesn’t override the service() method. Instead it overrides one or more of the following methods. It must override at least one method from the list below:</a:t>
            </a:r>
          </a:p>
          <a:p>
            <a:r>
              <a:rPr lang="en-IN" sz="1600" b="1" dirty="0" err="1"/>
              <a:t>doGet</a:t>
            </a:r>
            <a:r>
              <a:rPr lang="en-IN" sz="1600" b="1" dirty="0"/>
              <a:t>()</a:t>
            </a:r>
            <a:r>
              <a:rPr lang="en-IN" sz="1600" dirty="0"/>
              <a:t> – This method is called by servlet service method to handle the HTTP GET request from client. The Get method is used for getting information from the server</a:t>
            </a:r>
          </a:p>
          <a:p>
            <a:r>
              <a:rPr lang="en-IN" sz="1600" b="1" dirty="0" err="1"/>
              <a:t>doPost</a:t>
            </a:r>
            <a:r>
              <a:rPr lang="en-IN" sz="1600" b="1" dirty="0"/>
              <a:t>()</a:t>
            </a:r>
            <a:r>
              <a:rPr lang="en-IN" sz="1600" dirty="0"/>
              <a:t> – Used for posting information to the Server</a:t>
            </a:r>
          </a:p>
          <a:p>
            <a:r>
              <a:rPr lang="en-IN" sz="1600" b="1" dirty="0" err="1"/>
              <a:t>doPut</a:t>
            </a:r>
            <a:r>
              <a:rPr lang="en-IN" sz="1600" b="1" dirty="0"/>
              <a:t>()</a:t>
            </a:r>
            <a:r>
              <a:rPr lang="en-IN" sz="1600" dirty="0"/>
              <a:t> – This method is similar to </a:t>
            </a:r>
            <a:r>
              <a:rPr lang="en-IN" sz="1600" dirty="0" err="1"/>
              <a:t>doPost</a:t>
            </a:r>
            <a:r>
              <a:rPr lang="en-IN" sz="1600" dirty="0"/>
              <a:t> method but unlike </a:t>
            </a:r>
            <a:r>
              <a:rPr lang="en-IN" sz="1600" dirty="0" err="1"/>
              <a:t>doPost</a:t>
            </a:r>
            <a:r>
              <a:rPr lang="en-IN" sz="1600" dirty="0"/>
              <a:t> method where we send information to the server, this method sends file to the server, this is similar to the FTP operation from client to server</a:t>
            </a:r>
          </a:p>
          <a:p>
            <a:r>
              <a:rPr lang="en-IN" sz="1600" b="1" dirty="0" err="1"/>
              <a:t>doDelete</a:t>
            </a:r>
            <a:r>
              <a:rPr lang="en-IN" sz="1600" b="1" dirty="0"/>
              <a:t>()</a:t>
            </a:r>
            <a:r>
              <a:rPr lang="en-IN" sz="1600" dirty="0"/>
              <a:t> – allows a client to delete a document, webpage or information from the server</a:t>
            </a:r>
          </a:p>
          <a:p>
            <a:r>
              <a:rPr lang="en-IN" sz="1600" b="1" dirty="0" err="1"/>
              <a:t>init</a:t>
            </a:r>
            <a:r>
              <a:rPr lang="en-IN" sz="1600" b="1" dirty="0"/>
              <a:t>() and destroy()</a:t>
            </a:r>
            <a:r>
              <a:rPr lang="en-IN" sz="1600" dirty="0"/>
              <a:t> – Used for managing resources that are held for the life of the servlet</a:t>
            </a:r>
          </a:p>
          <a:p>
            <a:r>
              <a:rPr lang="en-IN" sz="1600" b="1" dirty="0" err="1"/>
              <a:t>getServletInfo</a:t>
            </a:r>
            <a:r>
              <a:rPr lang="en-IN" sz="1600" b="1" dirty="0"/>
              <a:t>()</a:t>
            </a:r>
            <a:r>
              <a:rPr lang="en-IN" sz="1600" dirty="0"/>
              <a:t> – Returns information about the servlet, such as author, version, and copyright.</a:t>
            </a:r>
          </a:p>
          <a:p>
            <a:endParaRPr lang="en-IN" sz="1600" dirty="0"/>
          </a:p>
        </p:txBody>
      </p:sp>
    </p:spTree>
    <p:extLst>
      <p:ext uri="{BB962C8B-B14F-4D97-AF65-F5344CB8AC3E}">
        <p14:creationId xmlns:p14="http://schemas.microsoft.com/office/powerpoint/2010/main" val="259929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HttpServlet</a:t>
            </a:r>
            <a:endParaRPr lang="en-IN" dirty="0"/>
          </a:p>
        </p:txBody>
      </p:sp>
      <p:sp>
        <p:nvSpPr>
          <p:cNvPr id="3" name="Content Placeholder 2"/>
          <p:cNvSpPr>
            <a:spLocks noGrp="1"/>
          </p:cNvSpPr>
          <p:nvPr>
            <p:ph idx="1"/>
          </p:nvPr>
        </p:nvSpPr>
        <p:spPr/>
        <p:txBody>
          <a:bodyPr>
            <a:normAutofit/>
          </a:bodyPr>
          <a:lstStyle/>
          <a:p>
            <a:r>
              <a:rPr lang="en-IN" sz="2000" b="1" dirty="0"/>
              <a:t>In Http Servlet there is no need to override the service() method</a:t>
            </a:r>
            <a:r>
              <a:rPr lang="en-IN" sz="2000" dirty="0"/>
              <a:t> as this method dispatches the Http Requests to the correct method handler, for example if it receives HTTP GET Request it dispatches the request to the </a:t>
            </a:r>
            <a:r>
              <a:rPr lang="en-IN" sz="2000" dirty="0" err="1"/>
              <a:t>doGet</a:t>
            </a:r>
            <a:r>
              <a:rPr lang="en-IN" sz="2000" dirty="0"/>
              <a:t>() method.</a:t>
            </a:r>
          </a:p>
        </p:txBody>
      </p:sp>
    </p:spTree>
    <p:extLst>
      <p:ext uri="{BB962C8B-B14F-4D97-AF65-F5344CB8AC3E}">
        <p14:creationId xmlns:p14="http://schemas.microsoft.com/office/powerpoint/2010/main" val="3186864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Web Applications</a:t>
            </a:r>
            <a:endParaRPr lang="en-IN" dirty="0"/>
          </a:p>
        </p:txBody>
      </p:sp>
      <p:sp>
        <p:nvSpPr>
          <p:cNvPr id="3" name="Content Placeholder 2"/>
          <p:cNvSpPr>
            <a:spLocks noGrp="1"/>
          </p:cNvSpPr>
          <p:nvPr>
            <p:ph idx="1"/>
          </p:nvPr>
        </p:nvSpPr>
        <p:spPr/>
        <p:txBody>
          <a:bodyPr>
            <a:normAutofit lnSpcReduction="10000"/>
          </a:bodyPr>
          <a:lstStyle/>
          <a:p>
            <a:r>
              <a:rPr lang="en-IN" sz="2000" dirty="0" smtClean="0"/>
              <a:t>A Web application is a server-side application that contains Web components(servlets and JSP pages), HTML/XML documents, and other resources in a directory structure or archived format, known as a Web Archive(WAR) file.</a:t>
            </a:r>
          </a:p>
          <a:p>
            <a:r>
              <a:rPr lang="en-IN" sz="2000" dirty="0" smtClean="0"/>
              <a:t>A Web application is generally located at a central server, which provides services to various clients.</a:t>
            </a:r>
          </a:p>
          <a:p>
            <a:r>
              <a:rPr lang="en-IN" sz="2000" dirty="0" smtClean="0"/>
              <a:t>In a Web server, the Web components can be conveniently distributed as Java Archive(JAR) files with .war extension.</a:t>
            </a:r>
          </a:p>
          <a:p>
            <a:r>
              <a:rPr lang="en-IN" sz="2000" dirty="0" smtClean="0"/>
              <a:t>Web applications are of the following two types:</a:t>
            </a:r>
          </a:p>
          <a:p>
            <a:pPr lvl="1"/>
            <a:r>
              <a:rPr lang="en-IN" sz="1800" dirty="0" smtClean="0"/>
              <a:t>Presentation-oriented – generates dynamic content and web pages by using various </a:t>
            </a:r>
            <a:r>
              <a:rPr lang="en-IN" sz="1800" dirty="0" err="1" smtClean="0"/>
              <a:t>markup</a:t>
            </a:r>
            <a:r>
              <a:rPr lang="en-IN" sz="1800" dirty="0" smtClean="0"/>
              <a:t> languages, such as HTML and XML. A presentation-oriented application generally serves as a client for the service-oriented web applications.</a:t>
            </a:r>
          </a:p>
          <a:p>
            <a:pPr lvl="1"/>
            <a:r>
              <a:rPr lang="en-IN" sz="1800" dirty="0" smtClean="0"/>
              <a:t>Service-oriented – Implements a web service and is invoked by presentation-oriented web applications.</a:t>
            </a:r>
          </a:p>
          <a:p>
            <a:endParaRPr lang="en-IN" sz="2000" dirty="0"/>
          </a:p>
        </p:txBody>
      </p:sp>
    </p:spTree>
    <p:extLst>
      <p:ext uri="{BB962C8B-B14F-4D97-AF65-F5344CB8AC3E}">
        <p14:creationId xmlns:p14="http://schemas.microsoft.com/office/powerpoint/2010/main" val="131979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 Serv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43000"/>
            <a:ext cx="61722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243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ServletConfig</a:t>
            </a:r>
            <a:endParaRPr lang="en-IN" dirty="0"/>
          </a:p>
        </p:txBody>
      </p:sp>
      <p:sp>
        <p:nvSpPr>
          <p:cNvPr id="3" name="Content Placeholder 2"/>
          <p:cNvSpPr>
            <a:spLocks noGrp="1"/>
          </p:cNvSpPr>
          <p:nvPr>
            <p:ph idx="1"/>
          </p:nvPr>
        </p:nvSpPr>
        <p:spPr/>
        <p:txBody>
          <a:bodyPr>
            <a:normAutofit/>
          </a:bodyPr>
          <a:lstStyle/>
          <a:p>
            <a:r>
              <a:rPr lang="en-IN" sz="2000" dirty="0"/>
              <a:t>When the </a:t>
            </a:r>
            <a:r>
              <a:rPr lang="en-IN" sz="2000" b="1" dirty="0"/>
              <a:t>Web Container</a:t>
            </a:r>
            <a:r>
              <a:rPr lang="en-IN" sz="2000" dirty="0"/>
              <a:t> initializes a servlet, it creates a </a:t>
            </a:r>
            <a:r>
              <a:rPr lang="en-IN" sz="2000" b="1" dirty="0" err="1"/>
              <a:t>ServletConfig</a:t>
            </a:r>
            <a:r>
              <a:rPr lang="en-IN" sz="2000" dirty="0"/>
              <a:t> object for the servlet. </a:t>
            </a:r>
            <a:r>
              <a:rPr lang="en-IN" sz="2000" dirty="0" err="1"/>
              <a:t>ServletConfig</a:t>
            </a:r>
            <a:r>
              <a:rPr lang="en-IN" sz="2000" dirty="0"/>
              <a:t> object is used to pass information to a servlet during initialization by getting configuration information from </a:t>
            </a:r>
            <a:r>
              <a:rPr lang="en-IN" sz="2000" b="1" dirty="0"/>
              <a:t>web.xml</a:t>
            </a:r>
            <a:r>
              <a:rPr lang="en-IN" sz="2000" dirty="0"/>
              <a:t>(Deployment Descriptor).</a:t>
            </a:r>
          </a:p>
          <a:p>
            <a:r>
              <a:rPr lang="en-IN" sz="2000" b="1" dirty="0"/>
              <a:t>For every object of Servlet, the container creates, also an object of </a:t>
            </a:r>
            <a:r>
              <a:rPr lang="en-IN" sz="2000" b="1" dirty="0" err="1"/>
              <a:t>ServletConfig</a:t>
            </a:r>
            <a:r>
              <a:rPr lang="en-IN" sz="2000" b="1" dirty="0"/>
              <a:t>.</a:t>
            </a:r>
            <a:r>
              <a:rPr lang="en-IN" sz="2000" dirty="0"/>
              <a:t> This </a:t>
            </a:r>
            <a:r>
              <a:rPr lang="en-IN" sz="2000" dirty="0" err="1"/>
              <a:t>ServletConfig</a:t>
            </a:r>
            <a:r>
              <a:rPr lang="en-IN" sz="2000" dirty="0"/>
              <a:t> object is used to communicate with the Servlet under execution. </a:t>
            </a:r>
            <a:r>
              <a:rPr lang="en-IN" sz="2000" dirty="0" err="1"/>
              <a:t>Eventhough</a:t>
            </a:r>
            <a:r>
              <a:rPr lang="en-IN" sz="2000" dirty="0"/>
              <a:t>, the </a:t>
            </a:r>
            <a:r>
              <a:rPr lang="en-IN" sz="2000" dirty="0" err="1"/>
              <a:t>contianer</a:t>
            </a:r>
            <a:r>
              <a:rPr lang="en-IN" sz="2000" dirty="0"/>
              <a:t> creates the </a:t>
            </a:r>
            <a:r>
              <a:rPr lang="en-IN" sz="2000" dirty="0" err="1"/>
              <a:t>ServletConfig</a:t>
            </a:r>
            <a:r>
              <a:rPr lang="en-IN" sz="2000" dirty="0"/>
              <a:t> object implicitly for its purpose, the Programmer can make use of the object in his code to read </a:t>
            </a:r>
            <a:r>
              <a:rPr lang="en-IN" sz="2000" b="1" dirty="0"/>
              <a:t>initialization parameters</a:t>
            </a:r>
            <a:r>
              <a:rPr lang="en-IN" sz="2000" dirty="0"/>
              <a:t> into the Servlet from </a:t>
            </a:r>
            <a:r>
              <a:rPr lang="en-IN" sz="2000" b="1" dirty="0"/>
              <a:t>web.xml</a:t>
            </a:r>
            <a:r>
              <a:rPr lang="en-IN" sz="2000" dirty="0"/>
              <a:t> file.</a:t>
            </a:r>
            <a:br>
              <a:rPr lang="en-IN" sz="2000" dirty="0"/>
            </a:br>
            <a:endParaRPr lang="en-IN" sz="2000" dirty="0"/>
          </a:p>
        </p:txBody>
      </p:sp>
    </p:spTree>
    <p:extLst>
      <p:ext uri="{BB962C8B-B14F-4D97-AF65-F5344CB8AC3E}">
        <p14:creationId xmlns:p14="http://schemas.microsoft.com/office/powerpoint/2010/main" val="2102175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ServletConfig</a:t>
            </a:r>
            <a:endParaRPr lang="en-IN" dirty="0"/>
          </a:p>
        </p:txBody>
      </p:sp>
      <p:sp>
        <p:nvSpPr>
          <p:cNvPr id="3" name="Content Placeholder 2"/>
          <p:cNvSpPr>
            <a:spLocks noGrp="1"/>
          </p:cNvSpPr>
          <p:nvPr>
            <p:ph idx="1"/>
          </p:nvPr>
        </p:nvSpPr>
        <p:spPr/>
        <p:txBody>
          <a:bodyPr>
            <a:normAutofit/>
          </a:bodyPr>
          <a:lstStyle/>
          <a:p>
            <a:pPr fontAlgn="base"/>
            <a:r>
              <a:rPr lang="en-IN" sz="1800" dirty="0" err="1"/>
              <a:t>ServletConfig</a:t>
            </a:r>
            <a:r>
              <a:rPr lang="en-IN" sz="1800" dirty="0"/>
              <a:t> is an interface from </a:t>
            </a:r>
            <a:r>
              <a:rPr lang="en-IN" sz="1800" b="1" dirty="0" err="1"/>
              <a:t>javax.servlet</a:t>
            </a:r>
            <a:r>
              <a:rPr lang="en-IN" sz="1800" dirty="0"/>
              <a:t> package.</a:t>
            </a:r>
          </a:p>
          <a:p>
            <a:pPr fontAlgn="base"/>
            <a:r>
              <a:rPr lang="en-IN" sz="1800" dirty="0"/>
              <a:t>The </a:t>
            </a:r>
            <a:r>
              <a:rPr lang="en-IN" sz="1800" b="1" dirty="0" err="1"/>
              <a:t>getServletConfig</a:t>
            </a:r>
            <a:r>
              <a:rPr lang="en-IN" sz="1800" b="1" dirty="0"/>
              <a:t>()</a:t>
            </a:r>
            <a:r>
              <a:rPr lang="en-IN" sz="1800" dirty="0"/>
              <a:t> method of </a:t>
            </a:r>
            <a:r>
              <a:rPr lang="en-IN" sz="1800" b="1" dirty="0" err="1"/>
              <a:t>GenericServlet</a:t>
            </a:r>
            <a:r>
              <a:rPr lang="en-IN" sz="1800" b="1" dirty="0"/>
              <a:t> </a:t>
            </a:r>
            <a:r>
              <a:rPr lang="en-IN" sz="1800" dirty="0"/>
              <a:t>returns an object of </a:t>
            </a:r>
            <a:r>
              <a:rPr lang="en-IN" sz="1800" dirty="0" err="1"/>
              <a:t>ServletConfig</a:t>
            </a:r>
            <a:r>
              <a:rPr lang="en-IN" sz="1800" dirty="0"/>
              <a:t>.</a:t>
            </a:r>
          </a:p>
          <a:p>
            <a:pPr fontAlgn="base"/>
            <a:r>
              <a:rPr lang="en-IN" sz="1800" dirty="0"/>
              <a:t>The </a:t>
            </a:r>
            <a:r>
              <a:rPr lang="en-IN" sz="1800" b="1" dirty="0" err="1"/>
              <a:t>ServletConfig</a:t>
            </a:r>
            <a:r>
              <a:rPr lang="en-IN" sz="1800" dirty="0"/>
              <a:t> object created by the Web container for a specific Servlet cannot read other servlet’s </a:t>
            </a:r>
            <a:r>
              <a:rPr lang="en-IN" sz="1800" b="1" dirty="0" err="1"/>
              <a:t>init-param</a:t>
            </a:r>
            <a:r>
              <a:rPr lang="en-IN" sz="1800" b="1" dirty="0"/>
              <a:t> </a:t>
            </a:r>
            <a:r>
              <a:rPr lang="en-IN" sz="1800" dirty="0"/>
              <a:t>data.</a:t>
            </a:r>
          </a:p>
          <a:p>
            <a:pPr fontAlgn="base"/>
            <a:r>
              <a:rPr lang="en-IN" sz="1800" dirty="0" err="1"/>
              <a:t>ServletConfig</a:t>
            </a:r>
            <a:r>
              <a:rPr lang="en-IN" sz="1800" dirty="0"/>
              <a:t> object is specific for a Servlet. Other way to say, if 100 servlet objects are being executed in the container, 100 </a:t>
            </a:r>
            <a:r>
              <a:rPr lang="en-IN" sz="1800" dirty="0" err="1"/>
              <a:t>ServletConfig</a:t>
            </a:r>
            <a:r>
              <a:rPr lang="en-IN" sz="1800" dirty="0"/>
              <a:t> objects are also created implicitly used by the container to communicate with the Servlet.</a:t>
            </a:r>
          </a:p>
          <a:p>
            <a:pPr fontAlgn="base"/>
            <a:r>
              <a:rPr lang="en-IN" sz="1800" dirty="0"/>
              <a:t>When the container destroys the Servlet object, along with it its corresponding </a:t>
            </a:r>
            <a:r>
              <a:rPr lang="en-IN" sz="1800" b="1" dirty="0" err="1"/>
              <a:t>ServletConfig</a:t>
            </a:r>
            <a:r>
              <a:rPr lang="en-IN" sz="1800" b="1" dirty="0"/>
              <a:t> </a:t>
            </a:r>
            <a:r>
              <a:rPr lang="en-IN" sz="1800" dirty="0"/>
              <a:t>object also destroyed.</a:t>
            </a:r>
          </a:p>
          <a:p>
            <a:pPr fontAlgn="base"/>
            <a:r>
              <a:rPr lang="en-IN" sz="1800" dirty="0"/>
              <a:t>Programmer can make use </a:t>
            </a:r>
            <a:r>
              <a:rPr lang="en-IN" sz="1800" dirty="0" err="1"/>
              <a:t>ServletConfig</a:t>
            </a:r>
            <a:r>
              <a:rPr lang="en-IN" sz="1800" dirty="0"/>
              <a:t> object to read tags of the Servlet.</a:t>
            </a:r>
          </a:p>
          <a:p>
            <a:endParaRPr lang="en-IN" sz="1800" dirty="0"/>
          </a:p>
        </p:txBody>
      </p:sp>
    </p:spTree>
    <p:extLst>
      <p:ext uri="{BB962C8B-B14F-4D97-AF65-F5344CB8AC3E}">
        <p14:creationId xmlns:p14="http://schemas.microsoft.com/office/powerpoint/2010/main" val="1248220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370" y="990600"/>
            <a:ext cx="789863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81181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web.xml</a:t>
            </a:r>
            <a:endParaRPr lang="en-IN" dirty="0"/>
          </a:p>
        </p:txBody>
      </p:sp>
      <p:sp>
        <p:nvSpPr>
          <p:cNvPr id="3" name="Content Placeholder 2"/>
          <p:cNvSpPr>
            <a:spLocks noGrp="1"/>
          </p:cNvSpPr>
          <p:nvPr>
            <p:ph idx="1"/>
          </p:nvPr>
        </p:nvSpPr>
        <p:spPr/>
        <p:txBody>
          <a:bodyPr>
            <a:normAutofit fontScale="77500" lnSpcReduction="20000"/>
          </a:bodyPr>
          <a:lstStyle/>
          <a:p>
            <a:r>
              <a:rPr lang="en-IN" dirty="0"/>
              <a:t>&lt;web-app&gt;</a:t>
            </a:r>
            <a:br>
              <a:rPr lang="en-IN" dirty="0"/>
            </a:br>
            <a:r>
              <a:rPr lang="en-IN" dirty="0"/>
              <a:t>     &lt;servlet&gt;</a:t>
            </a:r>
            <a:br>
              <a:rPr lang="en-IN" dirty="0"/>
            </a:br>
            <a:r>
              <a:rPr lang="en-IN" dirty="0"/>
              <a:t>         &lt;servlet-name&gt;test&lt;/servlet-name&gt;</a:t>
            </a:r>
            <a:br>
              <a:rPr lang="en-IN" dirty="0"/>
            </a:br>
            <a:r>
              <a:rPr lang="en-IN" dirty="0"/>
              <a:t>         &lt;servlet-class&gt;</a:t>
            </a:r>
            <a:r>
              <a:rPr lang="en-IN" dirty="0" err="1"/>
              <a:t>MyServlet</a:t>
            </a:r>
            <a:r>
              <a:rPr lang="en-IN" dirty="0"/>
              <a:t>&lt;/servlet-class&gt;</a:t>
            </a:r>
            <a:br>
              <a:rPr lang="en-IN" dirty="0"/>
            </a:br>
            <a:r>
              <a:rPr lang="en-IN" dirty="0"/>
              <a:t>         &lt;</a:t>
            </a:r>
            <a:r>
              <a:rPr lang="en-IN" dirty="0" err="1"/>
              <a:t>init-param</a:t>
            </a:r>
            <a:r>
              <a:rPr lang="en-IN" dirty="0"/>
              <a:t>&gt;</a:t>
            </a:r>
            <a:br>
              <a:rPr lang="en-IN" dirty="0"/>
            </a:br>
            <a:r>
              <a:rPr lang="en-IN" dirty="0"/>
              <a:t>              &lt;</a:t>
            </a:r>
            <a:r>
              <a:rPr lang="en-IN" dirty="0" err="1"/>
              <a:t>param</a:t>
            </a:r>
            <a:r>
              <a:rPr lang="en-IN" dirty="0"/>
              <a:t>-name&gt;email&lt;/</a:t>
            </a:r>
            <a:r>
              <a:rPr lang="en-IN" dirty="0" err="1"/>
              <a:t>param</a:t>
            </a:r>
            <a:r>
              <a:rPr lang="en-IN" dirty="0"/>
              <a:t>-name&gt;</a:t>
            </a:r>
            <a:br>
              <a:rPr lang="en-IN" dirty="0"/>
            </a:br>
            <a:r>
              <a:rPr lang="en-IN" dirty="0"/>
              <a:t>              &lt;</a:t>
            </a:r>
            <a:r>
              <a:rPr lang="en-IN" dirty="0" err="1"/>
              <a:t>param</a:t>
            </a:r>
            <a:r>
              <a:rPr lang="en-IN" dirty="0"/>
              <a:t>-value&gt;abc@yahoo.com&lt;/</a:t>
            </a:r>
            <a:r>
              <a:rPr lang="en-IN" dirty="0" err="1"/>
              <a:t>param</a:t>
            </a:r>
            <a:r>
              <a:rPr lang="en-IN" dirty="0"/>
              <a:t>-value&gt;</a:t>
            </a:r>
            <a:br>
              <a:rPr lang="en-IN" dirty="0"/>
            </a:br>
            <a:r>
              <a:rPr lang="en-IN" dirty="0"/>
              <a:t>         &lt;/</a:t>
            </a:r>
            <a:r>
              <a:rPr lang="en-IN" dirty="0" err="1"/>
              <a:t>init-param</a:t>
            </a:r>
            <a:r>
              <a:rPr lang="en-IN" dirty="0"/>
              <a:t>&gt;</a:t>
            </a:r>
            <a:br>
              <a:rPr lang="en-IN" dirty="0"/>
            </a:br>
            <a:r>
              <a:rPr lang="en-IN" dirty="0"/>
              <a:t>     &lt;/servlet&gt;</a:t>
            </a:r>
            <a:br>
              <a:rPr lang="en-IN" dirty="0"/>
            </a:br>
            <a:r>
              <a:rPr lang="en-IN" dirty="0"/>
              <a:t>     &lt;servlet-mapping&gt;</a:t>
            </a:r>
            <a:br>
              <a:rPr lang="en-IN" dirty="0"/>
            </a:br>
            <a:r>
              <a:rPr lang="en-IN" dirty="0"/>
              <a:t>         &lt;servlet-name&gt;test&lt;/servlet-name&gt;</a:t>
            </a:r>
            <a:br>
              <a:rPr lang="en-IN" dirty="0"/>
            </a:br>
            <a:r>
              <a:rPr lang="en-IN" dirty="0"/>
              <a:t>         &lt;</a:t>
            </a:r>
            <a:r>
              <a:rPr lang="en-IN" dirty="0" err="1"/>
              <a:t>url</a:t>
            </a:r>
            <a:r>
              <a:rPr lang="en-IN" dirty="0"/>
              <a:t>-pattern&gt;/test&lt;/</a:t>
            </a:r>
            <a:r>
              <a:rPr lang="en-IN" dirty="0" err="1"/>
              <a:t>url</a:t>
            </a:r>
            <a:r>
              <a:rPr lang="en-IN" dirty="0"/>
              <a:t>-pattern&gt;</a:t>
            </a:r>
            <a:br>
              <a:rPr lang="en-IN" dirty="0"/>
            </a:br>
            <a:r>
              <a:rPr lang="en-IN" dirty="0"/>
              <a:t>     &lt;/servlet-mapping&gt;</a:t>
            </a:r>
            <a:br>
              <a:rPr lang="en-IN" dirty="0"/>
            </a:br>
            <a:r>
              <a:rPr lang="en-IN" dirty="0"/>
              <a:t>&lt;/web-app&gt;</a:t>
            </a:r>
            <a:br>
              <a:rPr lang="en-IN" dirty="0"/>
            </a:br>
            <a:endParaRPr lang="en-IN" dirty="0"/>
          </a:p>
        </p:txBody>
      </p:sp>
    </p:spTree>
    <p:extLst>
      <p:ext uri="{BB962C8B-B14F-4D97-AF65-F5344CB8AC3E}">
        <p14:creationId xmlns:p14="http://schemas.microsoft.com/office/powerpoint/2010/main" val="985003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ServletConfig</a:t>
            </a:r>
            <a:endParaRPr lang="en-IN" dirty="0"/>
          </a:p>
        </p:txBody>
      </p:sp>
      <p:sp>
        <p:nvSpPr>
          <p:cNvPr id="3" name="Content Placeholder 2"/>
          <p:cNvSpPr>
            <a:spLocks noGrp="1"/>
          </p:cNvSpPr>
          <p:nvPr>
            <p:ph idx="1"/>
          </p:nvPr>
        </p:nvSpPr>
        <p:spPr/>
        <p:txBody>
          <a:bodyPr>
            <a:normAutofit fontScale="62500" lnSpcReduction="20000"/>
          </a:bodyPr>
          <a:lstStyle/>
          <a:p>
            <a:r>
              <a:rPr lang="en-IN" dirty="0"/>
              <a:t>public class </a:t>
            </a:r>
            <a:r>
              <a:rPr lang="en-IN" dirty="0" err="1"/>
              <a:t>ServletDemo</a:t>
            </a:r>
            <a:r>
              <a:rPr lang="en-IN" dirty="0"/>
              <a:t> extends </a:t>
            </a:r>
            <a:r>
              <a:rPr lang="en-IN" dirty="0" err="1"/>
              <a:t>HttpServlet</a:t>
            </a:r>
            <a:r>
              <a:rPr lang="en-IN" dirty="0"/>
              <a:t/>
            </a:r>
            <a:br>
              <a:rPr lang="en-IN" dirty="0"/>
            </a:br>
            <a:r>
              <a:rPr lang="en-IN" dirty="0"/>
              <a:t>{</a:t>
            </a:r>
            <a:br>
              <a:rPr lang="en-IN" dirty="0"/>
            </a:br>
            <a:r>
              <a:rPr lang="en-IN" dirty="0"/>
              <a:t>      protected void </a:t>
            </a:r>
            <a:r>
              <a:rPr lang="en-IN" dirty="0" err="1"/>
              <a:t>doGet</a:t>
            </a:r>
            <a:r>
              <a:rPr lang="en-IN" dirty="0"/>
              <a:t>(</a:t>
            </a:r>
            <a:r>
              <a:rPr lang="en-IN" dirty="0" err="1"/>
              <a:t>HttpServletRequest</a:t>
            </a:r>
            <a:r>
              <a:rPr lang="en-IN" dirty="0"/>
              <a:t> </a:t>
            </a:r>
            <a:r>
              <a:rPr lang="en-IN" dirty="0" err="1"/>
              <a:t>req</a:t>
            </a:r>
            <a:r>
              <a:rPr lang="en-IN" dirty="0"/>
              <a:t>, </a:t>
            </a:r>
            <a:r>
              <a:rPr lang="en-IN" dirty="0" err="1"/>
              <a:t>HttpServletResponse</a:t>
            </a:r>
            <a:r>
              <a:rPr lang="en-IN" dirty="0"/>
              <a:t> res) throws </a:t>
            </a:r>
            <a:r>
              <a:rPr lang="en-IN" dirty="0" err="1"/>
              <a:t>ServletException</a:t>
            </a:r>
            <a:r>
              <a:rPr lang="en-IN" dirty="0"/>
              <a:t>, </a:t>
            </a:r>
            <a:r>
              <a:rPr lang="en-IN" dirty="0" err="1"/>
              <a:t>IOException</a:t>
            </a:r>
            <a:r>
              <a:rPr lang="en-IN" dirty="0"/>
              <a:t/>
            </a:r>
            <a:br>
              <a:rPr lang="en-IN" dirty="0"/>
            </a:br>
            <a:r>
              <a:rPr lang="en-IN" dirty="0"/>
              <a:t>      {</a:t>
            </a:r>
            <a:br>
              <a:rPr lang="en-IN" dirty="0"/>
            </a:br>
            <a:r>
              <a:rPr lang="en-IN" dirty="0"/>
              <a:t>           </a:t>
            </a:r>
            <a:r>
              <a:rPr lang="en-IN" dirty="0" err="1"/>
              <a:t>response.setContentType</a:t>
            </a:r>
            <a:r>
              <a:rPr lang="en-IN" dirty="0"/>
              <a:t>("text/html");</a:t>
            </a:r>
            <a:br>
              <a:rPr lang="en-IN" dirty="0"/>
            </a:br>
            <a:r>
              <a:rPr lang="en-IN" dirty="0"/>
              <a:t>           </a:t>
            </a:r>
            <a:r>
              <a:rPr lang="en-IN" dirty="0" err="1"/>
              <a:t>PrintWriter</a:t>
            </a:r>
            <a:r>
              <a:rPr lang="en-IN" dirty="0"/>
              <a:t> </a:t>
            </a:r>
            <a:r>
              <a:rPr lang="en-IN" dirty="0" err="1"/>
              <a:t>pw</a:t>
            </a:r>
            <a:r>
              <a:rPr lang="en-IN" dirty="0"/>
              <a:t> = </a:t>
            </a:r>
            <a:r>
              <a:rPr lang="en-IN" dirty="0" err="1"/>
              <a:t>response.getWriter</a:t>
            </a:r>
            <a:r>
              <a:rPr lang="en-IN" dirty="0"/>
              <a:t>();</a:t>
            </a:r>
            <a:br>
              <a:rPr lang="en-IN" dirty="0"/>
            </a:br>
            <a:r>
              <a:rPr lang="en-IN" dirty="0"/>
              <a:t>           </a:t>
            </a:r>
            <a:r>
              <a:rPr lang="en-IN" dirty="0" err="1"/>
              <a:t>ServletConfig</a:t>
            </a:r>
            <a:r>
              <a:rPr lang="en-IN" dirty="0"/>
              <a:t> </a:t>
            </a:r>
            <a:r>
              <a:rPr lang="en-IN" dirty="0" err="1"/>
              <a:t>sc</a:t>
            </a:r>
            <a:r>
              <a:rPr lang="en-IN" dirty="0"/>
              <a:t> = </a:t>
            </a:r>
            <a:r>
              <a:rPr lang="en-IN" dirty="0" err="1"/>
              <a:t>getServletConfig</a:t>
            </a:r>
            <a:r>
              <a:rPr lang="en-IN" dirty="0"/>
              <a:t>();</a:t>
            </a:r>
            <a:br>
              <a:rPr lang="en-IN" dirty="0"/>
            </a:br>
            <a:r>
              <a:rPr lang="en-IN" dirty="0"/>
              <a:t>           try</a:t>
            </a:r>
            <a:br>
              <a:rPr lang="en-IN" dirty="0"/>
            </a:br>
            <a:r>
              <a:rPr lang="en-IN" dirty="0"/>
              <a:t>           {</a:t>
            </a:r>
            <a:br>
              <a:rPr lang="en-IN" dirty="0"/>
            </a:br>
            <a:r>
              <a:rPr lang="en-IN" dirty="0"/>
              <a:t>                </a:t>
            </a:r>
            <a:r>
              <a:rPr lang="en-IN" dirty="0" err="1"/>
              <a:t>pw.println</a:t>
            </a:r>
            <a:r>
              <a:rPr lang="en-IN" dirty="0"/>
              <a:t>(</a:t>
            </a:r>
            <a:r>
              <a:rPr lang="en-IN" dirty="0" err="1"/>
              <a:t>sc.getInitParameter</a:t>
            </a:r>
            <a:r>
              <a:rPr lang="en-IN" dirty="0" smtClean="0"/>
              <a:t>(“email”));</a:t>
            </a:r>
            <a:r>
              <a:rPr lang="en-IN" dirty="0"/>
              <a:t/>
            </a:r>
            <a:br>
              <a:rPr lang="en-IN" dirty="0"/>
            </a:br>
            <a:r>
              <a:rPr lang="en-IN" dirty="0"/>
              <a:t>           }</a:t>
            </a:r>
            <a:br>
              <a:rPr lang="en-IN" dirty="0"/>
            </a:br>
            <a:r>
              <a:rPr lang="en-IN" dirty="0"/>
              <a:t>           finally</a:t>
            </a:r>
            <a:br>
              <a:rPr lang="en-IN" dirty="0"/>
            </a:br>
            <a:r>
              <a:rPr lang="en-IN" dirty="0"/>
              <a:t>           {</a:t>
            </a:r>
            <a:br>
              <a:rPr lang="en-IN" dirty="0"/>
            </a:br>
            <a:r>
              <a:rPr lang="en-IN" dirty="0"/>
              <a:t>                </a:t>
            </a:r>
            <a:r>
              <a:rPr lang="en-IN" dirty="0" err="1"/>
              <a:t>pw.close</a:t>
            </a:r>
            <a:r>
              <a:rPr lang="en-IN" dirty="0"/>
              <a:t>();</a:t>
            </a:r>
            <a:br>
              <a:rPr lang="en-IN" dirty="0"/>
            </a:br>
            <a:r>
              <a:rPr lang="en-IN" dirty="0"/>
              <a:t>                </a:t>
            </a:r>
            <a:r>
              <a:rPr lang="en-IN" dirty="0" err="1"/>
              <a:t>sc.close</a:t>
            </a:r>
            <a:r>
              <a:rPr lang="en-IN" dirty="0"/>
              <a:t>();</a:t>
            </a:r>
            <a:br>
              <a:rPr lang="en-IN" dirty="0"/>
            </a:br>
            <a:r>
              <a:rPr lang="en-IN" dirty="0"/>
              <a:t>           }</a:t>
            </a:r>
            <a:br>
              <a:rPr lang="en-IN" dirty="0"/>
            </a:br>
            <a:r>
              <a:rPr lang="en-IN" dirty="0"/>
              <a:t>      }</a:t>
            </a:r>
            <a:br>
              <a:rPr lang="en-IN" dirty="0"/>
            </a:br>
            <a:r>
              <a:rPr lang="en-IN" dirty="0"/>
              <a:t>}</a:t>
            </a:r>
          </a:p>
        </p:txBody>
      </p:sp>
    </p:spTree>
    <p:extLst>
      <p:ext uri="{BB962C8B-B14F-4D97-AF65-F5344CB8AC3E}">
        <p14:creationId xmlns:p14="http://schemas.microsoft.com/office/powerpoint/2010/main" val="29085646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ServletContext</a:t>
            </a:r>
            <a:endParaRPr lang="en-IN" dirty="0"/>
          </a:p>
        </p:txBody>
      </p:sp>
      <p:sp>
        <p:nvSpPr>
          <p:cNvPr id="3" name="Content Placeholder 2"/>
          <p:cNvSpPr>
            <a:spLocks noGrp="1"/>
          </p:cNvSpPr>
          <p:nvPr>
            <p:ph idx="1"/>
          </p:nvPr>
        </p:nvSpPr>
        <p:spPr/>
        <p:txBody>
          <a:bodyPr>
            <a:normAutofit/>
          </a:bodyPr>
          <a:lstStyle/>
          <a:p>
            <a:r>
              <a:rPr lang="en-IN" sz="2000" dirty="0"/>
              <a:t>An object of </a:t>
            </a:r>
            <a:r>
              <a:rPr lang="en-IN" sz="2000" dirty="0" err="1"/>
              <a:t>ServletContext</a:t>
            </a:r>
            <a:r>
              <a:rPr lang="en-IN" sz="2000" dirty="0"/>
              <a:t> is created by the web container at time of deploying the project. This object can be used to get configuration information from web.xml file. There is only one </a:t>
            </a:r>
            <a:r>
              <a:rPr lang="en-IN" sz="2000" dirty="0" err="1"/>
              <a:t>ServletContext</a:t>
            </a:r>
            <a:r>
              <a:rPr lang="en-IN" sz="2000" dirty="0"/>
              <a:t> object per web application</a:t>
            </a:r>
            <a:r>
              <a:rPr lang="en-IN" sz="2000" dirty="0" smtClean="0"/>
              <a:t>.</a:t>
            </a:r>
          </a:p>
          <a:p>
            <a:r>
              <a:rPr lang="en-IN" sz="2000" dirty="0"/>
              <a:t>If any information is shared to many servlet, it is better to provide it from the web.xml file using the </a:t>
            </a:r>
            <a:r>
              <a:rPr lang="en-IN" sz="2000" b="1" dirty="0"/>
              <a:t>&lt;context-</a:t>
            </a:r>
            <a:r>
              <a:rPr lang="en-IN" sz="2000" b="1" dirty="0" err="1"/>
              <a:t>param</a:t>
            </a:r>
            <a:r>
              <a:rPr lang="en-IN" sz="2000" b="1" dirty="0"/>
              <a:t>&gt;</a:t>
            </a:r>
            <a:r>
              <a:rPr lang="en-IN" sz="2000" dirty="0"/>
              <a:t> element</a:t>
            </a:r>
            <a:r>
              <a:rPr lang="en-IN" sz="2000" dirty="0" smtClean="0"/>
              <a:t>.</a:t>
            </a:r>
          </a:p>
          <a:p>
            <a:endParaRPr lang="en-IN" sz="2000" dirty="0"/>
          </a:p>
        </p:txBody>
      </p:sp>
    </p:spTree>
    <p:extLst>
      <p:ext uri="{BB962C8B-B14F-4D97-AF65-F5344CB8AC3E}">
        <p14:creationId xmlns:p14="http://schemas.microsoft.com/office/powerpoint/2010/main" val="2032030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rvletContext 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47800"/>
            <a:ext cx="698182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948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ServletContext</a:t>
            </a:r>
            <a:endParaRPr lang="en-IN" dirty="0"/>
          </a:p>
        </p:txBody>
      </p:sp>
      <p:sp>
        <p:nvSpPr>
          <p:cNvPr id="3" name="Content Placeholder 2"/>
          <p:cNvSpPr>
            <a:spLocks noGrp="1"/>
          </p:cNvSpPr>
          <p:nvPr>
            <p:ph idx="1"/>
          </p:nvPr>
        </p:nvSpPr>
        <p:spPr/>
        <p:txBody>
          <a:bodyPr>
            <a:normAutofit/>
          </a:bodyPr>
          <a:lstStyle/>
          <a:p>
            <a:r>
              <a:rPr lang="en-IN" sz="2000" dirty="0"/>
              <a:t>Usage of </a:t>
            </a:r>
            <a:r>
              <a:rPr lang="en-IN" sz="2000" dirty="0" err="1"/>
              <a:t>ServletContext</a:t>
            </a:r>
            <a:r>
              <a:rPr lang="en-IN" sz="2000" dirty="0"/>
              <a:t> Interface</a:t>
            </a:r>
          </a:p>
          <a:p>
            <a:r>
              <a:rPr lang="en-IN" sz="2000" dirty="0"/>
              <a:t>There can be a lot of usage of </a:t>
            </a:r>
            <a:r>
              <a:rPr lang="en-IN" sz="2000" dirty="0" err="1"/>
              <a:t>ServletContext</a:t>
            </a:r>
            <a:r>
              <a:rPr lang="en-IN" sz="2000" dirty="0"/>
              <a:t> object. Some of them are as follows:</a:t>
            </a:r>
          </a:p>
          <a:p>
            <a:r>
              <a:rPr lang="en-IN" sz="2000" dirty="0"/>
              <a:t>The object of </a:t>
            </a:r>
            <a:r>
              <a:rPr lang="en-IN" sz="2000" dirty="0" err="1"/>
              <a:t>ServletContext</a:t>
            </a:r>
            <a:r>
              <a:rPr lang="en-IN" sz="2000" dirty="0"/>
              <a:t> provides an interface between the container and servlet.</a:t>
            </a:r>
          </a:p>
          <a:p>
            <a:r>
              <a:rPr lang="en-IN" sz="2000" dirty="0"/>
              <a:t>The </a:t>
            </a:r>
            <a:r>
              <a:rPr lang="en-IN" sz="2000" dirty="0" err="1"/>
              <a:t>ServletContext</a:t>
            </a:r>
            <a:r>
              <a:rPr lang="en-IN" sz="2000" dirty="0"/>
              <a:t> object can be used to get configuration information from the web.xml file.</a:t>
            </a:r>
          </a:p>
          <a:p>
            <a:r>
              <a:rPr lang="en-IN" sz="2000" dirty="0"/>
              <a:t>The </a:t>
            </a:r>
            <a:r>
              <a:rPr lang="en-IN" sz="2000" dirty="0" err="1"/>
              <a:t>ServletContext</a:t>
            </a:r>
            <a:r>
              <a:rPr lang="en-IN" sz="2000" dirty="0"/>
              <a:t> object can be used to set, get or remove attribute from the web.xml file.</a:t>
            </a:r>
          </a:p>
          <a:p>
            <a:r>
              <a:rPr lang="en-IN" sz="2000" dirty="0"/>
              <a:t>The </a:t>
            </a:r>
            <a:r>
              <a:rPr lang="en-IN" sz="2000" dirty="0" err="1"/>
              <a:t>ServletContext</a:t>
            </a:r>
            <a:r>
              <a:rPr lang="en-IN" sz="2000" dirty="0"/>
              <a:t> object can be used to provide inter-application communication.</a:t>
            </a:r>
          </a:p>
          <a:p>
            <a:endParaRPr lang="en-IN" sz="2000" dirty="0"/>
          </a:p>
        </p:txBody>
      </p:sp>
    </p:spTree>
    <p:extLst>
      <p:ext uri="{BB962C8B-B14F-4D97-AF65-F5344CB8AC3E}">
        <p14:creationId xmlns:p14="http://schemas.microsoft.com/office/powerpoint/2010/main" val="36888501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web.xml</a:t>
            </a:r>
            <a:endParaRPr lang="en-IN" dirty="0"/>
          </a:p>
        </p:txBody>
      </p:sp>
      <p:sp>
        <p:nvSpPr>
          <p:cNvPr id="3" name="Content Placeholder 2"/>
          <p:cNvSpPr>
            <a:spLocks noGrp="1"/>
          </p:cNvSpPr>
          <p:nvPr>
            <p:ph idx="1"/>
          </p:nvPr>
        </p:nvSpPr>
        <p:spPr/>
        <p:txBody>
          <a:bodyPr>
            <a:normAutofit/>
          </a:bodyPr>
          <a:lstStyle/>
          <a:p>
            <a:pPr marL="109728" indent="0">
              <a:buNone/>
            </a:pPr>
            <a:r>
              <a:rPr lang="pt-BR" sz="2000" dirty="0"/>
              <a:t>&lt;web-app&gt;  </a:t>
            </a:r>
          </a:p>
          <a:p>
            <a:pPr marL="109728" indent="0">
              <a:buNone/>
            </a:pPr>
            <a:r>
              <a:rPr lang="pt-BR" sz="2000" dirty="0"/>
              <a:t> ......  </a:t>
            </a:r>
          </a:p>
          <a:p>
            <a:pPr marL="109728" indent="0">
              <a:buNone/>
            </a:pPr>
            <a:r>
              <a:rPr lang="pt-BR" sz="2000" dirty="0"/>
              <a:t>      </a:t>
            </a:r>
          </a:p>
          <a:p>
            <a:pPr marL="109728" indent="0">
              <a:buNone/>
            </a:pPr>
            <a:r>
              <a:rPr lang="pt-BR" sz="2000" dirty="0"/>
              <a:t>  &lt;context-param&gt;  </a:t>
            </a:r>
          </a:p>
          <a:p>
            <a:pPr marL="109728" indent="0">
              <a:buNone/>
            </a:pPr>
            <a:r>
              <a:rPr lang="pt-BR" sz="2000" dirty="0"/>
              <a:t>    &lt;param-name&gt;parametername&lt;/param-name&gt;  </a:t>
            </a:r>
          </a:p>
          <a:p>
            <a:pPr marL="109728" indent="0">
              <a:buNone/>
            </a:pPr>
            <a:r>
              <a:rPr lang="pt-BR" sz="2000" dirty="0"/>
              <a:t>    &lt;param-value&gt;parametervalue&lt;/param-value&gt;  </a:t>
            </a:r>
          </a:p>
          <a:p>
            <a:pPr marL="109728" indent="0">
              <a:buNone/>
            </a:pPr>
            <a:r>
              <a:rPr lang="pt-BR" sz="2000" dirty="0"/>
              <a:t>  &lt;/context-param&gt;  </a:t>
            </a:r>
          </a:p>
          <a:p>
            <a:pPr marL="109728" indent="0">
              <a:buNone/>
            </a:pPr>
            <a:r>
              <a:rPr lang="pt-BR" sz="2000" dirty="0"/>
              <a:t> ......  </a:t>
            </a:r>
          </a:p>
          <a:p>
            <a:pPr marL="109728" indent="0">
              <a:buNone/>
            </a:pPr>
            <a:r>
              <a:rPr lang="pt-BR" sz="2000" dirty="0"/>
              <a:t>&lt;/web-app&gt;  </a:t>
            </a:r>
          </a:p>
          <a:p>
            <a:endParaRPr lang="en-IN" dirty="0"/>
          </a:p>
        </p:txBody>
      </p:sp>
    </p:spTree>
    <p:extLst>
      <p:ext uri="{BB962C8B-B14F-4D97-AF65-F5344CB8AC3E}">
        <p14:creationId xmlns:p14="http://schemas.microsoft.com/office/powerpoint/2010/main" val="269214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Describing Components of a Web Application</a:t>
            </a:r>
            <a:endParaRPr lang="en-IN" sz="2800" dirty="0"/>
          </a:p>
        </p:txBody>
      </p:sp>
      <p:sp>
        <p:nvSpPr>
          <p:cNvPr id="3" name="Content Placeholder 2"/>
          <p:cNvSpPr>
            <a:spLocks noGrp="1"/>
          </p:cNvSpPr>
          <p:nvPr>
            <p:ph idx="1"/>
          </p:nvPr>
        </p:nvSpPr>
        <p:spPr/>
        <p:txBody>
          <a:bodyPr>
            <a:normAutofit/>
          </a:bodyPr>
          <a:lstStyle/>
          <a:p>
            <a:r>
              <a:rPr lang="en-IN" sz="2000" dirty="0" smtClean="0"/>
              <a:t>A web application consists of web components such as Java Servlet and JSPs.</a:t>
            </a:r>
          </a:p>
          <a:p>
            <a:r>
              <a:rPr lang="en-IN" sz="2000" dirty="0" smtClean="0"/>
              <a:t>An application based on the MVC paradigm contains three components, Model, View, and Controller.</a:t>
            </a:r>
          </a:p>
          <a:p>
            <a:r>
              <a:rPr lang="en-IN" sz="2000" dirty="0" smtClean="0"/>
              <a:t>A view is created by using JSP and the logic to manage requests is implemented in servlets, which serve as Controller.</a:t>
            </a:r>
          </a:p>
          <a:p>
            <a:r>
              <a:rPr lang="en-IN" sz="2000" dirty="0" smtClean="0"/>
              <a:t>Moreover, the existing business rules in an application are referred to as Model.</a:t>
            </a:r>
          </a:p>
          <a:p>
            <a:endParaRPr lang="en-IN" sz="2000" dirty="0"/>
          </a:p>
        </p:txBody>
      </p:sp>
    </p:spTree>
    <p:extLst>
      <p:ext uri="{BB962C8B-B14F-4D97-AF65-F5344CB8AC3E}">
        <p14:creationId xmlns:p14="http://schemas.microsoft.com/office/powerpoint/2010/main" val="3065687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ServletContext</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There </a:t>
            </a:r>
            <a:r>
              <a:rPr lang="en-IN" dirty="0"/>
              <a:t>is given some commonly used methods of </a:t>
            </a:r>
            <a:r>
              <a:rPr lang="en-IN" dirty="0" err="1"/>
              <a:t>ServletContext</a:t>
            </a:r>
            <a:r>
              <a:rPr lang="en-IN" dirty="0"/>
              <a:t> interface</a:t>
            </a:r>
            <a:r>
              <a:rPr lang="en-IN" dirty="0" smtClean="0"/>
              <a:t>.</a:t>
            </a:r>
          </a:p>
          <a:p>
            <a:r>
              <a:rPr lang="en-IN" b="1" dirty="0" smtClean="0"/>
              <a:t>public </a:t>
            </a:r>
            <a:r>
              <a:rPr lang="en-IN" b="1" dirty="0"/>
              <a:t>String </a:t>
            </a:r>
            <a:r>
              <a:rPr lang="en-IN" b="1" dirty="0" err="1"/>
              <a:t>getInitParameter</a:t>
            </a:r>
            <a:r>
              <a:rPr lang="en-IN" b="1" dirty="0"/>
              <a:t>(String name):</a:t>
            </a:r>
            <a:r>
              <a:rPr lang="en-IN" dirty="0"/>
              <a:t>Returns the parameter value for the specified parameter name.</a:t>
            </a:r>
          </a:p>
          <a:p>
            <a:r>
              <a:rPr lang="en-IN" b="1" dirty="0"/>
              <a:t>public Enumeration </a:t>
            </a:r>
            <a:r>
              <a:rPr lang="en-IN" b="1" dirty="0" err="1"/>
              <a:t>getInitParameterNames</a:t>
            </a:r>
            <a:r>
              <a:rPr lang="en-IN" b="1" dirty="0"/>
              <a:t>():</a:t>
            </a:r>
            <a:r>
              <a:rPr lang="en-IN" dirty="0"/>
              <a:t>Returns the names of the context's initialization parameters.</a:t>
            </a:r>
          </a:p>
          <a:p>
            <a:r>
              <a:rPr lang="en-IN" b="1" dirty="0"/>
              <a:t>public void </a:t>
            </a:r>
            <a:r>
              <a:rPr lang="en-IN" b="1" dirty="0" err="1"/>
              <a:t>setAttribute</a:t>
            </a:r>
            <a:r>
              <a:rPr lang="en-IN" b="1" dirty="0"/>
              <a:t>(String </a:t>
            </a:r>
            <a:r>
              <a:rPr lang="en-IN" b="1" dirty="0" err="1"/>
              <a:t>name,Object</a:t>
            </a:r>
            <a:r>
              <a:rPr lang="en-IN" b="1" dirty="0"/>
              <a:t> object):</a:t>
            </a:r>
            <a:r>
              <a:rPr lang="en-IN" dirty="0"/>
              <a:t>sets the given object in the application scope.</a:t>
            </a:r>
          </a:p>
          <a:p>
            <a:r>
              <a:rPr lang="en-IN" b="1" dirty="0"/>
              <a:t>public Object </a:t>
            </a:r>
            <a:r>
              <a:rPr lang="en-IN" b="1" dirty="0" err="1"/>
              <a:t>getAttribute</a:t>
            </a:r>
            <a:r>
              <a:rPr lang="en-IN" b="1" dirty="0"/>
              <a:t>(String name):</a:t>
            </a:r>
            <a:r>
              <a:rPr lang="en-IN" dirty="0"/>
              <a:t>Returns the attribute for the specified name.</a:t>
            </a:r>
          </a:p>
          <a:p>
            <a:r>
              <a:rPr lang="en-IN" b="1" dirty="0"/>
              <a:t>public Enumeration </a:t>
            </a:r>
            <a:r>
              <a:rPr lang="en-IN" b="1" dirty="0" err="1"/>
              <a:t>getInitParameterNames</a:t>
            </a:r>
            <a:r>
              <a:rPr lang="en-IN" b="1" dirty="0"/>
              <a:t>():</a:t>
            </a:r>
            <a:r>
              <a:rPr lang="en-IN" dirty="0"/>
              <a:t>Returns the names of the context's initialization parameters as an Enumeration of String objects.</a:t>
            </a:r>
          </a:p>
          <a:p>
            <a:r>
              <a:rPr lang="en-IN" b="1" dirty="0"/>
              <a:t>public void </a:t>
            </a:r>
            <a:r>
              <a:rPr lang="en-IN" b="1" dirty="0" err="1"/>
              <a:t>removeAttribute</a:t>
            </a:r>
            <a:r>
              <a:rPr lang="en-IN" b="1" dirty="0"/>
              <a:t>(String name):</a:t>
            </a:r>
            <a:r>
              <a:rPr lang="en-IN" dirty="0"/>
              <a:t>Removes the attribute with the given name from the servlet context.</a:t>
            </a:r>
          </a:p>
          <a:p>
            <a:endParaRPr lang="en-IN" dirty="0"/>
          </a:p>
        </p:txBody>
      </p:sp>
    </p:spTree>
    <p:extLst>
      <p:ext uri="{BB962C8B-B14F-4D97-AF65-F5344CB8AC3E}">
        <p14:creationId xmlns:p14="http://schemas.microsoft.com/office/powerpoint/2010/main" val="65223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ServletContext</a:t>
            </a:r>
            <a:endParaRPr lang="en-IN" dirty="0"/>
          </a:p>
        </p:txBody>
      </p:sp>
      <p:sp>
        <p:nvSpPr>
          <p:cNvPr id="3" name="Content Placeholder 2"/>
          <p:cNvSpPr>
            <a:spLocks noGrp="1"/>
          </p:cNvSpPr>
          <p:nvPr>
            <p:ph idx="1"/>
          </p:nvPr>
        </p:nvSpPr>
        <p:spPr/>
        <p:txBody>
          <a:bodyPr>
            <a:normAutofit/>
          </a:bodyPr>
          <a:lstStyle/>
          <a:p>
            <a:r>
              <a:rPr lang="en-IN" sz="2000" dirty="0"/>
              <a:t>How to get the object of </a:t>
            </a:r>
            <a:r>
              <a:rPr lang="en-IN" sz="2000" dirty="0" err="1"/>
              <a:t>ServletContext</a:t>
            </a:r>
            <a:r>
              <a:rPr lang="en-IN" sz="2000" dirty="0"/>
              <a:t> interface</a:t>
            </a:r>
          </a:p>
          <a:p>
            <a:r>
              <a:rPr lang="en-IN" sz="2000" b="1" dirty="0" err="1"/>
              <a:t>getServletContext</a:t>
            </a:r>
            <a:r>
              <a:rPr lang="en-IN" sz="2000" b="1" dirty="0"/>
              <a:t>() method</a:t>
            </a:r>
            <a:r>
              <a:rPr lang="en-IN" sz="2000" dirty="0"/>
              <a:t> of </a:t>
            </a:r>
            <a:r>
              <a:rPr lang="en-IN" sz="2000" dirty="0" err="1"/>
              <a:t>ServletConfig</a:t>
            </a:r>
            <a:r>
              <a:rPr lang="en-IN" sz="2000" dirty="0"/>
              <a:t> interface returns the object of </a:t>
            </a:r>
            <a:r>
              <a:rPr lang="en-IN" sz="2000" dirty="0" err="1"/>
              <a:t>ServletContext</a:t>
            </a:r>
            <a:r>
              <a:rPr lang="en-IN" sz="2000" dirty="0"/>
              <a:t>.</a:t>
            </a:r>
          </a:p>
          <a:p>
            <a:r>
              <a:rPr lang="en-IN" sz="2000" b="1" dirty="0" err="1"/>
              <a:t>getServletContext</a:t>
            </a:r>
            <a:r>
              <a:rPr lang="en-IN" sz="2000" b="1" dirty="0"/>
              <a:t>() method</a:t>
            </a:r>
            <a:r>
              <a:rPr lang="en-IN" sz="2000" dirty="0"/>
              <a:t> of </a:t>
            </a:r>
            <a:r>
              <a:rPr lang="en-IN" sz="2000" dirty="0" err="1"/>
              <a:t>GenericServlet</a:t>
            </a:r>
            <a:r>
              <a:rPr lang="en-IN" sz="2000" dirty="0"/>
              <a:t> class returns the object of </a:t>
            </a:r>
            <a:r>
              <a:rPr lang="en-IN" sz="2000" dirty="0" err="1"/>
              <a:t>ServletContext</a:t>
            </a:r>
            <a:r>
              <a:rPr lang="en-IN" sz="2000" dirty="0"/>
              <a:t>.</a:t>
            </a:r>
          </a:p>
          <a:p>
            <a:endParaRPr lang="en-IN" sz="2000" dirty="0"/>
          </a:p>
        </p:txBody>
      </p:sp>
    </p:spTree>
    <p:extLst>
      <p:ext uri="{BB962C8B-B14F-4D97-AF65-F5344CB8AC3E}">
        <p14:creationId xmlns:p14="http://schemas.microsoft.com/office/powerpoint/2010/main" val="26146795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ServletContext</a:t>
            </a:r>
            <a:endParaRPr lang="en-IN" dirty="0"/>
          </a:p>
        </p:txBody>
      </p:sp>
      <p:sp>
        <p:nvSpPr>
          <p:cNvPr id="3" name="Content Placeholder 2"/>
          <p:cNvSpPr>
            <a:spLocks noGrp="1"/>
          </p:cNvSpPr>
          <p:nvPr>
            <p:ph idx="1"/>
          </p:nvPr>
        </p:nvSpPr>
        <p:spPr/>
        <p:txBody>
          <a:bodyPr>
            <a:normAutofit fontScale="55000" lnSpcReduction="20000"/>
          </a:bodyPr>
          <a:lstStyle/>
          <a:p>
            <a:pPr marL="109728" indent="0">
              <a:buNone/>
            </a:pPr>
            <a:r>
              <a:rPr lang="en-IN" dirty="0"/>
              <a:t>  </a:t>
            </a:r>
          </a:p>
          <a:p>
            <a:pPr marL="109728" indent="0">
              <a:buNone/>
            </a:pPr>
            <a:r>
              <a:rPr lang="en-IN" b="1" dirty="0"/>
              <a:t>public</a:t>
            </a:r>
            <a:r>
              <a:rPr lang="en-IN" dirty="0"/>
              <a:t> </a:t>
            </a:r>
            <a:r>
              <a:rPr lang="en-IN" b="1" dirty="0"/>
              <a:t>class</a:t>
            </a:r>
            <a:r>
              <a:rPr lang="en-IN" dirty="0"/>
              <a:t> </a:t>
            </a:r>
            <a:r>
              <a:rPr lang="en-IN" dirty="0" err="1"/>
              <a:t>DemoServlet</a:t>
            </a:r>
            <a:r>
              <a:rPr lang="en-IN" dirty="0"/>
              <a:t> </a:t>
            </a:r>
            <a:r>
              <a:rPr lang="en-IN" b="1" dirty="0"/>
              <a:t>extends</a:t>
            </a:r>
            <a:r>
              <a:rPr lang="en-IN" dirty="0"/>
              <a:t> </a:t>
            </a:r>
            <a:r>
              <a:rPr lang="en-IN" dirty="0" err="1"/>
              <a:t>HttpServlet</a:t>
            </a:r>
            <a:r>
              <a:rPr lang="en-IN" dirty="0"/>
              <a:t>{  </a:t>
            </a:r>
          </a:p>
          <a:p>
            <a:pPr marL="109728" indent="0">
              <a:buNone/>
            </a:pPr>
            <a:r>
              <a:rPr lang="en-IN" b="1" dirty="0"/>
              <a:t>public</a:t>
            </a:r>
            <a:r>
              <a:rPr lang="en-IN" dirty="0"/>
              <a:t> </a:t>
            </a:r>
            <a:r>
              <a:rPr lang="en-IN" b="1" dirty="0"/>
              <a:t>void</a:t>
            </a:r>
            <a:r>
              <a:rPr lang="en-IN" dirty="0"/>
              <a:t> </a:t>
            </a:r>
            <a:r>
              <a:rPr lang="en-IN" dirty="0" err="1"/>
              <a:t>doGet</a:t>
            </a:r>
            <a:r>
              <a:rPr lang="en-IN" dirty="0"/>
              <a:t>(</a:t>
            </a:r>
            <a:r>
              <a:rPr lang="en-IN" dirty="0" err="1"/>
              <a:t>HttpServletRequest</a:t>
            </a:r>
            <a:r>
              <a:rPr lang="en-IN" dirty="0"/>
              <a:t> </a:t>
            </a:r>
            <a:r>
              <a:rPr lang="en-IN" dirty="0" err="1"/>
              <a:t>req,HttpServletResponse</a:t>
            </a:r>
            <a:r>
              <a:rPr lang="en-IN" dirty="0"/>
              <a:t> res)  </a:t>
            </a:r>
          </a:p>
          <a:p>
            <a:pPr marL="109728" indent="0">
              <a:buNone/>
            </a:pPr>
            <a:r>
              <a:rPr lang="en-IN" b="1" dirty="0"/>
              <a:t>throws</a:t>
            </a:r>
            <a:r>
              <a:rPr lang="en-IN" dirty="0"/>
              <a:t> </a:t>
            </a:r>
            <a:r>
              <a:rPr lang="en-IN" dirty="0" err="1"/>
              <a:t>ServletException,IOException</a:t>
            </a:r>
            <a:r>
              <a:rPr lang="en-IN" dirty="0"/>
              <a:t>  </a:t>
            </a:r>
          </a:p>
          <a:p>
            <a:pPr marL="109728" indent="0">
              <a:buNone/>
            </a:pPr>
            <a:r>
              <a:rPr lang="en-IN" dirty="0"/>
              <a:t>{  </a:t>
            </a:r>
          </a:p>
          <a:p>
            <a:pPr marL="109728" indent="0">
              <a:buNone/>
            </a:pPr>
            <a:r>
              <a:rPr lang="en-IN" dirty="0" err="1"/>
              <a:t>res.setContentType</a:t>
            </a:r>
            <a:r>
              <a:rPr lang="en-IN" dirty="0"/>
              <a:t>("text/html");  </a:t>
            </a:r>
          </a:p>
          <a:p>
            <a:pPr marL="109728" indent="0">
              <a:buNone/>
            </a:pPr>
            <a:r>
              <a:rPr lang="en-IN" dirty="0" err="1"/>
              <a:t>PrintWriter</a:t>
            </a:r>
            <a:r>
              <a:rPr lang="en-IN" dirty="0"/>
              <a:t> </a:t>
            </a:r>
            <a:r>
              <a:rPr lang="en-IN" dirty="0" err="1"/>
              <a:t>pw</a:t>
            </a:r>
            <a:r>
              <a:rPr lang="en-IN" dirty="0"/>
              <a:t>=</a:t>
            </a:r>
            <a:r>
              <a:rPr lang="en-IN" dirty="0" err="1"/>
              <a:t>res.getWriter</a:t>
            </a:r>
            <a:r>
              <a:rPr lang="en-IN" dirty="0"/>
              <a:t>();  </a:t>
            </a:r>
          </a:p>
          <a:p>
            <a:pPr marL="109728" indent="0">
              <a:buNone/>
            </a:pPr>
            <a:r>
              <a:rPr lang="en-IN" dirty="0"/>
              <a:t>  </a:t>
            </a:r>
          </a:p>
          <a:p>
            <a:pPr marL="109728" indent="0">
              <a:buNone/>
            </a:pPr>
            <a:r>
              <a:rPr lang="en-IN" dirty="0"/>
              <a:t>//creating </a:t>
            </a:r>
            <a:r>
              <a:rPr lang="en-IN" dirty="0" err="1"/>
              <a:t>ServletContext</a:t>
            </a:r>
            <a:r>
              <a:rPr lang="en-IN" dirty="0"/>
              <a:t> object  </a:t>
            </a:r>
          </a:p>
          <a:p>
            <a:pPr marL="109728" indent="0">
              <a:buNone/>
            </a:pPr>
            <a:r>
              <a:rPr lang="en-IN" dirty="0" err="1"/>
              <a:t>ServletContext</a:t>
            </a:r>
            <a:r>
              <a:rPr lang="en-IN" dirty="0"/>
              <a:t> context=</a:t>
            </a:r>
            <a:r>
              <a:rPr lang="en-IN" dirty="0" err="1"/>
              <a:t>getServletContext</a:t>
            </a:r>
            <a:r>
              <a:rPr lang="en-IN" dirty="0"/>
              <a:t>();  </a:t>
            </a:r>
          </a:p>
          <a:p>
            <a:pPr marL="109728" indent="0">
              <a:buNone/>
            </a:pPr>
            <a:r>
              <a:rPr lang="en-IN" dirty="0"/>
              <a:t>  </a:t>
            </a:r>
          </a:p>
          <a:p>
            <a:pPr marL="109728" indent="0">
              <a:buNone/>
            </a:pPr>
            <a:r>
              <a:rPr lang="en-IN" dirty="0"/>
              <a:t>//Getting the value of the initialization parameter and printing it  </a:t>
            </a:r>
          </a:p>
          <a:p>
            <a:pPr marL="109728" indent="0">
              <a:buNone/>
            </a:pPr>
            <a:r>
              <a:rPr lang="en-IN" dirty="0"/>
              <a:t>String </a:t>
            </a:r>
            <a:r>
              <a:rPr lang="en-IN" dirty="0" err="1"/>
              <a:t>driverName</a:t>
            </a:r>
            <a:r>
              <a:rPr lang="en-IN" dirty="0"/>
              <a:t>=</a:t>
            </a:r>
            <a:r>
              <a:rPr lang="en-IN" dirty="0" err="1"/>
              <a:t>context.getInitParameter</a:t>
            </a:r>
            <a:r>
              <a:rPr lang="en-IN" dirty="0"/>
              <a:t>("</a:t>
            </a:r>
            <a:r>
              <a:rPr lang="en-IN" dirty="0" err="1"/>
              <a:t>dname</a:t>
            </a:r>
            <a:r>
              <a:rPr lang="en-IN" dirty="0"/>
              <a:t>");  </a:t>
            </a:r>
          </a:p>
          <a:p>
            <a:pPr marL="109728" indent="0">
              <a:buNone/>
            </a:pPr>
            <a:r>
              <a:rPr lang="en-IN" dirty="0" err="1"/>
              <a:t>pw.println</a:t>
            </a:r>
            <a:r>
              <a:rPr lang="en-IN" dirty="0"/>
              <a:t>("driver name is="+</a:t>
            </a:r>
            <a:r>
              <a:rPr lang="en-IN" dirty="0" err="1"/>
              <a:t>driverName</a:t>
            </a:r>
            <a:r>
              <a:rPr lang="en-IN" dirty="0"/>
              <a:t>);  </a:t>
            </a:r>
          </a:p>
          <a:p>
            <a:pPr marL="109728" indent="0">
              <a:buNone/>
            </a:pPr>
            <a:r>
              <a:rPr lang="en-IN" dirty="0"/>
              <a:t>  </a:t>
            </a:r>
          </a:p>
          <a:p>
            <a:pPr marL="109728" indent="0">
              <a:buNone/>
            </a:pPr>
            <a:r>
              <a:rPr lang="en-IN" dirty="0" err="1"/>
              <a:t>pw.close</a:t>
            </a:r>
            <a:r>
              <a:rPr lang="en-IN" dirty="0"/>
              <a:t>();  </a:t>
            </a:r>
          </a:p>
          <a:p>
            <a:pPr marL="109728" indent="0">
              <a:buNone/>
            </a:pPr>
            <a:r>
              <a:rPr lang="en-IN" dirty="0"/>
              <a:t>  </a:t>
            </a:r>
          </a:p>
          <a:p>
            <a:pPr marL="109728" indent="0">
              <a:buNone/>
            </a:pPr>
            <a:r>
              <a:rPr lang="en-IN" dirty="0"/>
              <a:t>}}  </a:t>
            </a:r>
          </a:p>
          <a:p>
            <a:endParaRPr lang="en-IN" dirty="0"/>
          </a:p>
        </p:txBody>
      </p:sp>
    </p:spTree>
    <p:extLst>
      <p:ext uri="{BB962C8B-B14F-4D97-AF65-F5344CB8AC3E}">
        <p14:creationId xmlns:p14="http://schemas.microsoft.com/office/powerpoint/2010/main" val="12842703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web.xml</a:t>
            </a:r>
            <a:endParaRPr lang="en-IN" dirty="0"/>
          </a:p>
        </p:txBody>
      </p:sp>
      <p:sp>
        <p:nvSpPr>
          <p:cNvPr id="3" name="Content Placeholder 2"/>
          <p:cNvSpPr>
            <a:spLocks noGrp="1"/>
          </p:cNvSpPr>
          <p:nvPr>
            <p:ph idx="1"/>
          </p:nvPr>
        </p:nvSpPr>
        <p:spPr/>
        <p:txBody>
          <a:bodyPr>
            <a:normAutofit fontScale="55000" lnSpcReduction="20000"/>
          </a:bodyPr>
          <a:lstStyle/>
          <a:p>
            <a:pPr marL="109728" indent="0">
              <a:buNone/>
            </a:pPr>
            <a:r>
              <a:rPr lang="en-IN" dirty="0"/>
              <a:t>&lt;web-app&gt;  </a:t>
            </a:r>
          </a:p>
          <a:p>
            <a:pPr marL="109728" indent="0">
              <a:buNone/>
            </a:pPr>
            <a:r>
              <a:rPr lang="en-IN" dirty="0"/>
              <a:t>  </a:t>
            </a:r>
          </a:p>
          <a:p>
            <a:pPr marL="109728" indent="0">
              <a:buNone/>
            </a:pPr>
            <a:r>
              <a:rPr lang="en-IN" dirty="0"/>
              <a:t>&lt;servlet&gt;  </a:t>
            </a:r>
          </a:p>
          <a:p>
            <a:pPr marL="109728" indent="0">
              <a:buNone/>
            </a:pPr>
            <a:r>
              <a:rPr lang="en-IN" dirty="0"/>
              <a:t>&lt;servlet-name&gt;</a:t>
            </a:r>
            <a:r>
              <a:rPr lang="en-IN" dirty="0" err="1"/>
              <a:t>sonoojaiswal</a:t>
            </a:r>
            <a:r>
              <a:rPr lang="en-IN" dirty="0"/>
              <a:t>&lt;/servlet-name&gt;  </a:t>
            </a:r>
          </a:p>
          <a:p>
            <a:pPr marL="109728" indent="0">
              <a:buNone/>
            </a:pPr>
            <a:r>
              <a:rPr lang="en-IN" dirty="0"/>
              <a:t>&lt;servlet-</a:t>
            </a:r>
            <a:r>
              <a:rPr lang="en-IN" b="1" dirty="0"/>
              <a:t>class</a:t>
            </a:r>
            <a:r>
              <a:rPr lang="en-IN" dirty="0"/>
              <a:t>&gt;</a:t>
            </a:r>
            <a:r>
              <a:rPr lang="en-IN" dirty="0" err="1"/>
              <a:t>DemoServlet</a:t>
            </a:r>
            <a:r>
              <a:rPr lang="en-IN" dirty="0"/>
              <a:t>&lt;/servlet-</a:t>
            </a:r>
            <a:r>
              <a:rPr lang="en-IN" b="1" dirty="0"/>
              <a:t>class</a:t>
            </a:r>
            <a:r>
              <a:rPr lang="en-IN" dirty="0"/>
              <a:t>&gt;  </a:t>
            </a:r>
          </a:p>
          <a:p>
            <a:pPr marL="109728" indent="0">
              <a:buNone/>
            </a:pPr>
            <a:r>
              <a:rPr lang="en-IN" dirty="0"/>
              <a:t>&lt;/servlet&gt;  </a:t>
            </a:r>
          </a:p>
          <a:p>
            <a:pPr marL="109728" indent="0">
              <a:buNone/>
            </a:pPr>
            <a:r>
              <a:rPr lang="en-IN" dirty="0"/>
              <a:t>  </a:t>
            </a:r>
          </a:p>
          <a:p>
            <a:pPr marL="109728" indent="0">
              <a:buNone/>
            </a:pPr>
            <a:r>
              <a:rPr lang="en-IN" dirty="0"/>
              <a:t>&lt;context-</a:t>
            </a:r>
            <a:r>
              <a:rPr lang="en-IN" dirty="0" err="1"/>
              <a:t>param</a:t>
            </a:r>
            <a:r>
              <a:rPr lang="en-IN" dirty="0"/>
              <a:t>&gt;  </a:t>
            </a:r>
          </a:p>
          <a:p>
            <a:pPr marL="109728" indent="0">
              <a:buNone/>
            </a:pPr>
            <a:r>
              <a:rPr lang="en-IN" dirty="0"/>
              <a:t>&lt;</a:t>
            </a:r>
            <a:r>
              <a:rPr lang="en-IN" dirty="0" err="1"/>
              <a:t>param</a:t>
            </a:r>
            <a:r>
              <a:rPr lang="en-IN" dirty="0"/>
              <a:t>-name&gt;</a:t>
            </a:r>
            <a:r>
              <a:rPr lang="en-IN" dirty="0" err="1"/>
              <a:t>dname</a:t>
            </a:r>
            <a:r>
              <a:rPr lang="en-IN" dirty="0"/>
              <a:t>&lt;/</a:t>
            </a:r>
            <a:r>
              <a:rPr lang="en-IN" dirty="0" err="1"/>
              <a:t>param</a:t>
            </a:r>
            <a:r>
              <a:rPr lang="en-IN" dirty="0"/>
              <a:t>-name&gt;  </a:t>
            </a:r>
          </a:p>
          <a:p>
            <a:pPr marL="109728" indent="0">
              <a:buNone/>
            </a:pPr>
            <a:r>
              <a:rPr lang="en-IN" dirty="0"/>
              <a:t>&lt;</a:t>
            </a:r>
            <a:r>
              <a:rPr lang="en-IN" dirty="0" err="1"/>
              <a:t>param</a:t>
            </a:r>
            <a:r>
              <a:rPr lang="en-IN" dirty="0"/>
              <a:t>-value&gt;</a:t>
            </a:r>
            <a:r>
              <a:rPr lang="en-IN" dirty="0" err="1"/>
              <a:t>sun.jdbc.odbc.JdbcOdbcDriver</a:t>
            </a:r>
            <a:r>
              <a:rPr lang="en-IN" dirty="0"/>
              <a:t>&lt;/</a:t>
            </a:r>
            <a:r>
              <a:rPr lang="en-IN" dirty="0" err="1"/>
              <a:t>param</a:t>
            </a:r>
            <a:r>
              <a:rPr lang="en-IN" dirty="0"/>
              <a:t>-value&gt;  </a:t>
            </a:r>
          </a:p>
          <a:p>
            <a:pPr marL="109728" indent="0">
              <a:buNone/>
            </a:pPr>
            <a:r>
              <a:rPr lang="en-IN" dirty="0"/>
              <a:t>&lt;/context-</a:t>
            </a:r>
            <a:r>
              <a:rPr lang="en-IN" dirty="0" err="1"/>
              <a:t>param</a:t>
            </a:r>
            <a:r>
              <a:rPr lang="en-IN" dirty="0"/>
              <a:t>&gt;  </a:t>
            </a:r>
          </a:p>
          <a:p>
            <a:pPr marL="109728" indent="0">
              <a:buNone/>
            </a:pPr>
            <a:r>
              <a:rPr lang="en-IN" dirty="0"/>
              <a:t>  </a:t>
            </a:r>
          </a:p>
          <a:p>
            <a:pPr marL="109728" indent="0">
              <a:buNone/>
            </a:pPr>
            <a:r>
              <a:rPr lang="en-IN" dirty="0"/>
              <a:t>&lt;servlet-mapping&gt;  </a:t>
            </a:r>
          </a:p>
          <a:p>
            <a:pPr marL="109728" indent="0">
              <a:buNone/>
            </a:pPr>
            <a:r>
              <a:rPr lang="en-IN" dirty="0"/>
              <a:t>&lt;servlet-name&gt;</a:t>
            </a:r>
            <a:r>
              <a:rPr lang="en-IN" dirty="0" err="1"/>
              <a:t>sonoojaiswal</a:t>
            </a:r>
            <a:r>
              <a:rPr lang="en-IN" dirty="0"/>
              <a:t>&lt;/servlet-name&gt;  </a:t>
            </a:r>
          </a:p>
          <a:p>
            <a:pPr marL="109728" indent="0">
              <a:buNone/>
            </a:pPr>
            <a:r>
              <a:rPr lang="en-IN" dirty="0"/>
              <a:t>&lt;</a:t>
            </a:r>
            <a:r>
              <a:rPr lang="en-IN" dirty="0" err="1"/>
              <a:t>url</a:t>
            </a:r>
            <a:r>
              <a:rPr lang="en-IN" dirty="0"/>
              <a:t>-pattern&gt;/context&lt;/</a:t>
            </a:r>
            <a:r>
              <a:rPr lang="en-IN" dirty="0" err="1"/>
              <a:t>url</a:t>
            </a:r>
            <a:r>
              <a:rPr lang="en-IN" dirty="0"/>
              <a:t>-pattern&gt;  </a:t>
            </a:r>
          </a:p>
          <a:p>
            <a:pPr marL="109728" indent="0">
              <a:buNone/>
            </a:pPr>
            <a:r>
              <a:rPr lang="en-IN" dirty="0"/>
              <a:t>&lt;/servlet-mapping&gt;  </a:t>
            </a:r>
          </a:p>
          <a:p>
            <a:pPr marL="109728" indent="0">
              <a:buNone/>
            </a:pPr>
            <a:r>
              <a:rPr lang="en-IN" dirty="0"/>
              <a:t>  </a:t>
            </a:r>
          </a:p>
          <a:p>
            <a:pPr marL="109728" indent="0">
              <a:buNone/>
            </a:pPr>
            <a:r>
              <a:rPr lang="en-IN" dirty="0"/>
              <a:t>&lt;/web-app&gt;  </a:t>
            </a:r>
          </a:p>
          <a:p>
            <a:endParaRPr lang="en-IN" dirty="0"/>
          </a:p>
        </p:txBody>
      </p:sp>
    </p:spTree>
    <p:extLst>
      <p:ext uri="{BB962C8B-B14F-4D97-AF65-F5344CB8AC3E}">
        <p14:creationId xmlns:p14="http://schemas.microsoft.com/office/powerpoint/2010/main" val="1565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19200"/>
            <a:ext cx="7391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7487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Thank You</a:t>
            </a:r>
            <a:endParaRPr lang="en-IN" dirty="0"/>
          </a:p>
        </p:txBody>
      </p:sp>
      <p:sp>
        <p:nvSpPr>
          <p:cNvPr id="5" name="Text Placeholder 4"/>
          <p:cNvSpPr>
            <a:spLocks noGrp="1"/>
          </p:cNvSpPr>
          <p:nvPr>
            <p:ph type="body" idx="1"/>
          </p:nvPr>
        </p:nvSpPr>
        <p:spPr/>
        <p:txBody>
          <a:bodyPr/>
          <a:lstStyle/>
          <a:p>
            <a:endParaRPr lang="en-IN"/>
          </a:p>
        </p:txBody>
      </p:sp>
    </p:spTree>
    <p:extLst>
      <p:ext uri="{BB962C8B-B14F-4D97-AF65-F5344CB8AC3E}">
        <p14:creationId xmlns:p14="http://schemas.microsoft.com/office/powerpoint/2010/main" val="2082613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Servlet</a:t>
            </a:r>
            <a:endParaRPr lang="en-IN" dirty="0"/>
          </a:p>
        </p:txBody>
      </p:sp>
      <p:sp>
        <p:nvSpPr>
          <p:cNvPr id="3" name="Content Placeholder 2"/>
          <p:cNvSpPr>
            <a:spLocks noGrp="1"/>
          </p:cNvSpPr>
          <p:nvPr>
            <p:ph idx="1"/>
          </p:nvPr>
        </p:nvSpPr>
        <p:spPr/>
        <p:txBody>
          <a:bodyPr>
            <a:normAutofit/>
          </a:bodyPr>
          <a:lstStyle/>
          <a:p>
            <a:r>
              <a:rPr lang="en-IN" sz="2000" dirty="0" smtClean="0"/>
              <a:t>A Java Servlet is used to extend the capabilities of servers in a client-server programming model and is considered the building block for developing web applications.</a:t>
            </a:r>
          </a:p>
          <a:p>
            <a:r>
              <a:rPr lang="en-IN" sz="2000" dirty="0" smtClean="0"/>
              <a:t>Servlets can respond to any type of requests.</a:t>
            </a:r>
          </a:p>
          <a:p>
            <a:r>
              <a:rPr lang="en-IN" sz="2000" dirty="0" smtClean="0"/>
              <a:t>Servlets are executed on the web servers.</a:t>
            </a:r>
          </a:p>
          <a:p>
            <a:r>
              <a:rPr lang="en-IN" sz="2000" dirty="0" smtClean="0"/>
              <a:t>Servlets are portable platforms that are used to provide dynamic content, irrespective of the web server in use.</a:t>
            </a:r>
          </a:p>
          <a:p>
            <a:r>
              <a:rPr lang="en-IN" sz="2000" dirty="0" smtClean="0"/>
              <a:t>A browser-based application that calls a servlet does not need support for Java, as the output can be of any other type, such as HTML or XML.</a:t>
            </a:r>
          </a:p>
          <a:p>
            <a:r>
              <a:rPr lang="en-IN" sz="2000" dirty="0" smtClean="0"/>
              <a:t>Servlets are based on Java, this feature allows servlets to function on any platform that has a Java Virtual Machine(JVM) and a web server that supports servlets.</a:t>
            </a:r>
            <a:endParaRPr lang="en-IN" sz="2000" dirty="0"/>
          </a:p>
        </p:txBody>
      </p:sp>
    </p:spTree>
    <p:extLst>
      <p:ext uri="{BB962C8B-B14F-4D97-AF65-F5344CB8AC3E}">
        <p14:creationId xmlns:p14="http://schemas.microsoft.com/office/powerpoint/2010/main" val="1237762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Servlet</a:t>
            </a:r>
          </a:p>
        </p:txBody>
      </p:sp>
      <p:sp>
        <p:nvSpPr>
          <p:cNvPr id="3" name="Content Placeholder 2"/>
          <p:cNvSpPr>
            <a:spLocks noGrp="1"/>
          </p:cNvSpPr>
          <p:nvPr>
            <p:ph idx="1"/>
          </p:nvPr>
        </p:nvSpPr>
        <p:spPr/>
        <p:txBody>
          <a:bodyPr>
            <a:normAutofit/>
          </a:bodyPr>
          <a:lstStyle/>
          <a:p>
            <a:r>
              <a:rPr lang="en-IN" sz="2000" dirty="0" smtClean="0"/>
              <a:t>If we make any change in the code of a servlet, it is necessary to recompile and redeploy that servlet so that the change is reflected in the application.</a:t>
            </a:r>
          </a:p>
          <a:p>
            <a:r>
              <a:rPr lang="en-IN" sz="2000" dirty="0" smtClean="0"/>
              <a:t>Servlets can communicate directly with existing enterprise resources by using generic APIs, such as JDBC.</a:t>
            </a:r>
          </a:p>
          <a:p>
            <a:endParaRPr lang="en-IN" sz="2000" dirty="0"/>
          </a:p>
        </p:txBody>
      </p:sp>
    </p:spTree>
    <p:extLst>
      <p:ext uri="{BB962C8B-B14F-4D97-AF65-F5344CB8AC3E}">
        <p14:creationId xmlns:p14="http://schemas.microsoft.com/office/powerpoint/2010/main" val="415842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Servlets</a:t>
            </a:r>
            <a:endParaRPr lang="en-IN" dirty="0"/>
          </a:p>
        </p:txBody>
      </p:sp>
      <p:sp>
        <p:nvSpPr>
          <p:cNvPr id="4" name="AutoShape 2" descr="Image result for SERVLE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Image result for SERVLET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4" name="Picture 6" descr="Servlets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590800"/>
            <a:ext cx="5410200" cy="3535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722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eb application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57400"/>
            <a:ext cx="67818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634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Servlets</a:t>
            </a:r>
            <a:endParaRPr lang="en-IN" dirty="0"/>
          </a:p>
        </p:txBody>
      </p:sp>
      <p:sp>
        <p:nvSpPr>
          <p:cNvPr id="3" name="Content Placeholder 2"/>
          <p:cNvSpPr>
            <a:spLocks noGrp="1"/>
          </p:cNvSpPr>
          <p:nvPr>
            <p:ph idx="1"/>
          </p:nvPr>
        </p:nvSpPr>
        <p:spPr/>
        <p:txBody>
          <a:bodyPr>
            <a:normAutofit fontScale="70000" lnSpcReduction="20000"/>
          </a:bodyPr>
          <a:lstStyle/>
          <a:p>
            <a:r>
              <a:rPr lang="en-IN" dirty="0"/>
              <a:t>Servlets perform the following major tasks −</a:t>
            </a:r>
          </a:p>
          <a:p>
            <a:pPr lvl="1"/>
            <a:r>
              <a:rPr lang="en-IN" dirty="0"/>
              <a:t>Read the explicit data sent by the clients (browsers). This includes an HTML form on a Web page or it could also come from an applet or a custom HTTP client program.</a:t>
            </a:r>
          </a:p>
          <a:p>
            <a:pPr lvl="1"/>
            <a:r>
              <a:rPr lang="en-IN" dirty="0"/>
              <a:t>Read the implicit HTTP request data sent by the clients (browsers). This includes cookies, media types and compression schemes the browser understands, and so forth.</a:t>
            </a:r>
          </a:p>
          <a:p>
            <a:pPr lvl="1"/>
            <a:r>
              <a:rPr lang="en-IN" dirty="0"/>
              <a:t>Process the data and generate the results. This process may require talking to a database, executing an RMI or CORBA call, invoking a Web service, or computing the response directly.</a:t>
            </a:r>
          </a:p>
          <a:p>
            <a:pPr lvl="1"/>
            <a:r>
              <a:rPr lang="en-IN" dirty="0"/>
              <a:t>Send the explicit data (i.e., the document) to the clients (browsers). This document can be sent in a variety of formats, including text (HTML or XML), binary (GIF images), Excel, etc.</a:t>
            </a:r>
          </a:p>
          <a:p>
            <a:pPr lvl="1"/>
            <a:r>
              <a:rPr lang="en-IN" dirty="0"/>
              <a:t>Send the implicit HTTP response to the clients (browsers). This includes telling the browsers or other clients what type of document is being returned (e.g., HTML), setting cookies and caching parameters, and other such tasks.</a:t>
            </a:r>
          </a:p>
          <a:p>
            <a:endParaRPr lang="en-IN" dirty="0"/>
          </a:p>
        </p:txBody>
      </p:sp>
    </p:spTree>
    <p:extLst>
      <p:ext uri="{BB962C8B-B14F-4D97-AF65-F5344CB8AC3E}">
        <p14:creationId xmlns:p14="http://schemas.microsoft.com/office/powerpoint/2010/main" val="18914070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719</TotalTime>
  <Words>1635</Words>
  <Application>Microsoft Office PowerPoint</Application>
  <PresentationFormat>On-screen Show (4:3)</PresentationFormat>
  <Paragraphs>208</Paragraphs>
  <Slides>45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47" baseType="lpstr">
      <vt:lpstr>Urban</vt:lpstr>
      <vt:lpstr>Photo Editor Photo</vt:lpstr>
      <vt:lpstr>Advance Java</vt:lpstr>
      <vt:lpstr>Agenda</vt:lpstr>
      <vt:lpstr>Introduction to Web Applications</vt:lpstr>
      <vt:lpstr>Describing Components of a Web Application</vt:lpstr>
      <vt:lpstr>Introduction to Servlet</vt:lpstr>
      <vt:lpstr>Introduction to Servlet</vt:lpstr>
      <vt:lpstr>Servlets</vt:lpstr>
      <vt:lpstr>PowerPoint Presentation</vt:lpstr>
      <vt:lpstr>Servlets</vt:lpstr>
      <vt:lpstr>Common Gateway Interface(CGI)</vt:lpstr>
      <vt:lpstr>Common Gateway Interface(CGI)</vt:lpstr>
      <vt:lpstr>PowerPoint Presentation</vt:lpstr>
      <vt:lpstr>Servlet vs CGI</vt:lpstr>
      <vt:lpstr>Servlet vs CGI</vt:lpstr>
      <vt:lpstr>Servlet vs CGI</vt:lpstr>
      <vt:lpstr>PowerPoint Presentation</vt:lpstr>
      <vt:lpstr>PowerPoint Presentation</vt:lpstr>
      <vt:lpstr>PowerPoint Presentation</vt:lpstr>
      <vt:lpstr>Servlet Lifecycle</vt:lpstr>
      <vt:lpstr>Servlet Lifecycle</vt:lpstr>
      <vt:lpstr>Servlet API Overview</vt:lpstr>
      <vt:lpstr>Servlet API Overview</vt:lpstr>
      <vt:lpstr>Servlet Methods</vt:lpstr>
      <vt:lpstr>Servlet Methods</vt:lpstr>
      <vt:lpstr>Generic Servlet</vt:lpstr>
      <vt:lpstr>PowerPoint Presentation</vt:lpstr>
      <vt:lpstr>HttpServlet</vt:lpstr>
      <vt:lpstr>HttpServlet</vt:lpstr>
      <vt:lpstr>HttpServlet</vt:lpstr>
      <vt:lpstr>PowerPoint Presentation</vt:lpstr>
      <vt:lpstr>ServletConfig</vt:lpstr>
      <vt:lpstr>ServletConfig</vt:lpstr>
      <vt:lpstr>PowerPoint Presentation</vt:lpstr>
      <vt:lpstr>web.xml</vt:lpstr>
      <vt:lpstr>ServletConfig</vt:lpstr>
      <vt:lpstr>ServletContext</vt:lpstr>
      <vt:lpstr>PowerPoint Presentation</vt:lpstr>
      <vt:lpstr>ServletContext</vt:lpstr>
      <vt:lpstr>web.xml</vt:lpstr>
      <vt:lpstr>ServletContext</vt:lpstr>
      <vt:lpstr>ServletContext</vt:lpstr>
      <vt:lpstr>ServletContext</vt:lpstr>
      <vt:lpstr>web.xml</vt:lpstr>
      <vt:lpstr>PowerPoint Presentation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Java</dc:title>
  <dc:creator>Vaidehi</dc:creator>
  <cp:lastModifiedBy>VaidehiB</cp:lastModifiedBy>
  <cp:revision>59</cp:revision>
  <dcterms:created xsi:type="dcterms:W3CDTF">2006-08-16T00:00:00Z</dcterms:created>
  <dcterms:modified xsi:type="dcterms:W3CDTF">2018-07-05T06:10:31Z</dcterms:modified>
</cp:coreProperties>
</file>