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73" r:id="rId9"/>
    <p:sldId id="269" r:id="rId10"/>
    <p:sldId id="263" r:id="rId11"/>
    <p:sldId id="264" r:id="rId12"/>
    <p:sldId id="265" r:id="rId13"/>
    <p:sldId id="262" r:id="rId14"/>
    <p:sldId id="266" r:id="rId15"/>
    <p:sldId id="267" r:id="rId16"/>
    <p:sldId id="272" r:id="rId17"/>
    <p:sldId id="274" r:id="rId18"/>
    <p:sldId id="275" r:id="rId19"/>
    <p:sldId id="271" r:id="rId20"/>
    <p:sldId id="276" r:id="rId21"/>
    <p:sldId id="270" r:id="rId22"/>
    <p:sldId id="278" r:id="rId23"/>
    <p:sldId id="286" r:id="rId24"/>
    <p:sldId id="287" r:id="rId25"/>
    <p:sldId id="279" r:id="rId26"/>
    <p:sldId id="282" r:id="rId27"/>
    <p:sldId id="280"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7/6/2018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7/6/2018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7/6/2018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7/6/2018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 Java</a:t>
            </a:r>
            <a:endParaRPr lang="en-IN" dirty="0"/>
          </a:p>
        </p:txBody>
      </p:sp>
      <p:sp>
        <p:nvSpPr>
          <p:cNvPr id="3" name="Subtitle 2"/>
          <p:cNvSpPr>
            <a:spLocks noGrp="1"/>
          </p:cNvSpPr>
          <p:nvPr>
            <p:ph type="subTitle" idx="1"/>
          </p:nvPr>
        </p:nvSpPr>
        <p:spPr/>
        <p:txBody>
          <a:bodyPr/>
          <a:lstStyle/>
          <a:p>
            <a:r>
              <a:rPr lang="en-IN" dirty="0" smtClean="0"/>
              <a:t>Lecture 2</a:t>
            </a:r>
            <a:endParaRPr lang="en-IN" dirty="0"/>
          </a:p>
        </p:txBody>
      </p:sp>
    </p:spTree>
    <p:extLst>
      <p:ext uri="{BB962C8B-B14F-4D97-AF65-F5344CB8AC3E}">
        <p14:creationId xmlns:p14="http://schemas.microsoft.com/office/powerpoint/2010/main" val="3313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Collaboration</a:t>
            </a:r>
          </a:p>
        </p:txBody>
      </p:sp>
      <p:sp>
        <p:nvSpPr>
          <p:cNvPr id="3" name="Content Placeholder 2"/>
          <p:cNvSpPr>
            <a:spLocks noGrp="1"/>
          </p:cNvSpPr>
          <p:nvPr>
            <p:ph idx="1"/>
          </p:nvPr>
        </p:nvSpPr>
        <p:spPr/>
        <p:txBody>
          <a:bodyPr>
            <a:normAutofit/>
          </a:bodyPr>
          <a:lstStyle/>
          <a:p>
            <a:r>
              <a:rPr lang="en-IN" sz="1800" dirty="0"/>
              <a:t>When programmers new to servlet programming are writing code for request dispatching, </a:t>
            </a:r>
            <a:r>
              <a:rPr lang="en-IN" sz="1800" dirty="0" smtClean="0"/>
              <a:t>they often </a:t>
            </a:r>
            <a:r>
              <a:rPr lang="en-IN" sz="1800" dirty="0"/>
              <a:t>make the common mistake of passing an incorrect path to the </a:t>
            </a:r>
            <a:r>
              <a:rPr lang="en-IN" sz="1800" dirty="0" err="1"/>
              <a:t>getRequestDispatcher</a:t>
            </a:r>
            <a:r>
              <a:rPr lang="en-IN" sz="1800" dirty="0"/>
              <a:t> method.</a:t>
            </a:r>
          </a:p>
          <a:p>
            <a:r>
              <a:rPr lang="en-IN" sz="1800" dirty="0"/>
              <a:t>A big difference exists between the </a:t>
            </a:r>
            <a:r>
              <a:rPr lang="en-IN" sz="1800" dirty="0" err="1"/>
              <a:t>getRequestDispatcher</a:t>
            </a:r>
            <a:r>
              <a:rPr lang="en-IN" sz="1800" dirty="0"/>
              <a:t> method of the </a:t>
            </a:r>
            <a:r>
              <a:rPr lang="en-IN" sz="1800" dirty="0" err="1"/>
              <a:t>ServletContext</a:t>
            </a:r>
            <a:r>
              <a:rPr lang="en-IN" sz="1800" dirty="0"/>
              <a:t> </a:t>
            </a:r>
            <a:r>
              <a:rPr lang="en-IN" sz="1800" dirty="0" smtClean="0"/>
              <a:t>interface and </a:t>
            </a:r>
            <a:r>
              <a:rPr lang="en-IN" sz="1800" dirty="0"/>
              <a:t>that belonging to the </a:t>
            </a:r>
            <a:r>
              <a:rPr lang="en-IN" sz="1800" dirty="0" err="1"/>
              <a:t>ServletRequest</a:t>
            </a:r>
            <a:r>
              <a:rPr lang="en-IN" sz="1800" dirty="0"/>
              <a:t> interface. The one you use depends on the location of </a:t>
            </a:r>
            <a:r>
              <a:rPr lang="en-IN" sz="1800" dirty="0" smtClean="0"/>
              <a:t>the resource </a:t>
            </a:r>
            <a:r>
              <a:rPr lang="en-IN" sz="1800" dirty="0"/>
              <a:t>to be included or forwarded to. </a:t>
            </a:r>
            <a:endParaRPr lang="en-IN" sz="1800" dirty="0" smtClean="0"/>
          </a:p>
          <a:p>
            <a:r>
              <a:rPr lang="en-IN" sz="1800" dirty="0" smtClean="0"/>
              <a:t>If </a:t>
            </a:r>
            <a:r>
              <a:rPr lang="en-IN" sz="1800" dirty="0"/>
              <a:t>you use the </a:t>
            </a:r>
            <a:r>
              <a:rPr lang="en-IN" sz="1800" dirty="0" err="1"/>
              <a:t>getRequestDispatcher</a:t>
            </a:r>
            <a:r>
              <a:rPr lang="en-IN" sz="1800" dirty="0"/>
              <a:t> method of </a:t>
            </a:r>
            <a:r>
              <a:rPr lang="en-IN" sz="1800" dirty="0" smtClean="0"/>
              <a:t>the </a:t>
            </a:r>
            <a:r>
              <a:rPr lang="en-IN" sz="1800" dirty="0" err="1" smtClean="0"/>
              <a:t>javax.servlet.ServletContext</a:t>
            </a:r>
            <a:r>
              <a:rPr lang="en-IN" sz="1800" dirty="0" smtClean="0"/>
              <a:t> </a:t>
            </a:r>
            <a:r>
              <a:rPr lang="en-IN" sz="1800" dirty="0"/>
              <a:t>interface, you pass a path that is relative to the root of </a:t>
            </a:r>
            <a:r>
              <a:rPr lang="en-IN" sz="1800" dirty="0" smtClean="0"/>
              <a:t>the </a:t>
            </a:r>
            <a:r>
              <a:rPr lang="en-IN" sz="1800" dirty="0" err="1" smtClean="0"/>
              <a:t>ServletContext</a:t>
            </a:r>
            <a:r>
              <a:rPr lang="en-IN" sz="1800" dirty="0"/>
              <a:t>. </a:t>
            </a:r>
            <a:endParaRPr lang="en-IN" sz="1800" dirty="0" smtClean="0"/>
          </a:p>
          <a:p>
            <a:r>
              <a:rPr lang="en-IN" sz="1800" dirty="0" smtClean="0"/>
              <a:t>If </a:t>
            </a:r>
            <a:r>
              <a:rPr lang="en-IN" sz="1800" dirty="0"/>
              <a:t>you use the </a:t>
            </a:r>
            <a:r>
              <a:rPr lang="en-IN" sz="1800" dirty="0" err="1"/>
              <a:t>getRequestDispatcher</a:t>
            </a:r>
            <a:r>
              <a:rPr lang="en-IN" sz="1800" dirty="0"/>
              <a:t> method of the </a:t>
            </a:r>
            <a:r>
              <a:rPr lang="en-IN" sz="1800" dirty="0" err="1" smtClean="0"/>
              <a:t>javax.servlet.ServletRequest</a:t>
            </a:r>
            <a:r>
              <a:rPr lang="en-IN" sz="1800" dirty="0"/>
              <a:t> </a:t>
            </a:r>
            <a:r>
              <a:rPr lang="en-IN" sz="1800" dirty="0" smtClean="0"/>
              <a:t>interface</a:t>
            </a:r>
            <a:r>
              <a:rPr lang="en-IN" sz="1800" dirty="0"/>
              <a:t>, you pass a path that is relative to the current HTTP request.</a:t>
            </a:r>
          </a:p>
        </p:txBody>
      </p:sp>
    </p:spTree>
    <p:extLst>
      <p:ext uri="{BB962C8B-B14F-4D97-AF65-F5344CB8AC3E}">
        <p14:creationId xmlns:p14="http://schemas.microsoft.com/office/powerpoint/2010/main" val="167103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Collaboration</a:t>
            </a:r>
          </a:p>
        </p:txBody>
      </p:sp>
      <p:sp>
        <p:nvSpPr>
          <p:cNvPr id="3" name="Content Placeholder 2"/>
          <p:cNvSpPr>
            <a:spLocks noGrp="1"/>
          </p:cNvSpPr>
          <p:nvPr>
            <p:ph idx="1"/>
          </p:nvPr>
        </p:nvSpPr>
        <p:spPr/>
        <p:txBody>
          <a:bodyPr>
            <a:normAutofit/>
          </a:bodyPr>
          <a:lstStyle/>
          <a:p>
            <a:pPr marL="109728" indent="0">
              <a:buNone/>
            </a:pPr>
            <a:r>
              <a:rPr lang="en-IN" sz="2000" dirty="0"/>
              <a:t>public void </a:t>
            </a:r>
            <a:r>
              <a:rPr lang="en-IN" sz="2000" dirty="0" err="1"/>
              <a:t>doGet</a:t>
            </a:r>
            <a:r>
              <a:rPr lang="en-IN" sz="2000" dirty="0"/>
              <a:t>(</a:t>
            </a:r>
            <a:r>
              <a:rPr lang="en-IN" sz="2000" dirty="0" err="1"/>
              <a:t>HttpServletRequest</a:t>
            </a:r>
            <a:r>
              <a:rPr lang="en-IN" sz="2000" dirty="0"/>
              <a:t> request, </a:t>
            </a:r>
            <a:r>
              <a:rPr lang="en-IN" sz="2000" dirty="0" err="1" smtClean="0"/>
              <a:t>HttpServletResponse</a:t>
            </a:r>
            <a:r>
              <a:rPr lang="en-IN" sz="2000" dirty="0"/>
              <a:t> </a:t>
            </a:r>
            <a:r>
              <a:rPr lang="en-IN" sz="2000" dirty="0" smtClean="0"/>
              <a:t>response</a:t>
            </a:r>
            <a:r>
              <a:rPr lang="en-IN" sz="2000" dirty="0"/>
              <a:t>) throws </a:t>
            </a:r>
            <a:r>
              <a:rPr lang="en-IN" sz="2000" dirty="0" err="1"/>
              <a:t>ServletException</a:t>
            </a:r>
            <a:r>
              <a:rPr lang="en-IN" sz="2000" dirty="0"/>
              <a:t>, </a:t>
            </a:r>
            <a:r>
              <a:rPr lang="en-IN" sz="2000" dirty="0" err="1"/>
              <a:t>IOException</a:t>
            </a:r>
            <a:r>
              <a:rPr lang="en-IN" sz="2000" dirty="0"/>
              <a:t> </a:t>
            </a:r>
            <a:endParaRPr lang="en-IN" sz="2000" dirty="0" smtClean="0"/>
          </a:p>
          <a:p>
            <a:pPr marL="109728" indent="0">
              <a:buNone/>
            </a:pPr>
            <a:r>
              <a:rPr lang="en-IN" sz="2000" dirty="0" smtClean="0"/>
              <a:t>{</a:t>
            </a:r>
          </a:p>
          <a:p>
            <a:pPr marL="109728" indent="0">
              <a:buNone/>
            </a:pPr>
            <a:r>
              <a:rPr lang="en-IN" sz="2000" dirty="0" err="1" smtClean="0"/>
              <a:t>RequestDispatcher</a:t>
            </a:r>
            <a:r>
              <a:rPr lang="en-IN" sz="2000" dirty="0" smtClean="0"/>
              <a:t> </a:t>
            </a:r>
            <a:r>
              <a:rPr lang="en-IN" sz="2000" dirty="0" err="1"/>
              <a:t>rd</a:t>
            </a:r>
            <a:r>
              <a:rPr lang="en-IN" sz="2000" dirty="0"/>
              <a:t> </a:t>
            </a:r>
            <a:r>
              <a:rPr lang="en-IN" sz="2000" dirty="0" smtClean="0"/>
              <a:t>=   </a:t>
            </a:r>
            <a:r>
              <a:rPr lang="en-IN" sz="2000" dirty="0" err="1" smtClean="0"/>
              <a:t>request.getRequestDispatcher</a:t>
            </a:r>
            <a:r>
              <a:rPr lang="en-IN" sz="2000" dirty="0"/>
              <a:t>("</a:t>
            </a:r>
            <a:r>
              <a:rPr lang="en-IN" sz="2000" dirty="0" err="1"/>
              <a:t>SecondServlet</a:t>
            </a:r>
            <a:r>
              <a:rPr lang="en-IN" sz="2000" dirty="0" smtClean="0"/>
              <a:t>"); </a:t>
            </a:r>
          </a:p>
          <a:p>
            <a:pPr marL="109728" indent="0">
              <a:buNone/>
            </a:pPr>
            <a:r>
              <a:rPr lang="en-IN" sz="2000" dirty="0" err="1" smtClean="0"/>
              <a:t>rd.include</a:t>
            </a:r>
            <a:r>
              <a:rPr lang="en-IN" sz="2000" dirty="0" smtClean="0"/>
              <a:t>(request</a:t>
            </a:r>
            <a:r>
              <a:rPr lang="en-IN" sz="2000" dirty="0"/>
              <a:t>, response</a:t>
            </a:r>
            <a:r>
              <a:rPr lang="en-IN" sz="2000" dirty="0" smtClean="0"/>
              <a:t>); </a:t>
            </a:r>
          </a:p>
          <a:p>
            <a:pPr marL="109728" indent="0">
              <a:buNone/>
            </a:pPr>
            <a:r>
              <a:rPr lang="en-IN" sz="2000" dirty="0" smtClean="0"/>
              <a:t>}</a:t>
            </a:r>
            <a:endParaRPr lang="en-IN" sz="2000" dirty="0"/>
          </a:p>
        </p:txBody>
      </p:sp>
    </p:spTree>
    <p:extLst>
      <p:ext uri="{BB962C8B-B14F-4D97-AF65-F5344CB8AC3E}">
        <p14:creationId xmlns:p14="http://schemas.microsoft.com/office/powerpoint/2010/main" val="2320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Collaboration</a:t>
            </a:r>
          </a:p>
        </p:txBody>
      </p:sp>
      <p:sp>
        <p:nvSpPr>
          <p:cNvPr id="3" name="Content Placeholder 2"/>
          <p:cNvSpPr>
            <a:spLocks noGrp="1"/>
          </p:cNvSpPr>
          <p:nvPr>
            <p:ph idx="1"/>
          </p:nvPr>
        </p:nvSpPr>
        <p:spPr/>
        <p:txBody>
          <a:bodyPr>
            <a:noAutofit/>
          </a:bodyPr>
          <a:lstStyle/>
          <a:p>
            <a:pPr marL="109728" indent="0">
              <a:buNone/>
            </a:pPr>
            <a:r>
              <a:rPr lang="en-IN" sz="2000" dirty="0"/>
              <a:t>public void </a:t>
            </a:r>
            <a:r>
              <a:rPr lang="en-IN" sz="2000" dirty="0" err="1"/>
              <a:t>doGet</a:t>
            </a:r>
            <a:r>
              <a:rPr lang="en-IN" sz="2000" dirty="0"/>
              <a:t>(</a:t>
            </a:r>
            <a:r>
              <a:rPr lang="en-IN" sz="2000" dirty="0" err="1"/>
              <a:t>HttpServletRequest</a:t>
            </a:r>
            <a:r>
              <a:rPr lang="en-IN" sz="2000" dirty="0"/>
              <a:t> request, </a:t>
            </a:r>
            <a:r>
              <a:rPr lang="en-IN" sz="2000" dirty="0" err="1" smtClean="0"/>
              <a:t>HttpServletResponse</a:t>
            </a:r>
            <a:r>
              <a:rPr lang="en-IN" sz="2000" dirty="0"/>
              <a:t> </a:t>
            </a:r>
            <a:r>
              <a:rPr lang="en-IN" sz="2000" dirty="0" smtClean="0"/>
              <a:t>response</a:t>
            </a:r>
            <a:r>
              <a:rPr lang="en-IN" sz="2000" dirty="0"/>
              <a:t>) throws </a:t>
            </a:r>
            <a:r>
              <a:rPr lang="en-IN" sz="2000" dirty="0" err="1"/>
              <a:t>ServletException</a:t>
            </a:r>
            <a:r>
              <a:rPr lang="en-IN" sz="2000" dirty="0"/>
              <a:t>, </a:t>
            </a:r>
            <a:r>
              <a:rPr lang="en-IN" sz="2000" dirty="0" err="1"/>
              <a:t>IOException</a:t>
            </a:r>
            <a:r>
              <a:rPr lang="en-IN" sz="2000" dirty="0"/>
              <a:t> </a:t>
            </a:r>
            <a:endParaRPr lang="en-IN" sz="2000" dirty="0" smtClean="0"/>
          </a:p>
          <a:p>
            <a:pPr marL="109728" indent="0">
              <a:buNone/>
            </a:pPr>
            <a:r>
              <a:rPr lang="en-IN" sz="2000" dirty="0" smtClean="0"/>
              <a:t>{</a:t>
            </a:r>
          </a:p>
          <a:p>
            <a:pPr marL="109728" indent="0">
              <a:buNone/>
            </a:pPr>
            <a:r>
              <a:rPr lang="en-IN" sz="2000" dirty="0" err="1"/>
              <a:t>RequestDispatcher</a:t>
            </a:r>
            <a:r>
              <a:rPr lang="en-IN" sz="2000" dirty="0"/>
              <a:t> </a:t>
            </a:r>
            <a:r>
              <a:rPr lang="en-IN" sz="2000" dirty="0" err="1"/>
              <a:t>rd</a:t>
            </a:r>
            <a:r>
              <a:rPr lang="en-IN" sz="2000" dirty="0"/>
              <a:t> =</a:t>
            </a:r>
          </a:p>
          <a:p>
            <a:pPr marL="109728" indent="0">
              <a:buNone/>
            </a:pPr>
            <a:r>
              <a:rPr lang="en-IN" sz="2000" dirty="0" err="1"/>
              <a:t>request.getRequestDispatcher</a:t>
            </a:r>
            <a:r>
              <a:rPr lang="en-IN" sz="2000" dirty="0"/>
              <a:t>("</a:t>
            </a:r>
            <a:r>
              <a:rPr lang="en-IN" sz="2000" dirty="0" err="1"/>
              <a:t>SecondServlet</a:t>
            </a:r>
            <a:r>
              <a:rPr lang="en-IN" sz="2000" dirty="0"/>
              <a:t>");</a:t>
            </a:r>
          </a:p>
          <a:p>
            <a:pPr marL="109728" indent="0">
              <a:buNone/>
            </a:pPr>
            <a:r>
              <a:rPr lang="en-IN" sz="2000" dirty="0" err="1"/>
              <a:t>rd.forward</a:t>
            </a:r>
            <a:r>
              <a:rPr lang="en-IN" sz="2000" dirty="0"/>
              <a:t>(request, response);</a:t>
            </a:r>
          </a:p>
          <a:p>
            <a:pPr marL="109728" indent="0">
              <a:buNone/>
            </a:pPr>
            <a:r>
              <a:rPr lang="en-IN" sz="2000" dirty="0"/>
              <a:t>}</a:t>
            </a:r>
          </a:p>
        </p:txBody>
      </p:sp>
    </p:spTree>
    <p:extLst>
      <p:ext uri="{BB962C8B-B14F-4D97-AF65-F5344CB8AC3E}">
        <p14:creationId xmlns:p14="http://schemas.microsoft.com/office/powerpoint/2010/main" val="36144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Tracking</a:t>
            </a:r>
            <a:endParaRPr lang="en-IN" dirty="0"/>
          </a:p>
        </p:txBody>
      </p:sp>
      <p:sp>
        <p:nvSpPr>
          <p:cNvPr id="3" name="Content Placeholder 2"/>
          <p:cNvSpPr>
            <a:spLocks noGrp="1"/>
          </p:cNvSpPr>
          <p:nvPr>
            <p:ph idx="1"/>
          </p:nvPr>
        </p:nvSpPr>
        <p:spPr/>
        <p:txBody>
          <a:bodyPr>
            <a:normAutofit/>
          </a:bodyPr>
          <a:lstStyle/>
          <a:p>
            <a:r>
              <a:rPr lang="en-IN" sz="1800" dirty="0"/>
              <a:t>The </a:t>
            </a:r>
            <a:r>
              <a:rPr lang="en-IN" sz="1800" dirty="0" err="1"/>
              <a:t>HttpSession</a:t>
            </a:r>
            <a:r>
              <a:rPr lang="en-IN" sz="1800" dirty="0"/>
              <a:t> object is used for session management. A session contains information specific to a particular user across the whole application. When a user enters into a website (or an online application) for the first time </a:t>
            </a:r>
            <a:r>
              <a:rPr lang="en-IN" sz="1800" dirty="0" err="1"/>
              <a:t>HttpSession</a:t>
            </a:r>
            <a:r>
              <a:rPr lang="en-IN" sz="1800" dirty="0"/>
              <a:t> is obtained via </a:t>
            </a:r>
            <a:r>
              <a:rPr lang="en-IN" sz="1800" dirty="0" err="1"/>
              <a:t>request.getSession</a:t>
            </a:r>
            <a:r>
              <a:rPr lang="en-IN" sz="1800" dirty="0"/>
              <a:t>(), the user is given a unique ID to identify his session. This unique ID can be stored into a cookie or in a request parameter.</a:t>
            </a:r>
          </a:p>
          <a:p>
            <a:r>
              <a:rPr lang="en-IN" sz="1800" dirty="0"/>
              <a:t>The </a:t>
            </a:r>
            <a:r>
              <a:rPr lang="en-IN" sz="1800" dirty="0" err="1"/>
              <a:t>HttpSession</a:t>
            </a:r>
            <a:r>
              <a:rPr lang="en-IN" sz="1800" dirty="0"/>
              <a:t> stays alive until it has not been used for more than the timeout value specified in tag in deployment descriptor file( web.xml). The default timeout value is 30 minutes, this is used if you don’t specify the value in tag. This means that when the user doesn’t visit web application time specified, the session is destroyed by servlet container. The subsequent request will not be served from this session anymore, the servlet container will create a new session.</a:t>
            </a:r>
          </a:p>
          <a:p>
            <a:endParaRPr lang="en-IN" sz="1800" dirty="0"/>
          </a:p>
        </p:txBody>
      </p:sp>
    </p:spTree>
    <p:extLst>
      <p:ext uri="{BB962C8B-B14F-4D97-AF65-F5344CB8AC3E}">
        <p14:creationId xmlns:p14="http://schemas.microsoft.com/office/powerpoint/2010/main" val="65492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This is how you create a </a:t>
            </a:r>
            <a:r>
              <a:rPr lang="en-IN" sz="2000" dirty="0" err="1"/>
              <a:t>HttpSession</a:t>
            </a:r>
            <a:r>
              <a:rPr lang="en-IN" sz="2000" dirty="0"/>
              <a:t> object.</a:t>
            </a:r>
          </a:p>
          <a:p>
            <a:pPr marL="667512" lvl="2" indent="0">
              <a:buNone/>
            </a:pPr>
            <a:r>
              <a:rPr lang="en-IN" sz="2000" dirty="0"/>
              <a:t>protected void </a:t>
            </a:r>
            <a:r>
              <a:rPr lang="en-IN" sz="2000" dirty="0" err="1"/>
              <a:t>doPost</a:t>
            </a:r>
            <a:r>
              <a:rPr lang="en-IN" sz="2000" dirty="0"/>
              <a:t>(</a:t>
            </a:r>
            <a:r>
              <a:rPr lang="en-IN" sz="2000" dirty="0" err="1"/>
              <a:t>HttpServletRequest</a:t>
            </a:r>
            <a:r>
              <a:rPr lang="en-IN" sz="2000" dirty="0"/>
              <a:t> </a:t>
            </a:r>
            <a:r>
              <a:rPr lang="en-IN" sz="2000" dirty="0" err="1"/>
              <a:t>req</a:t>
            </a:r>
            <a:r>
              <a:rPr lang="en-IN" sz="2000" dirty="0"/>
              <a:t>, </a:t>
            </a:r>
            <a:r>
              <a:rPr lang="en-IN" sz="2000" dirty="0" err="1"/>
              <a:t>HttpServletResponse</a:t>
            </a:r>
            <a:r>
              <a:rPr lang="en-IN" sz="2000" dirty="0"/>
              <a:t> res) throws </a:t>
            </a:r>
            <a:r>
              <a:rPr lang="en-IN" sz="2000" dirty="0" err="1"/>
              <a:t>ServletException</a:t>
            </a:r>
            <a:r>
              <a:rPr lang="en-IN" sz="2000" dirty="0"/>
              <a:t>, </a:t>
            </a:r>
            <a:r>
              <a:rPr lang="en-IN" sz="2000" dirty="0" err="1"/>
              <a:t>IOException</a:t>
            </a:r>
            <a:r>
              <a:rPr lang="en-IN" sz="2000" dirty="0"/>
              <a:t> { </a:t>
            </a:r>
            <a:endParaRPr lang="en-IN" sz="2000" dirty="0" smtClean="0"/>
          </a:p>
          <a:p>
            <a:pPr marL="667512" lvl="2" indent="0">
              <a:buNone/>
            </a:pPr>
            <a:r>
              <a:rPr lang="en-IN" sz="2000" b="1" dirty="0" err="1" smtClean="0"/>
              <a:t>HttpSession</a:t>
            </a:r>
            <a:r>
              <a:rPr lang="en-IN" sz="2000" b="1" dirty="0" smtClean="0"/>
              <a:t> </a:t>
            </a:r>
            <a:r>
              <a:rPr lang="en-IN" sz="2000" b="1" dirty="0"/>
              <a:t>session = </a:t>
            </a:r>
            <a:r>
              <a:rPr lang="en-IN" sz="2000" b="1" dirty="0" err="1"/>
              <a:t>req.getSession</a:t>
            </a:r>
            <a:r>
              <a:rPr lang="en-IN" sz="2000" b="1" dirty="0"/>
              <a:t>(); </a:t>
            </a:r>
            <a:endParaRPr lang="en-IN" sz="2000" b="1" dirty="0" smtClean="0"/>
          </a:p>
          <a:p>
            <a:pPr marL="667512" lvl="2" indent="0">
              <a:buNone/>
            </a:pPr>
            <a:r>
              <a:rPr lang="en-IN" sz="2000" dirty="0" smtClean="0"/>
              <a:t>}</a:t>
            </a:r>
            <a:endParaRPr lang="en-IN" sz="2000" dirty="0"/>
          </a:p>
          <a:p>
            <a:pPr marL="667512" lvl="2" indent="0">
              <a:buNone/>
            </a:pPr>
            <a:endParaRPr lang="en-IN" sz="2000" dirty="0" smtClean="0"/>
          </a:p>
        </p:txBody>
      </p:sp>
      <p:sp>
        <p:nvSpPr>
          <p:cNvPr id="4" name="Title 1"/>
          <p:cNvSpPr>
            <a:spLocks noGrp="1"/>
          </p:cNvSpPr>
          <p:nvPr>
            <p:ph type="title"/>
          </p:nvPr>
        </p:nvSpPr>
        <p:spPr/>
        <p:txBody>
          <a:bodyPr/>
          <a:lstStyle/>
          <a:p>
            <a:r>
              <a:rPr lang="en-IN" dirty="0"/>
              <a:t>Session Tracking</a:t>
            </a:r>
          </a:p>
        </p:txBody>
      </p:sp>
    </p:spTree>
    <p:extLst>
      <p:ext uri="{BB962C8B-B14F-4D97-AF65-F5344CB8AC3E}">
        <p14:creationId xmlns:p14="http://schemas.microsoft.com/office/powerpoint/2010/main" val="120032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Tracking</a:t>
            </a:r>
          </a:p>
        </p:txBody>
      </p:sp>
      <p:sp>
        <p:nvSpPr>
          <p:cNvPr id="3" name="Content Placeholder 2"/>
          <p:cNvSpPr>
            <a:spLocks noGrp="1"/>
          </p:cNvSpPr>
          <p:nvPr>
            <p:ph idx="1"/>
          </p:nvPr>
        </p:nvSpPr>
        <p:spPr/>
        <p:txBody>
          <a:bodyPr>
            <a:normAutofit/>
          </a:bodyPr>
          <a:lstStyle/>
          <a:p>
            <a:r>
              <a:rPr lang="en-IN" sz="2000" dirty="0"/>
              <a:t>You can store the user information into the session object by using </a:t>
            </a:r>
            <a:r>
              <a:rPr lang="en-IN" sz="2000" dirty="0" err="1"/>
              <a:t>setAttribute</a:t>
            </a:r>
            <a:r>
              <a:rPr lang="en-IN" sz="2000" dirty="0"/>
              <a:t>() method and later when needed this information can be fetched from the session. This is how you store info in session. Here we are storing username, </a:t>
            </a:r>
            <a:r>
              <a:rPr lang="en-IN" sz="2000" dirty="0" err="1"/>
              <a:t>emailid</a:t>
            </a:r>
            <a:r>
              <a:rPr lang="en-IN" sz="2000" dirty="0"/>
              <a:t> and </a:t>
            </a:r>
            <a:r>
              <a:rPr lang="en-IN" sz="2000" dirty="0" err="1"/>
              <a:t>userage</a:t>
            </a:r>
            <a:r>
              <a:rPr lang="en-IN" sz="2000" dirty="0"/>
              <a:t> in session with the attribute name </a:t>
            </a:r>
            <a:r>
              <a:rPr lang="en-IN" sz="2000" dirty="0" err="1"/>
              <a:t>uName</a:t>
            </a:r>
            <a:r>
              <a:rPr lang="en-IN" sz="2000" dirty="0"/>
              <a:t>, </a:t>
            </a:r>
            <a:r>
              <a:rPr lang="en-IN" sz="2000" dirty="0" err="1"/>
              <a:t>uemailId</a:t>
            </a:r>
            <a:r>
              <a:rPr lang="en-IN" sz="2000" dirty="0"/>
              <a:t> and </a:t>
            </a:r>
            <a:r>
              <a:rPr lang="en-IN" sz="2000" dirty="0" err="1"/>
              <a:t>uAge</a:t>
            </a:r>
            <a:r>
              <a:rPr lang="en-IN" sz="2000" dirty="0"/>
              <a:t> respectively</a:t>
            </a:r>
            <a:r>
              <a:rPr lang="en-IN" sz="2000" dirty="0" smtClean="0"/>
              <a:t>.</a:t>
            </a:r>
          </a:p>
          <a:p>
            <a:pPr lvl="2"/>
            <a:r>
              <a:rPr lang="en-IN" sz="1800" b="1" dirty="0" err="1"/>
              <a:t>session.setAttribute</a:t>
            </a:r>
            <a:r>
              <a:rPr lang="en-IN" sz="1800" b="1" dirty="0"/>
              <a:t>("</a:t>
            </a:r>
            <a:r>
              <a:rPr lang="en-IN" sz="1800" b="1" dirty="0" err="1"/>
              <a:t>uName</a:t>
            </a:r>
            <a:r>
              <a:rPr lang="en-IN" sz="1800" b="1" dirty="0"/>
              <a:t>", </a:t>
            </a:r>
            <a:r>
              <a:rPr lang="en-IN" sz="1800" b="1" dirty="0" smtClean="0"/>
              <a:t>“John"); </a:t>
            </a:r>
            <a:r>
              <a:rPr lang="en-IN" sz="1800" b="1" dirty="0" err="1"/>
              <a:t>session.setAttribute</a:t>
            </a:r>
            <a:r>
              <a:rPr lang="en-IN" sz="1800" b="1" dirty="0"/>
              <a:t>("</a:t>
            </a:r>
            <a:r>
              <a:rPr lang="en-IN" sz="1800" b="1" dirty="0" err="1"/>
              <a:t>uemailId</a:t>
            </a:r>
            <a:r>
              <a:rPr lang="en-IN" sz="1800" b="1" dirty="0"/>
              <a:t>", </a:t>
            </a:r>
            <a:r>
              <a:rPr lang="en-IN" sz="1800" b="1" dirty="0" smtClean="0"/>
              <a:t>“john@gmail.com</a:t>
            </a:r>
            <a:r>
              <a:rPr lang="en-IN" sz="1800" b="1" dirty="0"/>
              <a:t>"); </a:t>
            </a:r>
            <a:r>
              <a:rPr lang="en-IN" sz="1800" b="1" dirty="0" err="1"/>
              <a:t>session.setAttribute</a:t>
            </a:r>
            <a:r>
              <a:rPr lang="en-IN" sz="1800" b="1" dirty="0"/>
              <a:t>("</a:t>
            </a:r>
            <a:r>
              <a:rPr lang="en-IN" sz="1800" b="1" dirty="0" err="1"/>
              <a:t>uAge</a:t>
            </a:r>
            <a:r>
              <a:rPr lang="en-IN" sz="1800" b="1" dirty="0"/>
              <a:t>", "30</a:t>
            </a:r>
            <a:r>
              <a:rPr lang="en-IN" sz="1800" b="1" dirty="0" smtClean="0"/>
              <a:t>");</a:t>
            </a:r>
          </a:p>
          <a:p>
            <a:r>
              <a:rPr lang="en-IN" sz="2000" dirty="0" smtClean="0"/>
              <a:t>The </a:t>
            </a:r>
            <a:r>
              <a:rPr lang="en-IN" sz="2000" dirty="0"/>
              <a:t>First parameter is the attribute name and second is the attribute value.</a:t>
            </a:r>
            <a:endParaRPr lang="en-IN" sz="2000" b="1" dirty="0"/>
          </a:p>
        </p:txBody>
      </p:sp>
    </p:spTree>
    <p:extLst>
      <p:ext uri="{BB962C8B-B14F-4D97-AF65-F5344CB8AC3E}">
        <p14:creationId xmlns:p14="http://schemas.microsoft.com/office/powerpoint/2010/main" val="37724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Tracking</a:t>
            </a:r>
          </a:p>
        </p:txBody>
      </p:sp>
      <p:sp>
        <p:nvSpPr>
          <p:cNvPr id="3" name="Content Placeholder 2"/>
          <p:cNvSpPr>
            <a:spLocks noGrp="1"/>
          </p:cNvSpPr>
          <p:nvPr>
            <p:ph idx="1"/>
          </p:nvPr>
        </p:nvSpPr>
        <p:spPr/>
        <p:txBody>
          <a:bodyPr>
            <a:normAutofit/>
          </a:bodyPr>
          <a:lstStyle/>
          <a:p>
            <a:r>
              <a:rPr lang="en-IN" sz="2000" dirty="0"/>
              <a:t>TO get the value from session we use the </a:t>
            </a:r>
            <a:r>
              <a:rPr lang="en-IN" sz="2000" dirty="0" err="1"/>
              <a:t>getAttribute</a:t>
            </a:r>
            <a:r>
              <a:rPr lang="en-IN" sz="2000" dirty="0"/>
              <a:t>() method of </a:t>
            </a:r>
            <a:r>
              <a:rPr lang="en-IN" sz="2000" dirty="0" err="1"/>
              <a:t>HttpSession</a:t>
            </a:r>
            <a:r>
              <a:rPr lang="en-IN" sz="2000" dirty="0"/>
              <a:t> interface. Here we are fetching the attribute values using attribute names.</a:t>
            </a:r>
          </a:p>
          <a:p>
            <a:pPr marL="667512" lvl="2" indent="0">
              <a:buNone/>
            </a:pPr>
            <a:r>
              <a:rPr lang="en-IN" sz="1600" b="1" dirty="0"/>
              <a:t>String </a:t>
            </a:r>
            <a:r>
              <a:rPr lang="en-IN" sz="1600" b="1" dirty="0" err="1"/>
              <a:t>userName</a:t>
            </a:r>
            <a:r>
              <a:rPr lang="en-IN" sz="1600" b="1" dirty="0"/>
              <a:t> = (String) </a:t>
            </a:r>
            <a:r>
              <a:rPr lang="en-IN" sz="1600" b="1" dirty="0" err="1"/>
              <a:t>session.getAttribute</a:t>
            </a:r>
            <a:r>
              <a:rPr lang="en-IN" sz="1600" b="1" dirty="0"/>
              <a:t>("</a:t>
            </a:r>
            <a:r>
              <a:rPr lang="en-IN" sz="1600" b="1" dirty="0" err="1"/>
              <a:t>uName</a:t>
            </a:r>
            <a:r>
              <a:rPr lang="en-IN" sz="1600" b="1" dirty="0"/>
              <a:t>"); </a:t>
            </a:r>
            <a:endParaRPr lang="en-IN" sz="1600" b="1" dirty="0" smtClean="0"/>
          </a:p>
          <a:p>
            <a:pPr marL="667512" lvl="2" indent="0">
              <a:buNone/>
            </a:pPr>
            <a:r>
              <a:rPr lang="en-IN" sz="1600" b="1" dirty="0" smtClean="0"/>
              <a:t>String </a:t>
            </a:r>
            <a:r>
              <a:rPr lang="en-IN" sz="1600" b="1" dirty="0" err="1"/>
              <a:t>userEmailId</a:t>
            </a:r>
            <a:r>
              <a:rPr lang="en-IN" sz="1600" b="1" dirty="0"/>
              <a:t> = (String) </a:t>
            </a:r>
            <a:r>
              <a:rPr lang="en-IN" sz="1600" b="1" dirty="0" err="1"/>
              <a:t>session.getAttribute</a:t>
            </a:r>
            <a:r>
              <a:rPr lang="en-IN" sz="1600" b="1" dirty="0"/>
              <a:t>("</a:t>
            </a:r>
            <a:r>
              <a:rPr lang="en-IN" sz="1600" b="1" dirty="0" err="1"/>
              <a:t>uemailId</a:t>
            </a:r>
            <a:r>
              <a:rPr lang="en-IN" sz="1600" b="1" dirty="0"/>
              <a:t>"); String </a:t>
            </a:r>
            <a:r>
              <a:rPr lang="en-IN" sz="1600" b="1" dirty="0" err="1"/>
              <a:t>userAge</a:t>
            </a:r>
            <a:r>
              <a:rPr lang="en-IN" sz="1600" b="1" dirty="0"/>
              <a:t> = (String) </a:t>
            </a:r>
            <a:r>
              <a:rPr lang="en-IN" sz="1600" b="1" dirty="0" err="1"/>
              <a:t>session.getAttribute</a:t>
            </a:r>
            <a:r>
              <a:rPr lang="en-IN" sz="1600" b="1" dirty="0"/>
              <a:t>("</a:t>
            </a:r>
            <a:r>
              <a:rPr lang="en-IN" sz="1600" b="1" dirty="0" err="1"/>
              <a:t>uAge</a:t>
            </a:r>
            <a:r>
              <a:rPr lang="en-IN" sz="1600" b="1" dirty="0"/>
              <a:t>");</a:t>
            </a:r>
          </a:p>
        </p:txBody>
      </p:sp>
    </p:spTree>
    <p:extLst>
      <p:ext uri="{BB962C8B-B14F-4D97-AF65-F5344CB8AC3E}">
        <p14:creationId xmlns:p14="http://schemas.microsoft.com/office/powerpoint/2010/main" val="407133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Tracking</a:t>
            </a:r>
          </a:p>
        </p:txBody>
      </p:sp>
      <p:sp>
        <p:nvSpPr>
          <p:cNvPr id="3" name="Content Placeholder 2"/>
          <p:cNvSpPr>
            <a:spLocks noGrp="1"/>
          </p:cNvSpPr>
          <p:nvPr>
            <p:ph idx="1"/>
          </p:nvPr>
        </p:nvSpPr>
        <p:spPr/>
        <p:txBody>
          <a:bodyPr>
            <a:normAutofit fontScale="62500" lnSpcReduction="20000"/>
          </a:bodyPr>
          <a:lstStyle/>
          <a:p>
            <a:r>
              <a:rPr lang="en-IN" b="1" dirty="0" smtClean="0"/>
              <a:t>public </a:t>
            </a:r>
            <a:r>
              <a:rPr lang="en-IN" b="1" dirty="0"/>
              <a:t>void </a:t>
            </a:r>
            <a:r>
              <a:rPr lang="en-IN" b="1" dirty="0" err="1"/>
              <a:t>setAttribute</a:t>
            </a:r>
            <a:r>
              <a:rPr lang="en-IN" b="1" dirty="0"/>
              <a:t>(String name, Object value)</a:t>
            </a:r>
            <a:r>
              <a:rPr lang="en-IN" dirty="0"/>
              <a:t>: Binds the object with a name and stores the name/value pair as an attribute of the </a:t>
            </a:r>
            <a:r>
              <a:rPr lang="en-IN" dirty="0" err="1"/>
              <a:t>HttpSession</a:t>
            </a:r>
            <a:r>
              <a:rPr lang="en-IN" dirty="0"/>
              <a:t> object. If an attribute already exists, then this method replaces the existing attributes.</a:t>
            </a:r>
          </a:p>
          <a:p>
            <a:r>
              <a:rPr lang="en-IN" b="1" dirty="0"/>
              <a:t>public Object </a:t>
            </a:r>
            <a:r>
              <a:rPr lang="en-IN" b="1" dirty="0" err="1"/>
              <a:t>getAttribute</a:t>
            </a:r>
            <a:r>
              <a:rPr lang="en-IN" b="1" dirty="0"/>
              <a:t>(String name)</a:t>
            </a:r>
            <a:r>
              <a:rPr lang="en-IN" dirty="0"/>
              <a:t>: Returns the String object specified in the parameter, from the session object. If no object is found for the specified attribute, then the </a:t>
            </a:r>
            <a:r>
              <a:rPr lang="en-IN" dirty="0" err="1"/>
              <a:t>getAttribute</a:t>
            </a:r>
            <a:r>
              <a:rPr lang="en-IN" dirty="0"/>
              <a:t>() method returns null.</a:t>
            </a:r>
          </a:p>
          <a:p>
            <a:r>
              <a:rPr lang="en-IN" b="1" dirty="0"/>
              <a:t>public Enumeration </a:t>
            </a:r>
            <a:r>
              <a:rPr lang="en-IN" b="1" dirty="0" err="1"/>
              <a:t>getAttributeNames</a:t>
            </a:r>
            <a:r>
              <a:rPr lang="en-IN" b="1" dirty="0"/>
              <a:t>()</a:t>
            </a:r>
            <a:r>
              <a:rPr lang="en-IN" dirty="0"/>
              <a:t>: Returns an Enumeration that contains the name of all the objects that are bound as attributes to the session object.</a:t>
            </a:r>
          </a:p>
          <a:p>
            <a:r>
              <a:rPr lang="en-IN" b="1" dirty="0"/>
              <a:t>public void </a:t>
            </a:r>
            <a:r>
              <a:rPr lang="en-IN" b="1" dirty="0" err="1"/>
              <a:t>removeAttribute</a:t>
            </a:r>
            <a:r>
              <a:rPr lang="en-IN" b="1" dirty="0"/>
              <a:t>(String name)</a:t>
            </a:r>
            <a:r>
              <a:rPr lang="en-IN" dirty="0"/>
              <a:t>: Removes the given attribute from session.</a:t>
            </a:r>
          </a:p>
          <a:p>
            <a:r>
              <a:rPr lang="en-IN" b="1" dirty="0" err="1"/>
              <a:t>setMaxInactiveInterval</a:t>
            </a:r>
            <a:r>
              <a:rPr lang="en-IN" b="1" dirty="0"/>
              <a:t>(</a:t>
            </a:r>
            <a:r>
              <a:rPr lang="en-IN" b="1" dirty="0" err="1"/>
              <a:t>int</a:t>
            </a:r>
            <a:r>
              <a:rPr lang="en-IN" b="1" dirty="0"/>
              <a:t> interval)</a:t>
            </a:r>
            <a:r>
              <a:rPr lang="en-IN" dirty="0"/>
              <a:t>: Sets the session inactivity time in seconds. This is the time in seconds that specifies how long a sessions remains active since last request received from client.</a:t>
            </a:r>
          </a:p>
          <a:p>
            <a:endParaRPr lang="en-IN" dirty="0"/>
          </a:p>
        </p:txBody>
      </p:sp>
    </p:spTree>
    <p:extLst>
      <p:ext uri="{BB962C8B-B14F-4D97-AF65-F5344CB8AC3E}">
        <p14:creationId xmlns:p14="http://schemas.microsoft.com/office/powerpoint/2010/main" val="217131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Cookies</a:t>
            </a:r>
            <a:endParaRPr lang="en-IN" dirty="0"/>
          </a:p>
        </p:txBody>
      </p:sp>
      <p:sp>
        <p:nvSpPr>
          <p:cNvPr id="3" name="Content Placeholder 2"/>
          <p:cNvSpPr>
            <a:spLocks noGrp="1"/>
          </p:cNvSpPr>
          <p:nvPr>
            <p:ph idx="1"/>
          </p:nvPr>
        </p:nvSpPr>
        <p:spPr/>
        <p:txBody>
          <a:bodyPr>
            <a:normAutofit/>
          </a:bodyPr>
          <a:lstStyle/>
          <a:p>
            <a:r>
              <a:rPr lang="en-IN" sz="2000" dirty="0"/>
              <a:t>Cookies are text files stored on the client computer and they are kept for various information tracking purpose. Java Servlets transparently supports HTTP cookies.</a:t>
            </a:r>
          </a:p>
          <a:p>
            <a:r>
              <a:rPr lang="en-IN" sz="2000" dirty="0"/>
              <a:t>There are three steps involved in identifying returning users −</a:t>
            </a:r>
          </a:p>
          <a:p>
            <a:r>
              <a:rPr lang="en-IN" sz="2000" dirty="0"/>
              <a:t>Server script sends a set of cookies to the browser. For example name, age, or identification number etc.</a:t>
            </a:r>
          </a:p>
          <a:p>
            <a:r>
              <a:rPr lang="en-IN" sz="2000" dirty="0"/>
              <a:t>Browser stores this information on local machine for future use.</a:t>
            </a:r>
          </a:p>
          <a:p>
            <a:r>
              <a:rPr lang="en-IN" sz="2000" dirty="0"/>
              <a:t>When next time browser sends any request to web server then it sends those cookies information to the server and server uses that information to identify the user.</a:t>
            </a:r>
          </a:p>
          <a:p>
            <a:endParaRPr lang="en-IN" sz="2000" dirty="0"/>
          </a:p>
        </p:txBody>
      </p:sp>
    </p:spTree>
    <p:extLst>
      <p:ext uri="{BB962C8B-B14F-4D97-AF65-F5344CB8AC3E}">
        <p14:creationId xmlns:p14="http://schemas.microsoft.com/office/powerpoint/2010/main" val="6802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Anatomy of a Cookie</a:t>
            </a:r>
          </a:p>
        </p:txBody>
      </p:sp>
      <p:sp>
        <p:nvSpPr>
          <p:cNvPr id="3" name="Content Placeholder 2"/>
          <p:cNvSpPr>
            <a:spLocks noGrp="1"/>
          </p:cNvSpPr>
          <p:nvPr>
            <p:ph idx="1"/>
          </p:nvPr>
        </p:nvSpPr>
        <p:spPr>
          <a:xfrm>
            <a:off x="457200" y="2249424"/>
            <a:ext cx="8229600" cy="1636776"/>
          </a:xfrm>
        </p:spPr>
        <p:txBody>
          <a:bodyPr>
            <a:normAutofit fontScale="92500" lnSpcReduction="20000"/>
          </a:bodyPr>
          <a:lstStyle/>
          <a:p>
            <a:r>
              <a:rPr lang="en-IN" sz="2000" dirty="0"/>
              <a:t>Cookies are usually set in an HTTP header (although JavaScript can also set a cookie directly on a browser</a:t>
            </a:r>
            <a:r>
              <a:rPr lang="en-IN" sz="2000" dirty="0" smtClean="0"/>
              <a:t>).</a:t>
            </a:r>
          </a:p>
          <a:p>
            <a:r>
              <a:rPr lang="en-IN" sz="1800" dirty="0"/>
              <a:t>If the browser is configured to store cookies, it will then keep this information until the expiry date.</a:t>
            </a:r>
            <a:endParaRPr lang="en-IN" sz="2000" dirty="0" smtClean="0"/>
          </a:p>
          <a:p>
            <a:r>
              <a:rPr lang="en-IN" sz="2000" dirty="0" smtClean="0"/>
              <a:t> </a:t>
            </a:r>
            <a:r>
              <a:rPr lang="en-IN" sz="2000" dirty="0"/>
              <a:t>A servlet that sets a cookie might send headers that look something like this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1" y="4038600"/>
            <a:ext cx="6248400" cy="233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66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a:bodyPr>
          <a:lstStyle/>
          <a:p>
            <a:r>
              <a:rPr lang="en-IN" sz="2000" dirty="0"/>
              <a:t>Handling HTTP request and response –GET /POST </a:t>
            </a:r>
            <a:r>
              <a:rPr lang="en-IN" sz="2000" dirty="0" smtClean="0"/>
              <a:t>method</a:t>
            </a:r>
          </a:p>
          <a:p>
            <a:r>
              <a:rPr lang="en-IN" sz="2000" dirty="0" smtClean="0"/>
              <a:t>Servlet Collaboration</a:t>
            </a:r>
          </a:p>
          <a:p>
            <a:r>
              <a:rPr lang="en-IN" sz="2000" dirty="0"/>
              <a:t>Session </a:t>
            </a:r>
            <a:r>
              <a:rPr lang="en-IN" sz="2000" dirty="0" smtClean="0"/>
              <a:t>tracking</a:t>
            </a:r>
          </a:p>
          <a:p>
            <a:r>
              <a:rPr lang="en-IN" sz="2000" dirty="0" smtClean="0"/>
              <a:t>Using cookies</a:t>
            </a:r>
          </a:p>
          <a:p>
            <a:endParaRPr lang="en-IN" sz="2000" dirty="0"/>
          </a:p>
        </p:txBody>
      </p:sp>
    </p:spTree>
    <p:extLst>
      <p:ext uri="{BB962C8B-B14F-4D97-AF65-F5344CB8AC3E}">
        <p14:creationId xmlns:p14="http://schemas.microsoft.com/office/powerpoint/2010/main" val="326218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a:t>
            </a:r>
            <a:endParaRPr lang="en-IN" dirty="0"/>
          </a:p>
        </p:txBody>
      </p:sp>
      <p:sp>
        <p:nvSpPr>
          <p:cNvPr id="3" name="Content Placeholder 2"/>
          <p:cNvSpPr>
            <a:spLocks noGrp="1"/>
          </p:cNvSpPr>
          <p:nvPr>
            <p:ph idx="1"/>
          </p:nvPr>
        </p:nvSpPr>
        <p:spPr>
          <a:xfrm>
            <a:off x="457200" y="2249424"/>
            <a:ext cx="8229600" cy="874776"/>
          </a:xfrm>
        </p:spPr>
        <p:txBody>
          <a:bodyPr>
            <a:normAutofit/>
          </a:bodyPr>
          <a:lstStyle/>
          <a:p>
            <a:r>
              <a:rPr lang="en-IN" sz="2000" b="1" dirty="0" err="1"/>
              <a:t>javax.servlet.http.Cookie</a:t>
            </a:r>
            <a:r>
              <a:rPr lang="en-IN" sz="2000" dirty="0"/>
              <a:t> class provides the functionality of using cookies. It provides a lot of useful methods for cookies</a:t>
            </a:r>
            <a:r>
              <a:rPr lang="en-IN" sz="2000" dirty="0" smtClean="0"/>
              <a:t>.</a:t>
            </a:r>
          </a:p>
          <a:p>
            <a:endParaRPr lang="en-IN"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268"/>
          <a:stretch/>
        </p:blipFill>
        <p:spPr bwMode="auto">
          <a:xfrm>
            <a:off x="381000" y="3276600"/>
            <a:ext cx="7924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20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Cookie</a:t>
            </a:r>
          </a:p>
        </p:txBody>
      </p:sp>
      <p:sp>
        <p:nvSpPr>
          <p:cNvPr id="3" name="Content Placeholder 2"/>
          <p:cNvSpPr>
            <a:spLocks noGrp="1"/>
          </p:cNvSpPr>
          <p:nvPr>
            <p:ph idx="1"/>
          </p:nvPr>
        </p:nvSpPr>
        <p:spPr/>
        <p:txBody>
          <a:bodyPr>
            <a:normAutofit/>
          </a:bodyPr>
          <a:lstStyle/>
          <a:p>
            <a:endParaRPr lang="en-IN" sz="20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238" b="-951"/>
          <a:stretch/>
        </p:blipFill>
        <p:spPr bwMode="auto">
          <a:xfrm>
            <a:off x="315686" y="2286000"/>
            <a:ext cx="849493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58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Cookies Example</a:t>
            </a:r>
            <a:endParaRPr lang="en-IN" dirty="0"/>
          </a:p>
        </p:txBody>
      </p:sp>
      <p:sp>
        <p:nvSpPr>
          <p:cNvPr id="3" name="Content Placeholder 2"/>
          <p:cNvSpPr>
            <a:spLocks noGrp="1"/>
          </p:cNvSpPr>
          <p:nvPr>
            <p:ph idx="1"/>
          </p:nvPr>
        </p:nvSpPr>
        <p:spPr/>
        <p:txBody>
          <a:bodyPr>
            <a:normAutofit/>
          </a:bodyPr>
          <a:lstStyle/>
          <a:p>
            <a:pPr marL="109728" indent="0">
              <a:buNone/>
            </a:pPr>
            <a:r>
              <a:rPr lang="en-IN" sz="2000" dirty="0"/>
              <a:t>&lt;form action="servlet1" method="post"&gt;  </a:t>
            </a:r>
          </a:p>
          <a:p>
            <a:pPr marL="109728" indent="0">
              <a:buNone/>
            </a:pPr>
            <a:r>
              <a:rPr lang="en-IN" sz="2000" dirty="0" smtClean="0"/>
              <a:t>   Name</a:t>
            </a:r>
            <a:r>
              <a:rPr lang="en-IN" sz="2000" dirty="0"/>
              <a:t>:&lt;input type="text" name="</a:t>
            </a:r>
            <a:r>
              <a:rPr lang="en-IN" sz="2000" dirty="0" err="1"/>
              <a:t>userName</a:t>
            </a:r>
            <a:r>
              <a:rPr lang="en-IN" sz="2000" dirty="0"/>
              <a:t>"/&gt;&lt;</a:t>
            </a:r>
            <a:r>
              <a:rPr lang="en-IN" sz="2000" dirty="0" err="1"/>
              <a:t>br</a:t>
            </a:r>
            <a:r>
              <a:rPr lang="en-IN" sz="2000" dirty="0"/>
              <a:t>/&gt;  </a:t>
            </a:r>
          </a:p>
          <a:p>
            <a:pPr marL="109728" indent="0">
              <a:buNone/>
            </a:pPr>
            <a:r>
              <a:rPr lang="en-IN" sz="2000" dirty="0" smtClean="0"/>
              <a:t>   &lt;</a:t>
            </a:r>
            <a:r>
              <a:rPr lang="en-IN" sz="2000" dirty="0"/>
              <a:t>input type="submit" value="go"/&gt;  </a:t>
            </a:r>
          </a:p>
          <a:p>
            <a:pPr marL="109728" indent="0">
              <a:buNone/>
            </a:pPr>
            <a:r>
              <a:rPr lang="en-IN" sz="2000" dirty="0"/>
              <a:t>&lt;/form&gt;  </a:t>
            </a:r>
          </a:p>
          <a:p>
            <a:endParaRPr lang="en-IN" sz="2000" dirty="0"/>
          </a:p>
        </p:txBody>
      </p:sp>
    </p:spTree>
    <p:extLst>
      <p:ext uri="{BB962C8B-B14F-4D97-AF65-F5344CB8AC3E}">
        <p14:creationId xmlns:p14="http://schemas.microsoft.com/office/powerpoint/2010/main" val="302247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Cookies Example</a:t>
            </a:r>
          </a:p>
        </p:txBody>
      </p:sp>
      <p:sp>
        <p:nvSpPr>
          <p:cNvPr id="3" name="Content Placeholder 2"/>
          <p:cNvSpPr>
            <a:spLocks noGrp="1"/>
          </p:cNvSpPr>
          <p:nvPr>
            <p:ph idx="1"/>
          </p:nvPr>
        </p:nvSpPr>
        <p:spPr/>
        <p:txBody>
          <a:bodyPr>
            <a:normAutofit fontScale="77500" lnSpcReduction="20000"/>
          </a:bodyPr>
          <a:lstStyle/>
          <a:p>
            <a:pPr marL="109728" indent="0">
              <a:buNone/>
            </a:pPr>
            <a:r>
              <a:rPr lang="en-IN" sz="2000" b="1" dirty="0"/>
              <a:t>public</a:t>
            </a:r>
            <a:r>
              <a:rPr lang="en-IN" sz="2000" dirty="0"/>
              <a:t> </a:t>
            </a:r>
            <a:r>
              <a:rPr lang="en-IN" sz="2000" b="1" dirty="0"/>
              <a:t>class</a:t>
            </a:r>
            <a:r>
              <a:rPr lang="en-IN" sz="2000" dirty="0"/>
              <a:t> </a:t>
            </a:r>
            <a:r>
              <a:rPr lang="en-IN" sz="2000" dirty="0" err="1"/>
              <a:t>FirstServlet</a:t>
            </a:r>
            <a:r>
              <a:rPr lang="en-IN" sz="2000" dirty="0"/>
              <a:t> </a:t>
            </a:r>
            <a:r>
              <a:rPr lang="en-IN" sz="2000" b="1" dirty="0"/>
              <a:t>extends</a:t>
            </a:r>
            <a:r>
              <a:rPr lang="en-IN" sz="2000" dirty="0"/>
              <a:t> </a:t>
            </a:r>
            <a:r>
              <a:rPr lang="en-IN" sz="2000" dirty="0" err="1"/>
              <a:t>HttpServlet</a:t>
            </a:r>
            <a:r>
              <a:rPr lang="en-IN" sz="2000" dirty="0"/>
              <a:t> {  </a:t>
            </a:r>
          </a:p>
          <a:p>
            <a:pPr marL="109728" indent="0">
              <a:buNone/>
            </a:pPr>
            <a:r>
              <a:rPr lang="en-IN" sz="2000" dirty="0"/>
              <a:t>  </a:t>
            </a:r>
            <a:r>
              <a:rPr lang="en-IN" sz="2000" b="1" dirty="0"/>
              <a:t>public</a:t>
            </a:r>
            <a:r>
              <a:rPr lang="en-IN" sz="2000" dirty="0"/>
              <a:t> </a:t>
            </a:r>
            <a:r>
              <a:rPr lang="en-IN" sz="2000" b="1" dirty="0"/>
              <a:t>void</a:t>
            </a:r>
            <a:r>
              <a:rPr lang="en-IN" sz="2000" dirty="0"/>
              <a:t> </a:t>
            </a:r>
            <a:r>
              <a:rPr lang="en-IN" sz="2000" dirty="0" err="1"/>
              <a:t>doPost</a:t>
            </a:r>
            <a:r>
              <a:rPr lang="en-IN" sz="2000" dirty="0"/>
              <a:t>(</a:t>
            </a:r>
            <a:r>
              <a:rPr lang="en-IN" sz="2000" dirty="0" err="1"/>
              <a:t>HttpServletRequest</a:t>
            </a:r>
            <a:r>
              <a:rPr lang="en-IN" sz="2000" dirty="0"/>
              <a:t> request, </a:t>
            </a:r>
            <a:r>
              <a:rPr lang="en-IN" sz="2000" dirty="0" err="1"/>
              <a:t>HttpServletResponse</a:t>
            </a:r>
            <a:r>
              <a:rPr lang="en-IN" sz="2000" dirty="0"/>
              <a:t> response){  </a:t>
            </a:r>
          </a:p>
          <a:p>
            <a:pPr marL="109728" indent="0">
              <a:buNone/>
            </a:pPr>
            <a:r>
              <a:rPr lang="en-IN" sz="2000" dirty="0"/>
              <a:t>    </a:t>
            </a:r>
            <a:r>
              <a:rPr lang="en-IN" sz="2000" b="1" dirty="0"/>
              <a:t>try</a:t>
            </a:r>
            <a:r>
              <a:rPr lang="en-IN" sz="2000" dirty="0"/>
              <a:t>{  </a:t>
            </a:r>
          </a:p>
          <a:p>
            <a:pPr marL="109728" indent="0">
              <a:buNone/>
            </a:pPr>
            <a:r>
              <a:rPr lang="en-IN" sz="2000" dirty="0"/>
              <a:t>    </a:t>
            </a:r>
            <a:r>
              <a:rPr lang="en-IN" sz="2000" dirty="0" err="1"/>
              <a:t>response.setContentType</a:t>
            </a:r>
            <a:r>
              <a:rPr lang="en-IN" sz="2000" dirty="0"/>
              <a:t>("text/html");  </a:t>
            </a:r>
          </a:p>
          <a:p>
            <a:pPr marL="109728" indent="0">
              <a:buNone/>
            </a:pPr>
            <a:r>
              <a:rPr lang="en-IN" sz="2000" dirty="0"/>
              <a:t>    </a:t>
            </a:r>
            <a:r>
              <a:rPr lang="en-IN" sz="2000" dirty="0" err="1"/>
              <a:t>PrintWriter</a:t>
            </a:r>
            <a:r>
              <a:rPr lang="en-IN" sz="2000" dirty="0"/>
              <a:t> out = </a:t>
            </a:r>
            <a:r>
              <a:rPr lang="en-IN" sz="2000" dirty="0" err="1"/>
              <a:t>response.getWriter</a:t>
            </a:r>
            <a:r>
              <a:rPr lang="en-IN" sz="2000" dirty="0"/>
              <a:t>();   </a:t>
            </a:r>
          </a:p>
          <a:p>
            <a:pPr marL="109728" indent="0">
              <a:buNone/>
            </a:pPr>
            <a:r>
              <a:rPr lang="en-IN" sz="2000" dirty="0"/>
              <a:t>    String n=</a:t>
            </a:r>
            <a:r>
              <a:rPr lang="en-IN" sz="2000" dirty="0" err="1"/>
              <a:t>request.getParameter</a:t>
            </a:r>
            <a:r>
              <a:rPr lang="en-IN" sz="2000" dirty="0"/>
              <a:t>("</a:t>
            </a:r>
            <a:r>
              <a:rPr lang="en-IN" sz="2000" dirty="0" err="1"/>
              <a:t>userName</a:t>
            </a:r>
            <a:r>
              <a:rPr lang="en-IN" sz="2000" dirty="0"/>
              <a:t>");  </a:t>
            </a:r>
          </a:p>
          <a:p>
            <a:pPr marL="109728" indent="0">
              <a:buNone/>
            </a:pPr>
            <a:r>
              <a:rPr lang="en-IN" sz="2000" dirty="0"/>
              <a:t>    </a:t>
            </a:r>
            <a:r>
              <a:rPr lang="en-IN" sz="2000" dirty="0" err="1"/>
              <a:t>out.print</a:t>
            </a:r>
            <a:r>
              <a:rPr lang="en-IN" sz="2000" dirty="0"/>
              <a:t>("Welcome "+n);  </a:t>
            </a:r>
          </a:p>
          <a:p>
            <a:pPr marL="109728" indent="0">
              <a:buNone/>
            </a:pPr>
            <a:r>
              <a:rPr lang="en-IN" sz="2000" dirty="0"/>
              <a:t>    </a:t>
            </a:r>
            <a:r>
              <a:rPr lang="en-IN" sz="2000" b="1" dirty="0"/>
              <a:t>Cookie </a:t>
            </a:r>
            <a:r>
              <a:rPr lang="en-IN" sz="2000" b="1" dirty="0" err="1"/>
              <a:t>ck</a:t>
            </a:r>
            <a:r>
              <a:rPr lang="en-IN" sz="2000" b="1" dirty="0"/>
              <a:t>=new Cookie("</a:t>
            </a:r>
            <a:r>
              <a:rPr lang="en-IN" sz="2000" b="1" dirty="0" err="1"/>
              <a:t>uname</a:t>
            </a:r>
            <a:r>
              <a:rPr lang="en-IN" sz="2000" b="1" dirty="0"/>
              <a:t>",n);//creating cookie object</a:t>
            </a:r>
            <a:r>
              <a:rPr lang="en-IN" sz="2000" dirty="0"/>
              <a:t>  </a:t>
            </a:r>
          </a:p>
          <a:p>
            <a:pPr marL="109728" indent="0">
              <a:buNone/>
            </a:pPr>
            <a:r>
              <a:rPr lang="en-IN" sz="2000" dirty="0"/>
              <a:t>   </a:t>
            </a:r>
            <a:r>
              <a:rPr lang="en-IN" sz="2000" b="1" dirty="0"/>
              <a:t> </a:t>
            </a:r>
            <a:r>
              <a:rPr lang="en-IN" sz="2000" b="1" dirty="0" err="1"/>
              <a:t>response.addCookie</a:t>
            </a:r>
            <a:r>
              <a:rPr lang="en-IN" sz="2000" b="1" dirty="0"/>
              <a:t>(</a:t>
            </a:r>
            <a:r>
              <a:rPr lang="en-IN" sz="2000" b="1" dirty="0" err="1"/>
              <a:t>ck</a:t>
            </a:r>
            <a:r>
              <a:rPr lang="en-IN" sz="2000" b="1" dirty="0"/>
              <a:t>);//adding cookie in the response </a:t>
            </a:r>
            <a:r>
              <a:rPr lang="en-IN" sz="2000" dirty="0"/>
              <a:t> </a:t>
            </a:r>
          </a:p>
          <a:p>
            <a:pPr marL="109728" indent="0">
              <a:buNone/>
            </a:pPr>
            <a:r>
              <a:rPr lang="en-IN" sz="2000" dirty="0"/>
              <a:t>    //creating submit button  </a:t>
            </a:r>
          </a:p>
          <a:p>
            <a:pPr marL="109728" indent="0">
              <a:buNone/>
            </a:pPr>
            <a:r>
              <a:rPr lang="en-IN" sz="2000" dirty="0"/>
              <a:t>    </a:t>
            </a:r>
            <a:r>
              <a:rPr lang="en-IN" sz="2000" dirty="0" err="1"/>
              <a:t>out.print</a:t>
            </a:r>
            <a:r>
              <a:rPr lang="en-IN" sz="2000" dirty="0"/>
              <a:t>("&lt;form action='servlet2'&gt;");  </a:t>
            </a:r>
          </a:p>
          <a:p>
            <a:pPr marL="109728" indent="0">
              <a:buNone/>
            </a:pPr>
            <a:r>
              <a:rPr lang="en-IN" sz="2000" dirty="0"/>
              <a:t>    </a:t>
            </a:r>
            <a:r>
              <a:rPr lang="en-IN" sz="2000" dirty="0" err="1"/>
              <a:t>out.print</a:t>
            </a:r>
            <a:r>
              <a:rPr lang="en-IN" sz="2000" dirty="0"/>
              <a:t>("&lt;input type='submit' value='go'&gt;");  </a:t>
            </a:r>
          </a:p>
          <a:p>
            <a:pPr marL="109728" indent="0">
              <a:buNone/>
            </a:pPr>
            <a:r>
              <a:rPr lang="en-IN" sz="2000" dirty="0"/>
              <a:t>    </a:t>
            </a:r>
            <a:r>
              <a:rPr lang="en-IN" sz="2000" dirty="0" err="1"/>
              <a:t>out.print</a:t>
            </a:r>
            <a:r>
              <a:rPr lang="en-IN" sz="2000" dirty="0"/>
              <a:t>("&lt;/form&gt;");  </a:t>
            </a:r>
          </a:p>
          <a:p>
            <a:pPr marL="109728" indent="0">
              <a:buNone/>
            </a:pPr>
            <a:r>
              <a:rPr lang="en-IN" sz="2000" dirty="0"/>
              <a:t>    </a:t>
            </a:r>
            <a:r>
              <a:rPr lang="en-IN" sz="2000" dirty="0" err="1"/>
              <a:t>out.close</a:t>
            </a:r>
            <a:r>
              <a:rPr lang="en-IN" sz="2000" dirty="0"/>
              <a:t>();  </a:t>
            </a:r>
          </a:p>
          <a:p>
            <a:pPr marL="109728" indent="0">
              <a:buNone/>
            </a:pPr>
            <a:r>
              <a:rPr lang="en-IN" sz="2000" dirty="0"/>
              <a:t>  </a:t>
            </a:r>
          </a:p>
          <a:p>
            <a:pPr marL="109728" indent="0">
              <a:buNone/>
            </a:pPr>
            <a:r>
              <a:rPr lang="en-IN" sz="2000" dirty="0"/>
              <a:t>        }</a:t>
            </a:r>
            <a:r>
              <a:rPr lang="en-IN" sz="2000" b="1" dirty="0"/>
              <a:t>catch</a:t>
            </a:r>
            <a:r>
              <a:rPr lang="en-IN" sz="2000" dirty="0"/>
              <a:t>(Exception e){</a:t>
            </a:r>
            <a:r>
              <a:rPr lang="en-IN" sz="2000" dirty="0" err="1"/>
              <a:t>System.out.println</a:t>
            </a:r>
            <a:r>
              <a:rPr lang="en-IN" sz="2000" dirty="0"/>
              <a:t>(e);}  </a:t>
            </a:r>
          </a:p>
          <a:p>
            <a:pPr marL="109728" indent="0">
              <a:buNone/>
            </a:pPr>
            <a:r>
              <a:rPr lang="en-IN" sz="2000" dirty="0"/>
              <a:t>  }  </a:t>
            </a:r>
          </a:p>
          <a:p>
            <a:pPr marL="109728" indent="0">
              <a:buNone/>
            </a:pPr>
            <a:r>
              <a:rPr lang="en-IN" sz="2000" dirty="0"/>
              <a:t>}  </a:t>
            </a:r>
          </a:p>
          <a:p>
            <a:endParaRPr lang="en-IN" sz="2000" dirty="0"/>
          </a:p>
        </p:txBody>
      </p:sp>
    </p:spTree>
    <p:extLst>
      <p:ext uri="{BB962C8B-B14F-4D97-AF65-F5344CB8AC3E}">
        <p14:creationId xmlns:p14="http://schemas.microsoft.com/office/powerpoint/2010/main" val="288620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Cookies Example</a:t>
            </a:r>
          </a:p>
        </p:txBody>
      </p:sp>
      <p:sp>
        <p:nvSpPr>
          <p:cNvPr id="3" name="Content Placeholder 2"/>
          <p:cNvSpPr>
            <a:spLocks noGrp="1"/>
          </p:cNvSpPr>
          <p:nvPr>
            <p:ph idx="1"/>
          </p:nvPr>
        </p:nvSpPr>
        <p:spPr/>
        <p:txBody>
          <a:bodyPr>
            <a:normAutofit/>
          </a:bodyPr>
          <a:lstStyle/>
          <a:p>
            <a:r>
              <a:rPr lang="en-IN" sz="2000" b="1" dirty="0"/>
              <a:t>public</a:t>
            </a:r>
            <a:r>
              <a:rPr lang="en-IN" sz="2000" dirty="0"/>
              <a:t> </a:t>
            </a:r>
            <a:r>
              <a:rPr lang="en-IN" sz="2000" b="1" dirty="0"/>
              <a:t>class</a:t>
            </a:r>
            <a:r>
              <a:rPr lang="en-IN" sz="2000" dirty="0"/>
              <a:t> </a:t>
            </a:r>
            <a:r>
              <a:rPr lang="en-IN" sz="2000" dirty="0" err="1"/>
              <a:t>SecondServlet</a:t>
            </a:r>
            <a:r>
              <a:rPr lang="en-IN" sz="2000" dirty="0"/>
              <a:t> </a:t>
            </a:r>
            <a:r>
              <a:rPr lang="en-IN" sz="2000" b="1" dirty="0"/>
              <a:t>extends</a:t>
            </a:r>
            <a:r>
              <a:rPr lang="en-IN" sz="2000" dirty="0"/>
              <a:t> </a:t>
            </a:r>
            <a:r>
              <a:rPr lang="en-IN" sz="2000" dirty="0" err="1"/>
              <a:t>HttpServlet</a:t>
            </a:r>
            <a:r>
              <a:rPr lang="en-IN" sz="2000" dirty="0"/>
              <a:t> {  </a:t>
            </a:r>
          </a:p>
          <a:p>
            <a:r>
              <a:rPr lang="en-IN" sz="2000" b="1" dirty="0"/>
              <a:t>public</a:t>
            </a:r>
            <a:r>
              <a:rPr lang="en-IN" sz="2000" dirty="0"/>
              <a:t> </a:t>
            </a:r>
            <a:r>
              <a:rPr lang="en-IN" sz="2000" b="1" dirty="0"/>
              <a:t>void</a:t>
            </a:r>
            <a:r>
              <a:rPr lang="en-IN" sz="2000" dirty="0"/>
              <a:t> </a:t>
            </a:r>
            <a:r>
              <a:rPr lang="en-IN" sz="2000" dirty="0" err="1"/>
              <a:t>doPost</a:t>
            </a:r>
            <a:r>
              <a:rPr lang="en-IN" sz="2000" dirty="0"/>
              <a:t>(</a:t>
            </a:r>
            <a:r>
              <a:rPr lang="en-IN" sz="2000" dirty="0" err="1"/>
              <a:t>HttpServletRequest</a:t>
            </a:r>
            <a:r>
              <a:rPr lang="en-IN" sz="2000" dirty="0"/>
              <a:t> request, </a:t>
            </a:r>
            <a:r>
              <a:rPr lang="en-IN" sz="2000" dirty="0" err="1"/>
              <a:t>HttpServletResponse</a:t>
            </a:r>
            <a:r>
              <a:rPr lang="en-IN" sz="2000" dirty="0"/>
              <a:t> response){  </a:t>
            </a:r>
          </a:p>
          <a:p>
            <a:r>
              <a:rPr lang="en-IN" sz="2000" dirty="0"/>
              <a:t>    </a:t>
            </a:r>
            <a:r>
              <a:rPr lang="en-IN" sz="2000" b="1" dirty="0"/>
              <a:t>try</a:t>
            </a:r>
            <a:r>
              <a:rPr lang="en-IN" sz="2000" dirty="0"/>
              <a:t>{    </a:t>
            </a:r>
          </a:p>
          <a:p>
            <a:r>
              <a:rPr lang="en-IN" sz="2000" dirty="0"/>
              <a:t>    </a:t>
            </a:r>
            <a:r>
              <a:rPr lang="en-IN" sz="2000" dirty="0" err="1"/>
              <a:t>response.setContentType</a:t>
            </a:r>
            <a:r>
              <a:rPr lang="en-IN" sz="2000" dirty="0"/>
              <a:t>("text/html");  </a:t>
            </a:r>
          </a:p>
          <a:p>
            <a:r>
              <a:rPr lang="en-IN" sz="2000" dirty="0"/>
              <a:t>    </a:t>
            </a:r>
            <a:r>
              <a:rPr lang="en-IN" sz="2000" dirty="0" err="1"/>
              <a:t>PrintWriter</a:t>
            </a:r>
            <a:r>
              <a:rPr lang="en-IN" sz="2000" dirty="0"/>
              <a:t> out = </a:t>
            </a:r>
            <a:r>
              <a:rPr lang="en-IN" sz="2000" dirty="0" err="1"/>
              <a:t>response.getWriter</a:t>
            </a:r>
            <a:r>
              <a:rPr lang="en-IN" sz="2000" dirty="0"/>
              <a:t>();      </a:t>
            </a:r>
          </a:p>
          <a:p>
            <a:r>
              <a:rPr lang="en-IN" sz="2000" dirty="0"/>
              <a:t>   </a:t>
            </a:r>
            <a:r>
              <a:rPr lang="en-IN" sz="2000" b="1" dirty="0"/>
              <a:t> Cookie </a:t>
            </a:r>
            <a:r>
              <a:rPr lang="en-IN" sz="2000" b="1" dirty="0" err="1"/>
              <a:t>ck</a:t>
            </a:r>
            <a:r>
              <a:rPr lang="en-IN" sz="2000" b="1" dirty="0"/>
              <a:t>[]=</a:t>
            </a:r>
            <a:r>
              <a:rPr lang="en-IN" sz="2000" b="1" dirty="0" err="1"/>
              <a:t>request.getCookies</a:t>
            </a:r>
            <a:r>
              <a:rPr lang="en-IN" sz="2000" b="1" dirty="0"/>
              <a:t>();  </a:t>
            </a:r>
          </a:p>
          <a:p>
            <a:r>
              <a:rPr lang="en-IN" sz="2000" b="1" dirty="0"/>
              <a:t>    </a:t>
            </a:r>
            <a:r>
              <a:rPr lang="en-IN" sz="2000" b="1" dirty="0" err="1"/>
              <a:t>out.print</a:t>
            </a:r>
            <a:r>
              <a:rPr lang="en-IN" sz="2000" b="1" dirty="0"/>
              <a:t>("Hello "+</a:t>
            </a:r>
            <a:r>
              <a:rPr lang="en-IN" sz="2000" b="1" dirty="0" err="1"/>
              <a:t>ck</a:t>
            </a:r>
            <a:r>
              <a:rPr lang="en-IN" sz="2000" b="1" dirty="0"/>
              <a:t>[0].</a:t>
            </a:r>
            <a:r>
              <a:rPr lang="en-IN" sz="2000" b="1" dirty="0" err="1"/>
              <a:t>getValue</a:t>
            </a:r>
            <a:r>
              <a:rPr lang="en-IN" sz="2000" b="1" dirty="0"/>
              <a:t>()); </a:t>
            </a:r>
            <a:r>
              <a:rPr lang="en-IN" sz="2000" dirty="0"/>
              <a:t> </a:t>
            </a:r>
          </a:p>
          <a:p>
            <a:r>
              <a:rPr lang="en-IN" sz="2000" dirty="0"/>
              <a:t>    </a:t>
            </a:r>
            <a:r>
              <a:rPr lang="en-IN" sz="2000" dirty="0" err="1"/>
              <a:t>out.close</a:t>
            </a:r>
            <a:r>
              <a:rPr lang="en-IN" sz="2000" dirty="0"/>
              <a:t>();  </a:t>
            </a:r>
          </a:p>
          <a:p>
            <a:r>
              <a:rPr lang="en-IN" sz="2000" dirty="0"/>
              <a:t>         }</a:t>
            </a:r>
            <a:r>
              <a:rPr lang="en-IN" sz="2000" b="1" dirty="0"/>
              <a:t>catch</a:t>
            </a:r>
            <a:r>
              <a:rPr lang="en-IN" sz="2000" dirty="0"/>
              <a:t>(Exception e){</a:t>
            </a:r>
            <a:r>
              <a:rPr lang="en-IN" sz="2000" dirty="0" err="1"/>
              <a:t>System.out.println</a:t>
            </a:r>
            <a:r>
              <a:rPr lang="en-IN" sz="2000" dirty="0"/>
              <a:t>(e);}  </a:t>
            </a:r>
          </a:p>
          <a:p>
            <a:r>
              <a:rPr lang="en-IN" sz="2000" dirty="0"/>
              <a:t>    }      </a:t>
            </a:r>
          </a:p>
          <a:p>
            <a:r>
              <a:rPr lang="en-IN" sz="2000" dirty="0"/>
              <a:t>}  </a:t>
            </a:r>
          </a:p>
        </p:txBody>
      </p:sp>
    </p:spTree>
    <p:extLst>
      <p:ext uri="{BB962C8B-B14F-4D97-AF65-F5344CB8AC3E}">
        <p14:creationId xmlns:p14="http://schemas.microsoft.com/office/powerpoint/2010/main" val="42009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Cookies Example- set expiry</a:t>
            </a:r>
            <a:endParaRPr lang="en-IN" dirty="0"/>
          </a:p>
        </p:txBody>
      </p:sp>
      <p:sp>
        <p:nvSpPr>
          <p:cNvPr id="3" name="Content Placeholder 2"/>
          <p:cNvSpPr>
            <a:spLocks noGrp="1"/>
          </p:cNvSpPr>
          <p:nvPr>
            <p:ph idx="1"/>
          </p:nvPr>
        </p:nvSpPr>
        <p:spPr/>
        <p:txBody>
          <a:bodyPr>
            <a:normAutofit/>
          </a:bodyPr>
          <a:lstStyle/>
          <a:p>
            <a:pPr marL="109728" indent="0">
              <a:buNone/>
            </a:pPr>
            <a:r>
              <a:rPr lang="en-IN" sz="2000" dirty="0"/>
              <a:t>// Create cookies for first and last names. </a:t>
            </a:r>
            <a:endParaRPr lang="en-IN" sz="2000" dirty="0" smtClean="0"/>
          </a:p>
          <a:p>
            <a:pPr marL="109728" indent="0">
              <a:buNone/>
            </a:pPr>
            <a:r>
              <a:rPr lang="en-IN" sz="2000" dirty="0" smtClean="0"/>
              <a:t>Cookie </a:t>
            </a:r>
            <a:r>
              <a:rPr lang="en-IN" sz="2000" dirty="0" err="1"/>
              <a:t>firstName</a:t>
            </a:r>
            <a:r>
              <a:rPr lang="en-IN" sz="2000" dirty="0"/>
              <a:t> = new Cookie("</a:t>
            </a:r>
            <a:r>
              <a:rPr lang="en-IN" sz="2000" dirty="0" err="1"/>
              <a:t>first_name</a:t>
            </a:r>
            <a:r>
              <a:rPr lang="en-IN" sz="2000" dirty="0"/>
              <a:t>", </a:t>
            </a:r>
            <a:r>
              <a:rPr lang="en-IN" sz="2000" dirty="0" err="1"/>
              <a:t>request.getParameter</a:t>
            </a:r>
            <a:r>
              <a:rPr lang="en-IN" sz="2000" dirty="0"/>
              <a:t>("</a:t>
            </a:r>
            <a:r>
              <a:rPr lang="en-IN" sz="2000" dirty="0" err="1"/>
              <a:t>first_name</a:t>
            </a:r>
            <a:r>
              <a:rPr lang="en-IN" sz="2000" dirty="0"/>
              <a:t>")); </a:t>
            </a:r>
            <a:endParaRPr lang="en-IN" sz="2000" dirty="0" smtClean="0"/>
          </a:p>
          <a:p>
            <a:pPr marL="109728" indent="0">
              <a:buNone/>
            </a:pPr>
            <a:r>
              <a:rPr lang="en-IN" sz="2000" dirty="0" smtClean="0"/>
              <a:t>Cookie </a:t>
            </a:r>
            <a:r>
              <a:rPr lang="en-IN" sz="2000" dirty="0" err="1"/>
              <a:t>lastName</a:t>
            </a:r>
            <a:r>
              <a:rPr lang="en-IN" sz="2000" dirty="0"/>
              <a:t> = new Cookie("</a:t>
            </a:r>
            <a:r>
              <a:rPr lang="en-IN" sz="2000" dirty="0" err="1"/>
              <a:t>last_name</a:t>
            </a:r>
            <a:r>
              <a:rPr lang="en-IN" sz="2000" dirty="0"/>
              <a:t>", </a:t>
            </a:r>
            <a:r>
              <a:rPr lang="en-IN" sz="2000" dirty="0" err="1"/>
              <a:t>request.getParameter</a:t>
            </a:r>
            <a:r>
              <a:rPr lang="en-IN" sz="2000" dirty="0"/>
              <a:t>("</a:t>
            </a:r>
            <a:r>
              <a:rPr lang="en-IN" sz="2000" dirty="0" err="1"/>
              <a:t>last_name</a:t>
            </a:r>
            <a:r>
              <a:rPr lang="en-IN" sz="2000" dirty="0"/>
              <a:t>")); </a:t>
            </a:r>
            <a:endParaRPr lang="en-IN" sz="2000" dirty="0" smtClean="0"/>
          </a:p>
          <a:p>
            <a:pPr marL="109728" indent="0">
              <a:buNone/>
            </a:pPr>
            <a:r>
              <a:rPr lang="en-IN" sz="2000" dirty="0" smtClean="0"/>
              <a:t>// </a:t>
            </a:r>
            <a:r>
              <a:rPr lang="en-IN" sz="2000" dirty="0"/>
              <a:t>Set expiry date after 24 </a:t>
            </a:r>
            <a:r>
              <a:rPr lang="en-IN" sz="2000" dirty="0" err="1"/>
              <a:t>Hrs</a:t>
            </a:r>
            <a:r>
              <a:rPr lang="en-IN" sz="2000" dirty="0"/>
              <a:t> for both the cookies. </a:t>
            </a:r>
            <a:r>
              <a:rPr lang="en-IN" sz="2000" dirty="0" err="1"/>
              <a:t>firstName.setMaxAge</a:t>
            </a:r>
            <a:r>
              <a:rPr lang="en-IN" sz="2000" dirty="0"/>
              <a:t>(60*60*24); </a:t>
            </a:r>
            <a:endParaRPr lang="en-IN" sz="2000" dirty="0" smtClean="0"/>
          </a:p>
          <a:p>
            <a:pPr marL="109728" indent="0">
              <a:buNone/>
            </a:pPr>
            <a:r>
              <a:rPr lang="en-IN" sz="2000" dirty="0" err="1" smtClean="0"/>
              <a:t>lastName.setMaxAge</a:t>
            </a:r>
            <a:r>
              <a:rPr lang="en-IN" sz="2000" dirty="0" smtClean="0"/>
              <a:t>(60*60*24</a:t>
            </a:r>
            <a:r>
              <a:rPr lang="en-IN" sz="2000" dirty="0"/>
              <a:t>); </a:t>
            </a:r>
            <a:endParaRPr lang="en-IN" sz="2000" dirty="0" smtClean="0"/>
          </a:p>
          <a:p>
            <a:pPr marL="109728" indent="0">
              <a:buNone/>
            </a:pPr>
            <a:r>
              <a:rPr lang="en-IN" sz="2000" dirty="0" smtClean="0"/>
              <a:t>// </a:t>
            </a:r>
            <a:r>
              <a:rPr lang="en-IN" sz="2000" dirty="0"/>
              <a:t>Add both the cookies in the response header. </a:t>
            </a:r>
            <a:r>
              <a:rPr lang="en-IN" sz="2000" dirty="0" err="1"/>
              <a:t>response.addCookie</a:t>
            </a:r>
            <a:r>
              <a:rPr lang="en-IN" sz="2000" dirty="0"/>
              <a:t>( </a:t>
            </a:r>
            <a:r>
              <a:rPr lang="en-IN" sz="2000" dirty="0" err="1"/>
              <a:t>firstName</a:t>
            </a:r>
            <a:r>
              <a:rPr lang="en-IN" sz="2000" dirty="0"/>
              <a:t> ); </a:t>
            </a:r>
            <a:endParaRPr lang="en-IN" sz="2000" dirty="0" smtClean="0"/>
          </a:p>
          <a:p>
            <a:pPr marL="109728" indent="0">
              <a:buNone/>
            </a:pPr>
            <a:r>
              <a:rPr lang="en-IN" sz="2000" dirty="0" err="1" smtClean="0"/>
              <a:t>response.addCookie</a:t>
            </a:r>
            <a:r>
              <a:rPr lang="en-IN" sz="2000" dirty="0"/>
              <a:t>( </a:t>
            </a:r>
            <a:r>
              <a:rPr lang="en-IN" sz="2000" dirty="0" err="1"/>
              <a:t>lastName</a:t>
            </a:r>
            <a:r>
              <a:rPr lang="en-IN" sz="2000" dirty="0"/>
              <a:t> );</a:t>
            </a:r>
          </a:p>
        </p:txBody>
      </p:sp>
    </p:spTree>
    <p:extLst>
      <p:ext uri="{BB962C8B-B14F-4D97-AF65-F5344CB8AC3E}">
        <p14:creationId xmlns:p14="http://schemas.microsoft.com/office/powerpoint/2010/main" val="335603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Fetching all cookies</a:t>
            </a:r>
            <a:endParaRPr lang="en-IN" dirty="0"/>
          </a:p>
        </p:txBody>
      </p:sp>
      <p:sp>
        <p:nvSpPr>
          <p:cNvPr id="3" name="Content Placeholder 2"/>
          <p:cNvSpPr>
            <a:spLocks noGrp="1"/>
          </p:cNvSpPr>
          <p:nvPr>
            <p:ph idx="1"/>
          </p:nvPr>
        </p:nvSpPr>
        <p:spPr/>
        <p:txBody>
          <a:bodyPr>
            <a:noAutofit/>
          </a:bodyPr>
          <a:lstStyle/>
          <a:p>
            <a:pPr marL="109728" indent="0">
              <a:buNone/>
            </a:pPr>
            <a:r>
              <a:rPr lang="en-IN" sz="1600" dirty="0"/>
              <a:t>Cookie </a:t>
            </a:r>
            <a:r>
              <a:rPr lang="en-IN" sz="1600" dirty="0" err="1"/>
              <a:t>cookie</a:t>
            </a:r>
            <a:r>
              <a:rPr lang="en-IN" sz="1600" dirty="0"/>
              <a:t> = null; </a:t>
            </a:r>
            <a:endParaRPr lang="en-IN" sz="1600" dirty="0" smtClean="0"/>
          </a:p>
          <a:p>
            <a:pPr marL="109728" indent="0">
              <a:buNone/>
            </a:pPr>
            <a:r>
              <a:rPr lang="en-IN" sz="1600" dirty="0" smtClean="0"/>
              <a:t>Cookie</a:t>
            </a:r>
            <a:r>
              <a:rPr lang="en-IN" sz="1600" dirty="0"/>
              <a:t>[] cookies = null; </a:t>
            </a:r>
            <a:endParaRPr lang="en-IN" sz="1600" dirty="0" smtClean="0"/>
          </a:p>
          <a:p>
            <a:pPr marL="109728" indent="0">
              <a:buNone/>
            </a:pPr>
            <a:r>
              <a:rPr lang="en-IN" sz="1600" dirty="0" smtClean="0"/>
              <a:t>// </a:t>
            </a:r>
            <a:r>
              <a:rPr lang="en-IN" sz="1600" dirty="0"/>
              <a:t>Get an array of Cookies associated with this domain cookies = </a:t>
            </a:r>
            <a:r>
              <a:rPr lang="en-IN" sz="1600" dirty="0" err="1"/>
              <a:t>request.getCookies</a:t>
            </a:r>
            <a:r>
              <a:rPr lang="en-IN" sz="1600" dirty="0"/>
              <a:t>(); </a:t>
            </a:r>
            <a:endParaRPr lang="en-IN" sz="1600" dirty="0" smtClean="0"/>
          </a:p>
          <a:p>
            <a:pPr marL="109728" indent="0">
              <a:buNone/>
            </a:pPr>
            <a:r>
              <a:rPr lang="en-IN" sz="1600" dirty="0"/>
              <a:t>if( cookies != null ) { </a:t>
            </a:r>
            <a:endParaRPr lang="en-IN" sz="1600" dirty="0" smtClean="0"/>
          </a:p>
          <a:p>
            <a:pPr marL="109728" indent="0">
              <a:buNone/>
            </a:pPr>
            <a:r>
              <a:rPr lang="en-IN" sz="1600" dirty="0" err="1" smtClean="0"/>
              <a:t>out.println</a:t>
            </a:r>
            <a:r>
              <a:rPr lang="en-IN" sz="1600" dirty="0"/>
              <a:t>("&lt;h2&gt; Found Cookies Name and Value&lt;/h2&gt;"); </a:t>
            </a:r>
            <a:endParaRPr lang="en-IN" sz="1600" dirty="0" smtClean="0"/>
          </a:p>
          <a:p>
            <a:pPr marL="109728" indent="0">
              <a:buNone/>
            </a:pPr>
            <a:r>
              <a:rPr lang="en-IN" sz="1600" dirty="0" smtClean="0"/>
              <a:t>for </a:t>
            </a:r>
            <a:r>
              <a:rPr lang="en-IN" sz="1600" dirty="0"/>
              <a:t>(</a:t>
            </a:r>
            <a:r>
              <a:rPr lang="en-IN" sz="1600" dirty="0" err="1"/>
              <a:t>int</a:t>
            </a:r>
            <a:r>
              <a:rPr lang="en-IN" sz="1600" dirty="0"/>
              <a:t> i = 0; i &lt; </a:t>
            </a:r>
            <a:r>
              <a:rPr lang="en-IN" sz="1600" dirty="0" err="1"/>
              <a:t>cookies.length</a:t>
            </a:r>
            <a:r>
              <a:rPr lang="en-IN" sz="1600" dirty="0"/>
              <a:t>; i++) </a:t>
            </a:r>
            <a:endParaRPr lang="en-IN" sz="1600" dirty="0" smtClean="0"/>
          </a:p>
          <a:p>
            <a:pPr marL="109728" indent="0">
              <a:buNone/>
            </a:pPr>
            <a:r>
              <a:rPr lang="en-IN" sz="1600" dirty="0" smtClean="0"/>
              <a:t>{ </a:t>
            </a:r>
          </a:p>
          <a:p>
            <a:pPr marL="109728" indent="0">
              <a:buNone/>
            </a:pPr>
            <a:r>
              <a:rPr lang="en-IN" sz="1600" dirty="0" smtClean="0"/>
              <a:t>cookie </a:t>
            </a:r>
            <a:r>
              <a:rPr lang="en-IN" sz="1600" dirty="0"/>
              <a:t>= cookies[i]; </a:t>
            </a:r>
            <a:endParaRPr lang="en-IN" sz="1600" dirty="0" smtClean="0"/>
          </a:p>
          <a:p>
            <a:pPr marL="109728" indent="0">
              <a:buNone/>
            </a:pPr>
            <a:r>
              <a:rPr lang="en-IN" sz="1600" dirty="0" err="1" smtClean="0"/>
              <a:t>out.print</a:t>
            </a:r>
            <a:r>
              <a:rPr lang="en-IN" sz="1600" dirty="0"/>
              <a:t>("Name : " + </a:t>
            </a:r>
            <a:r>
              <a:rPr lang="en-IN" sz="1600" dirty="0" err="1"/>
              <a:t>cookie.getName</a:t>
            </a:r>
            <a:r>
              <a:rPr lang="en-IN" sz="1600" dirty="0"/>
              <a:t>( ) + ", "); </a:t>
            </a:r>
            <a:endParaRPr lang="en-IN" sz="1600" dirty="0" smtClean="0"/>
          </a:p>
          <a:p>
            <a:pPr marL="109728" indent="0">
              <a:buNone/>
            </a:pPr>
            <a:r>
              <a:rPr lang="en-IN" sz="1600" dirty="0" err="1" smtClean="0"/>
              <a:t>out.print</a:t>
            </a:r>
            <a:r>
              <a:rPr lang="en-IN" sz="1600" dirty="0"/>
              <a:t>("Value: " + </a:t>
            </a:r>
            <a:r>
              <a:rPr lang="en-IN" sz="1600" dirty="0" err="1"/>
              <a:t>cookie.getValue</a:t>
            </a:r>
            <a:r>
              <a:rPr lang="en-IN" sz="1600" dirty="0"/>
              <a:t>( ) + " &lt;</a:t>
            </a:r>
            <a:r>
              <a:rPr lang="en-IN" sz="1600" dirty="0" err="1"/>
              <a:t>br</a:t>
            </a:r>
            <a:r>
              <a:rPr lang="en-IN" sz="1600" dirty="0"/>
              <a:t>/&gt;"); </a:t>
            </a:r>
            <a:endParaRPr lang="en-IN" sz="1600" dirty="0" smtClean="0"/>
          </a:p>
          <a:p>
            <a:pPr marL="109728" indent="0">
              <a:buNone/>
            </a:pPr>
            <a:r>
              <a:rPr lang="en-IN" sz="1600" dirty="0" smtClean="0"/>
              <a:t>} </a:t>
            </a:r>
          </a:p>
          <a:p>
            <a:pPr marL="109728" indent="0">
              <a:buNone/>
            </a:pPr>
            <a:r>
              <a:rPr lang="en-IN" sz="1600" dirty="0" smtClean="0"/>
              <a:t>} </a:t>
            </a:r>
            <a:r>
              <a:rPr lang="en-IN" sz="1600" dirty="0"/>
              <a:t>else </a:t>
            </a:r>
            <a:endParaRPr lang="en-IN" sz="1600" dirty="0" smtClean="0"/>
          </a:p>
          <a:p>
            <a:pPr marL="109728" indent="0">
              <a:buNone/>
            </a:pPr>
            <a:r>
              <a:rPr lang="en-IN" sz="1600" dirty="0" smtClean="0"/>
              <a:t>{</a:t>
            </a:r>
          </a:p>
          <a:p>
            <a:pPr marL="109728" indent="0">
              <a:buNone/>
            </a:pPr>
            <a:r>
              <a:rPr lang="en-IN" sz="1600" dirty="0" smtClean="0"/>
              <a:t> </a:t>
            </a:r>
            <a:r>
              <a:rPr lang="en-IN" sz="1600" dirty="0" err="1"/>
              <a:t>out.println</a:t>
            </a:r>
            <a:r>
              <a:rPr lang="en-IN" sz="1600" dirty="0"/>
              <a:t>("&lt;h2&gt;No cookies founds&lt;/h2&gt;"); </a:t>
            </a:r>
            <a:endParaRPr lang="en-IN" sz="1600" dirty="0" smtClean="0"/>
          </a:p>
          <a:p>
            <a:pPr marL="109728" indent="0">
              <a:buNone/>
            </a:pPr>
            <a:r>
              <a:rPr lang="en-IN" sz="1600" dirty="0" smtClean="0"/>
              <a:t>}</a:t>
            </a:r>
            <a:r>
              <a:rPr lang="en-IN" sz="1600" dirty="0"/>
              <a:t/>
            </a:r>
            <a:br>
              <a:rPr lang="en-IN" sz="1600" dirty="0"/>
            </a:br>
            <a:endParaRPr lang="en-IN" sz="1600" dirty="0"/>
          </a:p>
        </p:txBody>
      </p:sp>
    </p:spTree>
    <p:extLst>
      <p:ext uri="{BB962C8B-B14F-4D97-AF65-F5344CB8AC3E}">
        <p14:creationId xmlns:p14="http://schemas.microsoft.com/office/powerpoint/2010/main" val="15735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Cookie</a:t>
            </a:r>
            <a:endParaRPr lang="en-IN" dirty="0"/>
          </a:p>
        </p:txBody>
      </p:sp>
      <p:sp>
        <p:nvSpPr>
          <p:cNvPr id="3" name="Content Placeholder 2"/>
          <p:cNvSpPr>
            <a:spLocks noGrp="1"/>
          </p:cNvSpPr>
          <p:nvPr>
            <p:ph idx="1"/>
          </p:nvPr>
        </p:nvSpPr>
        <p:spPr/>
        <p:txBody>
          <a:bodyPr>
            <a:normAutofit/>
          </a:bodyPr>
          <a:lstStyle/>
          <a:p>
            <a:r>
              <a:rPr lang="en-IN" sz="2000" dirty="0"/>
              <a:t>To delete cookies is very simple. If you want to delete a cookie then you simply need to follow up following three steps −</a:t>
            </a:r>
          </a:p>
          <a:p>
            <a:r>
              <a:rPr lang="en-IN" sz="2000" dirty="0"/>
              <a:t>Read an already existing cookie and store it in Cookie object.</a:t>
            </a:r>
          </a:p>
          <a:p>
            <a:r>
              <a:rPr lang="en-IN" sz="2000" dirty="0"/>
              <a:t>Set cookie age as zero using </a:t>
            </a:r>
            <a:r>
              <a:rPr lang="en-IN" sz="2000" b="1" dirty="0" err="1"/>
              <a:t>setMaxAge</a:t>
            </a:r>
            <a:r>
              <a:rPr lang="en-IN" sz="2000" b="1" dirty="0"/>
              <a:t>()</a:t>
            </a:r>
            <a:r>
              <a:rPr lang="en-IN" sz="2000" dirty="0"/>
              <a:t> method to delete an existing cookie</a:t>
            </a:r>
          </a:p>
          <a:p>
            <a:r>
              <a:rPr lang="en-IN" sz="2000" dirty="0"/>
              <a:t>Add this cookie back into response header</a:t>
            </a:r>
            <a:r>
              <a:rPr lang="en-IN" sz="2000" dirty="0" smtClean="0"/>
              <a:t>.</a:t>
            </a:r>
          </a:p>
          <a:p>
            <a:pPr marL="704088" lvl="2" indent="0">
              <a:buNone/>
            </a:pPr>
            <a:r>
              <a:rPr lang="en-IN" sz="1800" b="1" dirty="0" smtClean="0"/>
              <a:t>if</a:t>
            </a:r>
            <a:r>
              <a:rPr lang="en-IN" sz="1800" b="1" dirty="0"/>
              <a:t>((</a:t>
            </a:r>
            <a:r>
              <a:rPr lang="en-IN" sz="1800" b="1" dirty="0" err="1"/>
              <a:t>cookie.getName</a:t>
            </a:r>
            <a:r>
              <a:rPr lang="en-IN" sz="1800" b="1" dirty="0"/>
              <a:t>( )).</a:t>
            </a:r>
            <a:r>
              <a:rPr lang="en-IN" sz="1800" b="1" dirty="0" err="1"/>
              <a:t>compareTo</a:t>
            </a:r>
            <a:r>
              <a:rPr lang="en-IN" sz="1800" b="1" dirty="0"/>
              <a:t>("</a:t>
            </a:r>
            <a:r>
              <a:rPr lang="en-IN" sz="1800" b="1" dirty="0" err="1"/>
              <a:t>first_name</a:t>
            </a:r>
            <a:r>
              <a:rPr lang="en-IN" sz="1800" b="1" dirty="0"/>
              <a:t>") == 0 ) </a:t>
            </a:r>
            <a:endParaRPr lang="en-IN" sz="1800" b="1" dirty="0" smtClean="0"/>
          </a:p>
          <a:p>
            <a:pPr marL="704088" lvl="2" indent="0">
              <a:buNone/>
            </a:pPr>
            <a:r>
              <a:rPr lang="en-IN" sz="1800" b="1" dirty="0" smtClean="0"/>
              <a:t>{ </a:t>
            </a:r>
          </a:p>
          <a:p>
            <a:pPr marL="704088" lvl="2" indent="0">
              <a:buNone/>
            </a:pPr>
            <a:r>
              <a:rPr lang="en-IN" sz="1800" b="1" dirty="0" err="1" smtClean="0"/>
              <a:t>cookie.setMaxAge</a:t>
            </a:r>
            <a:r>
              <a:rPr lang="en-IN" sz="1800" b="1" dirty="0" smtClean="0"/>
              <a:t>(0);</a:t>
            </a:r>
          </a:p>
          <a:p>
            <a:pPr marL="704088" lvl="2" indent="0">
              <a:buNone/>
            </a:pPr>
            <a:r>
              <a:rPr lang="en-IN" sz="1800" b="1" dirty="0" err="1"/>
              <a:t>response.addCookie</a:t>
            </a:r>
            <a:r>
              <a:rPr lang="en-IN" sz="1800" b="1" dirty="0"/>
              <a:t>(cookie);</a:t>
            </a:r>
            <a:endParaRPr lang="en-IN" sz="1800" b="1" dirty="0" smtClean="0"/>
          </a:p>
          <a:p>
            <a:pPr marL="704088" lvl="2" indent="0">
              <a:buNone/>
            </a:pPr>
            <a:r>
              <a:rPr lang="en-IN" sz="1800" b="1" dirty="0"/>
              <a:t>}</a:t>
            </a:r>
          </a:p>
        </p:txBody>
      </p:sp>
    </p:spTree>
    <p:extLst>
      <p:ext uri="{BB962C8B-B14F-4D97-AF65-F5344CB8AC3E}">
        <p14:creationId xmlns:p14="http://schemas.microsoft.com/office/powerpoint/2010/main" val="2439692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08261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Handling HTTP request and response –GET /POST method</a:t>
            </a:r>
          </a:p>
        </p:txBody>
      </p:sp>
      <p:sp>
        <p:nvSpPr>
          <p:cNvPr id="3" name="Content Placeholder 2"/>
          <p:cNvSpPr>
            <a:spLocks noGrp="1"/>
          </p:cNvSpPr>
          <p:nvPr>
            <p:ph idx="1"/>
          </p:nvPr>
        </p:nvSpPr>
        <p:spPr/>
        <p:txBody>
          <a:bodyPr>
            <a:normAutofit/>
          </a:bodyPr>
          <a:lstStyle/>
          <a:p>
            <a:r>
              <a:rPr lang="en-IN" sz="2000" dirty="0"/>
              <a:t>Of the six </a:t>
            </a:r>
            <a:r>
              <a:rPr lang="en-IN" sz="2000" dirty="0" err="1"/>
              <a:t>do</a:t>
            </a:r>
            <a:r>
              <a:rPr lang="en-IN" sz="2000" i="1" dirty="0" err="1"/>
              <a:t>xxx</a:t>
            </a:r>
            <a:r>
              <a:rPr lang="en-IN" sz="2000" i="1" dirty="0"/>
              <a:t> </a:t>
            </a:r>
            <a:r>
              <a:rPr lang="en-IN" sz="2000" dirty="0"/>
              <a:t>methods, the </a:t>
            </a:r>
            <a:r>
              <a:rPr lang="en-IN" sz="2000" dirty="0" err="1"/>
              <a:t>doPost</a:t>
            </a:r>
            <a:r>
              <a:rPr lang="en-IN" sz="2000" dirty="0"/>
              <a:t> and the </a:t>
            </a:r>
            <a:r>
              <a:rPr lang="en-IN" sz="2000" dirty="0" err="1"/>
              <a:t>doGet</a:t>
            </a:r>
            <a:r>
              <a:rPr lang="en-IN" sz="2000" dirty="0"/>
              <a:t> methods are the most frequently used</a:t>
            </a:r>
            <a:r>
              <a:rPr lang="en-IN" sz="2000" dirty="0" smtClean="0"/>
              <a:t>.</a:t>
            </a:r>
          </a:p>
          <a:p>
            <a:r>
              <a:rPr lang="en-IN" sz="2000" dirty="0"/>
              <a:t>The </a:t>
            </a:r>
            <a:r>
              <a:rPr lang="en-IN" sz="2000" dirty="0" err="1"/>
              <a:t>doPost</a:t>
            </a:r>
            <a:r>
              <a:rPr lang="en-IN" sz="2000" dirty="0"/>
              <a:t> method is called when the browser sends an HTTP request using the POST method.</a:t>
            </a:r>
          </a:p>
          <a:p>
            <a:r>
              <a:rPr lang="en-IN" sz="2000" dirty="0"/>
              <a:t>The POST method is one of the two methods that can be used by an HTML form. Consider </a:t>
            </a:r>
            <a:r>
              <a:rPr lang="en-IN" sz="2000" dirty="0" smtClean="0"/>
              <a:t>the following </a:t>
            </a:r>
            <a:r>
              <a:rPr lang="en-IN" sz="2000" dirty="0"/>
              <a:t>HTML form at the client side:</a:t>
            </a:r>
          </a:p>
          <a:p>
            <a:pPr marL="667512" lvl="2" indent="0">
              <a:buNone/>
            </a:pPr>
            <a:r>
              <a:rPr lang="en-IN" sz="1600" dirty="0"/>
              <a:t>&lt;FORM ACTION="Register" METHOD="POST"&gt;</a:t>
            </a:r>
          </a:p>
          <a:p>
            <a:pPr marL="667512" lvl="2" indent="0">
              <a:buNone/>
            </a:pPr>
            <a:r>
              <a:rPr lang="en-IN" sz="1600" dirty="0"/>
              <a:t>&lt;INPUT TYPE=TEXT Name="</a:t>
            </a:r>
            <a:r>
              <a:rPr lang="en-IN" sz="1600" dirty="0" err="1"/>
              <a:t>firstName</a:t>
            </a:r>
            <a:r>
              <a:rPr lang="en-IN" sz="1600" dirty="0"/>
              <a:t>"&gt;</a:t>
            </a:r>
          </a:p>
          <a:p>
            <a:pPr marL="667512" lvl="2" indent="0">
              <a:buNone/>
            </a:pPr>
            <a:r>
              <a:rPr lang="en-IN" sz="1600" dirty="0"/>
              <a:t>&lt;INPUT TYPE=TEXT Name="</a:t>
            </a:r>
            <a:r>
              <a:rPr lang="en-IN" sz="1600" dirty="0" err="1"/>
              <a:t>lastName</a:t>
            </a:r>
            <a:r>
              <a:rPr lang="en-IN" sz="1600" dirty="0"/>
              <a:t>"&gt;</a:t>
            </a:r>
          </a:p>
          <a:p>
            <a:pPr marL="667512" lvl="2" indent="0">
              <a:buNone/>
            </a:pPr>
            <a:r>
              <a:rPr lang="en-IN" sz="1600" dirty="0"/>
              <a:t>&lt;INPUT TYPE=SUBMIT&gt;</a:t>
            </a:r>
          </a:p>
          <a:p>
            <a:pPr marL="667512" lvl="2" indent="0">
              <a:buNone/>
            </a:pPr>
            <a:r>
              <a:rPr lang="en-IN" sz="1600" dirty="0"/>
              <a:t>&lt;/FORM&gt;</a:t>
            </a:r>
          </a:p>
        </p:txBody>
      </p:sp>
    </p:spTree>
    <p:extLst>
      <p:ext uri="{BB962C8B-B14F-4D97-AF65-F5344CB8AC3E}">
        <p14:creationId xmlns:p14="http://schemas.microsoft.com/office/powerpoint/2010/main" val="13197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Handling HTTP request and response –GET /POST method</a:t>
            </a:r>
          </a:p>
        </p:txBody>
      </p:sp>
      <p:sp>
        <p:nvSpPr>
          <p:cNvPr id="3" name="Content Placeholder 2"/>
          <p:cNvSpPr>
            <a:spLocks noGrp="1"/>
          </p:cNvSpPr>
          <p:nvPr>
            <p:ph idx="1"/>
          </p:nvPr>
        </p:nvSpPr>
        <p:spPr/>
        <p:txBody>
          <a:bodyPr>
            <a:noAutofit/>
          </a:bodyPr>
          <a:lstStyle/>
          <a:p>
            <a:r>
              <a:rPr lang="en-IN" sz="1800" dirty="0"/>
              <a:t>You may wonder how a servlet knows what </a:t>
            </a:r>
            <a:r>
              <a:rPr lang="en-IN" sz="1800" dirty="0" err="1"/>
              <a:t>do</a:t>
            </a:r>
            <a:r>
              <a:rPr lang="en-IN" sz="1800" i="1" dirty="0" err="1"/>
              <a:t>xxx</a:t>
            </a:r>
            <a:r>
              <a:rPr lang="en-IN" sz="1800" i="1" dirty="0"/>
              <a:t> </a:t>
            </a:r>
            <a:r>
              <a:rPr lang="en-IN" sz="1800" dirty="0"/>
              <a:t>method to invoke. </a:t>
            </a:r>
            <a:endParaRPr lang="en-IN" sz="1800" dirty="0" smtClean="0"/>
          </a:p>
          <a:p>
            <a:r>
              <a:rPr lang="en-IN" sz="1800" dirty="0" smtClean="0"/>
              <a:t>You </a:t>
            </a:r>
            <a:r>
              <a:rPr lang="en-IN" sz="1800" dirty="0"/>
              <a:t>can find </a:t>
            </a:r>
            <a:r>
              <a:rPr lang="en-IN" sz="1800" dirty="0" smtClean="0"/>
              <a:t>the answer </a:t>
            </a:r>
            <a:r>
              <a:rPr lang="en-IN" sz="1800" dirty="0"/>
              <a:t>by reading the source code of the </a:t>
            </a:r>
            <a:r>
              <a:rPr lang="en-IN" sz="1800" dirty="0" err="1"/>
              <a:t>HttpServlet</a:t>
            </a:r>
            <a:r>
              <a:rPr lang="en-IN" sz="1800" dirty="0"/>
              <a:t> class. This class inherits the </a:t>
            </a:r>
            <a:r>
              <a:rPr lang="en-IN" sz="1800" dirty="0" smtClean="0"/>
              <a:t>service method </a:t>
            </a:r>
            <a:r>
              <a:rPr lang="en-IN" sz="1800" dirty="0"/>
              <a:t>from the </a:t>
            </a:r>
            <a:r>
              <a:rPr lang="en-IN" sz="1800" dirty="0" err="1"/>
              <a:t>javax.servlet.Servlet</a:t>
            </a:r>
            <a:r>
              <a:rPr lang="en-IN" sz="1800" dirty="0"/>
              <a:t> interface that gets called by the servlet container.</a:t>
            </a:r>
          </a:p>
          <a:p>
            <a:r>
              <a:rPr lang="en-IN" sz="1800" dirty="0"/>
              <a:t>Remember that its signature is as follows:</a:t>
            </a:r>
          </a:p>
          <a:p>
            <a:pPr lvl="1"/>
            <a:r>
              <a:rPr lang="en-IN" sz="1600" dirty="0"/>
              <a:t>public void service(</a:t>
            </a:r>
            <a:r>
              <a:rPr lang="en-IN" sz="1600" dirty="0" err="1"/>
              <a:t>ServletRequest</a:t>
            </a:r>
            <a:r>
              <a:rPr lang="en-IN" sz="1600" dirty="0"/>
              <a:t> </a:t>
            </a:r>
            <a:r>
              <a:rPr lang="en-IN" sz="1600" dirty="0" smtClean="0"/>
              <a:t>request, </a:t>
            </a:r>
            <a:r>
              <a:rPr lang="en-IN" sz="1600" dirty="0" err="1" smtClean="0"/>
              <a:t>ServletResponse</a:t>
            </a:r>
            <a:r>
              <a:rPr lang="en-IN" sz="1600" dirty="0" smtClean="0"/>
              <a:t> response) </a:t>
            </a:r>
            <a:r>
              <a:rPr lang="en-IN" sz="1800" dirty="0" smtClean="0"/>
              <a:t>throws </a:t>
            </a:r>
            <a:r>
              <a:rPr lang="en-IN" sz="1800" dirty="0" err="1"/>
              <a:t>ServletException</a:t>
            </a:r>
            <a:r>
              <a:rPr lang="en-IN" sz="1800" dirty="0"/>
              <a:t>, </a:t>
            </a:r>
            <a:r>
              <a:rPr lang="en-IN" sz="1800" dirty="0" err="1"/>
              <a:t>IOException</a:t>
            </a:r>
            <a:endParaRPr lang="en-IN" sz="1800" dirty="0"/>
          </a:p>
          <a:p>
            <a:r>
              <a:rPr lang="en-IN" sz="1800" dirty="0"/>
              <a:t>The method tries to downcast request to </a:t>
            </a:r>
            <a:r>
              <a:rPr lang="en-IN" sz="1800" dirty="0" err="1"/>
              <a:t>HttpRequest</a:t>
            </a:r>
            <a:r>
              <a:rPr lang="en-IN" sz="1800" dirty="0"/>
              <a:t> and response to </a:t>
            </a:r>
            <a:r>
              <a:rPr lang="en-IN" sz="1800" dirty="0" err="1"/>
              <a:t>HttpResponse</a:t>
            </a:r>
            <a:r>
              <a:rPr lang="en-IN" sz="1800" dirty="0"/>
              <a:t>, and pass </a:t>
            </a:r>
            <a:r>
              <a:rPr lang="en-IN" sz="1800" dirty="0" smtClean="0"/>
              <a:t>both as </a:t>
            </a:r>
            <a:r>
              <a:rPr lang="en-IN" sz="1800" dirty="0"/>
              <a:t>arguments to the second service method that has the following signature:</a:t>
            </a:r>
          </a:p>
          <a:p>
            <a:pPr lvl="1"/>
            <a:r>
              <a:rPr lang="en-IN" sz="1600" dirty="0"/>
              <a:t>protected void service(</a:t>
            </a:r>
            <a:r>
              <a:rPr lang="en-IN" sz="1600" dirty="0" err="1"/>
              <a:t>HttpServletRequest</a:t>
            </a:r>
            <a:r>
              <a:rPr lang="en-IN" sz="1600" dirty="0"/>
              <a:t> </a:t>
            </a:r>
            <a:r>
              <a:rPr lang="en-IN" sz="1600" dirty="0" smtClean="0"/>
              <a:t>request, </a:t>
            </a:r>
            <a:r>
              <a:rPr lang="en-IN" sz="1600" dirty="0" err="1" smtClean="0"/>
              <a:t>HttpServletResponse</a:t>
            </a:r>
            <a:r>
              <a:rPr lang="en-IN" sz="1600" dirty="0" smtClean="0"/>
              <a:t> response) throws </a:t>
            </a:r>
            <a:r>
              <a:rPr lang="en-IN" sz="1600" dirty="0" err="1"/>
              <a:t>ServletException</a:t>
            </a:r>
            <a:r>
              <a:rPr lang="en-IN" sz="1600" dirty="0"/>
              <a:t>, </a:t>
            </a:r>
            <a:r>
              <a:rPr lang="en-IN" sz="1600" dirty="0" err="1"/>
              <a:t>IOException</a:t>
            </a:r>
            <a:endParaRPr lang="en-IN" sz="1600" dirty="0"/>
          </a:p>
          <a:p>
            <a:r>
              <a:rPr lang="en-IN" sz="1800" dirty="0"/>
              <a:t>The </a:t>
            </a:r>
            <a:r>
              <a:rPr lang="en-IN" sz="1800" dirty="0" err="1"/>
              <a:t>HttpServletRequest</a:t>
            </a:r>
            <a:r>
              <a:rPr lang="en-IN" sz="1800" dirty="0"/>
              <a:t> interface has a method named </a:t>
            </a:r>
            <a:r>
              <a:rPr lang="en-IN" sz="1800" dirty="0" err="1"/>
              <a:t>getMethod</a:t>
            </a:r>
            <a:r>
              <a:rPr lang="en-IN" sz="1800" dirty="0"/>
              <a:t> that returns a String </a:t>
            </a:r>
            <a:r>
              <a:rPr lang="en-IN" sz="1800" dirty="0" smtClean="0"/>
              <a:t>containing the </a:t>
            </a:r>
            <a:r>
              <a:rPr lang="en-IN" sz="1800" dirty="0"/>
              <a:t>HTTP method used by the client request. Knowing the HTTP method, the service </a:t>
            </a:r>
            <a:r>
              <a:rPr lang="en-IN" sz="1800" dirty="0" smtClean="0"/>
              <a:t>method simply </a:t>
            </a:r>
            <a:r>
              <a:rPr lang="en-IN" sz="1800" dirty="0"/>
              <a:t>calls the corresponding </a:t>
            </a:r>
            <a:r>
              <a:rPr lang="en-IN" sz="1800" dirty="0" err="1"/>
              <a:t>do</a:t>
            </a:r>
            <a:r>
              <a:rPr lang="en-IN" sz="1800" i="1" dirty="0" err="1"/>
              <a:t>xxx</a:t>
            </a:r>
            <a:r>
              <a:rPr lang="en-IN" sz="1800" i="1" dirty="0"/>
              <a:t> </a:t>
            </a:r>
            <a:r>
              <a:rPr lang="en-IN" sz="1800" dirty="0"/>
              <a:t>method.</a:t>
            </a:r>
          </a:p>
        </p:txBody>
      </p:sp>
    </p:spTree>
    <p:extLst>
      <p:ext uri="{BB962C8B-B14F-4D97-AF65-F5344CB8AC3E}">
        <p14:creationId xmlns:p14="http://schemas.microsoft.com/office/powerpoint/2010/main" val="306568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doGet</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IN" sz="2000" b="1" dirty="0"/>
              <a:t>public void </a:t>
            </a:r>
            <a:r>
              <a:rPr lang="en-IN" sz="2000" b="1" dirty="0" err="1"/>
              <a:t>doGet</a:t>
            </a:r>
            <a:r>
              <a:rPr lang="en-IN" sz="2000" b="1" dirty="0"/>
              <a:t>(</a:t>
            </a:r>
            <a:r>
              <a:rPr lang="en-IN" sz="2000" b="1" dirty="0" err="1"/>
              <a:t>HttpServletRequest</a:t>
            </a:r>
            <a:r>
              <a:rPr lang="en-IN" sz="2000" b="1" dirty="0"/>
              <a:t> request, </a:t>
            </a:r>
            <a:r>
              <a:rPr lang="en-IN" sz="2000" b="1" dirty="0" err="1"/>
              <a:t>HttpServletResponse</a:t>
            </a:r>
            <a:r>
              <a:rPr lang="en-IN" sz="2000" b="1" dirty="0"/>
              <a:t> response) throws </a:t>
            </a:r>
            <a:r>
              <a:rPr lang="en-IN" sz="2000" b="1" dirty="0" err="1"/>
              <a:t>ServletException</a:t>
            </a:r>
            <a:r>
              <a:rPr lang="en-IN" sz="2000" b="1" dirty="0"/>
              <a:t>, </a:t>
            </a:r>
            <a:r>
              <a:rPr lang="en-IN" sz="2000" b="1" dirty="0" err="1"/>
              <a:t>IOException</a:t>
            </a:r>
            <a:r>
              <a:rPr lang="en-IN" sz="2000" dirty="0"/>
              <a:t/>
            </a:r>
            <a:br>
              <a:rPr lang="en-IN" sz="2000" dirty="0"/>
            </a:br>
            <a:r>
              <a:rPr lang="en-IN" sz="2000" b="1" dirty="0"/>
              <a:t>  {</a:t>
            </a:r>
            <a:r>
              <a:rPr lang="en-IN" sz="2000" dirty="0"/>
              <a:t/>
            </a:r>
            <a:br>
              <a:rPr lang="en-IN" sz="2000" dirty="0"/>
            </a:br>
            <a:r>
              <a:rPr lang="en-IN" sz="2000" b="1" dirty="0"/>
              <a:t>    String var0show = "";</a:t>
            </a:r>
            <a:r>
              <a:rPr lang="en-IN" sz="2000" dirty="0"/>
              <a:t/>
            </a:r>
            <a:br>
              <a:rPr lang="en-IN" sz="2000" dirty="0"/>
            </a:br>
            <a:r>
              <a:rPr lang="en-IN" sz="2000" b="1" dirty="0"/>
              <a:t>    try</a:t>
            </a:r>
            <a:r>
              <a:rPr lang="en-IN" sz="2000" dirty="0"/>
              <a:t/>
            </a:r>
            <a:br>
              <a:rPr lang="en-IN" sz="2000" dirty="0"/>
            </a:br>
            <a:r>
              <a:rPr lang="en-IN" sz="2000" b="1" dirty="0"/>
              <a:t>    {</a:t>
            </a:r>
            <a:r>
              <a:rPr lang="en-IN" sz="2000" dirty="0"/>
              <a:t/>
            </a:r>
            <a:br>
              <a:rPr lang="en-IN" sz="2000" dirty="0"/>
            </a:br>
            <a:r>
              <a:rPr lang="en-IN" sz="2000" b="1" dirty="0"/>
              <a:t>      var0show = </a:t>
            </a:r>
            <a:r>
              <a:rPr lang="en-IN" sz="2000" b="1" dirty="0" err="1"/>
              <a:t>request.getParameter</a:t>
            </a:r>
            <a:r>
              <a:rPr lang="en-IN" sz="2000" b="1" dirty="0"/>
              <a:t>("</a:t>
            </a:r>
            <a:r>
              <a:rPr lang="en-IN" sz="2000" b="1" dirty="0" err="1"/>
              <a:t>showthis</a:t>
            </a:r>
            <a:r>
              <a:rPr lang="en-IN" sz="2000" b="1" dirty="0"/>
              <a:t>");</a:t>
            </a:r>
            <a:r>
              <a:rPr lang="en-IN" sz="2000" dirty="0"/>
              <a:t/>
            </a:r>
            <a:br>
              <a:rPr lang="en-IN" sz="2000" dirty="0"/>
            </a:br>
            <a:r>
              <a:rPr lang="en-IN" sz="2000" b="1" dirty="0"/>
              <a:t>    }</a:t>
            </a:r>
            <a:r>
              <a:rPr lang="en-IN" sz="2000" dirty="0"/>
              <a:t/>
            </a:r>
            <a:br>
              <a:rPr lang="en-IN" sz="2000" dirty="0"/>
            </a:br>
            <a:r>
              <a:rPr lang="en-IN" sz="2000" b="1" dirty="0"/>
              <a:t>    catch(Exception e)</a:t>
            </a:r>
            <a:r>
              <a:rPr lang="en-IN" sz="2000" dirty="0"/>
              <a:t/>
            </a:r>
            <a:br>
              <a:rPr lang="en-IN" sz="2000" dirty="0"/>
            </a:br>
            <a:r>
              <a:rPr lang="en-IN" sz="2000" b="1" dirty="0"/>
              <a:t>    {</a:t>
            </a:r>
            <a:r>
              <a:rPr lang="en-IN" sz="2000" dirty="0"/>
              <a:t/>
            </a:r>
            <a:br>
              <a:rPr lang="en-IN" sz="2000" dirty="0"/>
            </a:br>
            <a:r>
              <a:rPr lang="en-IN" sz="2000" b="1" dirty="0"/>
              <a:t>      </a:t>
            </a:r>
            <a:r>
              <a:rPr lang="en-IN" sz="2000" b="1" dirty="0" err="1"/>
              <a:t>e.printStackTrace</a:t>
            </a:r>
            <a:r>
              <a:rPr lang="en-IN" sz="2000" b="1" dirty="0"/>
              <a:t>();</a:t>
            </a:r>
            <a:r>
              <a:rPr lang="en-IN" sz="2000" dirty="0"/>
              <a:t/>
            </a:r>
            <a:br>
              <a:rPr lang="en-IN" sz="2000" dirty="0"/>
            </a:br>
            <a:r>
              <a:rPr lang="en-IN" sz="2000" b="1" dirty="0"/>
              <a:t>    }</a:t>
            </a:r>
            <a:r>
              <a:rPr lang="en-IN" sz="2000" dirty="0"/>
              <a:t/>
            </a:r>
            <a:br>
              <a:rPr lang="en-IN" sz="2000" dirty="0"/>
            </a:br>
            <a:r>
              <a:rPr lang="en-IN" sz="2000" dirty="0"/>
              <a:t/>
            </a:r>
            <a:br>
              <a:rPr lang="en-IN" sz="2000" dirty="0"/>
            </a:br>
            <a:r>
              <a:rPr lang="en-IN" sz="2000" b="1" dirty="0"/>
              <a:t>    </a:t>
            </a:r>
            <a:r>
              <a:rPr lang="en-IN" sz="2000" b="1" dirty="0" err="1"/>
              <a:t>response.setContentType</a:t>
            </a:r>
            <a:r>
              <a:rPr lang="en-IN" sz="2000" b="1" dirty="0"/>
              <a:t>(CONTENT_TYPE);</a:t>
            </a:r>
            <a:r>
              <a:rPr lang="en-IN" sz="2000" dirty="0"/>
              <a:t/>
            </a:r>
            <a:br>
              <a:rPr lang="en-IN" sz="2000" dirty="0"/>
            </a:br>
            <a:r>
              <a:rPr lang="en-IN" sz="2000" b="1" dirty="0"/>
              <a:t>    </a:t>
            </a:r>
            <a:r>
              <a:rPr lang="en-IN" sz="2000" b="1" dirty="0" err="1"/>
              <a:t>PrintWriter</a:t>
            </a:r>
            <a:r>
              <a:rPr lang="en-IN" sz="2000" b="1" dirty="0"/>
              <a:t> out = </a:t>
            </a:r>
            <a:r>
              <a:rPr lang="en-IN" sz="2000" b="1" dirty="0" err="1"/>
              <a:t>response.getWriter</a:t>
            </a:r>
            <a:r>
              <a:rPr lang="en-IN" sz="2000" b="1" dirty="0"/>
              <a:t>();</a:t>
            </a:r>
            <a:r>
              <a:rPr lang="en-IN" sz="2000" dirty="0"/>
              <a:t/>
            </a:r>
            <a:br>
              <a:rPr lang="en-IN" sz="2000" dirty="0"/>
            </a:br>
            <a:r>
              <a:rPr lang="en-IN" sz="2000" b="1" dirty="0"/>
              <a:t>    </a:t>
            </a:r>
            <a:r>
              <a:rPr lang="en-IN" sz="2000" b="1" dirty="0" err="1"/>
              <a:t>out.println</a:t>
            </a:r>
            <a:r>
              <a:rPr lang="en-IN" sz="2000" b="1" dirty="0"/>
              <a:t>("&lt;html&gt;");</a:t>
            </a:r>
            <a:r>
              <a:rPr lang="en-IN" sz="2000" dirty="0"/>
              <a:t/>
            </a:r>
            <a:br>
              <a:rPr lang="en-IN" sz="2000" dirty="0"/>
            </a:br>
            <a:r>
              <a:rPr lang="en-IN" sz="2000" b="1" dirty="0"/>
              <a:t>    </a:t>
            </a:r>
            <a:r>
              <a:rPr lang="en-IN" sz="2000" b="1" dirty="0" err="1"/>
              <a:t>out.println</a:t>
            </a:r>
            <a:r>
              <a:rPr lang="en-IN" sz="2000" b="1" dirty="0"/>
              <a:t>("&lt;head&gt;&lt;title&gt;</a:t>
            </a:r>
            <a:r>
              <a:rPr lang="en-IN" sz="2000" b="1" dirty="0" err="1"/>
              <a:t>demolet</a:t>
            </a:r>
            <a:r>
              <a:rPr lang="en-IN" sz="2000" b="1" dirty="0"/>
              <a:t>&lt;/title&gt;&lt;/head&gt;");</a:t>
            </a:r>
            <a:r>
              <a:rPr lang="en-IN" sz="2000" dirty="0"/>
              <a:t/>
            </a:r>
            <a:br>
              <a:rPr lang="en-IN" sz="2000" dirty="0"/>
            </a:br>
            <a:r>
              <a:rPr lang="en-IN" sz="2000" b="1" dirty="0"/>
              <a:t>    </a:t>
            </a:r>
            <a:r>
              <a:rPr lang="en-IN" sz="2000" b="1" dirty="0" err="1"/>
              <a:t>out.println</a:t>
            </a:r>
            <a:r>
              <a:rPr lang="en-IN" sz="2000" b="1" dirty="0"/>
              <a:t>("&lt;body&gt;");</a:t>
            </a:r>
            <a:r>
              <a:rPr lang="en-IN" sz="2000" dirty="0"/>
              <a:t/>
            </a:r>
            <a:br>
              <a:rPr lang="en-IN" sz="2000" dirty="0"/>
            </a:br>
            <a:r>
              <a:rPr lang="en-IN" sz="2000" b="1" dirty="0"/>
              <a:t>    </a:t>
            </a:r>
            <a:r>
              <a:rPr lang="en-IN" sz="2000" b="1" dirty="0" err="1"/>
              <a:t>out.println</a:t>
            </a:r>
            <a:r>
              <a:rPr lang="en-IN" sz="2000" b="1" dirty="0"/>
              <a:t>("&lt;p&gt;The servlet has received a GET. This is the reply.&lt;/p&gt;");</a:t>
            </a:r>
            <a:r>
              <a:rPr lang="en-IN" sz="2000" dirty="0"/>
              <a:t/>
            </a:r>
            <a:br>
              <a:rPr lang="en-IN" sz="2000" dirty="0"/>
            </a:br>
            <a:r>
              <a:rPr lang="en-IN" sz="2000" b="1" dirty="0"/>
              <a:t>    </a:t>
            </a:r>
            <a:r>
              <a:rPr lang="en-IN" sz="2000" b="1" dirty="0" err="1"/>
              <a:t>out.println</a:t>
            </a:r>
            <a:r>
              <a:rPr lang="en-IN" sz="2000" b="1" dirty="0"/>
              <a:t>("&lt;/body&gt;&lt;/html&gt;");</a:t>
            </a:r>
            <a:r>
              <a:rPr lang="en-IN" sz="2000" dirty="0"/>
              <a:t/>
            </a:r>
            <a:br>
              <a:rPr lang="en-IN" sz="2000" dirty="0"/>
            </a:br>
            <a:r>
              <a:rPr lang="en-IN" sz="2000" b="1" dirty="0"/>
              <a:t>    </a:t>
            </a:r>
            <a:r>
              <a:rPr lang="en-IN" sz="2000" b="1" dirty="0" err="1"/>
              <a:t>out.close</a:t>
            </a:r>
            <a:r>
              <a:rPr lang="en-IN" sz="2000" b="1" dirty="0"/>
              <a:t>();</a:t>
            </a:r>
            <a:r>
              <a:rPr lang="en-IN" sz="2000" dirty="0"/>
              <a:t/>
            </a:r>
            <a:br>
              <a:rPr lang="en-IN" sz="2000" dirty="0"/>
            </a:br>
            <a:r>
              <a:rPr lang="en-IN" sz="2000" b="1" dirty="0"/>
              <a:t>  }</a:t>
            </a:r>
            <a:endParaRPr lang="en-IN" sz="2000" dirty="0"/>
          </a:p>
        </p:txBody>
      </p:sp>
    </p:spTree>
    <p:extLst>
      <p:ext uri="{BB962C8B-B14F-4D97-AF65-F5344CB8AC3E}">
        <p14:creationId xmlns:p14="http://schemas.microsoft.com/office/powerpoint/2010/main" val="123776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doPost</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IN" sz="2000" b="1" dirty="0"/>
              <a:t>public void </a:t>
            </a:r>
            <a:r>
              <a:rPr lang="en-IN" sz="2000" b="1" dirty="0" err="1"/>
              <a:t>doPost</a:t>
            </a:r>
            <a:r>
              <a:rPr lang="en-IN" sz="2000" b="1" dirty="0"/>
              <a:t>(</a:t>
            </a:r>
            <a:r>
              <a:rPr lang="en-IN" sz="2000" b="1" dirty="0" err="1"/>
              <a:t>HttpServletRequest</a:t>
            </a:r>
            <a:r>
              <a:rPr lang="en-IN" sz="2000" b="1" dirty="0"/>
              <a:t> request, </a:t>
            </a:r>
            <a:r>
              <a:rPr lang="en-IN" sz="2000" b="1" dirty="0" err="1"/>
              <a:t>HttpServletResponse</a:t>
            </a:r>
            <a:r>
              <a:rPr lang="en-IN" sz="2000" b="1" dirty="0"/>
              <a:t> response) throws </a:t>
            </a:r>
            <a:r>
              <a:rPr lang="en-IN" sz="2000" b="1" dirty="0" err="1"/>
              <a:t>ServletException</a:t>
            </a:r>
            <a:r>
              <a:rPr lang="en-IN" sz="2000" b="1" dirty="0"/>
              <a:t>, </a:t>
            </a:r>
            <a:r>
              <a:rPr lang="en-IN" sz="2000" b="1" dirty="0" err="1"/>
              <a:t>IOException</a:t>
            </a:r>
            <a:r>
              <a:rPr lang="en-IN" sz="2000" dirty="0"/>
              <a:t/>
            </a:r>
            <a:br>
              <a:rPr lang="en-IN" sz="2000" dirty="0"/>
            </a:br>
            <a:r>
              <a:rPr lang="en-IN" sz="2000" b="1" dirty="0"/>
              <a:t>  {</a:t>
            </a:r>
            <a:r>
              <a:rPr lang="en-IN" sz="2000" dirty="0"/>
              <a:t/>
            </a:r>
            <a:br>
              <a:rPr lang="en-IN" sz="2000" dirty="0"/>
            </a:br>
            <a:r>
              <a:rPr lang="en-IN" sz="2000" b="1" dirty="0"/>
              <a:t>    String var0show = "";</a:t>
            </a:r>
            <a:r>
              <a:rPr lang="en-IN" sz="2000" dirty="0"/>
              <a:t/>
            </a:r>
            <a:br>
              <a:rPr lang="en-IN" sz="2000" dirty="0"/>
            </a:br>
            <a:r>
              <a:rPr lang="en-IN" sz="2000" b="1" dirty="0"/>
              <a:t>    try</a:t>
            </a:r>
            <a:r>
              <a:rPr lang="en-IN" sz="2000" dirty="0"/>
              <a:t/>
            </a:r>
            <a:br>
              <a:rPr lang="en-IN" sz="2000" dirty="0"/>
            </a:br>
            <a:r>
              <a:rPr lang="en-IN" sz="2000" b="1" dirty="0"/>
              <a:t>    {</a:t>
            </a:r>
            <a:r>
              <a:rPr lang="en-IN" sz="2000" dirty="0"/>
              <a:t/>
            </a:r>
            <a:br>
              <a:rPr lang="en-IN" sz="2000" dirty="0"/>
            </a:br>
            <a:r>
              <a:rPr lang="en-IN" sz="2000" b="1" dirty="0"/>
              <a:t>      var0show = </a:t>
            </a:r>
            <a:r>
              <a:rPr lang="en-IN" sz="2000" b="1" dirty="0" err="1"/>
              <a:t>request.getParameter</a:t>
            </a:r>
            <a:r>
              <a:rPr lang="en-IN" sz="2000" b="1" dirty="0"/>
              <a:t>("</a:t>
            </a:r>
            <a:r>
              <a:rPr lang="en-IN" sz="2000" b="1" dirty="0" err="1"/>
              <a:t>showthis</a:t>
            </a:r>
            <a:r>
              <a:rPr lang="en-IN" sz="2000" b="1" dirty="0"/>
              <a:t>");</a:t>
            </a:r>
            <a:r>
              <a:rPr lang="en-IN" sz="2000" dirty="0"/>
              <a:t/>
            </a:r>
            <a:br>
              <a:rPr lang="en-IN" sz="2000" dirty="0"/>
            </a:br>
            <a:r>
              <a:rPr lang="en-IN" sz="2000" b="1" dirty="0"/>
              <a:t>    }</a:t>
            </a:r>
            <a:r>
              <a:rPr lang="en-IN" sz="2000" dirty="0"/>
              <a:t/>
            </a:r>
            <a:br>
              <a:rPr lang="en-IN" sz="2000" dirty="0"/>
            </a:br>
            <a:r>
              <a:rPr lang="en-IN" sz="2000" b="1" dirty="0"/>
              <a:t>    catch(Exception e)</a:t>
            </a:r>
            <a:r>
              <a:rPr lang="en-IN" sz="2000" dirty="0"/>
              <a:t/>
            </a:r>
            <a:br>
              <a:rPr lang="en-IN" sz="2000" dirty="0"/>
            </a:br>
            <a:r>
              <a:rPr lang="en-IN" sz="2000" b="1" dirty="0"/>
              <a:t>    {</a:t>
            </a:r>
            <a:r>
              <a:rPr lang="en-IN" sz="2000" dirty="0"/>
              <a:t/>
            </a:r>
            <a:br>
              <a:rPr lang="en-IN" sz="2000" dirty="0"/>
            </a:br>
            <a:r>
              <a:rPr lang="en-IN" sz="2000" b="1" dirty="0"/>
              <a:t>      </a:t>
            </a:r>
            <a:r>
              <a:rPr lang="en-IN" sz="2000" b="1" dirty="0" err="1"/>
              <a:t>e.printStackTrace</a:t>
            </a:r>
            <a:r>
              <a:rPr lang="en-IN" sz="2000" b="1" dirty="0"/>
              <a:t>();</a:t>
            </a:r>
            <a:r>
              <a:rPr lang="en-IN" sz="2000" dirty="0"/>
              <a:t/>
            </a:r>
            <a:br>
              <a:rPr lang="en-IN" sz="2000" dirty="0"/>
            </a:br>
            <a:r>
              <a:rPr lang="en-IN" sz="2000" b="1" dirty="0"/>
              <a:t>    }</a:t>
            </a:r>
            <a:r>
              <a:rPr lang="en-IN" sz="2000" dirty="0"/>
              <a:t/>
            </a:r>
            <a:br>
              <a:rPr lang="en-IN" sz="2000" dirty="0"/>
            </a:br>
            <a:r>
              <a:rPr lang="en-IN" sz="2000" dirty="0"/>
              <a:t/>
            </a:r>
            <a:br>
              <a:rPr lang="en-IN" sz="2000" dirty="0"/>
            </a:br>
            <a:r>
              <a:rPr lang="en-IN" sz="2000" b="1" dirty="0"/>
              <a:t>    </a:t>
            </a:r>
            <a:r>
              <a:rPr lang="en-IN" sz="2000" b="1" dirty="0" err="1"/>
              <a:t>response.setContentType</a:t>
            </a:r>
            <a:r>
              <a:rPr lang="en-IN" sz="2000" b="1" dirty="0"/>
              <a:t>(CONTENT_TYPE);</a:t>
            </a:r>
            <a:r>
              <a:rPr lang="en-IN" sz="2000" dirty="0"/>
              <a:t/>
            </a:r>
            <a:br>
              <a:rPr lang="en-IN" sz="2000" dirty="0"/>
            </a:br>
            <a:r>
              <a:rPr lang="en-IN" sz="2000" b="1" dirty="0"/>
              <a:t>    </a:t>
            </a:r>
            <a:r>
              <a:rPr lang="en-IN" sz="2000" b="1" dirty="0" err="1"/>
              <a:t>PrintWriter</a:t>
            </a:r>
            <a:r>
              <a:rPr lang="en-IN" sz="2000" b="1" dirty="0"/>
              <a:t> out = </a:t>
            </a:r>
            <a:r>
              <a:rPr lang="en-IN" sz="2000" b="1" dirty="0" err="1"/>
              <a:t>response.getWriter</a:t>
            </a:r>
            <a:r>
              <a:rPr lang="en-IN" sz="2000" b="1" dirty="0"/>
              <a:t>();</a:t>
            </a:r>
            <a:r>
              <a:rPr lang="en-IN" sz="2000" dirty="0"/>
              <a:t/>
            </a:r>
            <a:br>
              <a:rPr lang="en-IN" sz="2000" dirty="0"/>
            </a:br>
            <a:r>
              <a:rPr lang="en-IN" sz="2000" b="1" dirty="0"/>
              <a:t>    </a:t>
            </a:r>
            <a:r>
              <a:rPr lang="en-IN" sz="2000" b="1" dirty="0" err="1"/>
              <a:t>out.println</a:t>
            </a:r>
            <a:r>
              <a:rPr lang="en-IN" sz="2000" b="1" dirty="0"/>
              <a:t>("&lt;html&gt;");</a:t>
            </a:r>
            <a:r>
              <a:rPr lang="en-IN" sz="2000" dirty="0"/>
              <a:t/>
            </a:r>
            <a:br>
              <a:rPr lang="en-IN" sz="2000" dirty="0"/>
            </a:br>
            <a:r>
              <a:rPr lang="en-IN" sz="2000" b="1" dirty="0"/>
              <a:t>    </a:t>
            </a:r>
            <a:r>
              <a:rPr lang="en-IN" sz="2000" b="1" dirty="0" err="1"/>
              <a:t>out.println</a:t>
            </a:r>
            <a:r>
              <a:rPr lang="en-IN" sz="2000" b="1" dirty="0"/>
              <a:t>("&lt;head&gt;&lt;title&gt;</a:t>
            </a:r>
            <a:r>
              <a:rPr lang="en-IN" sz="2000" b="1" dirty="0" err="1"/>
              <a:t>demolet</a:t>
            </a:r>
            <a:r>
              <a:rPr lang="en-IN" sz="2000" b="1" dirty="0"/>
              <a:t>&lt;/title&gt;&lt;/head&gt;");</a:t>
            </a:r>
            <a:r>
              <a:rPr lang="en-IN" sz="2000" dirty="0"/>
              <a:t/>
            </a:r>
            <a:br>
              <a:rPr lang="en-IN" sz="2000" dirty="0"/>
            </a:br>
            <a:r>
              <a:rPr lang="en-IN" sz="2000" b="1" dirty="0"/>
              <a:t>    </a:t>
            </a:r>
            <a:r>
              <a:rPr lang="en-IN" sz="2000" b="1" dirty="0" err="1"/>
              <a:t>out.println</a:t>
            </a:r>
            <a:r>
              <a:rPr lang="en-IN" sz="2000" b="1" dirty="0"/>
              <a:t>("&lt;body&gt;");</a:t>
            </a:r>
            <a:r>
              <a:rPr lang="en-IN" sz="2000" dirty="0"/>
              <a:t/>
            </a:r>
            <a:br>
              <a:rPr lang="en-IN" sz="2000" dirty="0"/>
            </a:br>
            <a:r>
              <a:rPr lang="en-IN" sz="2000" b="1" dirty="0"/>
              <a:t>    </a:t>
            </a:r>
            <a:r>
              <a:rPr lang="en-IN" sz="2000" b="1" dirty="0" err="1"/>
              <a:t>out.println</a:t>
            </a:r>
            <a:r>
              <a:rPr lang="en-IN" sz="2000" b="1" dirty="0"/>
              <a:t>("&lt;p&gt;The servlet has received a POST. This is the reply.&lt;/p&gt;");</a:t>
            </a:r>
            <a:r>
              <a:rPr lang="en-IN" sz="2000" dirty="0"/>
              <a:t/>
            </a:r>
            <a:br>
              <a:rPr lang="en-IN" sz="2000" dirty="0"/>
            </a:br>
            <a:r>
              <a:rPr lang="en-IN" sz="2000" b="1" dirty="0"/>
              <a:t>    </a:t>
            </a:r>
            <a:r>
              <a:rPr lang="en-IN" sz="2000" b="1" dirty="0" err="1"/>
              <a:t>out.println</a:t>
            </a:r>
            <a:r>
              <a:rPr lang="en-IN" sz="2000" b="1" dirty="0"/>
              <a:t>("&lt;/body&gt;&lt;/html&gt;");</a:t>
            </a:r>
            <a:r>
              <a:rPr lang="en-IN" sz="2000" dirty="0"/>
              <a:t/>
            </a:r>
            <a:br>
              <a:rPr lang="en-IN" sz="2000" dirty="0"/>
            </a:br>
            <a:r>
              <a:rPr lang="en-IN" sz="2000" b="1" dirty="0"/>
              <a:t>    </a:t>
            </a:r>
            <a:r>
              <a:rPr lang="en-IN" sz="2000" b="1" dirty="0" err="1"/>
              <a:t>out.close</a:t>
            </a:r>
            <a:r>
              <a:rPr lang="en-IN" sz="2000" b="1" dirty="0"/>
              <a:t>();</a:t>
            </a:r>
            <a:r>
              <a:rPr lang="en-IN" sz="2000" dirty="0"/>
              <a:t/>
            </a:r>
            <a:br>
              <a:rPr lang="en-IN" sz="2000" dirty="0"/>
            </a:br>
            <a:r>
              <a:rPr lang="en-IN" sz="2000" b="1" dirty="0"/>
              <a:t>  }</a:t>
            </a:r>
            <a:r>
              <a:rPr lang="en-IN" sz="2000" dirty="0"/>
              <a:t/>
            </a:r>
            <a:br>
              <a:rPr lang="en-IN" sz="2000" dirty="0"/>
            </a:br>
            <a:r>
              <a:rPr lang="en-IN" sz="2000" b="1" dirty="0"/>
              <a:t>}</a:t>
            </a:r>
            <a:endParaRPr lang="en-IN" sz="2000" dirty="0"/>
          </a:p>
        </p:txBody>
      </p:sp>
    </p:spTree>
    <p:extLst>
      <p:ext uri="{BB962C8B-B14F-4D97-AF65-F5344CB8AC3E}">
        <p14:creationId xmlns:p14="http://schemas.microsoft.com/office/powerpoint/2010/main" val="41584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Collaboration</a:t>
            </a:r>
            <a:endParaRPr lang="en-IN" dirty="0"/>
          </a:p>
        </p:txBody>
      </p:sp>
      <p:sp>
        <p:nvSpPr>
          <p:cNvPr id="3" name="Content Placeholder 2"/>
          <p:cNvSpPr>
            <a:spLocks noGrp="1"/>
          </p:cNvSpPr>
          <p:nvPr>
            <p:ph idx="1"/>
          </p:nvPr>
        </p:nvSpPr>
        <p:spPr/>
        <p:txBody>
          <a:bodyPr>
            <a:normAutofit/>
          </a:bodyPr>
          <a:lstStyle/>
          <a:p>
            <a:r>
              <a:rPr lang="en-IN" sz="2000" dirty="0"/>
              <a:t>In some circumstances, you may want to include the content from an HTML page or the </a:t>
            </a:r>
            <a:r>
              <a:rPr lang="en-IN" sz="2000" dirty="0" smtClean="0"/>
              <a:t>output from </a:t>
            </a:r>
            <a:r>
              <a:rPr lang="en-IN" sz="2000" dirty="0"/>
              <a:t>another servlet. </a:t>
            </a:r>
            <a:endParaRPr lang="en-IN" sz="2000" dirty="0" smtClean="0"/>
          </a:p>
          <a:p>
            <a:r>
              <a:rPr lang="en-IN" sz="2000" dirty="0" smtClean="0"/>
              <a:t>Additionally</a:t>
            </a:r>
            <a:r>
              <a:rPr lang="en-IN" sz="2000" dirty="0"/>
              <a:t>, there are cases that require that you pass the processing of </a:t>
            </a:r>
            <a:r>
              <a:rPr lang="en-IN" sz="2000" dirty="0" smtClean="0"/>
              <a:t>an HTTP </a:t>
            </a:r>
            <a:r>
              <a:rPr lang="en-IN" sz="2000" dirty="0"/>
              <a:t>request from your servlet to another servlet. </a:t>
            </a:r>
            <a:endParaRPr lang="en-IN" sz="2000" dirty="0" smtClean="0"/>
          </a:p>
          <a:p>
            <a:r>
              <a:rPr lang="en-IN" sz="2000" dirty="0" smtClean="0"/>
              <a:t>The </a:t>
            </a:r>
            <a:r>
              <a:rPr lang="en-IN" sz="2000" dirty="0"/>
              <a:t>current servlet specification responds </a:t>
            </a:r>
            <a:r>
              <a:rPr lang="en-IN" sz="2000" dirty="0" smtClean="0"/>
              <a:t>to these </a:t>
            </a:r>
            <a:r>
              <a:rPr lang="en-IN" sz="2000" dirty="0"/>
              <a:t>needs with an interface called </a:t>
            </a:r>
            <a:r>
              <a:rPr lang="en-IN" sz="2000" dirty="0" err="1"/>
              <a:t>RequestDispatcher</a:t>
            </a:r>
            <a:r>
              <a:rPr lang="en-IN" sz="2000" dirty="0"/>
              <a:t>, which is found in the </a:t>
            </a:r>
            <a:r>
              <a:rPr lang="en-IN" sz="2000" dirty="0" err="1" smtClean="0"/>
              <a:t>javax.servlet</a:t>
            </a:r>
            <a:r>
              <a:rPr lang="en-IN" sz="2000" dirty="0"/>
              <a:t> </a:t>
            </a:r>
            <a:r>
              <a:rPr lang="en-IN" sz="2000" dirty="0" smtClean="0"/>
              <a:t>package</a:t>
            </a:r>
            <a:r>
              <a:rPr lang="en-IN" sz="2000" dirty="0"/>
              <a:t>. </a:t>
            </a:r>
            <a:endParaRPr lang="en-IN" sz="2000" dirty="0" smtClean="0"/>
          </a:p>
          <a:p>
            <a:r>
              <a:rPr lang="en-IN" sz="2000" dirty="0" smtClean="0"/>
              <a:t>This </a:t>
            </a:r>
            <a:r>
              <a:rPr lang="en-IN" sz="2000" dirty="0"/>
              <a:t>interface has two methods, which allow you to delegate the </a:t>
            </a:r>
            <a:r>
              <a:rPr lang="en-IN" sz="2000" dirty="0" smtClean="0"/>
              <a:t>request-response processing </a:t>
            </a:r>
            <a:r>
              <a:rPr lang="en-IN" sz="2000" dirty="0"/>
              <a:t>to another resource: include and forward. Both methods accept </a:t>
            </a:r>
            <a:r>
              <a:rPr lang="en-IN" sz="2000" dirty="0" smtClean="0"/>
              <a:t>a </a:t>
            </a:r>
            <a:r>
              <a:rPr lang="en-IN" sz="2000" dirty="0" err="1" smtClean="0"/>
              <a:t>javax.servlet.ServletRequest</a:t>
            </a:r>
            <a:r>
              <a:rPr lang="en-IN" sz="2000" dirty="0" smtClean="0"/>
              <a:t> </a:t>
            </a:r>
            <a:r>
              <a:rPr lang="en-IN" sz="2000" dirty="0"/>
              <a:t>object and  </a:t>
            </a:r>
            <a:r>
              <a:rPr lang="en-IN" sz="2000" dirty="0" err="1" smtClean="0"/>
              <a:t>javax.servlet.ServletResponse</a:t>
            </a:r>
            <a:r>
              <a:rPr lang="en-IN" sz="2000" dirty="0" smtClean="0"/>
              <a:t> </a:t>
            </a:r>
            <a:r>
              <a:rPr lang="en-IN" sz="2000" dirty="0"/>
              <a:t>object as arguments.</a:t>
            </a:r>
          </a:p>
        </p:txBody>
      </p:sp>
      <p:sp>
        <p:nvSpPr>
          <p:cNvPr id="4" name="AutoShape 2" descr="Image result for SERVLE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ERVLE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8672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Collaboration</a:t>
            </a:r>
          </a:p>
        </p:txBody>
      </p:sp>
      <p:sp>
        <p:nvSpPr>
          <p:cNvPr id="3" name="Content Placeholder 2"/>
          <p:cNvSpPr>
            <a:spLocks noGrp="1"/>
          </p:cNvSpPr>
          <p:nvPr>
            <p:ph idx="1"/>
          </p:nvPr>
        </p:nvSpPr>
        <p:spPr/>
        <p:txBody>
          <a:bodyPr>
            <a:normAutofit fontScale="77500" lnSpcReduction="20000"/>
          </a:bodyPr>
          <a:lstStyle/>
          <a:p>
            <a:r>
              <a:rPr lang="en-IN" dirty="0"/>
              <a:t>As the name implies, the include method is used to include content from another resource, such </a:t>
            </a:r>
            <a:r>
              <a:rPr lang="en-IN" dirty="0" smtClean="0"/>
              <a:t>as another </a:t>
            </a:r>
            <a:r>
              <a:rPr lang="en-IN" dirty="0"/>
              <a:t>servlet, a JSP page, or an HTML page. </a:t>
            </a:r>
            <a:endParaRPr lang="en-IN" dirty="0" smtClean="0"/>
          </a:p>
          <a:p>
            <a:r>
              <a:rPr lang="en-IN" dirty="0" smtClean="0"/>
              <a:t>The </a:t>
            </a:r>
            <a:r>
              <a:rPr lang="en-IN" dirty="0"/>
              <a:t>method has the following signature:</a:t>
            </a:r>
          </a:p>
          <a:p>
            <a:pPr lvl="1"/>
            <a:r>
              <a:rPr lang="en-IN" dirty="0"/>
              <a:t>public void include(</a:t>
            </a:r>
            <a:r>
              <a:rPr lang="en-IN" dirty="0" err="1"/>
              <a:t>javax.servlet.ServletRequest</a:t>
            </a:r>
            <a:r>
              <a:rPr lang="en-IN" dirty="0"/>
              <a:t> </a:t>
            </a:r>
            <a:r>
              <a:rPr lang="en-IN" dirty="0" smtClean="0"/>
              <a:t>request, </a:t>
            </a:r>
            <a:r>
              <a:rPr lang="en-IN" dirty="0" err="1" smtClean="0"/>
              <a:t>javax.servlet.ServletResponse</a:t>
            </a:r>
            <a:r>
              <a:rPr lang="en-IN" dirty="0" smtClean="0"/>
              <a:t> response) throws </a:t>
            </a:r>
            <a:r>
              <a:rPr lang="en-IN" dirty="0" err="1"/>
              <a:t>javax.servlet.ServletException</a:t>
            </a:r>
            <a:r>
              <a:rPr lang="en-IN" dirty="0"/>
              <a:t>, </a:t>
            </a:r>
            <a:r>
              <a:rPr lang="en-IN" dirty="0" err="1"/>
              <a:t>java.io.IOException</a:t>
            </a:r>
            <a:endParaRPr lang="en-IN" dirty="0"/>
          </a:p>
          <a:p>
            <a:r>
              <a:rPr lang="en-IN" dirty="0"/>
              <a:t>The forward method is used to forward a request from one servlet to another. The original </a:t>
            </a:r>
            <a:r>
              <a:rPr lang="en-IN" dirty="0" smtClean="0"/>
              <a:t>servlet can </a:t>
            </a:r>
            <a:r>
              <a:rPr lang="en-IN" dirty="0"/>
              <a:t>perform some initial tasks on the </a:t>
            </a:r>
            <a:r>
              <a:rPr lang="en-IN" dirty="0" err="1"/>
              <a:t>ServletRequest</a:t>
            </a:r>
            <a:r>
              <a:rPr lang="en-IN" dirty="0"/>
              <a:t> object before forwarding it. The signature </a:t>
            </a:r>
            <a:r>
              <a:rPr lang="en-IN" dirty="0" smtClean="0"/>
              <a:t>of the </a:t>
            </a:r>
            <a:r>
              <a:rPr lang="en-IN" dirty="0"/>
              <a:t>forward method is as follows:</a:t>
            </a:r>
          </a:p>
          <a:p>
            <a:pPr lvl="1"/>
            <a:r>
              <a:rPr lang="en-IN" dirty="0"/>
              <a:t>public void forward(</a:t>
            </a:r>
            <a:r>
              <a:rPr lang="en-IN" dirty="0" err="1"/>
              <a:t>javax.servlet.ServletRequest</a:t>
            </a:r>
            <a:r>
              <a:rPr lang="en-IN" dirty="0"/>
              <a:t> </a:t>
            </a:r>
            <a:r>
              <a:rPr lang="en-IN" dirty="0" smtClean="0"/>
              <a:t>request, </a:t>
            </a:r>
            <a:r>
              <a:rPr lang="en-IN" dirty="0" err="1" smtClean="0"/>
              <a:t>javax.servlet.ServletResponse</a:t>
            </a:r>
            <a:r>
              <a:rPr lang="en-IN" dirty="0" smtClean="0"/>
              <a:t> response) throws </a:t>
            </a:r>
            <a:r>
              <a:rPr lang="en-IN" dirty="0" err="1"/>
              <a:t>javax.servlet.ServletException</a:t>
            </a:r>
            <a:r>
              <a:rPr lang="en-IN" dirty="0"/>
              <a:t>, </a:t>
            </a:r>
            <a:r>
              <a:rPr lang="en-IN" dirty="0" err="1"/>
              <a:t>java.io.IOException</a:t>
            </a:r>
            <a:endParaRPr lang="en-IN" dirty="0"/>
          </a:p>
        </p:txBody>
      </p:sp>
    </p:spTree>
    <p:extLst>
      <p:ext uri="{BB962C8B-B14F-4D97-AF65-F5344CB8AC3E}">
        <p14:creationId xmlns:p14="http://schemas.microsoft.com/office/powerpoint/2010/main" val="10296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Collaboration</a:t>
            </a:r>
            <a:endParaRPr lang="en-IN" dirty="0"/>
          </a:p>
        </p:txBody>
      </p:sp>
      <p:sp>
        <p:nvSpPr>
          <p:cNvPr id="3" name="Content Placeholder 2"/>
          <p:cNvSpPr>
            <a:spLocks noGrp="1"/>
          </p:cNvSpPr>
          <p:nvPr>
            <p:ph idx="1"/>
          </p:nvPr>
        </p:nvSpPr>
        <p:spPr/>
        <p:txBody>
          <a:bodyPr>
            <a:noAutofit/>
          </a:bodyPr>
          <a:lstStyle/>
          <a:p>
            <a:r>
              <a:rPr lang="en-IN" sz="1800" dirty="0"/>
              <a:t>To perform a servlet include or forward, you first need to obtain a </a:t>
            </a:r>
            <a:r>
              <a:rPr lang="en-IN" sz="1800" dirty="0" err="1"/>
              <a:t>RequestDispatcher</a:t>
            </a:r>
            <a:r>
              <a:rPr lang="en-IN" sz="1800" dirty="0"/>
              <a:t> object. </a:t>
            </a:r>
            <a:r>
              <a:rPr lang="en-IN" sz="1800" dirty="0" smtClean="0"/>
              <a:t>You can </a:t>
            </a:r>
            <a:r>
              <a:rPr lang="en-IN" sz="1800" dirty="0"/>
              <a:t>obtain a </a:t>
            </a:r>
            <a:r>
              <a:rPr lang="en-IN" sz="1800" dirty="0" err="1"/>
              <a:t>RequestDispatcher</a:t>
            </a:r>
            <a:r>
              <a:rPr lang="en-IN" sz="1800" dirty="0"/>
              <a:t> object three different ways, as follows:</a:t>
            </a:r>
          </a:p>
          <a:p>
            <a:r>
              <a:rPr lang="en-IN" sz="1800" dirty="0" smtClean="0"/>
              <a:t>Use </a:t>
            </a:r>
            <a:r>
              <a:rPr lang="en-IN" sz="1800" dirty="0"/>
              <a:t>the </a:t>
            </a:r>
            <a:r>
              <a:rPr lang="en-IN" sz="1800" dirty="0" err="1"/>
              <a:t>getRequestDispatcher</a:t>
            </a:r>
            <a:r>
              <a:rPr lang="en-IN" sz="1800" dirty="0"/>
              <a:t> method of </a:t>
            </a:r>
            <a:r>
              <a:rPr lang="en-IN" sz="1800" dirty="0" smtClean="0"/>
              <a:t>the </a:t>
            </a:r>
            <a:r>
              <a:rPr lang="en-IN" sz="1800" dirty="0" err="1" smtClean="0"/>
              <a:t>javax.servlet.ServletContext</a:t>
            </a:r>
            <a:r>
              <a:rPr lang="en-IN" sz="1800" dirty="0" smtClean="0"/>
              <a:t> interface, passing </a:t>
            </a:r>
            <a:r>
              <a:rPr lang="en-IN" sz="1800" dirty="0"/>
              <a:t>a String containing the path to the other resource. The path is relative to the </a:t>
            </a:r>
            <a:r>
              <a:rPr lang="en-IN" sz="1800" dirty="0" smtClean="0"/>
              <a:t>root of </a:t>
            </a:r>
            <a:r>
              <a:rPr lang="en-IN" sz="1800" dirty="0"/>
              <a:t>the </a:t>
            </a:r>
            <a:r>
              <a:rPr lang="en-IN" sz="1800" dirty="0" err="1"/>
              <a:t>ServletContext</a:t>
            </a:r>
            <a:r>
              <a:rPr lang="en-IN" sz="1800" dirty="0"/>
              <a:t>.</a:t>
            </a:r>
          </a:p>
          <a:p>
            <a:r>
              <a:rPr lang="en-IN" sz="1800" dirty="0" smtClean="0"/>
              <a:t>Use </a:t>
            </a:r>
            <a:r>
              <a:rPr lang="en-IN" sz="1800" dirty="0"/>
              <a:t>the </a:t>
            </a:r>
            <a:r>
              <a:rPr lang="en-IN" sz="1800" dirty="0" err="1"/>
              <a:t>getRequestDispatcher</a:t>
            </a:r>
            <a:r>
              <a:rPr lang="en-IN" sz="1800" dirty="0"/>
              <a:t> method of </a:t>
            </a:r>
            <a:r>
              <a:rPr lang="en-IN" sz="1800" dirty="0" smtClean="0"/>
              <a:t>the </a:t>
            </a:r>
            <a:r>
              <a:rPr lang="en-IN" sz="1800" dirty="0" err="1" smtClean="0"/>
              <a:t>javax.servlet.ServletRequest</a:t>
            </a:r>
            <a:r>
              <a:rPr lang="en-IN" sz="1800" dirty="0" smtClean="0"/>
              <a:t> interface, passing </a:t>
            </a:r>
            <a:r>
              <a:rPr lang="en-IN" sz="1800" dirty="0"/>
              <a:t>a String containing the path to the other resource. The path is relative to </a:t>
            </a:r>
            <a:r>
              <a:rPr lang="en-IN" sz="1800" dirty="0" smtClean="0"/>
              <a:t>the current </a:t>
            </a:r>
            <a:r>
              <a:rPr lang="en-IN" sz="1800" dirty="0"/>
              <a:t>HTTP request.</a:t>
            </a:r>
          </a:p>
          <a:p>
            <a:r>
              <a:rPr lang="en-IN" sz="1800" dirty="0" smtClean="0"/>
              <a:t>Use </a:t>
            </a:r>
            <a:r>
              <a:rPr lang="en-IN" sz="1800" dirty="0"/>
              <a:t>the </a:t>
            </a:r>
            <a:r>
              <a:rPr lang="en-IN" sz="1800" dirty="0" err="1"/>
              <a:t>getNamedDispatcher</a:t>
            </a:r>
            <a:r>
              <a:rPr lang="en-IN" sz="1800" dirty="0"/>
              <a:t> method of the </a:t>
            </a:r>
            <a:r>
              <a:rPr lang="en-IN" sz="1800" dirty="0" err="1"/>
              <a:t>javax.servlet.ServletContext</a:t>
            </a:r>
            <a:r>
              <a:rPr lang="en-IN" sz="1800" dirty="0"/>
              <a:t> </a:t>
            </a:r>
            <a:r>
              <a:rPr lang="en-IN" sz="1800" dirty="0" smtClean="0"/>
              <a:t>interface, passing </a:t>
            </a:r>
            <a:r>
              <a:rPr lang="en-IN" sz="1800" dirty="0"/>
              <a:t>a String containing the name of the other resource.</a:t>
            </a:r>
          </a:p>
        </p:txBody>
      </p:sp>
    </p:spTree>
    <p:extLst>
      <p:ext uri="{BB962C8B-B14F-4D97-AF65-F5344CB8AC3E}">
        <p14:creationId xmlns:p14="http://schemas.microsoft.com/office/powerpoint/2010/main" val="1891407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956</TotalTime>
  <Words>1538</Words>
  <Application>Microsoft Office PowerPoint</Application>
  <PresentationFormat>On-screen Show (4:3)</PresentationFormat>
  <Paragraphs>168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Urban</vt:lpstr>
      <vt:lpstr>Advance Java</vt:lpstr>
      <vt:lpstr>Agenda</vt:lpstr>
      <vt:lpstr>Handling HTTP request and response –GET /POST method</vt:lpstr>
      <vt:lpstr>Handling HTTP request and response –GET /POST method</vt:lpstr>
      <vt:lpstr>doGet()</vt:lpstr>
      <vt:lpstr>doPost()</vt:lpstr>
      <vt:lpstr>Servlet Collaboration</vt:lpstr>
      <vt:lpstr>Servlet Collaboration</vt:lpstr>
      <vt:lpstr>Servlet Collaboration</vt:lpstr>
      <vt:lpstr>Servlet Collaboration</vt:lpstr>
      <vt:lpstr>Servlet Collaboration</vt:lpstr>
      <vt:lpstr>Servlet Collaboration</vt:lpstr>
      <vt:lpstr>Session Tracking</vt:lpstr>
      <vt:lpstr>Session Tracking</vt:lpstr>
      <vt:lpstr>Session Tracking</vt:lpstr>
      <vt:lpstr>Session Tracking</vt:lpstr>
      <vt:lpstr>Session Tracking</vt:lpstr>
      <vt:lpstr>Using Cookies</vt:lpstr>
      <vt:lpstr>The Anatomy of a Cookie</vt:lpstr>
      <vt:lpstr>Cookie</vt:lpstr>
      <vt:lpstr>Cookie</vt:lpstr>
      <vt:lpstr>Using Cookies Example</vt:lpstr>
      <vt:lpstr>Using Cookies Example</vt:lpstr>
      <vt:lpstr>Using Cookies Example</vt:lpstr>
      <vt:lpstr>Cookies Example- set expiry</vt:lpstr>
      <vt:lpstr>Fetching all cookies</vt:lpstr>
      <vt:lpstr>Delete Cookie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Vaidehi</dc:creator>
  <cp:lastModifiedBy>VaidehiB</cp:lastModifiedBy>
  <cp:revision>103</cp:revision>
  <dcterms:created xsi:type="dcterms:W3CDTF">2006-08-16T00:00:00Z</dcterms:created>
  <dcterms:modified xsi:type="dcterms:W3CDTF">2018-07-06T03:49:26Z</dcterms:modified>
</cp:coreProperties>
</file>